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78" r:id="rId3"/>
    <p:sldId id="422" r:id="rId4"/>
    <p:sldId id="504" r:id="rId5"/>
    <p:sldId id="513" r:id="rId6"/>
    <p:sldId id="514" r:id="rId7"/>
    <p:sldId id="515" r:id="rId8"/>
    <p:sldId id="516" r:id="rId9"/>
    <p:sldId id="517" r:id="rId10"/>
    <p:sldId id="518" r:id="rId11"/>
    <p:sldId id="519" r:id="rId12"/>
    <p:sldId id="521" r:id="rId13"/>
    <p:sldId id="522" r:id="rId14"/>
    <p:sldId id="528" r:id="rId15"/>
    <p:sldId id="544" r:id="rId16"/>
    <p:sldId id="545" r:id="rId17"/>
    <p:sldId id="526" r:id="rId18"/>
    <p:sldId id="527" r:id="rId19"/>
    <p:sldId id="523" r:id="rId20"/>
    <p:sldId id="542" r:id="rId21"/>
    <p:sldId id="543" r:id="rId22"/>
    <p:sldId id="525" r:id="rId23"/>
    <p:sldId id="529" r:id="rId24"/>
    <p:sldId id="530" r:id="rId25"/>
    <p:sldId id="532" r:id="rId26"/>
    <p:sldId id="533" r:id="rId27"/>
    <p:sldId id="534" r:id="rId28"/>
    <p:sldId id="535" r:id="rId29"/>
    <p:sldId id="536" r:id="rId30"/>
    <p:sldId id="539" r:id="rId31"/>
    <p:sldId id="537" r:id="rId32"/>
    <p:sldId id="538" r:id="rId33"/>
    <p:sldId id="540" r:id="rId34"/>
    <p:sldId id="546" r:id="rId35"/>
    <p:sldId id="547" r:id="rId36"/>
  </p:sldIdLst>
  <p:sldSz cx="9144000" cy="6858000" type="screen4x3"/>
  <p:notesSz cx="7099300" cy="10234613"/>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B000"/>
    <a:srgbClr val="00CC00"/>
    <a:srgbClr val="66FF33"/>
    <a:srgbClr val="009E00"/>
    <a:srgbClr val="CCFF99"/>
    <a:srgbClr val="003366"/>
    <a:srgbClr val="008000"/>
    <a:srgbClr val="00D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4662" autoAdjust="0"/>
  </p:normalViewPr>
  <p:slideViewPr>
    <p:cSldViewPr>
      <p:cViewPr varScale="1">
        <p:scale>
          <a:sx n="102" d="100"/>
          <a:sy n="102" d="100"/>
        </p:scale>
        <p:origin x="108" y="228"/>
      </p:cViewPr>
      <p:guideLst>
        <p:guide orient="horz" pos="2160"/>
        <p:guide pos="2880"/>
      </p:guideLst>
    </p:cSldViewPr>
  </p:slideViewPr>
  <p:outlineViewPr>
    <p:cViewPr>
      <p:scale>
        <a:sx n="33" d="100"/>
        <a:sy n="33" d="100"/>
      </p:scale>
      <p:origin x="0" y="840"/>
    </p:cViewPr>
  </p:outlineViewPr>
  <p:notesTextViewPr>
    <p:cViewPr>
      <p:scale>
        <a:sx n="1" d="1"/>
        <a:sy n="1" d="1"/>
      </p:scale>
      <p:origin x="0" y="0"/>
    </p:cViewPr>
  </p:notesTextViewPr>
  <p:sorterViewPr>
    <p:cViewPr>
      <p:scale>
        <a:sx n="100" d="100"/>
        <a:sy n="100" d="100"/>
      </p:scale>
      <p:origin x="0" y="4212"/>
    </p:cViewPr>
  </p:sorterViewPr>
  <p:notesViewPr>
    <p:cSldViewPr>
      <p:cViewPr varScale="1">
        <p:scale>
          <a:sx n="52" d="100"/>
          <a:sy n="52" d="100"/>
        </p:scale>
        <p:origin x="-2862" y="-10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3077137" cy="512304"/>
          </a:xfrm>
          <a:prstGeom prst="rect">
            <a:avLst/>
          </a:prstGeom>
        </p:spPr>
        <p:txBody>
          <a:bodyPr vert="horz" lIns="94768" tIns="47384" rIns="94768" bIns="47384" rtlCol="0"/>
          <a:lstStyle>
            <a:lvl1pPr algn="l">
              <a:defRPr sz="1200"/>
            </a:lvl1pPr>
          </a:lstStyle>
          <a:p>
            <a:endParaRPr lang="hu-HU"/>
          </a:p>
        </p:txBody>
      </p:sp>
      <p:sp>
        <p:nvSpPr>
          <p:cNvPr id="3" name="Dátum helye 2"/>
          <p:cNvSpPr>
            <a:spLocks noGrp="1"/>
          </p:cNvSpPr>
          <p:nvPr>
            <p:ph type="dt" sz="quarter" idx="1"/>
          </p:nvPr>
        </p:nvSpPr>
        <p:spPr>
          <a:xfrm>
            <a:off x="4020506" y="0"/>
            <a:ext cx="3077137" cy="512304"/>
          </a:xfrm>
          <a:prstGeom prst="rect">
            <a:avLst/>
          </a:prstGeom>
        </p:spPr>
        <p:txBody>
          <a:bodyPr vert="horz" lIns="94768" tIns="47384" rIns="94768" bIns="47384" rtlCol="0"/>
          <a:lstStyle>
            <a:lvl1pPr algn="r">
              <a:defRPr sz="1200"/>
            </a:lvl1pPr>
          </a:lstStyle>
          <a:p>
            <a:fld id="{6BFEE008-4F3F-4151-B303-41CFC8CA03D2}" type="datetimeFigureOut">
              <a:rPr lang="hu-HU" smtClean="0"/>
              <a:t>2020. 02. 29.</a:t>
            </a:fld>
            <a:endParaRPr lang="hu-HU"/>
          </a:p>
        </p:txBody>
      </p:sp>
      <p:sp>
        <p:nvSpPr>
          <p:cNvPr id="4" name="Élőláb helye 3"/>
          <p:cNvSpPr>
            <a:spLocks noGrp="1"/>
          </p:cNvSpPr>
          <p:nvPr>
            <p:ph type="ftr" sz="quarter" idx="2"/>
          </p:nvPr>
        </p:nvSpPr>
        <p:spPr>
          <a:xfrm>
            <a:off x="0" y="9720673"/>
            <a:ext cx="3077137" cy="512303"/>
          </a:xfrm>
          <a:prstGeom prst="rect">
            <a:avLst/>
          </a:prstGeom>
        </p:spPr>
        <p:txBody>
          <a:bodyPr vert="horz" lIns="94768" tIns="47384" rIns="94768" bIns="47384" rtlCol="0" anchor="b"/>
          <a:lstStyle>
            <a:lvl1pPr algn="l">
              <a:defRPr sz="1200"/>
            </a:lvl1pPr>
          </a:lstStyle>
          <a:p>
            <a:endParaRPr lang="hu-HU"/>
          </a:p>
        </p:txBody>
      </p:sp>
      <p:sp>
        <p:nvSpPr>
          <p:cNvPr id="5" name="Dia számának helye 4"/>
          <p:cNvSpPr>
            <a:spLocks noGrp="1"/>
          </p:cNvSpPr>
          <p:nvPr>
            <p:ph type="sldNum" sz="quarter" idx="3"/>
          </p:nvPr>
        </p:nvSpPr>
        <p:spPr>
          <a:xfrm>
            <a:off x="4020506" y="9720673"/>
            <a:ext cx="3077137" cy="512303"/>
          </a:xfrm>
          <a:prstGeom prst="rect">
            <a:avLst/>
          </a:prstGeom>
        </p:spPr>
        <p:txBody>
          <a:bodyPr vert="horz" lIns="94768" tIns="47384" rIns="94768" bIns="47384" rtlCol="0" anchor="b"/>
          <a:lstStyle>
            <a:lvl1pPr algn="r">
              <a:defRPr sz="1200"/>
            </a:lvl1pPr>
          </a:lstStyle>
          <a:p>
            <a:fld id="{404D2445-FDD3-458A-B861-7313E26B928B}" type="slidenum">
              <a:rPr lang="hu-HU" smtClean="0"/>
              <a:t>‹#›</a:t>
            </a:fld>
            <a:endParaRPr lang="hu-HU"/>
          </a:p>
        </p:txBody>
      </p:sp>
    </p:spTree>
    <p:extLst>
      <p:ext uri="{BB962C8B-B14F-4D97-AF65-F5344CB8AC3E}">
        <p14:creationId xmlns:p14="http://schemas.microsoft.com/office/powerpoint/2010/main" val="532563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vl1pPr>
          </a:lstStyle>
          <a:p>
            <a:endParaRPr lang="hu-HU"/>
          </a:p>
        </p:txBody>
      </p:sp>
      <p:sp>
        <p:nvSpPr>
          <p:cNvPr id="3" name="Dátum helye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vl1pPr>
          </a:lstStyle>
          <a:p>
            <a:fld id="{CF1533B9-EED5-4135-A30C-6824B5EEF70E}" type="datetimeFigureOut">
              <a:rPr lang="hu-HU" smtClean="0"/>
              <a:pPr/>
              <a:t>2020. 02. 29.</a:t>
            </a:fld>
            <a:endParaRPr lang="hu-HU"/>
          </a:p>
        </p:txBody>
      </p:sp>
      <p:sp>
        <p:nvSpPr>
          <p:cNvPr id="4" name="Diakép helye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4768" tIns="47384" rIns="94768" bIns="47384" rtlCol="0" anchor="ctr"/>
          <a:lstStyle/>
          <a:p>
            <a:endParaRPr lang="hu-HU"/>
          </a:p>
        </p:txBody>
      </p:sp>
      <p:sp>
        <p:nvSpPr>
          <p:cNvPr id="5" name="Jegyzetek helye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vl1pPr>
          </a:lstStyle>
          <a:p>
            <a:endParaRPr lang="hu-HU"/>
          </a:p>
        </p:txBody>
      </p:sp>
      <p:sp>
        <p:nvSpPr>
          <p:cNvPr id="7" name="Dia számának helye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vl1pPr>
          </a:lstStyle>
          <a:p>
            <a:fld id="{06FABE01-66DD-44AA-9274-FAD5F5ED2E9A}" type="slidenum">
              <a:rPr lang="hu-HU" smtClean="0"/>
              <a:pPr/>
              <a:t>‹#›</a:t>
            </a:fld>
            <a:endParaRPr lang="hu-HU"/>
          </a:p>
        </p:txBody>
      </p:sp>
    </p:spTree>
    <p:extLst>
      <p:ext uri="{BB962C8B-B14F-4D97-AF65-F5344CB8AC3E}">
        <p14:creationId xmlns:p14="http://schemas.microsoft.com/office/powerpoint/2010/main" val="346516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404000" y="179999"/>
            <a:ext cx="7560000" cy="2160000"/>
          </a:xfrm>
          <a:solidFill>
            <a:srgbClr val="006600"/>
          </a:solidFill>
        </p:spPr>
        <p:txBody>
          <a:bodyPr>
            <a:normAutofit/>
          </a:bodyPr>
          <a:lstStyle>
            <a:lvl1pPr algn="ctr">
              <a:defRPr sz="6000" baseline="0"/>
            </a:lvl1pPr>
          </a:lstStyle>
          <a:p>
            <a:endParaRPr lang="hu-HU" dirty="0"/>
          </a:p>
        </p:txBody>
      </p:sp>
      <p:sp>
        <p:nvSpPr>
          <p:cNvPr id="3" name="Alcím 2"/>
          <p:cNvSpPr>
            <a:spLocks noGrp="1"/>
          </p:cNvSpPr>
          <p:nvPr>
            <p:ph type="subTitle" idx="1"/>
          </p:nvPr>
        </p:nvSpPr>
        <p:spPr>
          <a:xfrm>
            <a:off x="1404000" y="2880000"/>
            <a:ext cx="7560000" cy="3600000"/>
          </a:xfrm>
        </p:spPr>
        <p:txBody>
          <a:bodyPr anchor="ctr" anchorCtr="1">
            <a:normAutofit/>
          </a:bodyPr>
          <a:lstStyle>
            <a:lvl1pPr marL="0" indent="0" algn="ctr">
              <a:buNone/>
              <a:defRPr sz="5000" b="1" i="1" baseline="0">
                <a:solidFill>
                  <a:srgbClr val="0066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hu-HU" dirty="0"/>
          </a:p>
        </p:txBody>
      </p:sp>
    </p:spTree>
    <p:extLst>
      <p:ext uri="{BB962C8B-B14F-4D97-AF65-F5344CB8AC3E}">
        <p14:creationId xmlns:p14="http://schemas.microsoft.com/office/powerpoint/2010/main" val="202975069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38575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98516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3000"/>
          </a:xfrm>
        </p:spPr>
        <p:txBody>
          <a:bodyPr>
            <a:normAutofit/>
          </a:bodyPr>
          <a:lstStyle>
            <a:lvl1pPr>
              <a:tabLst>
                <a:tab pos="7440613" algn="r"/>
              </a:tabLst>
              <a:defRPr sz="4000"/>
            </a:lvl1pPr>
          </a:lstStyle>
          <a:p>
            <a:r>
              <a:rPr lang="hu-HU" dirty="0" smtClean="0"/>
              <a:t>Mintacím szerkesztése</a:t>
            </a:r>
            <a:endParaRPr lang="hu-HU" dirty="0"/>
          </a:p>
        </p:txBody>
      </p:sp>
      <p:sp>
        <p:nvSpPr>
          <p:cNvPr id="3" name="Tartalom helye 2"/>
          <p:cNvSpPr>
            <a:spLocks noGrp="1"/>
          </p:cNvSpPr>
          <p:nvPr>
            <p:ph idx="1"/>
          </p:nvPr>
        </p:nvSpPr>
        <p:spPr>
          <a:xfrm>
            <a:off x="1331640" y="1428736"/>
            <a:ext cx="7632848" cy="5240624"/>
          </a:xfrm>
        </p:spPr>
        <p:txBody>
          <a:bodyPr>
            <a:normAutofit/>
          </a:bodyPr>
          <a:lstStyle>
            <a:lvl1pPr>
              <a:defRPr sz="3000"/>
            </a:lvl1pPr>
            <a:lvl2pPr>
              <a:defRPr sz="3000"/>
            </a:lvl2pPr>
            <a:lvl3pPr>
              <a:defRPr sz="3000"/>
            </a:lvl3pPr>
            <a:lvl4pPr>
              <a:defRPr sz="3000"/>
            </a:lvl4pPr>
            <a:lvl5pPr>
              <a:defRPr sz="3000"/>
            </a:lvl5p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sp>
        <p:nvSpPr>
          <p:cNvPr id="6"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166995749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a:xfrm>
            <a:off x="1331640" y="6381328"/>
            <a:ext cx="2133600" cy="365125"/>
          </a:xfrm>
          <a:prstGeom prst="rect">
            <a:avLst/>
          </a:prstGeom>
        </p:spPr>
        <p:txBody>
          <a:bodyPr/>
          <a:lstStyle/>
          <a:p>
            <a:endParaRPr lang="hu-HU" dirty="0"/>
          </a:p>
        </p:txBody>
      </p:sp>
      <p:sp>
        <p:nvSpPr>
          <p:cNvPr id="5" name="Élőláb helye 4"/>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6" name="Dia számának helye 5"/>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7938692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8" name="Dia számának helye 5"/>
          <p:cNvSpPr>
            <a:spLocks noGrp="1"/>
          </p:cNvSpPr>
          <p:nvPr>
            <p:ph type="sldNum" sz="quarter" idx="12"/>
          </p:nvPr>
        </p:nvSpPr>
        <p:spPr>
          <a:xfrm>
            <a:off x="8666584" y="6492875"/>
            <a:ext cx="477416" cy="365125"/>
          </a:xfrm>
          <a:prstGeom prst="rect">
            <a:avLst/>
          </a:prstGeom>
          <a:solidFill>
            <a:srgbClr val="006600"/>
          </a:solidFill>
          <a:ln>
            <a:noFill/>
          </a:ln>
        </p:spPr>
        <p:txBody>
          <a:bodyPr anchor="ctr"/>
          <a:lstStyle>
            <a:lvl1pPr algn="ctr">
              <a:defRPr sz="1400" b="1">
                <a:solidFill>
                  <a:schemeClr val="bg1"/>
                </a:solidFill>
                <a:latin typeface="Arial" panose="020B0604020202020204" pitchFamily="34" charset="0"/>
                <a:cs typeface="Arial" panose="020B0604020202020204" pitchFamily="34" charset="0"/>
              </a:defRPr>
            </a:lvl1pPr>
          </a:lstStyle>
          <a:p>
            <a:fld id="{4DC61DD4-7DED-4AA4-9E5A-5F7D420479A6}" type="slidenum">
              <a:rPr lang="hu-HU" smtClean="0"/>
              <a:pPr/>
              <a:t>‹#›</a:t>
            </a:fld>
            <a:endParaRPr lang="hu-HU" dirty="0"/>
          </a:p>
        </p:txBody>
      </p:sp>
    </p:spTree>
    <p:extLst>
      <p:ext uri="{BB962C8B-B14F-4D97-AF65-F5344CB8AC3E}">
        <p14:creationId xmlns:p14="http://schemas.microsoft.com/office/powerpoint/2010/main" val="206185692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a:xfrm>
            <a:off x="1331640" y="6381328"/>
            <a:ext cx="2133600" cy="365125"/>
          </a:xfrm>
          <a:prstGeom prst="rect">
            <a:avLst/>
          </a:prstGeom>
        </p:spPr>
        <p:txBody>
          <a:bodyPr/>
          <a:lstStyle/>
          <a:p>
            <a:endParaRPr lang="hu-HU" dirty="0"/>
          </a:p>
        </p:txBody>
      </p:sp>
      <p:sp>
        <p:nvSpPr>
          <p:cNvPr id="8" name="Élőláb helye 7"/>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9" name="Dia számának helye 8"/>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2051071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a:xfrm>
            <a:off x="1331640" y="6381328"/>
            <a:ext cx="2133600" cy="365125"/>
          </a:xfrm>
          <a:prstGeom prst="rect">
            <a:avLst/>
          </a:prstGeom>
        </p:spPr>
        <p:txBody>
          <a:bodyPr/>
          <a:lstStyle/>
          <a:p>
            <a:endParaRPr lang="hu-HU" dirty="0"/>
          </a:p>
        </p:txBody>
      </p:sp>
      <p:sp>
        <p:nvSpPr>
          <p:cNvPr id="4" name="Élőláb helye 3"/>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5" name="Dia számának helye 4"/>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35628390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a:xfrm>
            <a:off x="1331640" y="6381328"/>
            <a:ext cx="2133600" cy="365125"/>
          </a:xfrm>
          <a:prstGeom prst="rect">
            <a:avLst/>
          </a:prstGeom>
        </p:spPr>
        <p:txBody>
          <a:bodyPr/>
          <a:lstStyle/>
          <a:p>
            <a:endParaRPr lang="hu-HU" dirty="0"/>
          </a:p>
        </p:txBody>
      </p:sp>
      <p:sp>
        <p:nvSpPr>
          <p:cNvPr id="3" name="Élőláb helye 2"/>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4" name="Dia számának helye 3"/>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198514852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20084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a:xfrm>
            <a:off x="1331640" y="6381328"/>
            <a:ext cx="2133600" cy="365125"/>
          </a:xfrm>
          <a:prstGeom prst="rect">
            <a:avLst/>
          </a:prstGeom>
        </p:spPr>
        <p:txBody>
          <a:bodyPr/>
          <a:lstStyle/>
          <a:p>
            <a:endParaRPr lang="hu-HU" dirty="0"/>
          </a:p>
        </p:txBody>
      </p:sp>
      <p:sp>
        <p:nvSpPr>
          <p:cNvPr id="6" name="Élőláb helye 5"/>
          <p:cNvSpPr>
            <a:spLocks noGrp="1"/>
          </p:cNvSpPr>
          <p:nvPr>
            <p:ph type="ftr" sz="quarter" idx="11"/>
          </p:nvPr>
        </p:nvSpPr>
        <p:spPr>
          <a:xfrm>
            <a:off x="3779912" y="6381328"/>
            <a:ext cx="2895600" cy="365125"/>
          </a:xfrm>
          <a:prstGeom prst="rect">
            <a:avLst/>
          </a:prstGeom>
        </p:spPr>
        <p:txBody>
          <a:bodyPr/>
          <a:lstStyle/>
          <a:p>
            <a:endParaRPr lang="hu-HU" dirty="0"/>
          </a:p>
        </p:txBody>
      </p:sp>
      <p:sp>
        <p:nvSpPr>
          <p:cNvPr id="7" name="Dia számának helye 6"/>
          <p:cNvSpPr>
            <a:spLocks noGrp="1"/>
          </p:cNvSpPr>
          <p:nvPr>
            <p:ph type="sldNum" sz="quarter" idx="12"/>
          </p:nvPr>
        </p:nvSpPr>
        <p:spPr>
          <a:xfrm>
            <a:off x="6876256" y="6381328"/>
            <a:ext cx="2133600" cy="365125"/>
          </a:xfrm>
          <a:prstGeom prst="rect">
            <a:avLst/>
          </a:prstGeom>
        </p:spPr>
        <p:txBody>
          <a:bodyPr/>
          <a:lstStyle/>
          <a:p>
            <a:fld id="{0A7A8524-721D-49D2-8969-764A58761EC2}" type="slidenum">
              <a:rPr lang="hu-HU" smtClean="0"/>
              <a:pPr/>
              <a:t>‹#›</a:t>
            </a:fld>
            <a:endParaRPr lang="hu-HU" dirty="0"/>
          </a:p>
        </p:txBody>
      </p:sp>
    </p:spTree>
    <p:extLst>
      <p:ext uri="{BB962C8B-B14F-4D97-AF65-F5344CB8AC3E}">
        <p14:creationId xmlns:p14="http://schemas.microsoft.com/office/powerpoint/2010/main" val="45376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helye 1"/>
          <p:cNvSpPr>
            <a:spLocks noGrp="1"/>
          </p:cNvSpPr>
          <p:nvPr>
            <p:ph type="title"/>
          </p:nvPr>
        </p:nvSpPr>
        <p:spPr>
          <a:xfrm>
            <a:off x="1331640" y="188640"/>
            <a:ext cx="7632848" cy="1143000"/>
          </a:xfrm>
          <a:prstGeom prst="rect">
            <a:avLst/>
          </a:prstGeom>
          <a:solidFill>
            <a:srgbClr val="006600"/>
          </a:solidFill>
        </p:spPr>
        <p:txBody>
          <a:bodyPr vert="horz" lIns="91440" tIns="45720" rIns="91440" bIns="45720" rtlCol="0" anchor="ctr">
            <a:normAutofit/>
          </a:bodyPr>
          <a:lstStyle/>
          <a:p>
            <a:r>
              <a:rPr lang="hu-HU" dirty="0" smtClean="0"/>
              <a:t>Mintacím szerkesztése</a:t>
            </a:r>
            <a:endParaRPr lang="hu-HU" dirty="0"/>
          </a:p>
        </p:txBody>
      </p:sp>
      <p:sp>
        <p:nvSpPr>
          <p:cNvPr id="3" name="Szöveg helye 2"/>
          <p:cNvSpPr>
            <a:spLocks noGrp="1"/>
          </p:cNvSpPr>
          <p:nvPr>
            <p:ph type="body" idx="1"/>
          </p:nvPr>
        </p:nvSpPr>
        <p:spPr>
          <a:xfrm>
            <a:off x="1331640" y="1600200"/>
            <a:ext cx="7632848" cy="5069160"/>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hu-HU" dirty="0"/>
          </a:p>
        </p:txBody>
      </p:sp>
      <p:pic>
        <p:nvPicPr>
          <p:cNvPr id="6" name="Kép 5"/>
          <p:cNvPicPr>
            <a:picLocks/>
          </p:cNvPicPr>
          <p:nvPr userDrawn="1"/>
        </p:nvPicPr>
        <p:blipFill rotWithShape="1">
          <a:blip r:embed="rId13"/>
          <a:srcRect l="13744" t="56482" r="62796" b="30050"/>
          <a:stretch/>
        </p:blipFill>
        <p:spPr bwMode="auto">
          <a:xfrm rot="16200000">
            <a:off x="-2141763" y="3517436"/>
            <a:ext cx="5482327" cy="1198800"/>
          </a:xfrm>
          <a:prstGeom prst="rect">
            <a:avLst/>
          </a:prstGeom>
          <a:ln>
            <a:noFill/>
          </a:ln>
          <a:extLst>
            <a:ext uri="{53640926-AAD7-44D8-BBD7-CCE9431645EC}">
              <a14:shadowObscured xmlns:a14="http://schemas.microsoft.com/office/drawing/2010/main"/>
            </a:ext>
          </a:extLst>
        </p:spPr>
      </p:pic>
      <p:sp>
        <p:nvSpPr>
          <p:cNvPr id="4" name="Téglalap 3"/>
          <p:cNvSpPr/>
          <p:nvPr userDrawn="1"/>
        </p:nvSpPr>
        <p:spPr>
          <a:xfrm>
            <a:off x="1198802" y="0"/>
            <a:ext cx="36000" cy="6858001"/>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5" name="Kép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1198801" cy="1375673"/>
          </a:xfrm>
          <a:prstGeom prst="rect">
            <a:avLst/>
          </a:prstGeom>
        </p:spPr>
      </p:pic>
    </p:spTree>
    <p:extLst>
      <p:ext uri="{BB962C8B-B14F-4D97-AF65-F5344CB8AC3E}">
        <p14:creationId xmlns:p14="http://schemas.microsoft.com/office/powerpoint/2010/main" val="152516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066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066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66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66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a:bodyPr>
          <a:lstStyle/>
          <a:p>
            <a:r>
              <a:rPr lang="hu-HU" sz="5800" smtClean="0"/>
              <a:t>Weboldalak</a:t>
            </a:r>
            <a:br>
              <a:rPr lang="hu-HU" sz="5800" smtClean="0"/>
            </a:br>
            <a:r>
              <a:rPr lang="hu-HU" sz="5800" smtClean="0"/>
              <a:t>formázása CSS-ben</a:t>
            </a:r>
            <a:endParaRPr lang="hu-HU" sz="5800" dirty="0"/>
          </a:p>
        </p:txBody>
      </p:sp>
      <p:sp>
        <p:nvSpPr>
          <p:cNvPr id="3" name="Alcím 2"/>
          <p:cNvSpPr>
            <a:spLocks noGrp="1"/>
          </p:cNvSpPr>
          <p:nvPr>
            <p:ph type="subTitle" idx="1"/>
          </p:nvPr>
        </p:nvSpPr>
        <p:spPr>
          <a:xfrm>
            <a:off x="1404000" y="2636912"/>
            <a:ext cx="7560000" cy="3843088"/>
          </a:xfrm>
          <a:noFill/>
        </p:spPr>
        <p:txBody>
          <a:bodyPr>
            <a:normAutofit/>
          </a:bodyPr>
          <a:lstStyle/>
          <a:p>
            <a:r>
              <a:rPr lang="hu-HU"/>
              <a:t>6</a:t>
            </a:r>
            <a:r>
              <a:rPr lang="hu-HU" smtClean="0"/>
              <a:t>.</a:t>
            </a:r>
            <a:br>
              <a:rPr lang="hu-HU" smtClean="0"/>
            </a:br>
            <a:r>
              <a:rPr lang="hu-HU" smtClean="0"/>
              <a:t>Táblázatok</a:t>
            </a:r>
            <a:br>
              <a:rPr lang="hu-HU" smtClean="0"/>
            </a:br>
            <a:r>
              <a:rPr lang="hu-HU" smtClean="0"/>
              <a:t>formázása</a:t>
            </a:r>
            <a:endParaRPr lang="hu-HU" dirty="0"/>
          </a:p>
        </p:txBody>
      </p:sp>
    </p:spTree>
    <p:extLst>
      <p:ext uri="{BB962C8B-B14F-4D97-AF65-F5344CB8AC3E}">
        <p14:creationId xmlns:p14="http://schemas.microsoft.com/office/powerpoint/2010/main" val="3611181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I.1. Közös blokkba foglalás (f)</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10</a:t>
            </a:fld>
            <a:endParaRPr lang="hu-HU" dirty="0"/>
          </a:p>
        </p:txBody>
      </p:sp>
      <p:sp>
        <p:nvSpPr>
          <p:cNvPr id="5" name="Tartalom helye 4"/>
          <p:cNvSpPr>
            <a:spLocks noGrp="1"/>
          </p:cNvSpPr>
          <p:nvPr>
            <p:ph idx="1"/>
          </p:nvPr>
        </p:nvSpPr>
        <p:spPr>
          <a:xfrm>
            <a:off x="1331640" y="4293096"/>
            <a:ext cx="7632848" cy="2016224"/>
          </a:xfrm>
        </p:spPr>
        <p:txBody>
          <a:bodyPr>
            <a:normAutofit/>
          </a:bodyPr>
          <a:lstStyle/>
          <a:p>
            <a:pPr marL="0" indent="0" algn="ctr">
              <a:spcBef>
                <a:spcPts val="0"/>
              </a:spcBef>
              <a:spcAft>
                <a:spcPts val="600"/>
              </a:spcAft>
              <a:buNone/>
            </a:pPr>
            <a:r>
              <a:rPr lang="hu-HU" sz="2800" i="1" smtClean="0"/>
              <a:t>A </a:t>
            </a:r>
            <a:r>
              <a:rPr lang="hu-HU" sz="2800" b="1" i="1" smtClean="0"/>
              <a:t>width</a:t>
            </a:r>
            <a:r>
              <a:rPr lang="hu-HU" sz="2800" i="1" smtClean="0"/>
              <a:t> tulajdonság megadása nélkül</a:t>
            </a:r>
            <a:br>
              <a:rPr lang="hu-HU" sz="2800" i="1" smtClean="0"/>
            </a:br>
            <a:r>
              <a:rPr lang="hu-HU" sz="2800" i="1" smtClean="0"/>
              <a:t>a táblázat a rendelkezésre álló teljes helyet</a:t>
            </a:r>
            <a:br>
              <a:rPr lang="hu-HU" sz="2800" i="1" smtClean="0"/>
            </a:br>
            <a:r>
              <a:rPr lang="hu-HU" sz="2800" i="1" smtClean="0"/>
              <a:t>ki fogja tölteni, függetlenül attól, hogy az egyes adatoknak mekkora a helyigénye!</a:t>
            </a:r>
          </a:p>
        </p:txBody>
      </p:sp>
      <p:pic>
        <p:nvPicPr>
          <p:cNvPr id="6" name="Kép 5"/>
          <p:cNvPicPr>
            <a:picLocks noChangeAspect="1"/>
          </p:cNvPicPr>
          <p:nvPr/>
        </p:nvPicPr>
        <p:blipFill rotWithShape="1">
          <a:blip r:embed="rId2"/>
          <a:srcRect l="-230" t="12548" r="230" b="48192"/>
          <a:stretch/>
        </p:blipFill>
        <p:spPr bwMode="auto">
          <a:xfrm>
            <a:off x="1314000" y="1484783"/>
            <a:ext cx="7668000" cy="1692000"/>
          </a:xfrm>
          <a:prstGeom prst="rect">
            <a:avLst/>
          </a:prstGeom>
          <a:ln w="3175">
            <a:solidFill>
              <a:schemeClr val="tx1"/>
            </a:solidFill>
          </a:ln>
          <a:extLst>
            <a:ext uri="{53640926-AAD7-44D8-BBD7-CCE9431645EC}">
              <a14:shadowObscured xmlns:a14="http://schemas.microsoft.com/office/drawing/2010/main"/>
            </a:ext>
          </a:extLst>
        </p:spPr>
      </p:pic>
      <p:cxnSp>
        <p:nvCxnSpPr>
          <p:cNvPr id="8" name="Egyenes összekötő nyíllal 7"/>
          <p:cNvCxnSpPr/>
          <p:nvPr/>
        </p:nvCxnSpPr>
        <p:spPr>
          <a:xfrm>
            <a:off x="1331639" y="2780928"/>
            <a:ext cx="828000"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Szövegdoboz 8"/>
          <p:cNvSpPr txBox="1"/>
          <p:nvPr/>
        </p:nvSpPr>
        <p:spPr>
          <a:xfrm>
            <a:off x="1302978" y="3356992"/>
            <a:ext cx="1692000" cy="461665"/>
          </a:xfrm>
          <a:prstGeom prst="rect">
            <a:avLst/>
          </a:prstGeom>
          <a:solidFill>
            <a:srgbClr val="FF0000"/>
          </a:solidFill>
        </p:spPr>
        <p:txBody>
          <a:bodyPr wrap="square" rtlCol="0">
            <a:spAutoFit/>
          </a:bodyPr>
          <a:lstStyle/>
          <a:p>
            <a:pPr algn="ctr"/>
            <a:r>
              <a:rPr lang="hu-HU" sz="2400" smtClean="0">
                <a:solidFill>
                  <a:schemeClr val="bg1"/>
                </a:solidFill>
                <a:latin typeface="Arial" panose="020B0604020202020204" pitchFamily="34" charset="0"/>
                <a:cs typeface="Arial" panose="020B0604020202020204" pitchFamily="34" charset="0"/>
              </a:rPr>
              <a:t>margin-left</a:t>
            </a:r>
            <a:endParaRPr lang="hu-HU" sz="2400">
              <a:solidFill>
                <a:schemeClr val="bg1"/>
              </a:solidFill>
              <a:latin typeface="Arial" panose="020B0604020202020204" pitchFamily="34" charset="0"/>
              <a:cs typeface="Arial" panose="020B0604020202020204" pitchFamily="34" charset="0"/>
            </a:endParaRPr>
          </a:p>
        </p:txBody>
      </p:sp>
      <p:cxnSp>
        <p:nvCxnSpPr>
          <p:cNvPr id="10" name="Egyenes összekötő nyíllal 9"/>
          <p:cNvCxnSpPr/>
          <p:nvPr/>
        </p:nvCxnSpPr>
        <p:spPr>
          <a:xfrm>
            <a:off x="2232000" y="1962000"/>
            <a:ext cx="6678000"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Szövegdoboz 11"/>
          <p:cNvSpPr txBox="1"/>
          <p:nvPr/>
        </p:nvSpPr>
        <p:spPr>
          <a:xfrm>
            <a:off x="4932000" y="2088000"/>
            <a:ext cx="3492000" cy="830997"/>
          </a:xfrm>
          <a:prstGeom prst="rect">
            <a:avLst/>
          </a:prstGeom>
          <a:solidFill>
            <a:srgbClr val="FF0000"/>
          </a:solidFill>
        </p:spPr>
        <p:txBody>
          <a:bodyPr wrap="square" rtlCol="0">
            <a:spAutoFit/>
          </a:bodyPr>
          <a:lstStyle/>
          <a:p>
            <a:pPr algn="ctr"/>
            <a:r>
              <a:rPr lang="hu-HU" sz="2400" smtClean="0">
                <a:solidFill>
                  <a:schemeClr val="bg1"/>
                </a:solidFill>
                <a:latin typeface="Arial" panose="020B0604020202020204" pitchFamily="34" charset="0"/>
                <a:cs typeface="Arial" panose="020B0604020202020204" pitchFamily="34" charset="0"/>
              </a:rPr>
              <a:t>a &lt;div&gt; elem</a:t>
            </a:r>
            <a:br>
              <a:rPr lang="hu-HU" sz="2400" smtClean="0">
                <a:solidFill>
                  <a:schemeClr val="bg1"/>
                </a:solidFill>
                <a:latin typeface="Arial" panose="020B0604020202020204" pitchFamily="34" charset="0"/>
                <a:cs typeface="Arial" panose="020B0604020202020204" pitchFamily="34" charset="0"/>
              </a:rPr>
            </a:br>
            <a:r>
              <a:rPr lang="hu-HU" sz="2400" smtClean="0">
                <a:solidFill>
                  <a:schemeClr val="bg1"/>
                </a:solidFill>
                <a:latin typeface="Arial" panose="020B0604020202020204" pitchFamily="34" charset="0"/>
                <a:cs typeface="Arial" panose="020B0604020202020204" pitchFamily="34" charset="0"/>
              </a:rPr>
              <a:t>automatikus szélessége</a:t>
            </a:r>
            <a:endParaRPr lang="hu-HU"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007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I.2. A cím formázása</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11</a:t>
            </a:fld>
            <a:endParaRPr lang="hu-HU" dirty="0"/>
          </a:p>
        </p:txBody>
      </p:sp>
      <p:sp>
        <p:nvSpPr>
          <p:cNvPr id="5" name="Tartalom helye 4"/>
          <p:cNvSpPr>
            <a:spLocks noGrp="1"/>
          </p:cNvSpPr>
          <p:nvPr>
            <p:ph idx="1"/>
          </p:nvPr>
        </p:nvSpPr>
        <p:spPr>
          <a:xfrm>
            <a:off x="1331640" y="1412776"/>
            <a:ext cx="7812360" cy="5256584"/>
          </a:xfrm>
        </p:spPr>
        <p:txBody>
          <a:bodyPr>
            <a:normAutofit/>
          </a:bodyPr>
          <a:lstStyle/>
          <a:p>
            <a:pPr marL="0" indent="0">
              <a:spcBef>
                <a:spcPts val="0"/>
              </a:spcBef>
              <a:spcAft>
                <a:spcPts val="600"/>
              </a:spcAft>
              <a:buNone/>
            </a:pPr>
            <a:r>
              <a:rPr lang="hu-HU" sz="3200" smtClean="0"/>
              <a:t>A cím formázását</a:t>
            </a:r>
            <a:br>
              <a:rPr lang="hu-HU" sz="3200" smtClean="0"/>
            </a:br>
            <a:r>
              <a:rPr lang="hu-HU" sz="3200" smtClean="0"/>
              <a:t>külön szövegblokk-</a:t>
            </a:r>
            <a:br>
              <a:rPr lang="hu-HU" sz="3200" smtClean="0"/>
            </a:br>
            <a:r>
              <a:rPr lang="hu-HU" sz="3200" smtClean="0"/>
              <a:t>ként kell kódolni:</a:t>
            </a:r>
          </a:p>
          <a:p>
            <a:pPr marL="0" indent="0">
              <a:spcBef>
                <a:spcPts val="0"/>
              </a:spcBef>
              <a:spcAft>
                <a:spcPts val="3000"/>
              </a:spcAft>
              <a:buNone/>
            </a:pPr>
            <a:r>
              <a:rPr lang="hu-HU" sz="3200" b="1" smtClean="0">
                <a:solidFill>
                  <a:srgbClr val="0070C0"/>
                </a:solidFill>
                <a:latin typeface="Courier New" panose="02070309020205020404" pitchFamily="49" charset="0"/>
                <a:cs typeface="Courier New" panose="02070309020205020404" pitchFamily="49" charset="0"/>
              </a:rPr>
              <a:t>caption { …; }</a:t>
            </a:r>
          </a:p>
          <a:p>
            <a:pPr marL="0" indent="0">
              <a:spcBef>
                <a:spcPts val="0"/>
              </a:spcBef>
              <a:spcAft>
                <a:spcPts val="3000"/>
              </a:spcAft>
              <a:buNone/>
            </a:pPr>
            <a:r>
              <a:rPr lang="hu-HU" sz="2800" i="1" smtClean="0"/>
              <a:t>Ha a befoglaló &lt;div&gt;</a:t>
            </a:r>
            <a:br>
              <a:rPr lang="hu-HU" sz="2800" i="1" smtClean="0"/>
            </a:br>
            <a:r>
              <a:rPr lang="hu-HU" sz="2800" i="1" smtClean="0"/>
              <a:t>és a &lt;table&gt; elemre</a:t>
            </a:r>
            <a:br>
              <a:rPr lang="hu-HU" sz="2800" i="1" smtClean="0"/>
            </a:br>
            <a:r>
              <a:rPr lang="hu-HU" sz="2800" i="1" smtClean="0"/>
              <a:t>vonatkozó beállítások a &lt;caption&gt; elemhez rendelt tulajdonsággal </a:t>
            </a:r>
            <a:r>
              <a:rPr lang="hu-HU" sz="2800" b="1" i="1" smtClean="0"/>
              <a:t>ellentmondásban van-nak</a:t>
            </a:r>
            <a:r>
              <a:rPr lang="hu-HU" sz="2800" i="1" smtClean="0"/>
              <a:t>, akkor a &lt;caption&gt; elemhez megadott ér-tékek lesznek érvényesek.</a:t>
            </a:r>
            <a:endParaRPr lang="hu-HU" b="1" i="1">
              <a:latin typeface="Courier New" panose="02070309020205020404" pitchFamily="49" charset="0"/>
              <a:cs typeface="Courier New" panose="02070309020205020404" pitchFamily="49" charset="0"/>
            </a:endParaRPr>
          </a:p>
        </p:txBody>
      </p:sp>
      <p:pic>
        <p:nvPicPr>
          <p:cNvPr id="7" name="Kép 6"/>
          <p:cNvPicPr>
            <a:picLocks noChangeAspect="1"/>
          </p:cNvPicPr>
          <p:nvPr/>
        </p:nvPicPr>
        <p:blipFill rotWithShape="1">
          <a:blip r:embed="rId2"/>
          <a:srcRect l="10270" t="12364" r="59543" b="45751"/>
          <a:stretch/>
        </p:blipFill>
        <p:spPr bwMode="auto">
          <a:xfrm>
            <a:off x="5184000" y="1512000"/>
            <a:ext cx="3839483" cy="299530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67784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I.2. A cím formázása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12</a:t>
            </a:fld>
            <a:endParaRPr lang="hu-HU" dirty="0"/>
          </a:p>
        </p:txBody>
      </p:sp>
      <p:sp>
        <p:nvSpPr>
          <p:cNvPr id="5" name="Tartalom helye 4"/>
          <p:cNvSpPr>
            <a:spLocks noGrp="1"/>
          </p:cNvSpPr>
          <p:nvPr>
            <p:ph idx="1"/>
          </p:nvPr>
        </p:nvSpPr>
        <p:spPr>
          <a:xfrm>
            <a:off x="1331640" y="1412776"/>
            <a:ext cx="7812360" cy="5256584"/>
          </a:xfrm>
        </p:spPr>
        <p:txBody>
          <a:bodyPr>
            <a:normAutofit/>
          </a:bodyPr>
          <a:lstStyle/>
          <a:p>
            <a:pPr marL="0" indent="0">
              <a:spcBef>
                <a:spcPts val="0"/>
              </a:spcBef>
              <a:spcAft>
                <a:spcPts val="600"/>
              </a:spcAft>
              <a:buNone/>
            </a:pPr>
            <a:r>
              <a:rPr lang="hu-HU" sz="3200" smtClean="0"/>
              <a:t>a címre (caption)szintén alkalmazhatók a dobozmodell szerinti tulajdonságok</a:t>
            </a:r>
            <a:br>
              <a:rPr lang="hu-HU" sz="3200" smtClean="0"/>
            </a:br>
            <a:r>
              <a:rPr lang="hu-HU" sz="2800" i="1" smtClean="0"/>
              <a:t>(padding, border,</a:t>
            </a:r>
            <a:br>
              <a:rPr lang="hu-HU" sz="2800" i="1" smtClean="0"/>
            </a:br>
            <a:r>
              <a:rPr lang="hu-HU" sz="2800" i="1" smtClean="0"/>
              <a:t>margin)</a:t>
            </a:r>
            <a:endParaRPr lang="hu-HU" sz="2800" b="1" i="1">
              <a:latin typeface="Courier New" panose="02070309020205020404" pitchFamily="49" charset="0"/>
              <a:cs typeface="Courier New" panose="02070309020205020404" pitchFamily="49" charset="0"/>
            </a:endParaRPr>
          </a:p>
        </p:txBody>
      </p:sp>
      <p:pic>
        <p:nvPicPr>
          <p:cNvPr id="7" name="Kép 6"/>
          <p:cNvPicPr>
            <a:picLocks noChangeAspect="1"/>
          </p:cNvPicPr>
          <p:nvPr/>
        </p:nvPicPr>
        <p:blipFill rotWithShape="1">
          <a:blip r:embed="rId2"/>
          <a:srcRect l="10270" t="12364" r="59543" b="45751"/>
          <a:stretch/>
        </p:blipFill>
        <p:spPr bwMode="auto">
          <a:xfrm>
            <a:off x="1331640" y="3933056"/>
            <a:ext cx="3600000" cy="2808472"/>
          </a:xfrm>
          <a:prstGeom prst="rect">
            <a:avLst/>
          </a:prstGeom>
          <a:ln>
            <a:noFill/>
          </a:ln>
          <a:extLst>
            <a:ext uri="{53640926-AAD7-44D8-BBD7-CCE9431645EC}">
              <a14:shadowObscured xmlns:a14="http://schemas.microsoft.com/office/drawing/2010/main"/>
            </a:ext>
          </a:extLst>
        </p:spPr>
      </p:pic>
      <p:pic>
        <p:nvPicPr>
          <p:cNvPr id="6" name="Kép 5"/>
          <p:cNvPicPr>
            <a:picLocks noChangeAspect="1"/>
          </p:cNvPicPr>
          <p:nvPr/>
        </p:nvPicPr>
        <p:blipFill rotWithShape="1">
          <a:blip r:embed="rId3"/>
          <a:srcRect l="10270" t="12178" r="55497" b="48151"/>
          <a:stretch/>
        </p:blipFill>
        <p:spPr bwMode="auto">
          <a:xfrm>
            <a:off x="5103048" y="2572168"/>
            <a:ext cx="3933916" cy="2563063"/>
          </a:xfrm>
          <a:prstGeom prst="rect">
            <a:avLst/>
          </a:prstGeom>
          <a:ln>
            <a:noFill/>
          </a:ln>
          <a:extLst>
            <a:ext uri="{53640926-AAD7-44D8-BBD7-CCE9431645EC}">
              <a14:shadowObscured xmlns:a14="http://schemas.microsoft.com/office/drawing/2010/main"/>
            </a:ext>
          </a:extLst>
        </p:spPr>
      </p:pic>
      <p:sp>
        <p:nvSpPr>
          <p:cNvPr id="8" name="Szövegdoboz 7"/>
          <p:cNvSpPr txBox="1"/>
          <p:nvPr/>
        </p:nvSpPr>
        <p:spPr>
          <a:xfrm>
            <a:off x="2015640" y="3420000"/>
            <a:ext cx="2232000" cy="461665"/>
          </a:xfrm>
          <a:prstGeom prst="rect">
            <a:avLst/>
          </a:prstGeom>
          <a:solidFill>
            <a:srgbClr val="FF0000"/>
          </a:solidFill>
        </p:spPr>
        <p:txBody>
          <a:bodyPr wrap="square" rtlCol="0" anchor="ctr">
            <a:spAutoFit/>
          </a:bodyPr>
          <a:lstStyle/>
          <a:p>
            <a:pPr algn="ctr"/>
            <a:r>
              <a:rPr lang="hu-HU" sz="2400" smtClean="0">
                <a:solidFill>
                  <a:schemeClr val="bg1"/>
                </a:solidFill>
                <a:latin typeface="Arial" panose="020B0604020202020204" pitchFamily="34" charset="0"/>
                <a:cs typeface="Arial" panose="020B0604020202020204" pitchFamily="34" charset="0"/>
              </a:rPr>
              <a:t>kiinduló állapot</a:t>
            </a:r>
            <a:endParaRPr lang="hu-HU" sz="2400">
              <a:solidFill>
                <a:schemeClr val="bg1"/>
              </a:solidFill>
              <a:latin typeface="Arial" panose="020B0604020202020204" pitchFamily="34" charset="0"/>
              <a:cs typeface="Arial" panose="020B0604020202020204" pitchFamily="34" charset="0"/>
            </a:endParaRPr>
          </a:p>
        </p:txBody>
      </p:sp>
      <p:sp>
        <p:nvSpPr>
          <p:cNvPr id="9" name="Szövegdoboz 8"/>
          <p:cNvSpPr txBox="1"/>
          <p:nvPr/>
        </p:nvSpPr>
        <p:spPr>
          <a:xfrm>
            <a:off x="5773862" y="5220000"/>
            <a:ext cx="2592288" cy="1200329"/>
          </a:xfrm>
          <a:prstGeom prst="rect">
            <a:avLst/>
          </a:prstGeom>
          <a:solidFill>
            <a:srgbClr val="0070C0"/>
          </a:solidFill>
        </p:spPr>
        <p:txBody>
          <a:bodyPr wrap="square" rtlCol="0" anchor="ctr">
            <a:spAutoFit/>
          </a:bodyPr>
          <a:lstStyle/>
          <a:p>
            <a:pPr algn="ctr"/>
            <a:r>
              <a:rPr lang="hu-HU" sz="2400" smtClean="0">
                <a:solidFill>
                  <a:schemeClr val="bg1"/>
                </a:solidFill>
                <a:latin typeface="Arial" panose="020B0604020202020204" pitchFamily="34" charset="0"/>
                <a:cs typeface="Arial" panose="020B0604020202020204" pitchFamily="34" charset="0"/>
              </a:rPr>
              <a:t>összetett címformázást tartalmazó állapot</a:t>
            </a:r>
            <a:endParaRPr lang="hu-HU"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029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I.2. A cím formázása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13</a:t>
            </a:fld>
            <a:endParaRPr lang="hu-HU" dirty="0"/>
          </a:p>
        </p:txBody>
      </p:sp>
      <p:sp>
        <p:nvSpPr>
          <p:cNvPr id="5" name="Tartalom helye 4"/>
          <p:cNvSpPr>
            <a:spLocks noGrp="1"/>
          </p:cNvSpPr>
          <p:nvPr>
            <p:ph idx="1"/>
          </p:nvPr>
        </p:nvSpPr>
        <p:spPr>
          <a:xfrm>
            <a:off x="1331640" y="1412776"/>
            <a:ext cx="7812360" cy="5256584"/>
          </a:xfrm>
        </p:spPr>
        <p:txBody>
          <a:bodyPr>
            <a:normAutofit/>
          </a:bodyPr>
          <a:lstStyle/>
          <a:p>
            <a:pPr marL="0" indent="0">
              <a:spcBef>
                <a:spcPts val="0"/>
              </a:spcBef>
              <a:spcAft>
                <a:spcPts val="600"/>
              </a:spcAft>
              <a:buNone/>
            </a:pPr>
            <a:r>
              <a:rPr lang="hu-HU" sz="3200" smtClean="0"/>
              <a:t>a </a:t>
            </a:r>
            <a:r>
              <a:rPr lang="hu-HU" sz="3200" b="1" i="1" smtClean="0"/>
              <a:t>cím egy fontos elemét a &lt;span&gt; tag alkalmazásával </a:t>
            </a:r>
            <a:r>
              <a:rPr lang="hu-HU" sz="3200" smtClean="0"/>
              <a:t>és a hozzárendelt CSS-tulajdonságok megadásával tudjuk egyedi módon megjeleníteni</a:t>
            </a:r>
            <a:endParaRPr lang="hu-HU" sz="2800" b="1" i="1">
              <a:latin typeface="Courier New" panose="02070309020205020404" pitchFamily="49" charset="0"/>
              <a:cs typeface="Courier New" panose="02070309020205020404" pitchFamily="49" charset="0"/>
            </a:endParaRPr>
          </a:p>
        </p:txBody>
      </p:sp>
      <p:pic>
        <p:nvPicPr>
          <p:cNvPr id="10" name="Kép 9"/>
          <p:cNvPicPr>
            <a:picLocks noChangeAspect="1"/>
          </p:cNvPicPr>
          <p:nvPr/>
        </p:nvPicPr>
        <p:blipFill rotWithShape="1">
          <a:blip r:embed="rId2"/>
          <a:srcRect l="14834" t="52219" r="35788" b="19550"/>
          <a:stretch/>
        </p:blipFill>
        <p:spPr bwMode="auto">
          <a:xfrm>
            <a:off x="1403648" y="3780000"/>
            <a:ext cx="7616846" cy="2448272"/>
          </a:xfrm>
          <a:prstGeom prst="rect">
            <a:avLst/>
          </a:prstGeom>
          <a:ln>
            <a:noFill/>
          </a:ln>
          <a:extLst>
            <a:ext uri="{53640926-AAD7-44D8-BBD7-CCE9431645EC}">
              <a14:shadowObscured xmlns:a14="http://schemas.microsoft.com/office/drawing/2010/main"/>
            </a:ext>
          </a:extLst>
        </p:spPr>
      </p:pic>
      <p:sp>
        <p:nvSpPr>
          <p:cNvPr id="11" name="Szövegdoboz 10"/>
          <p:cNvSpPr txBox="1"/>
          <p:nvPr/>
        </p:nvSpPr>
        <p:spPr>
          <a:xfrm>
            <a:off x="1408708" y="6271139"/>
            <a:ext cx="3888000" cy="396000"/>
          </a:xfrm>
          <a:prstGeom prst="rect">
            <a:avLst/>
          </a:prstGeom>
          <a:solidFill>
            <a:srgbClr val="FF0000"/>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a cím egységes formátumú</a:t>
            </a:r>
            <a:endParaRPr lang="hu-HU" sz="2400">
              <a:solidFill>
                <a:schemeClr val="bg1"/>
              </a:solidFill>
              <a:latin typeface="Arial" panose="020B0604020202020204" pitchFamily="34" charset="0"/>
              <a:cs typeface="Arial" panose="020B0604020202020204" pitchFamily="34" charset="0"/>
            </a:endParaRPr>
          </a:p>
        </p:txBody>
      </p:sp>
      <p:sp>
        <p:nvSpPr>
          <p:cNvPr id="12" name="Szövegdoboz 11"/>
          <p:cNvSpPr txBox="1"/>
          <p:nvPr/>
        </p:nvSpPr>
        <p:spPr>
          <a:xfrm>
            <a:off x="6012160" y="3060000"/>
            <a:ext cx="2520000" cy="720000"/>
          </a:xfrm>
          <a:prstGeom prst="rect">
            <a:avLst/>
          </a:prstGeom>
          <a:solidFill>
            <a:srgbClr val="0070C0"/>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a címben van</a:t>
            </a:r>
            <a:br>
              <a:rPr lang="hu-HU" sz="2400" smtClean="0">
                <a:solidFill>
                  <a:schemeClr val="bg1"/>
                </a:solidFill>
                <a:latin typeface="Arial" panose="020B0604020202020204" pitchFamily="34" charset="0"/>
                <a:cs typeface="Arial" panose="020B0604020202020204" pitchFamily="34" charset="0"/>
              </a:rPr>
            </a:br>
            <a:r>
              <a:rPr lang="hu-HU" sz="2400" smtClean="0">
                <a:solidFill>
                  <a:schemeClr val="bg1"/>
                </a:solidFill>
                <a:latin typeface="Arial" panose="020B0604020202020204" pitchFamily="34" charset="0"/>
                <a:cs typeface="Arial" panose="020B0604020202020204" pitchFamily="34" charset="0"/>
              </a:rPr>
              <a:t>egyedi formázás</a:t>
            </a:r>
            <a:endParaRPr lang="hu-HU"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734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I.3. Cellák szegélyezése</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14</a:t>
            </a:fld>
            <a:endParaRPr lang="hu-HU" dirty="0"/>
          </a:p>
        </p:txBody>
      </p:sp>
      <p:sp>
        <p:nvSpPr>
          <p:cNvPr id="5" name="Tartalom helye 4"/>
          <p:cNvSpPr>
            <a:spLocks noGrp="1"/>
          </p:cNvSpPr>
          <p:nvPr>
            <p:ph idx="1"/>
          </p:nvPr>
        </p:nvSpPr>
        <p:spPr>
          <a:xfrm>
            <a:off x="1331640" y="1512000"/>
            <a:ext cx="7704856" cy="1080120"/>
          </a:xfrm>
        </p:spPr>
        <p:txBody>
          <a:bodyPr>
            <a:normAutofit/>
          </a:bodyPr>
          <a:lstStyle/>
          <a:p>
            <a:pPr marL="0" indent="0">
              <a:spcBef>
                <a:spcPts val="0"/>
              </a:spcBef>
              <a:spcAft>
                <a:spcPts val="600"/>
              </a:spcAft>
              <a:buNone/>
            </a:pPr>
            <a:r>
              <a:rPr lang="hu-HU" sz="3200" smtClean="0"/>
              <a:t>Az egyes táblázatelemekhez (td, tr, th, caption, table) külön-külön is hozzáren-</a:t>
            </a:r>
            <a:endParaRPr lang="hu-HU" b="1" i="1">
              <a:latin typeface="Courier New" panose="02070309020205020404" pitchFamily="49" charset="0"/>
              <a:cs typeface="Courier New" panose="02070309020205020404" pitchFamily="49" charset="0"/>
            </a:endParaRPr>
          </a:p>
        </p:txBody>
      </p:sp>
      <p:pic>
        <p:nvPicPr>
          <p:cNvPr id="6" name="Kép 5"/>
          <p:cNvPicPr>
            <a:picLocks noChangeAspect="1"/>
          </p:cNvPicPr>
          <p:nvPr/>
        </p:nvPicPr>
        <p:blipFill rotWithShape="1">
          <a:blip r:embed="rId2"/>
          <a:srcRect t="11994" r="57365" b="26193"/>
          <a:stretch/>
        </p:blipFill>
        <p:spPr bwMode="auto">
          <a:xfrm>
            <a:off x="1263204" y="2678928"/>
            <a:ext cx="4964980" cy="4045920"/>
          </a:xfrm>
          <a:prstGeom prst="rect">
            <a:avLst/>
          </a:prstGeom>
          <a:ln>
            <a:noFill/>
          </a:ln>
          <a:extLst>
            <a:ext uri="{53640926-AAD7-44D8-BBD7-CCE9431645EC}">
              <a14:shadowObscured xmlns:a14="http://schemas.microsoft.com/office/drawing/2010/main"/>
            </a:ext>
          </a:extLst>
        </p:spPr>
      </p:pic>
      <p:sp>
        <p:nvSpPr>
          <p:cNvPr id="8" name="Tartalom helye 4"/>
          <p:cNvSpPr txBox="1">
            <a:spLocks/>
          </p:cNvSpPr>
          <p:nvPr/>
        </p:nvSpPr>
        <p:spPr>
          <a:xfrm>
            <a:off x="6228184" y="2420888"/>
            <a:ext cx="2808312" cy="43204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hu-HU" sz="3200" smtClean="0"/>
              <a:t>delhetjük a </a:t>
            </a:r>
            <a:r>
              <a:rPr lang="hu-HU" sz="3200" b="1" smtClean="0">
                <a:solidFill>
                  <a:srgbClr val="FF0000"/>
                </a:solidFill>
                <a:latin typeface="Courier New" panose="02070309020205020404" pitchFamily="49" charset="0"/>
                <a:cs typeface="Courier New" panose="02070309020205020404" pitchFamily="49" charset="0"/>
              </a:rPr>
              <a:t>border</a:t>
            </a:r>
            <a:r>
              <a:rPr lang="hu-HU" sz="3200" smtClean="0"/>
              <a:t> tulaj-donságot, amellyel kör-vonalat tehe-tünk az egyes elemek köré.</a:t>
            </a:r>
            <a:endParaRPr lang="hu-HU" b="1" i="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51875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628800"/>
            <a:ext cx="7812360" cy="5229200"/>
          </a:xfrm>
        </p:spPr>
        <p:txBody>
          <a:bodyPr>
            <a:normAutofit/>
          </a:bodyPr>
          <a:lstStyle/>
          <a:p>
            <a:pPr marL="0" indent="0">
              <a:spcBef>
                <a:spcPts val="0"/>
              </a:spcBef>
              <a:buNone/>
            </a:pPr>
            <a:r>
              <a:rPr lang="hu-HU" sz="3200" u="sng" smtClean="0"/>
              <a:t>Vízszintes igazítás</a:t>
            </a:r>
            <a:r>
              <a:rPr lang="hu-HU" sz="3200" smtClean="0"/>
              <a:t>:</a:t>
            </a:r>
            <a:br>
              <a:rPr lang="hu-HU" sz="3200" smtClean="0"/>
            </a:br>
            <a:r>
              <a:rPr lang="hu-HU" sz="3200" smtClean="0"/>
              <a:t>a </a:t>
            </a:r>
            <a:r>
              <a:rPr lang="hu-HU" sz="3200"/>
              <a:t>szövegformázásnál </a:t>
            </a:r>
            <a:r>
              <a:rPr lang="hu-HU" sz="3200" smtClean="0"/>
              <a:t>már megismert </a:t>
            </a:r>
            <a:r>
              <a:rPr lang="hu-HU" sz="3200" b="1" smtClean="0">
                <a:solidFill>
                  <a:srgbClr val="FF0000"/>
                </a:solidFill>
                <a:latin typeface="Courier New" panose="02070309020205020404" pitchFamily="49" charset="0"/>
                <a:cs typeface="Courier New" panose="02070309020205020404" pitchFamily="49" charset="0"/>
              </a:rPr>
              <a:t>text-align</a:t>
            </a:r>
            <a:r>
              <a:rPr lang="hu-HU" sz="3200"/>
              <a:t> tulajdonság segítségével lehet a táblázat celláinak tartalmát </a:t>
            </a:r>
            <a:r>
              <a:rPr lang="hu-HU" sz="3200" smtClean="0"/>
              <a:t>vízszintesen pozícionálni</a:t>
            </a:r>
            <a:endParaRPr lang="hu-HU" sz="3200"/>
          </a:p>
          <a:p>
            <a:pPr marL="355600" indent="-266700">
              <a:spcBef>
                <a:spcPts val="1200"/>
              </a:spcBef>
            </a:pPr>
            <a:r>
              <a:rPr lang="hu-HU" sz="2800" b="1" i="1" smtClean="0"/>
              <a:t>right</a:t>
            </a:r>
            <a:r>
              <a:rPr lang="hu-HU" sz="2800" smtClean="0"/>
              <a:t>:</a:t>
            </a:r>
            <a:r>
              <a:rPr lang="hu-HU" sz="2800"/>
              <a:t> </a:t>
            </a:r>
            <a:r>
              <a:rPr lang="hu-HU" sz="2800" smtClean="0"/>
              <a:t>a cella jobb oldalához</a:t>
            </a:r>
          </a:p>
          <a:p>
            <a:pPr marL="355600" indent="-266700">
              <a:spcBef>
                <a:spcPts val="1200"/>
              </a:spcBef>
            </a:pPr>
            <a:r>
              <a:rPr lang="hu-HU" sz="2800" b="1" i="1" smtClean="0"/>
              <a:t>left</a:t>
            </a:r>
            <a:r>
              <a:rPr lang="hu-HU" sz="2800" smtClean="0"/>
              <a:t>: a cella bal oldalához (alapértelmezett)</a:t>
            </a:r>
          </a:p>
          <a:p>
            <a:pPr marL="355600" indent="-266700">
              <a:spcBef>
                <a:spcPts val="1200"/>
              </a:spcBef>
            </a:pPr>
            <a:r>
              <a:rPr lang="hu-HU" sz="2800" b="1" i="1" smtClean="0"/>
              <a:t>center</a:t>
            </a:r>
            <a:r>
              <a:rPr lang="hu-HU" sz="2800" smtClean="0"/>
              <a:t>: a cella középre</a:t>
            </a:r>
          </a:p>
          <a:p>
            <a:pPr marL="355600" indent="-266700">
              <a:spcBef>
                <a:spcPts val="1200"/>
              </a:spcBef>
            </a:pPr>
            <a:r>
              <a:rPr lang="hu-HU" sz="2800" b="1" smtClean="0"/>
              <a:t>justify</a:t>
            </a:r>
            <a:r>
              <a:rPr lang="hu-HU" sz="2800" smtClean="0"/>
              <a:t>: sorkizárt módon</a:t>
            </a:r>
            <a:endParaRPr lang="hu-HU" sz="2800"/>
          </a:p>
        </p:txBody>
      </p:sp>
      <p:sp>
        <p:nvSpPr>
          <p:cNvPr id="4" name="Dia számának helye 3"/>
          <p:cNvSpPr>
            <a:spLocks noGrp="1"/>
          </p:cNvSpPr>
          <p:nvPr>
            <p:ph type="sldNum" sz="quarter" idx="12"/>
          </p:nvPr>
        </p:nvSpPr>
        <p:spPr/>
        <p:txBody>
          <a:bodyPr/>
          <a:lstStyle/>
          <a:p>
            <a:fld id="{4DC61DD4-7DED-4AA4-9E5A-5F7D420479A6}" type="slidenum">
              <a:rPr lang="hu-HU" smtClean="0"/>
              <a:pPr/>
              <a:t>15</a:t>
            </a:fld>
            <a:endParaRPr lang="hu-HU" dirty="0"/>
          </a:p>
        </p:txBody>
      </p:sp>
      <p:sp>
        <p:nvSpPr>
          <p:cNvPr id="5" name="Cím 1"/>
          <p:cNvSpPr>
            <a:spLocks noGrp="1"/>
          </p:cNvSpPr>
          <p:nvPr>
            <p:ph type="title"/>
          </p:nvPr>
        </p:nvSpPr>
        <p:spPr>
          <a:xfrm>
            <a:off x="1332000" y="144000"/>
            <a:ext cx="7668000" cy="1368000"/>
          </a:xfrm>
          <a:ln>
            <a:noFill/>
          </a:ln>
        </p:spPr>
        <p:txBody>
          <a:bodyPr>
            <a:normAutofit/>
          </a:bodyPr>
          <a:lstStyle/>
          <a:p>
            <a:pPr algn="ctr"/>
            <a:r>
              <a:rPr lang="hu-HU" smtClean="0"/>
              <a:t>I.4. A táblázat adatainak igazítása - vízszintesen</a:t>
            </a:r>
            <a:endParaRPr lang="hu-HU"/>
          </a:p>
        </p:txBody>
      </p:sp>
    </p:spTree>
    <p:extLst>
      <p:ext uri="{BB962C8B-B14F-4D97-AF65-F5344CB8AC3E}">
        <p14:creationId xmlns:p14="http://schemas.microsoft.com/office/powerpoint/2010/main" val="4103067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628800"/>
            <a:ext cx="7812360" cy="5229200"/>
          </a:xfrm>
        </p:spPr>
        <p:txBody>
          <a:bodyPr>
            <a:normAutofit/>
          </a:bodyPr>
          <a:lstStyle/>
          <a:p>
            <a:pPr marL="0" indent="0">
              <a:spcBef>
                <a:spcPts val="0"/>
              </a:spcBef>
              <a:buNone/>
            </a:pPr>
            <a:r>
              <a:rPr lang="hu-HU" sz="3200" u="sng" smtClean="0"/>
              <a:t>Függőleges igazítás</a:t>
            </a:r>
            <a:r>
              <a:rPr lang="hu-HU" sz="3200" smtClean="0"/>
              <a:t>:</a:t>
            </a:r>
            <a:br>
              <a:rPr lang="hu-HU" sz="3200" smtClean="0"/>
            </a:br>
            <a:r>
              <a:rPr lang="hu-HU" sz="3200" smtClean="0"/>
              <a:t>a </a:t>
            </a:r>
            <a:r>
              <a:rPr lang="hu-HU" sz="3200"/>
              <a:t>szövegformázásnál </a:t>
            </a:r>
            <a:r>
              <a:rPr lang="hu-HU" sz="3200" smtClean="0"/>
              <a:t>már megismert </a:t>
            </a:r>
            <a:r>
              <a:rPr lang="hu-HU" sz="3200" b="1" smtClean="0">
                <a:solidFill>
                  <a:srgbClr val="FF0000"/>
                </a:solidFill>
                <a:latin typeface="Courier New" panose="02070309020205020404" pitchFamily="49" charset="0"/>
                <a:cs typeface="Courier New" panose="02070309020205020404" pitchFamily="49" charset="0"/>
              </a:rPr>
              <a:t>vertical-align</a:t>
            </a:r>
            <a:r>
              <a:rPr lang="hu-HU" sz="3200"/>
              <a:t> tulajdonság </a:t>
            </a:r>
            <a:r>
              <a:rPr lang="hu-HU" sz="3200" smtClean="0"/>
              <a:t>alkalma-zásával a </a:t>
            </a:r>
            <a:r>
              <a:rPr lang="hu-HU" sz="3200"/>
              <a:t>táblázat celláinak tartalmát </a:t>
            </a:r>
            <a:r>
              <a:rPr lang="hu-HU" sz="3200" smtClean="0"/>
              <a:t>függőlegesen pozicionálhatjuk</a:t>
            </a:r>
          </a:p>
          <a:p>
            <a:pPr indent="-254000">
              <a:spcBef>
                <a:spcPts val="900"/>
              </a:spcBef>
            </a:pPr>
            <a:r>
              <a:rPr lang="hu-HU" sz="2800" b="1" i="1" smtClean="0"/>
              <a:t>top</a:t>
            </a:r>
            <a:r>
              <a:rPr lang="hu-HU" sz="2800" smtClean="0"/>
              <a:t>: a cella felső szegélyéhez</a:t>
            </a:r>
            <a:r>
              <a:rPr lang="hu-HU" sz="2800"/>
              <a:t> </a:t>
            </a:r>
            <a:r>
              <a:rPr lang="hu-HU" sz="2800" smtClean="0"/>
              <a:t>igazít</a:t>
            </a:r>
            <a:endParaRPr lang="hu-HU" sz="2800"/>
          </a:p>
          <a:p>
            <a:pPr indent="-254000">
              <a:spcBef>
                <a:spcPts val="900"/>
              </a:spcBef>
            </a:pPr>
            <a:r>
              <a:rPr lang="hu-HU" sz="2800" b="1" i="1" smtClean="0"/>
              <a:t>bottom</a:t>
            </a:r>
            <a:r>
              <a:rPr lang="hu-HU" sz="2800" smtClean="0"/>
              <a:t>: </a:t>
            </a:r>
            <a:r>
              <a:rPr lang="hu-HU" sz="2800"/>
              <a:t>a </a:t>
            </a:r>
            <a:r>
              <a:rPr lang="hu-HU" sz="2800" smtClean="0"/>
              <a:t>cella alsó szegélyéhez</a:t>
            </a:r>
            <a:r>
              <a:rPr lang="hu-HU" sz="2800"/>
              <a:t> igazít</a:t>
            </a:r>
            <a:endParaRPr lang="hu-HU" sz="2800" smtClean="0"/>
          </a:p>
          <a:p>
            <a:pPr indent="-254000">
              <a:spcBef>
                <a:spcPts val="900"/>
              </a:spcBef>
            </a:pPr>
            <a:r>
              <a:rPr lang="hu-HU" sz="2800" b="1" i="1" smtClean="0"/>
              <a:t>middle</a:t>
            </a:r>
            <a:r>
              <a:rPr lang="hu-HU" sz="2800" smtClean="0"/>
              <a:t>: a cella középvonalához</a:t>
            </a:r>
            <a:r>
              <a:rPr lang="hu-HU" sz="2800"/>
              <a:t> igazít</a:t>
            </a:r>
            <a:endParaRPr lang="hu-HU" sz="2800" smtClean="0"/>
          </a:p>
          <a:p>
            <a:pPr indent="-254000">
              <a:spcBef>
                <a:spcPts val="900"/>
              </a:spcBef>
            </a:pPr>
            <a:r>
              <a:rPr lang="hu-HU" sz="2800" b="1" i="1" smtClean="0"/>
              <a:t>baseline</a:t>
            </a:r>
            <a:r>
              <a:rPr lang="hu-HU" sz="2800" smtClean="0"/>
              <a:t>: a betűvonalhoz (sorvezetőhöz) igazít</a:t>
            </a:r>
            <a:endParaRPr lang="hu-HU" sz="2800"/>
          </a:p>
        </p:txBody>
      </p:sp>
      <p:sp>
        <p:nvSpPr>
          <p:cNvPr id="4" name="Dia számának helye 3"/>
          <p:cNvSpPr>
            <a:spLocks noGrp="1"/>
          </p:cNvSpPr>
          <p:nvPr>
            <p:ph type="sldNum" sz="quarter" idx="12"/>
          </p:nvPr>
        </p:nvSpPr>
        <p:spPr/>
        <p:txBody>
          <a:bodyPr/>
          <a:lstStyle/>
          <a:p>
            <a:fld id="{4DC61DD4-7DED-4AA4-9E5A-5F7D420479A6}" type="slidenum">
              <a:rPr lang="hu-HU" smtClean="0"/>
              <a:pPr/>
              <a:t>16</a:t>
            </a:fld>
            <a:endParaRPr lang="hu-HU" dirty="0"/>
          </a:p>
        </p:txBody>
      </p:sp>
      <p:sp>
        <p:nvSpPr>
          <p:cNvPr id="5" name="Cím 1"/>
          <p:cNvSpPr>
            <a:spLocks noGrp="1"/>
          </p:cNvSpPr>
          <p:nvPr>
            <p:ph type="title"/>
          </p:nvPr>
        </p:nvSpPr>
        <p:spPr>
          <a:xfrm>
            <a:off x="1332000" y="144000"/>
            <a:ext cx="7668000" cy="1368000"/>
          </a:xfrm>
          <a:ln>
            <a:noFill/>
          </a:ln>
        </p:spPr>
        <p:txBody>
          <a:bodyPr>
            <a:normAutofit/>
          </a:bodyPr>
          <a:lstStyle/>
          <a:p>
            <a:pPr algn="ctr"/>
            <a:r>
              <a:rPr lang="hu-HU" smtClean="0"/>
              <a:t>I.4. A táblázat adatainak igazítása - fügőlegesen</a:t>
            </a:r>
            <a:endParaRPr lang="hu-HU"/>
          </a:p>
        </p:txBody>
      </p:sp>
    </p:spTree>
    <p:extLst>
      <p:ext uri="{BB962C8B-B14F-4D97-AF65-F5344CB8AC3E}">
        <p14:creationId xmlns:p14="http://schemas.microsoft.com/office/powerpoint/2010/main" val="2913720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a:ln>
            <a:noFill/>
          </a:ln>
        </p:spPr>
        <p:txBody>
          <a:bodyPr>
            <a:normAutofit/>
          </a:bodyPr>
          <a:lstStyle/>
          <a:p>
            <a:pPr algn="ctr"/>
            <a:r>
              <a:rPr lang="hu-HU" smtClean="0"/>
              <a:t>I.5. A táblázat sorainak egyedi formázása ("zebracsíkozás")</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17</a:t>
            </a:fld>
            <a:endParaRPr lang="hu-HU" dirty="0"/>
          </a:p>
        </p:txBody>
      </p:sp>
      <p:sp>
        <p:nvSpPr>
          <p:cNvPr id="5" name="Tartalom helye 4"/>
          <p:cNvSpPr>
            <a:spLocks noGrp="1"/>
          </p:cNvSpPr>
          <p:nvPr>
            <p:ph idx="1"/>
          </p:nvPr>
        </p:nvSpPr>
        <p:spPr>
          <a:xfrm>
            <a:off x="1331640" y="1628800"/>
            <a:ext cx="7812360" cy="5229200"/>
          </a:xfrm>
        </p:spPr>
        <p:txBody>
          <a:bodyPr>
            <a:normAutofit/>
          </a:bodyPr>
          <a:lstStyle/>
          <a:p>
            <a:pPr marL="0" indent="0">
              <a:spcBef>
                <a:spcPts val="0"/>
              </a:spcBef>
              <a:buNone/>
            </a:pPr>
            <a:r>
              <a:rPr lang="hu-HU" sz="3200" u="sng" smtClean="0"/>
              <a:t>Korábbi megoldási módszer</a:t>
            </a:r>
            <a:r>
              <a:rPr lang="hu-HU" sz="3200" smtClean="0"/>
              <a:t>:</a:t>
            </a:r>
            <a:br>
              <a:rPr lang="hu-HU" sz="3200" smtClean="0"/>
            </a:br>
            <a:r>
              <a:rPr lang="hu-HU" sz="3200" b="1" i="1" smtClean="0"/>
              <a:t>a páros és a páratlan soroknak külön osztályt hoztunk létre</a:t>
            </a:r>
            <a:r>
              <a:rPr lang="hu-HU" sz="3200" smtClean="0"/>
              <a:t>, majd ezekhez az osztályokhoz adtunk meg formátumokat</a:t>
            </a:r>
          </a:p>
          <a:p>
            <a:pPr marL="0" indent="0">
              <a:spcBef>
                <a:spcPts val="0"/>
              </a:spcBef>
              <a:buNone/>
              <a:tabLst>
                <a:tab pos="355600" algn="l"/>
              </a:tabLst>
            </a:pPr>
            <a:r>
              <a:rPr lang="hu-HU" sz="2800" smtClean="0">
                <a:solidFill>
                  <a:srgbClr val="0070C0"/>
                </a:solidFill>
                <a:latin typeface="Courier New" panose="02070309020205020404" pitchFamily="49" charset="0"/>
                <a:cs typeface="Courier New" panose="02070309020205020404" pitchFamily="49" charset="0"/>
              </a:rPr>
              <a:t>	</a:t>
            </a:r>
            <a:r>
              <a:rPr lang="hu-HU" sz="2800" b="1" smtClean="0">
                <a:solidFill>
                  <a:srgbClr val="0070C0"/>
                </a:solidFill>
                <a:latin typeface="Courier New" panose="02070309020205020404" pitchFamily="49" charset="0"/>
                <a:cs typeface="Courier New" panose="02070309020205020404" pitchFamily="49" charset="0"/>
              </a:rPr>
              <a:t>tr.paratlan { …;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tr.paros { …; }</a:t>
            </a:r>
          </a:p>
          <a:p>
            <a:pPr marL="0" indent="0">
              <a:spcBef>
                <a:spcPts val="1200"/>
              </a:spcBef>
              <a:buNone/>
            </a:pPr>
            <a:r>
              <a:rPr lang="hu-HU" sz="3200" u="sng" smtClean="0"/>
              <a:t>Hátránya</a:t>
            </a:r>
            <a:r>
              <a:rPr lang="hu-HU" sz="3200" smtClean="0"/>
              <a:t>:</a:t>
            </a:r>
            <a:br>
              <a:rPr lang="hu-HU" sz="3200" smtClean="0"/>
            </a:br>
            <a:r>
              <a:rPr lang="hu-HU" sz="3200" smtClean="0"/>
              <a:t>sor(ok) törléskor vagy beszúráskor az egyes sorok osztályneveit módosítani kell azok helyzetétől függően</a:t>
            </a:r>
            <a:endParaRPr lang="hu-HU" sz="3200"/>
          </a:p>
        </p:txBody>
      </p:sp>
    </p:spTree>
    <p:extLst>
      <p:ext uri="{BB962C8B-B14F-4D97-AF65-F5344CB8AC3E}">
        <p14:creationId xmlns:p14="http://schemas.microsoft.com/office/powerpoint/2010/main" val="4291232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a:ln>
            <a:noFill/>
          </a:ln>
        </p:spPr>
        <p:txBody>
          <a:bodyPr>
            <a:normAutofit/>
          </a:bodyPr>
          <a:lstStyle/>
          <a:p>
            <a:pPr algn="ctr"/>
            <a:r>
              <a:rPr lang="hu-HU" smtClean="0"/>
              <a:t>I.5. A táblázat sorainak</a:t>
            </a:r>
            <a:br>
              <a:rPr lang="hu-HU" smtClean="0"/>
            </a:br>
            <a:r>
              <a:rPr lang="hu-HU" smtClean="0"/>
              <a:t>egyedi formázása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18</a:t>
            </a:fld>
            <a:endParaRPr lang="hu-HU" dirty="0"/>
          </a:p>
        </p:txBody>
      </p:sp>
      <p:pic>
        <p:nvPicPr>
          <p:cNvPr id="6" name="Kép 5"/>
          <p:cNvPicPr>
            <a:picLocks noChangeAspect="1"/>
          </p:cNvPicPr>
          <p:nvPr/>
        </p:nvPicPr>
        <p:blipFill rotWithShape="1">
          <a:blip r:embed="rId2"/>
          <a:srcRect t="12178" r="60580" b="39295"/>
          <a:stretch/>
        </p:blipFill>
        <p:spPr bwMode="auto">
          <a:xfrm>
            <a:off x="1368000" y="1728000"/>
            <a:ext cx="3780000" cy="2616191"/>
          </a:xfrm>
          <a:prstGeom prst="rect">
            <a:avLst/>
          </a:prstGeom>
          <a:ln w="3175">
            <a:solidFill>
              <a:schemeClr val="tx1"/>
            </a:solidFill>
          </a:ln>
          <a:extLst>
            <a:ext uri="{53640926-AAD7-44D8-BBD7-CCE9431645EC}">
              <a14:shadowObscured xmlns:a14="http://schemas.microsoft.com/office/drawing/2010/main"/>
            </a:ext>
          </a:extLst>
        </p:spPr>
      </p:pic>
      <p:sp>
        <p:nvSpPr>
          <p:cNvPr id="7" name="Szövegdoboz 6"/>
          <p:cNvSpPr txBox="1"/>
          <p:nvPr/>
        </p:nvSpPr>
        <p:spPr>
          <a:xfrm>
            <a:off x="2703609" y="4464000"/>
            <a:ext cx="1108782" cy="523220"/>
          </a:xfrm>
          <a:prstGeom prst="rect">
            <a:avLst/>
          </a:prstGeom>
          <a:solidFill>
            <a:srgbClr val="FF0000"/>
          </a:solidFill>
        </p:spPr>
        <p:txBody>
          <a:bodyPr wrap="square" rtlCol="0" anchor="ctr">
            <a:spAutoFit/>
          </a:bodyPr>
          <a:lstStyle/>
          <a:p>
            <a:pPr algn="ctr"/>
            <a:r>
              <a:rPr lang="hu-HU" sz="2800" smtClean="0">
                <a:solidFill>
                  <a:schemeClr val="bg1"/>
                </a:solidFill>
                <a:latin typeface="Arial" panose="020B0604020202020204" pitchFamily="34" charset="0"/>
                <a:cs typeface="Arial" panose="020B0604020202020204" pitchFamily="34" charset="0"/>
              </a:rPr>
              <a:t>forrás</a:t>
            </a:r>
            <a:endParaRPr lang="hu-HU" sz="2800">
              <a:solidFill>
                <a:schemeClr val="bg1"/>
              </a:solidFill>
              <a:latin typeface="Arial" panose="020B0604020202020204" pitchFamily="34" charset="0"/>
              <a:cs typeface="Arial" panose="020B0604020202020204" pitchFamily="34" charset="0"/>
            </a:endParaRPr>
          </a:p>
        </p:txBody>
      </p:sp>
      <p:pic>
        <p:nvPicPr>
          <p:cNvPr id="8" name="Kép 7"/>
          <p:cNvPicPr>
            <a:picLocks noChangeAspect="1"/>
          </p:cNvPicPr>
          <p:nvPr/>
        </p:nvPicPr>
        <p:blipFill rotWithShape="1">
          <a:blip r:embed="rId3"/>
          <a:srcRect t="13469" r="60580" b="35050"/>
          <a:stretch/>
        </p:blipFill>
        <p:spPr bwMode="auto">
          <a:xfrm>
            <a:off x="5292000" y="3708000"/>
            <a:ext cx="3780000" cy="2774747"/>
          </a:xfrm>
          <a:prstGeom prst="rect">
            <a:avLst/>
          </a:prstGeom>
          <a:ln>
            <a:noFill/>
          </a:ln>
          <a:extLst>
            <a:ext uri="{53640926-AAD7-44D8-BBD7-CCE9431645EC}">
              <a14:shadowObscured xmlns:a14="http://schemas.microsoft.com/office/drawing/2010/main"/>
            </a:ext>
          </a:extLst>
        </p:spPr>
      </p:pic>
      <p:sp>
        <p:nvSpPr>
          <p:cNvPr id="9" name="Szövegdoboz 8"/>
          <p:cNvSpPr txBox="1"/>
          <p:nvPr/>
        </p:nvSpPr>
        <p:spPr>
          <a:xfrm>
            <a:off x="5561819" y="2664000"/>
            <a:ext cx="3312000" cy="954107"/>
          </a:xfrm>
          <a:prstGeom prst="rect">
            <a:avLst/>
          </a:prstGeom>
          <a:solidFill>
            <a:srgbClr val="0070C0"/>
          </a:solidFill>
        </p:spPr>
        <p:txBody>
          <a:bodyPr wrap="square" rtlCol="0" anchor="ctr">
            <a:spAutoFit/>
          </a:bodyPr>
          <a:lstStyle/>
          <a:p>
            <a:pPr algn="ctr"/>
            <a:r>
              <a:rPr lang="hu-HU" sz="2800" smtClean="0">
                <a:solidFill>
                  <a:schemeClr val="bg1"/>
                </a:solidFill>
                <a:latin typeface="Arial" panose="020B0604020202020204" pitchFamily="34" charset="0"/>
                <a:cs typeface="Arial" panose="020B0604020202020204" pitchFamily="34" charset="0"/>
              </a:rPr>
              <a:t>"zebracsíkozásos" táblázat</a:t>
            </a:r>
            <a:endParaRPr lang="hu-HU"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57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368000"/>
          </a:xfrm>
          <a:ln>
            <a:noFill/>
          </a:ln>
        </p:spPr>
        <p:txBody>
          <a:bodyPr>
            <a:normAutofit/>
          </a:bodyPr>
          <a:lstStyle/>
          <a:p>
            <a:pPr algn="ctr"/>
            <a:r>
              <a:rPr lang="hu-HU" smtClean="0"/>
              <a:t>I.5. A táblázat sorainak</a:t>
            </a:r>
            <a:br>
              <a:rPr lang="hu-HU" smtClean="0"/>
            </a:br>
            <a:r>
              <a:rPr lang="hu-HU" smtClean="0"/>
              <a:t>egyedi formázása (folyt)</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19</a:t>
            </a:fld>
            <a:endParaRPr lang="hu-HU" dirty="0"/>
          </a:p>
        </p:txBody>
      </p:sp>
      <p:sp>
        <p:nvSpPr>
          <p:cNvPr id="5" name="Tartalom helye 4"/>
          <p:cNvSpPr>
            <a:spLocks noGrp="1"/>
          </p:cNvSpPr>
          <p:nvPr>
            <p:ph idx="1"/>
          </p:nvPr>
        </p:nvSpPr>
        <p:spPr>
          <a:xfrm>
            <a:off x="1331640" y="1628800"/>
            <a:ext cx="7812360" cy="5040560"/>
          </a:xfrm>
        </p:spPr>
        <p:txBody>
          <a:bodyPr>
            <a:normAutofit/>
          </a:bodyPr>
          <a:lstStyle/>
          <a:p>
            <a:pPr marL="0" indent="0">
              <a:spcBef>
                <a:spcPts val="0"/>
              </a:spcBef>
              <a:spcAft>
                <a:spcPts val="1800"/>
              </a:spcAft>
              <a:buNone/>
            </a:pPr>
            <a:r>
              <a:rPr lang="hu-HU" sz="3200" u="sng" smtClean="0"/>
              <a:t>Új módszer</a:t>
            </a:r>
            <a:r>
              <a:rPr lang="hu-HU" sz="3200" smtClean="0"/>
              <a:t>: </a:t>
            </a:r>
            <a:r>
              <a:rPr lang="hu-HU" sz="3200" b="1" smtClean="0">
                <a:solidFill>
                  <a:srgbClr val="FF0000"/>
                </a:solidFill>
              </a:rPr>
              <a:t>strukturális ál-osztály</a:t>
            </a:r>
            <a:br>
              <a:rPr lang="hu-HU" sz="3200" b="1" smtClean="0">
                <a:solidFill>
                  <a:srgbClr val="FF0000"/>
                </a:solidFill>
              </a:rPr>
            </a:br>
            <a:r>
              <a:rPr lang="hu-HU" sz="3200" b="1" smtClean="0">
                <a:solidFill>
                  <a:srgbClr val="FF0000"/>
                </a:solidFill>
              </a:rPr>
              <a:t>alapú kijelölés</a:t>
            </a:r>
            <a:r>
              <a:rPr lang="hu-HU" sz="3200" smtClean="0"/>
              <a:t> alkalmazása</a:t>
            </a:r>
          </a:p>
          <a:p>
            <a:pPr marL="0" indent="0">
              <a:spcBef>
                <a:spcPts val="0"/>
              </a:spcBef>
              <a:spcAft>
                <a:spcPts val="600"/>
              </a:spcAft>
              <a:buNone/>
            </a:pPr>
            <a:r>
              <a:rPr lang="hu-HU" sz="3200" b="1" i="1" smtClean="0"/>
              <a:t>páratlan sorok </a:t>
            </a:r>
            <a:r>
              <a:rPr lang="hu-HU" sz="3200" smtClean="0"/>
              <a:t>formázása:</a:t>
            </a:r>
          </a:p>
          <a:p>
            <a:pPr marL="0" indent="0">
              <a:spcBef>
                <a:spcPts val="0"/>
              </a:spcBef>
              <a:spcAft>
                <a:spcPts val="1800"/>
              </a:spcAft>
              <a:buNone/>
              <a:tabLst>
                <a:tab pos="355600" algn="l"/>
              </a:tabLst>
            </a:pPr>
            <a:r>
              <a:rPr lang="hu-HU" sz="2800" b="1" smtClean="0">
                <a:solidFill>
                  <a:srgbClr val="0070C0"/>
                </a:solidFill>
                <a:latin typeface="Courier New" panose="02070309020205020404" pitchFamily="49" charset="0"/>
                <a:cs typeface="Courier New" panose="02070309020205020404" pitchFamily="49" charset="0"/>
              </a:rPr>
              <a:t>	</a:t>
            </a:r>
            <a:r>
              <a:rPr lang="hu-HU" b="1" smtClean="0">
                <a:solidFill>
                  <a:srgbClr val="0070C0"/>
                </a:solidFill>
                <a:latin typeface="Courier New" panose="02070309020205020404" pitchFamily="49" charset="0"/>
                <a:cs typeface="Courier New" panose="02070309020205020404" pitchFamily="49" charset="0"/>
              </a:rPr>
              <a:t>tr:nth-child(odd) { …; }</a:t>
            </a:r>
          </a:p>
          <a:p>
            <a:pPr marL="0" indent="0">
              <a:spcBef>
                <a:spcPts val="0"/>
              </a:spcBef>
              <a:buNone/>
              <a:tabLst>
                <a:tab pos="355600" algn="l"/>
              </a:tabLst>
            </a:pPr>
            <a:r>
              <a:rPr lang="hu-HU" sz="3200" b="1" i="1" smtClean="0"/>
              <a:t>páros </a:t>
            </a:r>
            <a:r>
              <a:rPr lang="hu-HU" sz="3200" b="1" i="1"/>
              <a:t>sorok </a:t>
            </a:r>
            <a:r>
              <a:rPr lang="hu-HU" sz="3200"/>
              <a:t>formázása:</a:t>
            </a:r>
          </a:p>
          <a:p>
            <a:pPr marL="0" indent="0">
              <a:spcBef>
                <a:spcPts val="0"/>
              </a:spcBef>
              <a:spcAft>
                <a:spcPts val="1800"/>
              </a:spcAft>
              <a:buNone/>
              <a:tabLst>
                <a:tab pos="355600" algn="l"/>
              </a:tabLst>
            </a:pPr>
            <a:r>
              <a:rPr lang="hu-HU" sz="2400" b="1" smtClean="0">
                <a:solidFill>
                  <a:srgbClr val="0070C0"/>
                </a:solidFill>
                <a:latin typeface="Courier New" panose="02070309020205020404" pitchFamily="49" charset="0"/>
                <a:cs typeface="Courier New" panose="02070309020205020404" pitchFamily="49" charset="0"/>
              </a:rPr>
              <a:t>	</a:t>
            </a:r>
            <a:r>
              <a:rPr lang="hu-HU" b="1" smtClean="0">
                <a:solidFill>
                  <a:srgbClr val="0070C0"/>
                </a:solidFill>
                <a:latin typeface="Courier New" panose="02070309020205020404" pitchFamily="49" charset="0"/>
                <a:cs typeface="Courier New" panose="02070309020205020404" pitchFamily="49" charset="0"/>
              </a:rPr>
              <a:t>tr:nth-child(even) { …; }</a:t>
            </a:r>
          </a:p>
          <a:p>
            <a:pPr marL="0" indent="0">
              <a:spcBef>
                <a:spcPts val="0"/>
              </a:spcBef>
              <a:buNone/>
              <a:tabLst>
                <a:tab pos="355600" algn="l"/>
              </a:tabLst>
            </a:pPr>
            <a:r>
              <a:rPr lang="hu-HU" sz="3200" b="1" i="1"/>
              <a:t>x. sor </a:t>
            </a:r>
            <a:r>
              <a:rPr lang="hu-HU" sz="3200" smtClean="0"/>
              <a:t>formázása:</a:t>
            </a:r>
            <a:endParaRPr lang="hu-HU" sz="3200"/>
          </a:p>
          <a:p>
            <a:pPr marL="0" indent="0">
              <a:spcBef>
                <a:spcPts val="0"/>
              </a:spcBef>
              <a:buNone/>
              <a:tabLst>
                <a:tab pos="355600" algn="l"/>
              </a:tabLst>
            </a:pPr>
            <a:r>
              <a:rPr lang="hu-HU" sz="3200" b="1">
                <a:solidFill>
                  <a:srgbClr val="0070C0"/>
                </a:solidFill>
                <a:latin typeface="Courier New" panose="02070309020205020404" pitchFamily="49" charset="0"/>
                <a:cs typeface="Courier New" panose="02070309020205020404" pitchFamily="49" charset="0"/>
              </a:rPr>
              <a:t>	</a:t>
            </a:r>
            <a:r>
              <a:rPr lang="hu-HU" sz="3200" b="1" smtClean="0">
                <a:solidFill>
                  <a:srgbClr val="0070C0"/>
                </a:solidFill>
                <a:latin typeface="Courier New" panose="02070309020205020404" pitchFamily="49" charset="0"/>
                <a:cs typeface="Courier New" panose="02070309020205020404" pitchFamily="49" charset="0"/>
              </a:rPr>
              <a:t>tr:nth-child(x) </a:t>
            </a:r>
            <a:r>
              <a:rPr lang="hu-HU" sz="3200" b="1">
                <a:solidFill>
                  <a:srgbClr val="0070C0"/>
                </a:solidFill>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457593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296000"/>
          </a:xfrm>
        </p:spPr>
        <p:txBody>
          <a:bodyPr>
            <a:normAutofit fontScale="90000"/>
          </a:bodyPr>
          <a:lstStyle/>
          <a:p>
            <a:pPr algn="ctr"/>
            <a:r>
              <a:rPr lang="hu-HU" sz="4900" smtClean="0"/>
              <a:t>A táblázatok elemei</a:t>
            </a:r>
            <a:br>
              <a:rPr lang="hu-HU" sz="4900" smtClean="0"/>
            </a:br>
            <a:r>
              <a:rPr lang="hu-HU" sz="3600" smtClean="0"/>
              <a:t>(ismétlés)</a:t>
            </a:r>
            <a:endParaRPr lang="hu-HU" sz="3600" dirty="0"/>
          </a:p>
        </p:txBody>
      </p:sp>
      <p:sp>
        <p:nvSpPr>
          <p:cNvPr id="3" name="Dia számának helye 2"/>
          <p:cNvSpPr>
            <a:spLocks noGrp="1"/>
          </p:cNvSpPr>
          <p:nvPr>
            <p:ph type="sldNum" sz="quarter" idx="12"/>
          </p:nvPr>
        </p:nvSpPr>
        <p:spPr/>
        <p:txBody>
          <a:bodyPr/>
          <a:lstStyle/>
          <a:p>
            <a:fld id="{4DC61DD4-7DED-4AA4-9E5A-5F7D420479A6}" type="slidenum">
              <a:rPr lang="hu-HU" smtClean="0"/>
              <a:pPr/>
              <a:t>2</a:t>
            </a:fld>
            <a:endParaRPr lang="hu-HU" dirty="0"/>
          </a:p>
        </p:txBody>
      </p:sp>
      <p:sp>
        <p:nvSpPr>
          <p:cNvPr id="5" name="AutoShape 2" descr="Serif ABC Arial- Times- Times serif kihangsulyozv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2" descr="In der Typographie spielen Bitmap Fonts technisch gesehen keine Rolle mehr. Heute werden ausschließlich nur noch Vektor Fonts (Outline Fonts) verwendet. Denn im Gegensatz zu Pixel Fonts können Vektor Fonts unabhängig von der Auflösung des Peripheriegerätes definiert und somit ohne Qualitätsverluste beliebig skaliert werden. Den Standard in der Vektor Font-Technologie verkörpern gegenwärtig OpenType Fonts (OTF). Infografik: www.typolexikon.d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13" name="Tartalom helye 2"/>
          <p:cNvSpPr>
            <a:spLocks noGrp="1"/>
          </p:cNvSpPr>
          <p:nvPr>
            <p:ph idx="1"/>
          </p:nvPr>
        </p:nvSpPr>
        <p:spPr>
          <a:xfrm>
            <a:off x="1331640" y="1428736"/>
            <a:ext cx="7632848" cy="5240624"/>
          </a:xfrm>
        </p:spPr>
        <p:txBody>
          <a:bodyPr>
            <a:normAutofit/>
          </a:bodyPr>
          <a:lstStyle/>
          <a:p>
            <a:pPr marL="0" indent="0">
              <a:buNone/>
            </a:pPr>
            <a:endParaRPr lang="hu-HU" sz="3200" smtClean="0"/>
          </a:p>
          <a:p>
            <a:pPr marL="0" indent="0">
              <a:buNone/>
            </a:pPr>
            <a:endParaRPr lang="hu-HU" sz="3200"/>
          </a:p>
        </p:txBody>
      </p:sp>
      <p:pic>
        <p:nvPicPr>
          <p:cNvPr id="14" name="Kép 13"/>
          <p:cNvPicPr>
            <a:picLocks noChangeAspect="1"/>
          </p:cNvPicPr>
          <p:nvPr/>
        </p:nvPicPr>
        <p:blipFill rotWithShape="1">
          <a:blip r:embed="rId2"/>
          <a:srcRect t="10162" r="71890" b="44512"/>
          <a:stretch/>
        </p:blipFill>
        <p:spPr bwMode="auto">
          <a:xfrm>
            <a:off x="1331640" y="1772816"/>
            <a:ext cx="5328592" cy="4830379"/>
          </a:xfrm>
          <a:prstGeom prst="rect">
            <a:avLst/>
          </a:prstGeom>
          <a:ln>
            <a:noFill/>
          </a:ln>
          <a:extLst>
            <a:ext uri="{53640926-AAD7-44D8-BBD7-CCE9431645EC}">
              <a14:shadowObscured xmlns:a14="http://schemas.microsoft.com/office/drawing/2010/main"/>
            </a:ext>
          </a:extLst>
        </p:spPr>
      </p:pic>
      <p:sp>
        <p:nvSpPr>
          <p:cNvPr id="15" name="Szövegdoboz 14"/>
          <p:cNvSpPr txBox="1"/>
          <p:nvPr/>
        </p:nvSpPr>
        <p:spPr>
          <a:xfrm>
            <a:off x="7529292" y="1512000"/>
            <a:ext cx="1440000" cy="830997"/>
          </a:xfrm>
          <a:prstGeom prst="rect">
            <a:avLst/>
          </a:prstGeom>
          <a:solidFill>
            <a:srgbClr val="FF0000"/>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cím</a:t>
            </a:r>
            <a:br>
              <a:rPr lang="hu-HU" sz="2400" smtClean="0">
                <a:solidFill>
                  <a:schemeClr val="bg1"/>
                </a:solidFill>
                <a:latin typeface="Arial" panose="020B0604020202020204" pitchFamily="34" charset="0"/>
                <a:cs typeface="Arial" panose="020B0604020202020204" pitchFamily="34" charset="0"/>
              </a:rPr>
            </a:br>
            <a:r>
              <a:rPr lang="hu-HU" sz="2400" smtClean="0">
                <a:solidFill>
                  <a:schemeClr val="bg1"/>
                </a:solidFill>
                <a:latin typeface="Arial" panose="020B0604020202020204" pitchFamily="34" charset="0"/>
                <a:cs typeface="Arial" panose="020B0604020202020204" pitchFamily="34" charset="0"/>
              </a:rPr>
              <a:t>(caption)</a:t>
            </a:r>
            <a:endParaRPr lang="hu-HU" sz="2400">
              <a:solidFill>
                <a:schemeClr val="bg1"/>
              </a:solidFill>
              <a:latin typeface="Arial" panose="020B0604020202020204" pitchFamily="34" charset="0"/>
              <a:cs typeface="Arial" panose="020B0604020202020204" pitchFamily="34" charset="0"/>
            </a:endParaRPr>
          </a:p>
        </p:txBody>
      </p:sp>
      <p:cxnSp>
        <p:nvCxnSpPr>
          <p:cNvPr id="6" name="Egyenes összekötő nyíllal 5"/>
          <p:cNvCxnSpPr>
            <a:stCxn id="15" idx="1"/>
          </p:cNvCxnSpPr>
          <p:nvPr/>
        </p:nvCxnSpPr>
        <p:spPr>
          <a:xfrm flipH="1" flipV="1">
            <a:off x="6300192" y="1927498"/>
            <a:ext cx="1229100" cy="1"/>
          </a:xfrm>
          <a:prstGeom prst="straightConnector1">
            <a:avLst/>
          </a:prstGeom>
          <a:ln w="381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7" name="Szövegdoboz 16"/>
          <p:cNvSpPr txBox="1"/>
          <p:nvPr/>
        </p:nvSpPr>
        <p:spPr>
          <a:xfrm>
            <a:off x="7889292" y="4267232"/>
            <a:ext cx="1080000" cy="468000"/>
          </a:xfrm>
          <a:prstGeom prst="rect">
            <a:avLst/>
          </a:prstGeom>
          <a:solidFill>
            <a:schemeClr val="accent6">
              <a:lumMod val="75000"/>
            </a:schemeClr>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sor (tr)</a:t>
            </a:r>
            <a:endParaRPr lang="hu-HU" sz="2400">
              <a:solidFill>
                <a:schemeClr val="bg1"/>
              </a:solidFill>
              <a:latin typeface="Arial" panose="020B0604020202020204" pitchFamily="34" charset="0"/>
              <a:cs typeface="Arial" panose="020B0604020202020204" pitchFamily="34" charset="0"/>
            </a:endParaRPr>
          </a:p>
        </p:txBody>
      </p:sp>
      <p:cxnSp>
        <p:nvCxnSpPr>
          <p:cNvPr id="18" name="Egyenes összekötő nyíllal 17"/>
          <p:cNvCxnSpPr>
            <a:stCxn id="17" idx="1"/>
          </p:cNvCxnSpPr>
          <p:nvPr/>
        </p:nvCxnSpPr>
        <p:spPr>
          <a:xfrm flipH="1">
            <a:off x="6732240" y="4501232"/>
            <a:ext cx="1157052" cy="151905"/>
          </a:xfrm>
          <a:prstGeom prst="straightConnector1">
            <a:avLst/>
          </a:prstGeom>
          <a:ln w="3810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Téglalap 18"/>
          <p:cNvSpPr/>
          <p:nvPr/>
        </p:nvSpPr>
        <p:spPr>
          <a:xfrm>
            <a:off x="1331640" y="4293096"/>
            <a:ext cx="5328592" cy="720080"/>
          </a:xfrm>
          <a:prstGeom prst="rect">
            <a:avLst/>
          </a:prstGeom>
          <a:no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Szövegdoboz 21"/>
          <p:cNvSpPr txBox="1"/>
          <p:nvPr/>
        </p:nvSpPr>
        <p:spPr>
          <a:xfrm>
            <a:off x="7529292" y="2708920"/>
            <a:ext cx="1440000" cy="1200329"/>
          </a:xfrm>
          <a:prstGeom prst="rect">
            <a:avLst/>
          </a:prstGeom>
          <a:solidFill>
            <a:srgbClr val="0070C0"/>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fejléc-cella</a:t>
            </a:r>
            <a:br>
              <a:rPr lang="hu-HU" sz="2400" smtClean="0">
                <a:solidFill>
                  <a:schemeClr val="bg1"/>
                </a:solidFill>
                <a:latin typeface="Arial" panose="020B0604020202020204" pitchFamily="34" charset="0"/>
                <a:cs typeface="Arial" panose="020B0604020202020204" pitchFamily="34" charset="0"/>
              </a:rPr>
            </a:br>
            <a:r>
              <a:rPr lang="hu-HU" sz="2400" smtClean="0">
                <a:solidFill>
                  <a:schemeClr val="bg1"/>
                </a:solidFill>
                <a:latin typeface="Arial" panose="020B0604020202020204" pitchFamily="34" charset="0"/>
                <a:cs typeface="Arial" panose="020B0604020202020204" pitchFamily="34" charset="0"/>
              </a:rPr>
              <a:t>(th)</a:t>
            </a:r>
            <a:endParaRPr lang="hu-HU" sz="2400">
              <a:solidFill>
                <a:schemeClr val="bg1"/>
              </a:solidFill>
              <a:latin typeface="Arial" panose="020B0604020202020204" pitchFamily="34" charset="0"/>
              <a:cs typeface="Arial" panose="020B0604020202020204" pitchFamily="34" charset="0"/>
            </a:endParaRPr>
          </a:p>
        </p:txBody>
      </p:sp>
      <p:cxnSp>
        <p:nvCxnSpPr>
          <p:cNvPr id="23" name="Egyenes összekötő nyíllal 22"/>
          <p:cNvCxnSpPr>
            <a:stCxn id="22" idx="1"/>
          </p:cNvCxnSpPr>
          <p:nvPr/>
        </p:nvCxnSpPr>
        <p:spPr>
          <a:xfrm flipH="1" flipV="1">
            <a:off x="6452592" y="2492896"/>
            <a:ext cx="1076700" cy="816189"/>
          </a:xfrm>
          <a:prstGeom prst="straightConnector1">
            <a:avLst/>
          </a:prstGeom>
          <a:ln w="38100">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Szövegdoboz 25"/>
          <p:cNvSpPr txBox="1"/>
          <p:nvPr/>
        </p:nvSpPr>
        <p:spPr>
          <a:xfrm>
            <a:off x="7535840" y="5157192"/>
            <a:ext cx="1440000" cy="1200329"/>
          </a:xfrm>
          <a:prstGeom prst="rect">
            <a:avLst/>
          </a:prstGeom>
          <a:solidFill>
            <a:srgbClr val="00B000"/>
          </a:solidFill>
        </p:spPr>
        <p:txBody>
          <a:bodyPr wrap="square" rtlCol="0" anchor="ctr" anchorCtr="1">
            <a:spAutoFit/>
          </a:bodyPr>
          <a:lstStyle/>
          <a:p>
            <a:pPr algn="ctr"/>
            <a:r>
              <a:rPr lang="hu-HU" sz="2400" smtClean="0">
                <a:solidFill>
                  <a:schemeClr val="bg1"/>
                </a:solidFill>
                <a:latin typeface="Arial" panose="020B0604020202020204" pitchFamily="34" charset="0"/>
                <a:cs typeface="Arial" panose="020B0604020202020204" pitchFamily="34" charset="0"/>
              </a:rPr>
              <a:t>adat-cella</a:t>
            </a:r>
            <a:br>
              <a:rPr lang="hu-HU" sz="2400" smtClean="0">
                <a:solidFill>
                  <a:schemeClr val="bg1"/>
                </a:solidFill>
                <a:latin typeface="Arial" panose="020B0604020202020204" pitchFamily="34" charset="0"/>
                <a:cs typeface="Arial" panose="020B0604020202020204" pitchFamily="34" charset="0"/>
              </a:rPr>
            </a:br>
            <a:r>
              <a:rPr lang="hu-HU" sz="2400" smtClean="0">
                <a:solidFill>
                  <a:schemeClr val="bg1"/>
                </a:solidFill>
                <a:latin typeface="Arial" panose="020B0604020202020204" pitchFamily="34" charset="0"/>
                <a:cs typeface="Arial" panose="020B0604020202020204" pitchFamily="34" charset="0"/>
              </a:rPr>
              <a:t>(td)</a:t>
            </a:r>
            <a:endParaRPr lang="hu-HU" sz="2400">
              <a:solidFill>
                <a:schemeClr val="bg1"/>
              </a:solidFill>
              <a:latin typeface="Arial" panose="020B0604020202020204" pitchFamily="34" charset="0"/>
              <a:cs typeface="Arial" panose="020B0604020202020204" pitchFamily="34" charset="0"/>
            </a:endParaRPr>
          </a:p>
        </p:txBody>
      </p:sp>
      <p:cxnSp>
        <p:nvCxnSpPr>
          <p:cNvPr id="27" name="Egyenes összekötő nyíllal 26"/>
          <p:cNvCxnSpPr>
            <a:stCxn id="26" idx="1"/>
          </p:cNvCxnSpPr>
          <p:nvPr/>
        </p:nvCxnSpPr>
        <p:spPr>
          <a:xfrm flipH="1">
            <a:off x="6465292" y="5757357"/>
            <a:ext cx="1070548" cy="335939"/>
          </a:xfrm>
          <a:prstGeom prst="straightConnector1">
            <a:avLst/>
          </a:prstGeom>
          <a:ln w="38100">
            <a:solidFill>
              <a:srgbClr val="00B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5712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428736"/>
            <a:ext cx="7812360" cy="5429264"/>
          </a:xfrm>
        </p:spPr>
        <p:txBody>
          <a:bodyPr>
            <a:normAutofit/>
          </a:bodyPr>
          <a:lstStyle/>
          <a:p>
            <a:pPr marL="0" indent="0">
              <a:spcBef>
                <a:spcPts val="0"/>
              </a:spcBef>
              <a:spcAft>
                <a:spcPts val="1200"/>
              </a:spcAft>
              <a:buNone/>
            </a:pPr>
            <a:r>
              <a:rPr lang="hu-HU" sz="3200"/>
              <a:t>Alapértelmezetten </a:t>
            </a:r>
            <a:r>
              <a:rPr lang="hu-HU" sz="3200" b="1" i="1"/>
              <a:t>a táblázatok minden eleme</a:t>
            </a:r>
            <a:r>
              <a:rPr lang="hu-HU" sz="3200"/>
              <a:t> (cellák, sorok, sorcsoportok, oszlopok és oszlopcsoportok) </a:t>
            </a:r>
            <a:r>
              <a:rPr lang="hu-HU" sz="3200" b="1" i="1"/>
              <a:t>átlátszó</a:t>
            </a:r>
            <a:r>
              <a:rPr lang="hu-HU" sz="3200"/>
              <a:t>, így az oldal vagy a befogadó elem háttere látszik </a:t>
            </a:r>
            <a:r>
              <a:rPr lang="hu-HU" sz="3200" smtClean="0"/>
              <a:t>mögötte.</a:t>
            </a:r>
          </a:p>
          <a:p>
            <a:pPr marL="0" indent="0">
              <a:spcBef>
                <a:spcPts val="0"/>
              </a:spcBef>
              <a:buNone/>
            </a:pPr>
            <a:r>
              <a:rPr lang="hu-HU" sz="3200" b="1" i="1" smtClean="0"/>
              <a:t>Egy </a:t>
            </a:r>
            <a:r>
              <a:rPr lang="hu-HU" sz="3200" b="1" i="1"/>
              <a:t>táblázathoz vagy bármely </a:t>
            </a:r>
            <a:r>
              <a:rPr lang="hu-HU" sz="3200" b="1" i="1" smtClean="0"/>
              <a:t>elemé-hez </a:t>
            </a:r>
            <a:r>
              <a:rPr lang="hu-HU" sz="3200" b="1" i="1"/>
              <a:t>rendelhetünk </a:t>
            </a:r>
            <a:r>
              <a:rPr lang="hu-HU" sz="3200" b="1" i="1" smtClean="0"/>
              <a:t>háttérszínt  / -képet.</a:t>
            </a:r>
          </a:p>
          <a:p>
            <a:pPr marL="0" indent="0">
              <a:spcBef>
                <a:spcPts val="1200"/>
              </a:spcBef>
              <a:buNone/>
            </a:pPr>
            <a:r>
              <a:rPr lang="hu-HU" sz="3200" smtClean="0"/>
              <a:t>Ha több elemnek is vannak háttértulajdon-ságai, akkor a </a:t>
            </a:r>
            <a:r>
              <a:rPr lang="hu-HU" sz="3200" b="1">
                <a:solidFill>
                  <a:srgbClr val="FF0000"/>
                </a:solidFill>
              </a:rPr>
              <a:t>fedési </a:t>
            </a:r>
            <a:r>
              <a:rPr lang="hu-HU" sz="3200" b="1" smtClean="0">
                <a:solidFill>
                  <a:srgbClr val="FF0000"/>
                </a:solidFill>
              </a:rPr>
              <a:t>sorrend </a:t>
            </a:r>
            <a:r>
              <a:rPr lang="hu-HU" sz="3200" smtClean="0"/>
              <a:t>határozza meg a megjelenítás sorrendjét.</a:t>
            </a:r>
            <a:endParaRPr lang="hu-HU" sz="3200"/>
          </a:p>
        </p:txBody>
      </p:sp>
      <p:sp>
        <p:nvSpPr>
          <p:cNvPr id="4" name="Dia számának helye 3"/>
          <p:cNvSpPr>
            <a:spLocks noGrp="1"/>
          </p:cNvSpPr>
          <p:nvPr>
            <p:ph type="sldNum" sz="quarter" idx="12"/>
          </p:nvPr>
        </p:nvSpPr>
        <p:spPr/>
        <p:txBody>
          <a:bodyPr/>
          <a:lstStyle/>
          <a:p>
            <a:fld id="{4DC61DD4-7DED-4AA4-9E5A-5F7D420479A6}" type="slidenum">
              <a:rPr lang="hu-HU" smtClean="0"/>
              <a:pPr/>
              <a:t>20</a:t>
            </a:fld>
            <a:endParaRPr lang="hu-HU" dirty="0"/>
          </a:p>
        </p:txBody>
      </p:sp>
      <p:sp>
        <p:nvSpPr>
          <p:cNvPr id="5" name="Cím 1"/>
          <p:cNvSpPr>
            <a:spLocks noGrp="1"/>
          </p:cNvSpPr>
          <p:nvPr>
            <p:ph type="title"/>
          </p:nvPr>
        </p:nvSpPr>
        <p:spPr>
          <a:ln>
            <a:noFill/>
          </a:ln>
        </p:spPr>
        <p:txBody>
          <a:bodyPr>
            <a:normAutofit/>
          </a:bodyPr>
          <a:lstStyle/>
          <a:p>
            <a:pPr algn="ctr"/>
            <a:r>
              <a:rPr lang="hu-HU" smtClean="0"/>
              <a:t>I.6. A táblázat rétegei</a:t>
            </a:r>
            <a:endParaRPr lang="hu-HU"/>
          </a:p>
        </p:txBody>
      </p:sp>
    </p:spTree>
    <p:extLst>
      <p:ext uri="{BB962C8B-B14F-4D97-AF65-F5344CB8AC3E}">
        <p14:creationId xmlns:p14="http://schemas.microsoft.com/office/powerpoint/2010/main" val="1349243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4DC61DD4-7DED-4AA4-9E5A-5F7D420479A6}" type="slidenum">
              <a:rPr lang="hu-HU" smtClean="0"/>
              <a:pPr/>
              <a:t>21</a:t>
            </a:fld>
            <a:endParaRPr lang="hu-HU" dirty="0"/>
          </a:p>
        </p:txBody>
      </p:sp>
      <p:sp>
        <p:nvSpPr>
          <p:cNvPr id="5" name="Cím 1"/>
          <p:cNvSpPr>
            <a:spLocks noGrp="1"/>
          </p:cNvSpPr>
          <p:nvPr>
            <p:ph type="title"/>
          </p:nvPr>
        </p:nvSpPr>
        <p:spPr>
          <a:ln>
            <a:noFill/>
          </a:ln>
        </p:spPr>
        <p:txBody>
          <a:bodyPr>
            <a:normAutofit/>
          </a:bodyPr>
          <a:lstStyle/>
          <a:p>
            <a:pPr algn="ctr"/>
            <a:r>
              <a:rPr lang="hu-HU" smtClean="0"/>
              <a:t>I.6. A táblázat rétegei (folyt)</a:t>
            </a:r>
            <a:endParaRPr lang="hu-HU"/>
          </a:p>
        </p:txBody>
      </p:sp>
      <p:pic>
        <p:nvPicPr>
          <p:cNvPr id="6" name="Kép 5"/>
          <p:cNvPicPr>
            <a:picLocks noChangeAspect="1"/>
          </p:cNvPicPr>
          <p:nvPr/>
        </p:nvPicPr>
        <p:blipFill rotWithShape="1">
          <a:blip r:embed="rId2"/>
          <a:srcRect l="19295" t="38196" r="21888" b="4604"/>
          <a:stretch/>
        </p:blipFill>
        <p:spPr bwMode="auto">
          <a:xfrm>
            <a:off x="1368000" y="1916832"/>
            <a:ext cx="7650401" cy="4182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3271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440000"/>
          </a:xfrm>
        </p:spPr>
        <p:txBody>
          <a:bodyPr>
            <a:noAutofit/>
          </a:bodyPr>
          <a:lstStyle/>
          <a:p>
            <a:pPr algn="ctr"/>
            <a:r>
              <a:rPr lang="hu-HU" sz="4400" smtClean="0"/>
              <a:t>II. Táblázat-specifikus tulajdonságok</a:t>
            </a:r>
            <a:endParaRPr lang="hu-HU" sz="4400"/>
          </a:p>
        </p:txBody>
      </p:sp>
      <p:sp>
        <p:nvSpPr>
          <p:cNvPr id="4" name="Dia számának helye 3"/>
          <p:cNvSpPr>
            <a:spLocks noGrp="1"/>
          </p:cNvSpPr>
          <p:nvPr>
            <p:ph type="sldNum" sz="quarter" idx="12"/>
          </p:nvPr>
        </p:nvSpPr>
        <p:spPr/>
        <p:txBody>
          <a:bodyPr/>
          <a:lstStyle/>
          <a:p>
            <a:fld id="{4DC61DD4-7DED-4AA4-9E5A-5F7D420479A6}" type="slidenum">
              <a:rPr lang="hu-HU" smtClean="0"/>
              <a:pPr/>
              <a:t>22</a:t>
            </a:fld>
            <a:endParaRPr lang="hu-HU" dirty="0"/>
          </a:p>
        </p:txBody>
      </p:sp>
      <p:sp>
        <p:nvSpPr>
          <p:cNvPr id="6" name="Tartalom helye 4"/>
          <p:cNvSpPr>
            <a:spLocks noGrp="1"/>
          </p:cNvSpPr>
          <p:nvPr>
            <p:ph idx="1"/>
          </p:nvPr>
        </p:nvSpPr>
        <p:spPr>
          <a:xfrm>
            <a:off x="1331640" y="1700808"/>
            <a:ext cx="7812360" cy="4968552"/>
          </a:xfrm>
        </p:spPr>
        <p:txBody>
          <a:bodyPr>
            <a:normAutofit/>
          </a:bodyPr>
          <a:lstStyle/>
          <a:p>
            <a:pPr marL="0" indent="0">
              <a:spcBef>
                <a:spcPts val="0"/>
              </a:spcBef>
              <a:buNone/>
            </a:pPr>
            <a:r>
              <a:rPr lang="hu-HU" smtClean="0"/>
              <a:t>Az általános tulajdonságokon túlmenően vannak csak a táblázatokra alkalmazható CSS-jellemzők is:</a:t>
            </a:r>
          </a:p>
          <a:p>
            <a:pPr marL="266700" indent="-266700">
              <a:spcBef>
                <a:spcPts val="1500"/>
              </a:spcBef>
            </a:pPr>
            <a:r>
              <a:rPr lang="hu-HU"/>
              <a:t>táblázat elrendezése: </a:t>
            </a:r>
            <a:r>
              <a:rPr lang="hu-HU" b="1">
                <a:solidFill>
                  <a:srgbClr val="FF0000"/>
                </a:solidFill>
                <a:latin typeface="Courier New" panose="02070309020205020404" pitchFamily="49" charset="0"/>
                <a:cs typeface="Courier New" panose="02070309020205020404" pitchFamily="49" charset="0"/>
              </a:rPr>
              <a:t>table-layout</a:t>
            </a:r>
            <a:endParaRPr lang="hu-HU" b="1" smtClean="0">
              <a:solidFill>
                <a:srgbClr val="FF0000"/>
              </a:solidFill>
              <a:latin typeface="Courier New" panose="02070309020205020404" pitchFamily="49" charset="0"/>
              <a:cs typeface="Courier New" panose="02070309020205020404" pitchFamily="49" charset="0"/>
            </a:endParaRPr>
          </a:p>
          <a:p>
            <a:pPr marL="266700" indent="-266700">
              <a:spcBef>
                <a:spcPts val="1500"/>
              </a:spcBef>
            </a:pPr>
            <a:r>
              <a:rPr lang="hu-HU" smtClean="0"/>
              <a:t>cím elhelyezése: </a:t>
            </a:r>
            <a:r>
              <a:rPr lang="hu-HU" b="1" smtClean="0">
                <a:solidFill>
                  <a:srgbClr val="FF0000"/>
                </a:solidFill>
                <a:latin typeface="Courier New" panose="02070309020205020404" pitchFamily="49" charset="0"/>
                <a:cs typeface="Courier New" panose="02070309020205020404" pitchFamily="49" charset="0"/>
              </a:rPr>
              <a:t>caption-side</a:t>
            </a:r>
          </a:p>
          <a:p>
            <a:pPr marL="266700" indent="-266700">
              <a:spcBef>
                <a:spcPts val="1500"/>
              </a:spcBef>
            </a:pPr>
            <a:r>
              <a:rPr lang="hu-HU" smtClean="0"/>
              <a:t>táblaellák szegélye: </a:t>
            </a:r>
            <a:r>
              <a:rPr lang="hu-HU" b="1" smtClean="0">
                <a:solidFill>
                  <a:srgbClr val="FF0000"/>
                </a:solidFill>
                <a:latin typeface="Courier New" panose="02070309020205020404" pitchFamily="49" charset="0"/>
                <a:cs typeface="Courier New" panose="02070309020205020404" pitchFamily="49" charset="0"/>
              </a:rPr>
              <a:t>border-collapse</a:t>
            </a:r>
          </a:p>
          <a:p>
            <a:pPr marL="266700" indent="-266700">
              <a:spcBef>
                <a:spcPts val="1500"/>
              </a:spcBef>
            </a:pPr>
            <a:r>
              <a:rPr lang="hu-HU" smtClean="0"/>
              <a:t>cellaszegélyek térköze: </a:t>
            </a:r>
            <a:r>
              <a:rPr lang="hu-HU" b="1" smtClean="0">
                <a:solidFill>
                  <a:srgbClr val="FF0000"/>
                </a:solidFill>
                <a:latin typeface="Courier New" panose="02070309020205020404" pitchFamily="49" charset="0"/>
                <a:cs typeface="Courier New" panose="02070309020205020404" pitchFamily="49" charset="0"/>
              </a:rPr>
              <a:t>border-spacing</a:t>
            </a:r>
          </a:p>
          <a:p>
            <a:pPr marL="266700" indent="-266700">
              <a:spcBef>
                <a:spcPts val="1500"/>
              </a:spcBef>
            </a:pPr>
            <a:r>
              <a:rPr lang="hu-HU" smtClean="0"/>
              <a:t>üres cellák megjelenítése: </a:t>
            </a:r>
            <a:r>
              <a:rPr lang="hu-HU" b="1" smtClean="0">
                <a:solidFill>
                  <a:srgbClr val="FF0000"/>
                </a:solidFill>
                <a:latin typeface="Courier New" panose="02070309020205020404" pitchFamily="49" charset="0"/>
                <a:cs typeface="Courier New" panose="02070309020205020404" pitchFamily="49" charset="0"/>
              </a:rPr>
              <a:t>empty-cells</a:t>
            </a:r>
            <a:endParaRPr lang="hu-HU" smtClean="0"/>
          </a:p>
        </p:txBody>
      </p:sp>
    </p:spTree>
    <p:extLst>
      <p:ext uri="{BB962C8B-B14F-4D97-AF65-F5344CB8AC3E}">
        <p14:creationId xmlns:p14="http://schemas.microsoft.com/office/powerpoint/2010/main" val="3935231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428736"/>
            <a:ext cx="7812360" cy="5429264"/>
          </a:xfrm>
        </p:spPr>
        <p:txBody>
          <a:bodyPr>
            <a:normAutofit/>
          </a:bodyPr>
          <a:lstStyle/>
          <a:p>
            <a:pPr marL="0" indent="0">
              <a:buNone/>
            </a:pPr>
            <a:r>
              <a:rPr lang="hu-HU" sz="3200"/>
              <a:t>A táblázat elrendezési </a:t>
            </a:r>
            <a:r>
              <a:rPr lang="hu-HU" sz="3200" smtClean="0"/>
              <a:t>módját, </a:t>
            </a:r>
            <a:r>
              <a:rPr lang="hu-HU" sz="3200"/>
              <a:t>a </a:t>
            </a:r>
            <a:r>
              <a:rPr lang="hu-HU" sz="3200" b="1">
                <a:solidFill>
                  <a:srgbClr val="FF0000"/>
                </a:solidFill>
                <a:latin typeface="Courier New" panose="02070309020205020404" pitchFamily="49" charset="0"/>
                <a:cs typeface="Courier New" panose="02070309020205020404" pitchFamily="49" charset="0"/>
              </a:rPr>
              <a:t>table-layout</a:t>
            </a:r>
            <a:r>
              <a:rPr lang="hu-HU" sz="3200"/>
              <a:t> tulajdonsággal lehet </a:t>
            </a:r>
            <a:r>
              <a:rPr lang="hu-HU" sz="3200" smtClean="0"/>
              <a:t>beállítani, amely </a:t>
            </a:r>
            <a:r>
              <a:rPr lang="hu-HU" sz="3200" b="1" i="1" smtClean="0"/>
              <a:t>az oszlopok szélességi nagysága meghatározásának elvét </a:t>
            </a:r>
            <a:r>
              <a:rPr lang="hu-HU" sz="3200" smtClean="0"/>
              <a:t>jelenti.</a:t>
            </a:r>
            <a:r>
              <a:rPr lang="hu-HU" sz="3200"/>
              <a:t> </a:t>
            </a:r>
            <a:endParaRPr lang="hu-HU" sz="3200" smtClean="0"/>
          </a:p>
          <a:p>
            <a:pPr indent="-254000">
              <a:spcBef>
                <a:spcPts val="600"/>
              </a:spcBef>
            </a:pPr>
            <a:r>
              <a:rPr lang="hu-HU" sz="2800" b="1" i="1" smtClean="0"/>
              <a:t>auto</a:t>
            </a:r>
            <a:r>
              <a:rPr lang="hu-HU" sz="2800"/>
              <a:t> </a:t>
            </a:r>
            <a:r>
              <a:rPr lang="hu-HU" sz="2800" smtClean="0"/>
              <a:t>(alapértelmezett érték): a cellatartalmak alapján </a:t>
            </a:r>
            <a:r>
              <a:rPr lang="hu-HU" sz="2800" b="1" smtClean="0"/>
              <a:t>automatikus szélességek</a:t>
            </a:r>
          </a:p>
          <a:p>
            <a:pPr indent="-254000">
              <a:spcBef>
                <a:spcPts val="600"/>
              </a:spcBef>
            </a:pPr>
            <a:r>
              <a:rPr lang="hu-HU" sz="2800" b="1" i="1" smtClean="0"/>
              <a:t>fixed</a:t>
            </a:r>
            <a:r>
              <a:rPr lang="hu-HU" sz="2800" smtClean="0"/>
              <a:t>: a böngésző </a:t>
            </a:r>
            <a:r>
              <a:rPr lang="hu-HU" sz="2800" b="1" smtClean="0"/>
              <a:t>egyenlő szélességű </a:t>
            </a:r>
            <a:r>
              <a:rPr lang="hu-HU" sz="2800" smtClean="0"/>
              <a:t>oszlopokba rendezi a cellatartalmakat</a:t>
            </a:r>
          </a:p>
          <a:p>
            <a:pPr indent="-254000">
              <a:spcBef>
                <a:spcPts val="600"/>
              </a:spcBef>
            </a:pPr>
            <a:r>
              <a:rPr lang="hu-HU" sz="2800" b="1" i="1" smtClean="0"/>
              <a:t>inherit</a:t>
            </a:r>
            <a:r>
              <a:rPr lang="hu-HU" sz="2800" smtClean="0"/>
              <a:t>: a szülőtől örökölt érték</a:t>
            </a:r>
          </a:p>
          <a:p>
            <a:pPr marL="0" indent="0">
              <a:spcBef>
                <a:spcPts val="1200"/>
              </a:spcBef>
              <a:buNone/>
            </a:pPr>
            <a:r>
              <a:rPr lang="hu-HU" sz="2400" i="1" u="sng" smtClean="0"/>
              <a:t>FONTOS</a:t>
            </a:r>
            <a:r>
              <a:rPr lang="hu-HU" sz="2400" i="1" smtClean="0"/>
              <a:t>: a táblázat szélességét feltétlenül meg kell adni, mert ahhoz képest fog számolni a böngésző.</a:t>
            </a:r>
            <a:endParaRPr lang="hu-HU" sz="2400" i="1"/>
          </a:p>
        </p:txBody>
      </p:sp>
      <p:sp>
        <p:nvSpPr>
          <p:cNvPr id="4" name="Dia számának helye 3"/>
          <p:cNvSpPr>
            <a:spLocks noGrp="1"/>
          </p:cNvSpPr>
          <p:nvPr>
            <p:ph type="sldNum" sz="quarter" idx="12"/>
          </p:nvPr>
        </p:nvSpPr>
        <p:spPr/>
        <p:txBody>
          <a:bodyPr/>
          <a:lstStyle/>
          <a:p>
            <a:fld id="{4DC61DD4-7DED-4AA4-9E5A-5F7D420479A6}" type="slidenum">
              <a:rPr lang="hu-HU" smtClean="0"/>
              <a:pPr/>
              <a:t>23</a:t>
            </a:fld>
            <a:endParaRPr lang="hu-HU" dirty="0"/>
          </a:p>
        </p:txBody>
      </p:sp>
      <p:sp>
        <p:nvSpPr>
          <p:cNvPr id="5" name="Cím 1"/>
          <p:cNvSpPr>
            <a:spLocks noGrp="1"/>
          </p:cNvSpPr>
          <p:nvPr>
            <p:ph type="title"/>
          </p:nvPr>
        </p:nvSpPr>
        <p:spPr>
          <a:ln>
            <a:noFill/>
          </a:ln>
        </p:spPr>
        <p:txBody>
          <a:bodyPr>
            <a:normAutofit/>
          </a:bodyPr>
          <a:lstStyle/>
          <a:p>
            <a:pPr algn="ctr"/>
            <a:r>
              <a:rPr lang="hu-HU" smtClean="0"/>
              <a:t>II.1. A táblázat elrendezése</a:t>
            </a:r>
            <a:endParaRPr lang="hu-HU"/>
          </a:p>
        </p:txBody>
      </p:sp>
    </p:spTree>
    <p:extLst>
      <p:ext uri="{BB962C8B-B14F-4D97-AF65-F5344CB8AC3E}">
        <p14:creationId xmlns:p14="http://schemas.microsoft.com/office/powerpoint/2010/main" val="1119721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ép 5"/>
          <p:cNvPicPr>
            <a:picLocks noChangeAspect="1"/>
          </p:cNvPicPr>
          <p:nvPr/>
        </p:nvPicPr>
        <p:blipFill rotWithShape="1">
          <a:blip r:embed="rId2"/>
          <a:srcRect t="11809" r="40353" b="62728"/>
          <a:stretch/>
        </p:blipFill>
        <p:spPr bwMode="auto">
          <a:xfrm>
            <a:off x="1345580" y="4896000"/>
            <a:ext cx="7668000" cy="1839414"/>
          </a:xfrm>
          <a:prstGeom prst="rect">
            <a:avLst/>
          </a:prstGeom>
          <a:ln>
            <a:no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24</a:t>
            </a:fld>
            <a:endParaRPr lang="hu-HU" dirty="0"/>
          </a:p>
        </p:txBody>
      </p:sp>
      <p:sp>
        <p:nvSpPr>
          <p:cNvPr id="5" name="Cím 1"/>
          <p:cNvSpPr>
            <a:spLocks noGrp="1"/>
          </p:cNvSpPr>
          <p:nvPr>
            <p:ph type="title"/>
          </p:nvPr>
        </p:nvSpPr>
        <p:spPr>
          <a:ln>
            <a:noFill/>
          </a:ln>
        </p:spPr>
        <p:txBody>
          <a:bodyPr>
            <a:normAutofit/>
          </a:bodyPr>
          <a:lstStyle/>
          <a:p>
            <a:pPr algn="ctr"/>
            <a:r>
              <a:rPr lang="hu-HU" smtClean="0"/>
              <a:t>II.1. A táblázat elrendezése (f)</a:t>
            </a:r>
            <a:endParaRPr lang="hu-HU"/>
          </a:p>
        </p:txBody>
      </p:sp>
      <p:sp>
        <p:nvSpPr>
          <p:cNvPr id="7" name="Szövegdoboz 6"/>
          <p:cNvSpPr txBox="1"/>
          <p:nvPr/>
        </p:nvSpPr>
        <p:spPr>
          <a:xfrm>
            <a:off x="3455928" y="6043414"/>
            <a:ext cx="936000" cy="432000"/>
          </a:xfrm>
          <a:prstGeom prst="rect">
            <a:avLst/>
          </a:prstGeom>
          <a:solidFill>
            <a:srgbClr val="FF0000"/>
          </a:solidFill>
        </p:spPr>
        <p:txBody>
          <a:bodyPr wrap="square" rtlCol="0" anchor="ctr">
            <a:spAutoFit/>
          </a:bodyPr>
          <a:lstStyle/>
          <a:p>
            <a:pPr algn="ctr"/>
            <a:r>
              <a:rPr lang="hu-HU" sz="2800" smtClean="0">
                <a:solidFill>
                  <a:schemeClr val="bg1"/>
                </a:solidFill>
                <a:latin typeface="Arial" panose="020B0604020202020204" pitchFamily="34" charset="0"/>
                <a:cs typeface="Arial" panose="020B0604020202020204" pitchFamily="34" charset="0"/>
              </a:rPr>
              <a:t>auto</a:t>
            </a:r>
            <a:endParaRPr lang="hu-HU" sz="2800">
              <a:solidFill>
                <a:schemeClr val="bg1"/>
              </a:solidFill>
              <a:latin typeface="Arial" panose="020B0604020202020204" pitchFamily="34" charset="0"/>
              <a:cs typeface="Arial" panose="020B0604020202020204" pitchFamily="34" charset="0"/>
            </a:endParaRPr>
          </a:p>
        </p:txBody>
      </p:sp>
      <p:sp>
        <p:nvSpPr>
          <p:cNvPr id="10" name="Tartalom helye 2"/>
          <p:cNvSpPr>
            <a:spLocks noGrp="1"/>
          </p:cNvSpPr>
          <p:nvPr>
            <p:ph idx="1"/>
          </p:nvPr>
        </p:nvSpPr>
        <p:spPr>
          <a:xfrm>
            <a:off x="1331640" y="1428736"/>
            <a:ext cx="7812360" cy="3368416"/>
          </a:xfrm>
        </p:spPr>
        <p:txBody>
          <a:bodyPr>
            <a:normAutofit/>
          </a:bodyPr>
          <a:lstStyle/>
          <a:p>
            <a:pPr marL="0" indent="0" algn="ctr">
              <a:buNone/>
            </a:pPr>
            <a:r>
              <a:rPr lang="hu-HU" sz="3200" b="1" smtClean="0"/>
              <a:t>AUTO</a:t>
            </a:r>
            <a:r>
              <a:rPr lang="hu-HU" sz="3200" smtClean="0"/>
              <a:t/>
            </a:r>
            <a:br>
              <a:rPr lang="hu-HU" sz="3200" smtClean="0"/>
            </a:br>
            <a:r>
              <a:rPr lang="hu-HU" smtClean="0"/>
              <a:t>a </a:t>
            </a:r>
            <a:r>
              <a:rPr lang="hu-HU"/>
              <a:t>böngésző </a:t>
            </a:r>
            <a:r>
              <a:rPr lang="hu-HU" b="1" i="1"/>
              <a:t>a rendelkezésre álló hely </a:t>
            </a:r>
            <a:r>
              <a:rPr lang="hu-HU" b="1" i="1" smtClean="0"/>
              <a:t>és</a:t>
            </a:r>
            <a:br>
              <a:rPr lang="hu-HU" b="1" i="1" smtClean="0"/>
            </a:br>
            <a:r>
              <a:rPr lang="hu-HU" b="1" i="1" smtClean="0"/>
              <a:t>a cellatartalmak </a:t>
            </a:r>
            <a:r>
              <a:rPr lang="hu-HU" b="1" i="1"/>
              <a:t>alapján számolja ki az oszlopok </a:t>
            </a:r>
            <a:r>
              <a:rPr lang="hu-HU" b="1" i="1" smtClean="0"/>
              <a:t>szélességét</a:t>
            </a:r>
            <a:r>
              <a:rPr lang="hu-HU" smtClean="0"/>
              <a:t> </a:t>
            </a:r>
            <a:br>
              <a:rPr lang="hu-HU" smtClean="0"/>
            </a:br>
            <a:r>
              <a:rPr lang="hu-HU" sz="2600" smtClean="0"/>
              <a:t>(bonyolult </a:t>
            </a:r>
            <a:r>
              <a:rPr lang="hu-HU" sz="2600"/>
              <a:t>algoritmus alapján próbálja optimális módon elrendezni a táblázat </a:t>
            </a:r>
            <a:r>
              <a:rPr lang="hu-HU" sz="2600" smtClean="0"/>
              <a:t>tartalmát)</a:t>
            </a:r>
            <a:br>
              <a:rPr lang="hu-HU" sz="2600" smtClean="0"/>
            </a:br>
            <a:r>
              <a:rPr lang="hu-HU" sz="2600" i="1" smtClean="0"/>
              <a:t>lassítja </a:t>
            </a:r>
            <a:r>
              <a:rPr lang="hu-HU" sz="2600" i="1"/>
              <a:t>a megjelenítést, de nagy rugalmasságot </a:t>
            </a:r>
            <a:r>
              <a:rPr lang="hu-HU" sz="2600" i="1" smtClean="0"/>
              <a:t>ad</a:t>
            </a:r>
            <a:endParaRPr lang="hu-HU" sz="2600" i="1"/>
          </a:p>
        </p:txBody>
      </p:sp>
    </p:spTree>
    <p:extLst>
      <p:ext uri="{BB962C8B-B14F-4D97-AF65-F5344CB8AC3E}">
        <p14:creationId xmlns:p14="http://schemas.microsoft.com/office/powerpoint/2010/main" val="5612540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p:cNvPicPr>
            <a:picLocks noChangeAspect="1"/>
          </p:cNvPicPr>
          <p:nvPr/>
        </p:nvPicPr>
        <p:blipFill rotWithShape="1">
          <a:blip r:embed="rId2"/>
          <a:srcRect t="11994" r="40353" b="62728"/>
          <a:stretch/>
        </p:blipFill>
        <p:spPr bwMode="auto">
          <a:xfrm>
            <a:off x="1331640" y="4896000"/>
            <a:ext cx="7668000" cy="1826659"/>
          </a:xfrm>
          <a:prstGeom prst="rect">
            <a:avLst/>
          </a:prstGeom>
          <a:ln>
            <a:no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25</a:t>
            </a:fld>
            <a:endParaRPr lang="hu-HU" dirty="0"/>
          </a:p>
        </p:txBody>
      </p:sp>
      <p:sp>
        <p:nvSpPr>
          <p:cNvPr id="5" name="Cím 1"/>
          <p:cNvSpPr>
            <a:spLocks noGrp="1"/>
          </p:cNvSpPr>
          <p:nvPr>
            <p:ph type="title"/>
          </p:nvPr>
        </p:nvSpPr>
        <p:spPr>
          <a:ln>
            <a:noFill/>
          </a:ln>
        </p:spPr>
        <p:txBody>
          <a:bodyPr>
            <a:normAutofit/>
          </a:bodyPr>
          <a:lstStyle/>
          <a:p>
            <a:pPr algn="ctr"/>
            <a:r>
              <a:rPr lang="hu-HU" smtClean="0"/>
              <a:t>II.1. A táblázat elrendezése (f)</a:t>
            </a:r>
            <a:endParaRPr lang="hu-HU"/>
          </a:p>
        </p:txBody>
      </p:sp>
      <p:sp>
        <p:nvSpPr>
          <p:cNvPr id="10" name="Tartalom helye 2"/>
          <p:cNvSpPr>
            <a:spLocks noGrp="1"/>
          </p:cNvSpPr>
          <p:nvPr>
            <p:ph idx="1"/>
          </p:nvPr>
        </p:nvSpPr>
        <p:spPr>
          <a:xfrm>
            <a:off x="1331640" y="1428736"/>
            <a:ext cx="7812360" cy="3368416"/>
          </a:xfrm>
        </p:spPr>
        <p:txBody>
          <a:bodyPr>
            <a:normAutofit/>
          </a:bodyPr>
          <a:lstStyle/>
          <a:p>
            <a:pPr marL="0" indent="0" algn="ctr">
              <a:buNone/>
            </a:pPr>
            <a:r>
              <a:rPr lang="hu-HU" sz="3200" b="1" smtClean="0"/>
              <a:t>FIXED</a:t>
            </a:r>
            <a:r>
              <a:rPr lang="hu-HU" sz="3200" smtClean="0"/>
              <a:t/>
            </a:r>
            <a:br>
              <a:rPr lang="hu-HU" sz="3200" smtClean="0"/>
            </a:br>
            <a:r>
              <a:rPr lang="hu-HU" b="1" i="1"/>
              <a:t>a böngésző egyenlő szélességű oszlopokba helyezi el a </a:t>
            </a:r>
            <a:r>
              <a:rPr lang="hu-HU" b="1" i="1" smtClean="0"/>
              <a:t>cellatartalmakat</a:t>
            </a:r>
            <a:br>
              <a:rPr lang="hu-HU" b="1" i="1" smtClean="0"/>
            </a:br>
            <a:r>
              <a:rPr lang="hu-HU" sz="2600" smtClean="0"/>
              <a:t>(használatakor meg </a:t>
            </a:r>
            <a:r>
              <a:rPr lang="hu-HU" sz="2600"/>
              <a:t>kell </a:t>
            </a:r>
            <a:r>
              <a:rPr lang="hu-HU" sz="2600" smtClean="0"/>
              <a:t>határozni</a:t>
            </a:r>
            <a:br>
              <a:rPr lang="hu-HU" sz="2600" smtClean="0"/>
            </a:br>
            <a:r>
              <a:rPr lang="hu-HU" sz="2600" smtClean="0"/>
              <a:t>a táblázat szélességét)</a:t>
            </a:r>
            <a:br>
              <a:rPr lang="hu-HU" sz="2600" smtClean="0"/>
            </a:br>
            <a:r>
              <a:rPr lang="hu-HU" sz="2600" i="1" smtClean="0"/>
              <a:t>ez a beállítás nem </a:t>
            </a:r>
            <a:r>
              <a:rPr lang="hu-HU" sz="2600" i="1"/>
              <a:t>követi a weboldal számára rendelkezésre álló terület változásait</a:t>
            </a:r>
          </a:p>
        </p:txBody>
      </p:sp>
      <p:sp>
        <p:nvSpPr>
          <p:cNvPr id="9" name="Szövegdoboz 8"/>
          <p:cNvSpPr txBox="1"/>
          <p:nvPr/>
        </p:nvSpPr>
        <p:spPr>
          <a:xfrm>
            <a:off x="5707827" y="5661248"/>
            <a:ext cx="1108782" cy="523220"/>
          </a:xfrm>
          <a:prstGeom prst="rect">
            <a:avLst/>
          </a:prstGeom>
          <a:solidFill>
            <a:srgbClr val="0070C0"/>
          </a:solidFill>
        </p:spPr>
        <p:txBody>
          <a:bodyPr wrap="square" rtlCol="0" anchor="ctr">
            <a:spAutoFit/>
          </a:bodyPr>
          <a:lstStyle/>
          <a:p>
            <a:pPr algn="ctr"/>
            <a:r>
              <a:rPr lang="hu-HU" sz="2800" smtClean="0">
                <a:solidFill>
                  <a:schemeClr val="bg1"/>
                </a:solidFill>
                <a:latin typeface="Arial" panose="020B0604020202020204" pitchFamily="34" charset="0"/>
                <a:cs typeface="Arial" panose="020B0604020202020204" pitchFamily="34" charset="0"/>
              </a:rPr>
              <a:t>fixed</a:t>
            </a:r>
            <a:endParaRPr lang="hu-HU"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53648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268760"/>
            <a:ext cx="7812360" cy="5589240"/>
          </a:xfrm>
        </p:spPr>
        <p:txBody>
          <a:bodyPr>
            <a:normAutofit/>
          </a:bodyPr>
          <a:lstStyle/>
          <a:p>
            <a:pPr marL="0" indent="0">
              <a:spcBef>
                <a:spcPts val="0"/>
              </a:spcBef>
              <a:buNone/>
            </a:pPr>
            <a:r>
              <a:rPr lang="hu-HU" sz="3200"/>
              <a:t>A </a:t>
            </a:r>
            <a:r>
              <a:rPr lang="hu-HU" sz="3200" smtClean="0"/>
              <a:t>&lt;</a:t>
            </a:r>
            <a:r>
              <a:rPr lang="hu-HU" sz="3200"/>
              <a:t>caption&gt; taggal </a:t>
            </a:r>
            <a:r>
              <a:rPr lang="hu-HU" sz="3200" smtClean="0"/>
              <a:t>meg-</a:t>
            </a:r>
            <a:br>
              <a:rPr lang="hu-HU" sz="3200" smtClean="0"/>
            </a:br>
            <a:r>
              <a:rPr lang="hu-HU" sz="3200" smtClean="0"/>
              <a:t>határozott cím táblázat-</a:t>
            </a:r>
            <a:br>
              <a:rPr lang="hu-HU" sz="3200" smtClean="0"/>
            </a:br>
            <a:r>
              <a:rPr lang="hu-HU" sz="3200" smtClean="0"/>
              <a:t>hoz képesti elhelyezését</a:t>
            </a:r>
            <a:br>
              <a:rPr lang="hu-HU" sz="3200" smtClean="0"/>
            </a:br>
            <a:r>
              <a:rPr lang="hu-HU" sz="3200" smtClean="0"/>
              <a:t>a </a:t>
            </a:r>
            <a:r>
              <a:rPr lang="hu-HU" sz="3200" b="1" smtClean="0">
                <a:solidFill>
                  <a:srgbClr val="FF0000"/>
                </a:solidFill>
                <a:latin typeface="Courier New" panose="02070309020205020404" pitchFamily="49" charset="0"/>
                <a:cs typeface="Courier New" panose="02070309020205020404" pitchFamily="49" charset="0"/>
              </a:rPr>
              <a:t>caption-side</a:t>
            </a:r>
            <a:r>
              <a:rPr lang="hu-HU" sz="3200" smtClean="0"/>
              <a:t> tulaj-</a:t>
            </a:r>
            <a:br>
              <a:rPr lang="hu-HU" sz="3200" smtClean="0"/>
            </a:br>
            <a:r>
              <a:rPr lang="hu-HU" sz="3200" smtClean="0"/>
              <a:t>donság definiálja.</a:t>
            </a:r>
          </a:p>
          <a:p>
            <a:pPr marL="266700" indent="-254000">
              <a:spcBef>
                <a:spcPts val="600"/>
              </a:spcBef>
            </a:pPr>
            <a:r>
              <a:rPr lang="hu-HU" sz="2800" b="1" i="1" smtClean="0"/>
              <a:t>top</a:t>
            </a:r>
            <a:r>
              <a:rPr lang="hu-HU" sz="2800" smtClean="0"/>
              <a:t> (alapértelmezett):</a:t>
            </a:r>
            <a:br>
              <a:rPr lang="hu-HU" sz="2800" smtClean="0"/>
            </a:br>
            <a:r>
              <a:rPr lang="hu-HU" sz="2800" smtClean="0"/>
              <a:t>a cím a táblázat felett van</a:t>
            </a:r>
          </a:p>
          <a:p>
            <a:pPr marL="266700" indent="-254000">
              <a:spcBef>
                <a:spcPts val="600"/>
              </a:spcBef>
            </a:pPr>
            <a:r>
              <a:rPr lang="hu-HU" sz="2800" b="1" i="1" smtClean="0"/>
              <a:t>bottom</a:t>
            </a:r>
            <a:r>
              <a:rPr lang="hu-HU" sz="2800" smtClean="0"/>
              <a:t>: a táblázat alatt</a:t>
            </a:r>
          </a:p>
          <a:p>
            <a:pPr marL="266700" indent="-254000">
              <a:spcBef>
                <a:spcPts val="600"/>
              </a:spcBef>
            </a:pPr>
            <a:r>
              <a:rPr lang="hu-HU" sz="2800" b="1" i="1" smtClean="0"/>
              <a:t>left</a:t>
            </a:r>
            <a:r>
              <a:rPr lang="hu-HU" sz="2800" smtClean="0"/>
              <a:t>: a tábla bal oldalán</a:t>
            </a:r>
          </a:p>
          <a:p>
            <a:pPr marL="266700" indent="-254000">
              <a:spcBef>
                <a:spcPts val="600"/>
              </a:spcBef>
            </a:pPr>
            <a:r>
              <a:rPr lang="hu-HU" sz="2800" b="1" i="1" smtClean="0"/>
              <a:t>right</a:t>
            </a:r>
            <a:r>
              <a:rPr lang="hu-HU" sz="2800" smtClean="0"/>
              <a:t>: a tábla jobb oldalán</a:t>
            </a:r>
          </a:p>
          <a:p>
            <a:pPr marL="266700" indent="-254000">
              <a:spcBef>
                <a:spcPts val="600"/>
              </a:spcBef>
            </a:pPr>
            <a:r>
              <a:rPr lang="hu-HU" sz="2800" b="1" i="1" smtClean="0"/>
              <a:t>inherit</a:t>
            </a:r>
            <a:r>
              <a:rPr lang="hu-HU" sz="2800" smtClean="0"/>
              <a:t>: a szülőtől örökölt helyen</a:t>
            </a:r>
            <a:endParaRPr lang="hu-HU" sz="2800"/>
          </a:p>
        </p:txBody>
      </p:sp>
      <p:sp>
        <p:nvSpPr>
          <p:cNvPr id="4" name="Dia számának helye 3"/>
          <p:cNvSpPr>
            <a:spLocks noGrp="1"/>
          </p:cNvSpPr>
          <p:nvPr>
            <p:ph type="sldNum" sz="quarter" idx="12"/>
          </p:nvPr>
        </p:nvSpPr>
        <p:spPr/>
        <p:txBody>
          <a:bodyPr/>
          <a:lstStyle/>
          <a:p>
            <a:fld id="{4DC61DD4-7DED-4AA4-9E5A-5F7D420479A6}" type="slidenum">
              <a:rPr lang="hu-HU" smtClean="0"/>
              <a:pPr/>
              <a:t>26</a:t>
            </a:fld>
            <a:endParaRPr lang="hu-HU" dirty="0"/>
          </a:p>
        </p:txBody>
      </p:sp>
      <p:sp>
        <p:nvSpPr>
          <p:cNvPr id="5" name="Cím 1"/>
          <p:cNvSpPr>
            <a:spLocks noGrp="1"/>
          </p:cNvSpPr>
          <p:nvPr>
            <p:ph type="title"/>
          </p:nvPr>
        </p:nvSpPr>
        <p:spPr>
          <a:ln>
            <a:noFill/>
          </a:ln>
        </p:spPr>
        <p:txBody>
          <a:bodyPr>
            <a:normAutofit/>
          </a:bodyPr>
          <a:lstStyle/>
          <a:p>
            <a:pPr algn="ctr"/>
            <a:r>
              <a:rPr lang="hu-HU" smtClean="0"/>
              <a:t>II.2. A cím elhelyezése</a:t>
            </a:r>
            <a:endParaRPr lang="hu-HU"/>
          </a:p>
        </p:txBody>
      </p:sp>
      <p:pic>
        <p:nvPicPr>
          <p:cNvPr id="6" name="Kép 5"/>
          <p:cNvPicPr>
            <a:picLocks noChangeAspect="1"/>
          </p:cNvPicPr>
          <p:nvPr/>
        </p:nvPicPr>
        <p:blipFill rotWithShape="1">
          <a:blip r:embed="rId2"/>
          <a:srcRect t="11994" r="74688" b="53316"/>
          <a:stretch/>
        </p:blipFill>
        <p:spPr bwMode="auto">
          <a:xfrm>
            <a:off x="6084000" y="1368000"/>
            <a:ext cx="3037108" cy="2340000"/>
          </a:xfrm>
          <a:prstGeom prst="rect">
            <a:avLst/>
          </a:prstGeom>
          <a:ln>
            <a:noFill/>
          </a:ln>
          <a:extLst>
            <a:ext uri="{53640926-AAD7-44D8-BBD7-CCE9431645EC}">
              <a14:shadowObscured xmlns:a14="http://schemas.microsoft.com/office/drawing/2010/main"/>
            </a:ext>
          </a:extLst>
        </p:spPr>
      </p:pic>
      <p:pic>
        <p:nvPicPr>
          <p:cNvPr id="7" name="Kép 6"/>
          <p:cNvPicPr>
            <a:picLocks noChangeAspect="1"/>
          </p:cNvPicPr>
          <p:nvPr/>
        </p:nvPicPr>
        <p:blipFill rotWithShape="1">
          <a:blip r:embed="rId3"/>
          <a:srcRect t="11808" r="74896" b="53871"/>
          <a:stretch/>
        </p:blipFill>
        <p:spPr bwMode="auto">
          <a:xfrm>
            <a:off x="6084000" y="3924000"/>
            <a:ext cx="3045443" cy="234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34144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556792"/>
            <a:ext cx="7812360" cy="5301208"/>
          </a:xfrm>
        </p:spPr>
        <p:txBody>
          <a:bodyPr>
            <a:normAutofit/>
          </a:bodyPr>
          <a:lstStyle/>
          <a:p>
            <a:pPr marL="0" indent="0">
              <a:buNone/>
            </a:pPr>
            <a:r>
              <a:rPr lang="hu-HU" sz="3200" smtClean="0"/>
              <a:t>A belső táblázat celláinak szegélyeit két, egymástól eltérő modellben lehet definiál-ni, amelyet a </a:t>
            </a:r>
            <a:r>
              <a:rPr lang="hu-HU" sz="3200" b="1" smtClean="0">
                <a:solidFill>
                  <a:srgbClr val="FF0000"/>
                </a:solidFill>
                <a:latin typeface="Courier New" panose="02070309020205020404" pitchFamily="49" charset="0"/>
                <a:cs typeface="Courier New" panose="02070309020205020404" pitchFamily="49" charset="0"/>
              </a:rPr>
              <a:t>border-collapse</a:t>
            </a:r>
            <a:r>
              <a:rPr lang="hu-HU" sz="3200" smtClean="0"/>
              <a:t> tulaj-donsággal lehet meghatározni:</a:t>
            </a:r>
          </a:p>
          <a:p>
            <a:r>
              <a:rPr lang="hu-HU" sz="2800" b="1" i="1" smtClean="0"/>
              <a:t>collapse</a:t>
            </a:r>
            <a:r>
              <a:rPr lang="hu-HU" sz="2800" smtClean="0"/>
              <a:t> (összevont): a szomszédos cellák szegélyei egymást átfedik (ez a szokásos megjelenítési mód)</a:t>
            </a:r>
          </a:p>
          <a:p>
            <a:r>
              <a:rPr lang="hu-HU" sz="2800" b="1" i="1" smtClean="0"/>
              <a:t>separate</a:t>
            </a:r>
            <a:r>
              <a:rPr lang="hu-HU" sz="2800" smtClean="0"/>
              <a:t> (elválasztott): a szomszédos cellák szegélyei egymástól elkülönülve jelennek meg – ekkor a szegélyek közötti távolságot a </a:t>
            </a:r>
            <a:r>
              <a:rPr lang="hu-HU" sz="2800" b="1" smtClean="0">
                <a:solidFill>
                  <a:srgbClr val="FF0000"/>
                </a:solidFill>
                <a:latin typeface="Courier New" panose="02070309020205020404" pitchFamily="49" charset="0"/>
                <a:cs typeface="Courier New" panose="02070309020205020404" pitchFamily="49" charset="0"/>
              </a:rPr>
              <a:t>border-spacing</a:t>
            </a:r>
            <a:r>
              <a:rPr lang="hu-HU" sz="2800" smtClean="0"/>
              <a:t> értékével adjuk meg </a:t>
            </a:r>
          </a:p>
        </p:txBody>
      </p:sp>
      <p:sp>
        <p:nvSpPr>
          <p:cNvPr id="4" name="Dia számának helye 3"/>
          <p:cNvSpPr>
            <a:spLocks noGrp="1"/>
          </p:cNvSpPr>
          <p:nvPr>
            <p:ph type="sldNum" sz="quarter" idx="12"/>
          </p:nvPr>
        </p:nvSpPr>
        <p:spPr/>
        <p:txBody>
          <a:bodyPr/>
          <a:lstStyle/>
          <a:p>
            <a:fld id="{4DC61DD4-7DED-4AA4-9E5A-5F7D420479A6}" type="slidenum">
              <a:rPr lang="hu-HU" smtClean="0"/>
              <a:pPr/>
              <a:t>27</a:t>
            </a:fld>
            <a:endParaRPr lang="hu-HU" dirty="0"/>
          </a:p>
        </p:txBody>
      </p:sp>
      <p:sp>
        <p:nvSpPr>
          <p:cNvPr id="5" name="Cím 1"/>
          <p:cNvSpPr>
            <a:spLocks noGrp="1"/>
          </p:cNvSpPr>
          <p:nvPr>
            <p:ph type="title"/>
          </p:nvPr>
        </p:nvSpPr>
        <p:spPr>
          <a:xfrm>
            <a:off x="1332000" y="144000"/>
            <a:ext cx="7668000" cy="1332000"/>
          </a:xfrm>
          <a:ln>
            <a:noFill/>
          </a:ln>
        </p:spPr>
        <p:txBody>
          <a:bodyPr>
            <a:noAutofit/>
          </a:bodyPr>
          <a:lstStyle/>
          <a:p>
            <a:pPr algn="ctr"/>
            <a:r>
              <a:rPr lang="hu-HU" smtClean="0"/>
              <a:t>II.3. A táblacellák keretének összevonása</a:t>
            </a:r>
            <a:endParaRPr lang="hu-HU"/>
          </a:p>
        </p:txBody>
      </p:sp>
    </p:spTree>
    <p:extLst>
      <p:ext uri="{BB962C8B-B14F-4D97-AF65-F5344CB8AC3E}">
        <p14:creationId xmlns:p14="http://schemas.microsoft.com/office/powerpoint/2010/main" val="713760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4DC61DD4-7DED-4AA4-9E5A-5F7D420479A6}" type="slidenum">
              <a:rPr lang="hu-HU" smtClean="0"/>
              <a:pPr/>
              <a:t>28</a:t>
            </a:fld>
            <a:endParaRPr lang="hu-HU" dirty="0"/>
          </a:p>
        </p:txBody>
      </p:sp>
      <p:sp>
        <p:nvSpPr>
          <p:cNvPr id="5" name="Cím 1"/>
          <p:cNvSpPr>
            <a:spLocks noGrp="1"/>
          </p:cNvSpPr>
          <p:nvPr>
            <p:ph type="title"/>
          </p:nvPr>
        </p:nvSpPr>
        <p:spPr>
          <a:xfrm>
            <a:off x="1332000" y="144000"/>
            <a:ext cx="7668000" cy="1332000"/>
          </a:xfrm>
          <a:ln>
            <a:noFill/>
          </a:ln>
        </p:spPr>
        <p:txBody>
          <a:bodyPr>
            <a:noAutofit/>
          </a:bodyPr>
          <a:lstStyle/>
          <a:p>
            <a:pPr algn="ctr"/>
            <a:r>
              <a:rPr lang="hu-HU" smtClean="0"/>
              <a:t>II.3. A táblacellák keretének összevonása (folyt)</a:t>
            </a:r>
            <a:endParaRPr lang="hu-HU"/>
          </a:p>
        </p:txBody>
      </p:sp>
      <p:pic>
        <p:nvPicPr>
          <p:cNvPr id="6" name="Kép 5"/>
          <p:cNvPicPr>
            <a:picLocks noChangeAspect="1"/>
          </p:cNvPicPr>
          <p:nvPr/>
        </p:nvPicPr>
        <p:blipFill rotWithShape="1">
          <a:blip r:embed="rId2"/>
          <a:srcRect t="11994" r="75311" b="53317"/>
          <a:stretch/>
        </p:blipFill>
        <p:spPr bwMode="auto">
          <a:xfrm>
            <a:off x="1331640" y="1584000"/>
            <a:ext cx="3240000" cy="2558714"/>
          </a:xfrm>
          <a:prstGeom prst="rect">
            <a:avLst/>
          </a:prstGeom>
          <a:ln>
            <a:noFill/>
          </a:ln>
          <a:extLst>
            <a:ext uri="{53640926-AAD7-44D8-BBD7-CCE9431645EC}">
              <a14:shadowObscured xmlns:a14="http://schemas.microsoft.com/office/drawing/2010/main"/>
            </a:ext>
          </a:extLst>
        </p:spPr>
      </p:pic>
      <p:sp>
        <p:nvSpPr>
          <p:cNvPr id="7" name="Szövegdoboz 6"/>
          <p:cNvSpPr txBox="1"/>
          <p:nvPr/>
        </p:nvSpPr>
        <p:spPr>
          <a:xfrm>
            <a:off x="4860032" y="2276872"/>
            <a:ext cx="4176464" cy="1384995"/>
          </a:xfrm>
          <a:prstGeom prst="rect">
            <a:avLst/>
          </a:prstGeom>
          <a:noFill/>
        </p:spPr>
        <p:txBody>
          <a:bodyPr wrap="square" rtlCol="0" anchor="ctr">
            <a:spAutoFit/>
          </a:bodyPr>
          <a:lstStyle/>
          <a:p>
            <a:r>
              <a:rPr lang="hu-HU" sz="2800" b="1" smtClean="0">
                <a:solidFill>
                  <a:srgbClr val="0070C0"/>
                </a:solidFill>
                <a:latin typeface="Courier New" panose="02070309020205020404" pitchFamily="49" charset="0"/>
                <a:cs typeface="Courier New" panose="02070309020205020404" pitchFamily="49" charset="0"/>
              </a:rPr>
              <a:t>table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border-collapse:</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separate; }</a:t>
            </a:r>
            <a:endParaRPr lang="hu-HU" sz="2800" b="1">
              <a:solidFill>
                <a:srgbClr val="0070C0"/>
              </a:solidFill>
              <a:latin typeface="Courier New" panose="02070309020205020404" pitchFamily="49" charset="0"/>
              <a:cs typeface="Courier New" panose="02070309020205020404" pitchFamily="49" charset="0"/>
            </a:endParaRPr>
          </a:p>
        </p:txBody>
      </p:sp>
      <p:pic>
        <p:nvPicPr>
          <p:cNvPr id="8" name="Kép 7"/>
          <p:cNvPicPr>
            <a:picLocks noChangeAspect="1"/>
          </p:cNvPicPr>
          <p:nvPr/>
        </p:nvPicPr>
        <p:blipFill rotWithShape="1">
          <a:blip r:embed="rId3"/>
          <a:srcRect t="11994" r="76556" b="56823"/>
          <a:stretch/>
        </p:blipFill>
        <p:spPr bwMode="auto">
          <a:xfrm>
            <a:off x="1316980" y="4356000"/>
            <a:ext cx="3240000" cy="2421995"/>
          </a:xfrm>
          <a:prstGeom prst="rect">
            <a:avLst/>
          </a:prstGeom>
          <a:ln>
            <a:noFill/>
          </a:ln>
          <a:extLst>
            <a:ext uri="{53640926-AAD7-44D8-BBD7-CCE9431645EC}">
              <a14:shadowObscured xmlns:a14="http://schemas.microsoft.com/office/drawing/2010/main"/>
            </a:ext>
          </a:extLst>
        </p:spPr>
      </p:pic>
      <p:sp>
        <p:nvSpPr>
          <p:cNvPr id="9" name="Szövegdoboz 8"/>
          <p:cNvSpPr txBox="1"/>
          <p:nvPr/>
        </p:nvSpPr>
        <p:spPr>
          <a:xfrm>
            <a:off x="4860032" y="5157192"/>
            <a:ext cx="4176464" cy="1384995"/>
          </a:xfrm>
          <a:prstGeom prst="rect">
            <a:avLst/>
          </a:prstGeom>
          <a:noFill/>
        </p:spPr>
        <p:txBody>
          <a:bodyPr wrap="square" rtlCol="0" anchor="ctr">
            <a:spAutoFit/>
          </a:bodyPr>
          <a:lstStyle/>
          <a:p>
            <a:r>
              <a:rPr lang="hu-HU" sz="2800" b="1" smtClean="0">
                <a:solidFill>
                  <a:srgbClr val="0070C0"/>
                </a:solidFill>
                <a:latin typeface="Courier New" panose="02070309020205020404" pitchFamily="49" charset="0"/>
                <a:cs typeface="Courier New" panose="02070309020205020404" pitchFamily="49" charset="0"/>
              </a:rPr>
              <a:t>table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border-collapse:</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collapse; }</a:t>
            </a:r>
            <a:endParaRPr lang="hu-HU" sz="2800" b="1">
              <a:solidFill>
                <a:srgbClr val="0070C0"/>
              </a:solidFill>
              <a:latin typeface="Courier New" panose="02070309020205020404" pitchFamily="49" charset="0"/>
              <a:cs typeface="Courier New" panose="02070309020205020404" pitchFamily="49" charset="0"/>
            </a:endParaRPr>
          </a:p>
        </p:txBody>
      </p:sp>
      <p:sp>
        <p:nvSpPr>
          <p:cNvPr id="10" name="Szövegdoboz 9"/>
          <p:cNvSpPr txBox="1"/>
          <p:nvPr/>
        </p:nvSpPr>
        <p:spPr>
          <a:xfrm>
            <a:off x="4716016" y="1692000"/>
            <a:ext cx="4248472" cy="523220"/>
          </a:xfrm>
          <a:prstGeom prst="rect">
            <a:avLst/>
          </a:prstGeom>
          <a:solidFill>
            <a:srgbClr val="FF0000"/>
          </a:solidFill>
        </p:spPr>
        <p:txBody>
          <a:bodyPr wrap="square" rtlCol="0" anchor="ctr">
            <a:spAutoFit/>
          </a:bodyPr>
          <a:lstStyle/>
          <a:p>
            <a:r>
              <a:rPr lang="hu-HU" sz="2800" smtClean="0">
                <a:solidFill>
                  <a:schemeClr val="bg1"/>
                </a:solidFill>
                <a:latin typeface="Arial" panose="020B0604020202020204" pitchFamily="34" charset="0"/>
                <a:cs typeface="Arial" panose="020B0604020202020204" pitchFamily="34" charset="0"/>
              </a:rPr>
              <a:t>elkülönített szegélyekkel</a:t>
            </a:r>
            <a:endParaRPr lang="hu-HU" sz="2800">
              <a:solidFill>
                <a:schemeClr val="bg1"/>
              </a:solidFill>
              <a:latin typeface="Arial" panose="020B0604020202020204" pitchFamily="34" charset="0"/>
              <a:cs typeface="Arial" panose="020B0604020202020204" pitchFamily="34" charset="0"/>
            </a:endParaRPr>
          </a:p>
        </p:txBody>
      </p:sp>
      <p:sp>
        <p:nvSpPr>
          <p:cNvPr id="11" name="Szövegdoboz 10"/>
          <p:cNvSpPr txBox="1"/>
          <p:nvPr/>
        </p:nvSpPr>
        <p:spPr>
          <a:xfrm>
            <a:off x="4716000" y="4509120"/>
            <a:ext cx="4248472" cy="523220"/>
          </a:xfrm>
          <a:prstGeom prst="rect">
            <a:avLst/>
          </a:prstGeom>
          <a:solidFill>
            <a:srgbClr val="FF0000"/>
          </a:solidFill>
        </p:spPr>
        <p:txBody>
          <a:bodyPr wrap="square" rtlCol="0" anchor="ctr">
            <a:spAutoFit/>
          </a:bodyPr>
          <a:lstStyle/>
          <a:p>
            <a:r>
              <a:rPr lang="hu-HU" sz="2800" smtClean="0">
                <a:solidFill>
                  <a:schemeClr val="bg1"/>
                </a:solidFill>
                <a:latin typeface="Arial" panose="020B0604020202020204" pitchFamily="34" charset="0"/>
                <a:cs typeface="Arial" panose="020B0604020202020204" pitchFamily="34" charset="0"/>
              </a:rPr>
              <a:t>összevont szegélyekkel</a:t>
            </a:r>
            <a:endParaRPr lang="hu-HU"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368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 számának helye 3"/>
          <p:cNvSpPr>
            <a:spLocks noGrp="1"/>
          </p:cNvSpPr>
          <p:nvPr>
            <p:ph type="sldNum" sz="quarter" idx="12"/>
          </p:nvPr>
        </p:nvSpPr>
        <p:spPr/>
        <p:txBody>
          <a:bodyPr/>
          <a:lstStyle/>
          <a:p>
            <a:fld id="{4DC61DD4-7DED-4AA4-9E5A-5F7D420479A6}" type="slidenum">
              <a:rPr lang="hu-HU" smtClean="0"/>
              <a:pPr/>
              <a:t>29</a:t>
            </a:fld>
            <a:endParaRPr lang="hu-HU" dirty="0"/>
          </a:p>
        </p:txBody>
      </p:sp>
      <p:sp>
        <p:nvSpPr>
          <p:cNvPr id="5" name="Cím 1"/>
          <p:cNvSpPr>
            <a:spLocks noGrp="1"/>
          </p:cNvSpPr>
          <p:nvPr>
            <p:ph type="title"/>
          </p:nvPr>
        </p:nvSpPr>
        <p:spPr>
          <a:xfrm>
            <a:off x="1332000" y="144000"/>
            <a:ext cx="7668000" cy="1332000"/>
          </a:xfrm>
          <a:ln>
            <a:noFill/>
          </a:ln>
        </p:spPr>
        <p:txBody>
          <a:bodyPr>
            <a:noAutofit/>
          </a:bodyPr>
          <a:lstStyle/>
          <a:p>
            <a:pPr algn="ctr"/>
            <a:r>
              <a:rPr lang="hu-HU" smtClean="0"/>
              <a:t>II.3. A táblacellák keretének összevonása (folyt)</a:t>
            </a:r>
            <a:endParaRPr lang="hu-HU"/>
          </a:p>
        </p:txBody>
      </p:sp>
      <p:sp>
        <p:nvSpPr>
          <p:cNvPr id="7" name="Szövegdoboz 6"/>
          <p:cNvSpPr txBox="1"/>
          <p:nvPr/>
        </p:nvSpPr>
        <p:spPr>
          <a:xfrm>
            <a:off x="1345208" y="5276768"/>
            <a:ext cx="7798792" cy="1384995"/>
          </a:xfrm>
          <a:prstGeom prst="rect">
            <a:avLst/>
          </a:prstGeom>
          <a:noFill/>
        </p:spPr>
        <p:txBody>
          <a:bodyPr wrap="square" rtlCol="0" anchor="ctr">
            <a:spAutoFit/>
          </a:bodyPr>
          <a:lstStyle/>
          <a:p>
            <a:r>
              <a:rPr lang="hu-HU" sz="2800" b="1" smtClean="0">
                <a:solidFill>
                  <a:srgbClr val="0070C0"/>
                </a:solidFill>
                <a:latin typeface="Courier New" panose="02070309020205020404" pitchFamily="49" charset="0"/>
                <a:cs typeface="Courier New" panose="02070309020205020404" pitchFamily="49" charset="0"/>
              </a:rPr>
              <a:t>table {</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border-collapse: separate;</a:t>
            </a:r>
            <a:br>
              <a:rPr lang="hu-HU" sz="2800" b="1" smtClean="0">
                <a:solidFill>
                  <a:srgbClr val="0070C0"/>
                </a:solidFill>
                <a:latin typeface="Courier New" panose="02070309020205020404" pitchFamily="49" charset="0"/>
                <a:cs typeface="Courier New" panose="02070309020205020404" pitchFamily="49" charset="0"/>
              </a:rPr>
            </a:br>
            <a:r>
              <a:rPr lang="hu-HU" sz="2800" b="1" smtClean="0">
                <a:solidFill>
                  <a:srgbClr val="0070C0"/>
                </a:solidFill>
                <a:latin typeface="Courier New" panose="02070309020205020404" pitchFamily="49" charset="0"/>
                <a:cs typeface="Courier New" panose="02070309020205020404" pitchFamily="49" charset="0"/>
              </a:rPr>
              <a:t>  border-spacing: 10px; }</a:t>
            </a:r>
            <a:endParaRPr lang="hu-HU" sz="2800" b="1">
              <a:solidFill>
                <a:srgbClr val="0070C0"/>
              </a:solidFill>
              <a:latin typeface="Courier New" panose="02070309020205020404" pitchFamily="49" charset="0"/>
              <a:cs typeface="Courier New" panose="02070309020205020404" pitchFamily="49" charset="0"/>
            </a:endParaRPr>
          </a:p>
        </p:txBody>
      </p:sp>
      <p:sp>
        <p:nvSpPr>
          <p:cNvPr id="10" name="Szövegdoboz 9"/>
          <p:cNvSpPr txBox="1"/>
          <p:nvPr/>
        </p:nvSpPr>
        <p:spPr>
          <a:xfrm>
            <a:off x="5544000" y="1656000"/>
            <a:ext cx="3563896" cy="3539430"/>
          </a:xfrm>
          <a:prstGeom prst="rect">
            <a:avLst/>
          </a:prstGeom>
          <a:noFill/>
        </p:spPr>
        <p:txBody>
          <a:bodyPr wrap="square" rtlCol="0" anchor="ctr" anchorCtr="0">
            <a:spAutoFit/>
          </a:bodyPr>
          <a:lstStyle/>
          <a:p>
            <a:r>
              <a:rPr lang="hu-HU" sz="2800" smtClean="0">
                <a:solidFill>
                  <a:srgbClr val="006600"/>
                </a:solidFill>
                <a:latin typeface="Arial" panose="020B0604020202020204" pitchFamily="34" charset="0"/>
                <a:cs typeface="Arial" panose="020B0604020202020204" pitchFamily="34" charset="0"/>
              </a:rPr>
              <a:t>ha elkülönített</a:t>
            </a:r>
            <a:br>
              <a:rPr lang="hu-HU" sz="2800" smtClean="0">
                <a:solidFill>
                  <a:srgbClr val="006600"/>
                </a:solidFill>
                <a:latin typeface="Arial" panose="020B0604020202020204" pitchFamily="34" charset="0"/>
                <a:cs typeface="Arial" panose="020B0604020202020204" pitchFamily="34" charset="0"/>
              </a:rPr>
            </a:br>
            <a:r>
              <a:rPr lang="hu-HU" sz="2800" smtClean="0">
                <a:solidFill>
                  <a:srgbClr val="006600"/>
                </a:solidFill>
                <a:latin typeface="Arial" panose="020B0604020202020204" pitchFamily="34" charset="0"/>
                <a:cs typeface="Arial" panose="020B0604020202020204" pitchFamily="34" charset="0"/>
              </a:rPr>
              <a:t>szegélyeket adunk meg, akkor érdemes beállítani a távolság mértékét is a </a:t>
            </a:r>
            <a:r>
              <a:rPr lang="hu-HU" sz="2800" b="1" smtClean="0">
                <a:solidFill>
                  <a:srgbClr val="FF0000"/>
                </a:solidFill>
                <a:latin typeface="Courier New" panose="02070309020205020404" pitchFamily="49" charset="0"/>
                <a:cs typeface="Courier New" panose="02070309020205020404" pitchFamily="49" charset="0"/>
              </a:rPr>
              <a:t>border-spacing</a:t>
            </a:r>
            <a:r>
              <a:rPr lang="hu-HU" sz="2800" smtClean="0">
                <a:solidFill>
                  <a:srgbClr val="006600"/>
                </a:solidFill>
                <a:latin typeface="Arial" panose="020B0604020202020204" pitchFamily="34" charset="0"/>
                <a:cs typeface="Arial" panose="020B0604020202020204" pitchFamily="34" charset="0"/>
              </a:rPr>
              <a:t> értékének meghatá-rozásával</a:t>
            </a:r>
            <a:endParaRPr lang="hu-HU" sz="2800">
              <a:solidFill>
                <a:srgbClr val="006600"/>
              </a:solidFill>
              <a:latin typeface="Arial" panose="020B0604020202020204" pitchFamily="34" charset="0"/>
              <a:cs typeface="Arial" panose="020B0604020202020204" pitchFamily="34" charset="0"/>
            </a:endParaRPr>
          </a:p>
        </p:txBody>
      </p:sp>
      <p:pic>
        <p:nvPicPr>
          <p:cNvPr id="12" name="Kép 11"/>
          <p:cNvPicPr>
            <a:picLocks noChangeAspect="1"/>
          </p:cNvPicPr>
          <p:nvPr/>
        </p:nvPicPr>
        <p:blipFill rotWithShape="1">
          <a:blip r:embed="rId2"/>
          <a:srcRect l="10151" t="22543" r="80026" b="62521"/>
          <a:stretch/>
        </p:blipFill>
        <p:spPr bwMode="auto">
          <a:xfrm>
            <a:off x="1332000" y="1644833"/>
            <a:ext cx="4176104" cy="3569308"/>
          </a:xfrm>
          <a:prstGeom prst="rect">
            <a:avLst/>
          </a:prstGeom>
          <a:ln>
            <a:solidFill>
              <a:schemeClr val="tx1"/>
            </a:solidFill>
            <a:prstDash val="dash"/>
          </a:ln>
          <a:extLst>
            <a:ext uri="{53640926-AAD7-44D8-BBD7-CCE9431645EC}">
              <a14:shadowObscured xmlns:a14="http://schemas.microsoft.com/office/drawing/2010/main"/>
            </a:ext>
          </a:extLst>
        </p:spPr>
      </p:pic>
      <p:cxnSp>
        <p:nvCxnSpPr>
          <p:cNvPr id="14" name="Egyenes összekötő nyíllal 13"/>
          <p:cNvCxnSpPr/>
          <p:nvPr/>
        </p:nvCxnSpPr>
        <p:spPr>
          <a:xfrm>
            <a:off x="2387340" y="2340000"/>
            <a:ext cx="3960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Egyenes összekötő nyíllal 14"/>
          <p:cNvCxnSpPr/>
          <p:nvPr/>
        </p:nvCxnSpPr>
        <p:spPr>
          <a:xfrm>
            <a:off x="4499992" y="2317800"/>
            <a:ext cx="3960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Egyenes összekötő nyíllal 15"/>
          <p:cNvCxnSpPr/>
          <p:nvPr/>
        </p:nvCxnSpPr>
        <p:spPr>
          <a:xfrm flipV="1">
            <a:off x="3563888" y="2772000"/>
            <a:ext cx="0" cy="3600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Egyenes összekötő nyíllal 17"/>
          <p:cNvCxnSpPr/>
          <p:nvPr/>
        </p:nvCxnSpPr>
        <p:spPr>
          <a:xfrm flipV="1">
            <a:off x="3563888" y="4005064"/>
            <a:ext cx="0" cy="36000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Egyenes összekötő nyíllal 18"/>
          <p:cNvCxnSpPr/>
          <p:nvPr/>
        </p:nvCxnSpPr>
        <p:spPr>
          <a:xfrm>
            <a:off x="2387340" y="3573016"/>
            <a:ext cx="3960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Egyenes összekötő nyíllal 19"/>
          <p:cNvCxnSpPr/>
          <p:nvPr/>
        </p:nvCxnSpPr>
        <p:spPr>
          <a:xfrm>
            <a:off x="4486284" y="3573016"/>
            <a:ext cx="3960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Egyenes összekötő nyíllal 20"/>
          <p:cNvCxnSpPr/>
          <p:nvPr/>
        </p:nvCxnSpPr>
        <p:spPr>
          <a:xfrm>
            <a:off x="4471568" y="4869160"/>
            <a:ext cx="396000"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167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296000"/>
          </a:xfrm>
        </p:spPr>
        <p:txBody>
          <a:bodyPr/>
          <a:lstStyle/>
          <a:p>
            <a:pPr algn="ctr"/>
            <a:r>
              <a:rPr lang="hu-HU" sz="4400"/>
              <a:t>A táblázatok elemei</a:t>
            </a:r>
            <a:br>
              <a:rPr lang="hu-HU" sz="4400"/>
            </a:br>
            <a:r>
              <a:rPr lang="hu-HU" sz="3200"/>
              <a:t>(ismétlés)</a:t>
            </a:r>
            <a:endParaRPr lang="hu-HU" sz="4800"/>
          </a:p>
        </p:txBody>
      </p:sp>
      <p:sp>
        <p:nvSpPr>
          <p:cNvPr id="4" name="Dia számának helye 3"/>
          <p:cNvSpPr>
            <a:spLocks noGrp="1"/>
          </p:cNvSpPr>
          <p:nvPr>
            <p:ph type="sldNum" sz="quarter" idx="12"/>
          </p:nvPr>
        </p:nvSpPr>
        <p:spPr/>
        <p:txBody>
          <a:bodyPr/>
          <a:lstStyle/>
          <a:p>
            <a:fld id="{4DC61DD4-7DED-4AA4-9E5A-5F7D420479A6}" type="slidenum">
              <a:rPr lang="hu-HU" smtClean="0"/>
              <a:pPr/>
              <a:t>3</a:t>
            </a:fld>
            <a:endParaRPr lang="hu-HU" dirty="0"/>
          </a:p>
        </p:txBody>
      </p:sp>
      <p:sp>
        <p:nvSpPr>
          <p:cNvPr id="6" name="Tartalom helye 4"/>
          <p:cNvSpPr>
            <a:spLocks noGrp="1"/>
          </p:cNvSpPr>
          <p:nvPr>
            <p:ph idx="1"/>
          </p:nvPr>
        </p:nvSpPr>
        <p:spPr>
          <a:xfrm>
            <a:off x="1331640" y="1556792"/>
            <a:ext cx="7632848" cy="5112568"/>
          </a:xfrm>
        </p:spPr>
        <p:txBody>
          <a:bodyPr>
            <a:normAutofit/>
          </a:bodyPr>
          <a:lstStyle/>
          <a:p>
            <a:pPr marL="0" indent="0">
              <a:spcBef>
                <a:spcPts val="0"/>
              </a:spcBef>
              <a:buNone/>
            </a:pPr>
            <a:r>
              <a:rPr lang="hu-HU" smtClean="0"/>
              <a:t>Egy </a:t>
            </a:r>
            <a:r>
              <a:rPr lang="hu-HU" b="1" i="1" smtClean="0"/>
              <a:t>táblázat</a:t>
            </a:r>
            <a:r>
              <a:rPr lang="hu-HU" smtClean="0"/>
              <a:t> (&lt;table&gt;) opcionális </a:t>
            </a:r>
            <a:r>
              <a:rPr lang="hu-HU" b="1" i="1" smtClean="0">
                <a:solidFill>
                  <a:srgbClr val="FF0000"/>
                </a:solidFill>
              </a:rPr>
              <a:t>címből</a:t>
            </a:r>
            <a:r>
              <a:rPr lang="hu-HU" smtClean="0"/>
              <a:t> (&lt;caption&gt;) és a </a:t>
            </a:r>
            <a:r>
              <a:rPr lang="hu-HU" b="1" i="1" smtClean="0"/>
              <a:t>belső táblázatból </a:t>
            </a:r>
            <a:r>
              <a:rPr lang="hu-HU" smtClean="0"/>
              <a:t>áll (ilyen címke nincsen). A belső táblázat </a:t>
            </a:r>
            <a:r>
              <a:rPr lang="hu-HU" b="1" i="1" smtClean="0">
                <a:solidFill>
                  <a:srgbClr val="FF0000"/>
                </a:solidFill>
              </a:rPr>
              <a:t>sorokba</a:t>
            </a:r>
            <a:r>
              <a:rPr lang="hu-HU" smtClean="0"/>
              <a:t> (&lt;tr&gt;) rendezett </a:t>
            </a:r>
            <a:r>
              <a:rPr lang="hu-HU" b="1" i="1" smtClean="0">
                <a:solidFill>
                  <a:srgbClr val="FF0000"/>
                </a:solidFill>
              </a:rPr>
              <a:t>cellákból</a:t>
            </a:r>
            <a:r>
              <a:rPr lang="hu-HU" smtClean="0"/>
              <a:t> (&lt;td&gt; és th&gt;) áll.</a:t>
            </a:r>
          </a:p>
          <a:p>
            <a:pPr marL="0" indent="0">
              <a:spcBef>
                <a:spcPts val="4800"/>
              </a:spcBef>
              <a:buNone/>
            </a:pPr>
            <a:r>
              <a:rPr lang="hu-HU" smtClean="0"/>
              <a:t>A belső táblázat szerkezetét a formázás miatt tovább tagoljuk </a:t>
            </a:r>
            <a:r>
              <a:rPr lang="hu-HU" b="1" i="1" smtClean="0">
                <a:solidFill>
                  <a:srgbClr val="FF0000"/>
                </a:solidFill>
              </a:rPr>
              <a:t>táblázatfejre</a:t>
            </a:r>
            <a:r>
              <a:rPr lang="hu-HU" smtClean="0"/>
              <a:t> (&lt;thead&gt;), </a:t>
            </a:r>
            <a:r>
              <a:rPr lang="hu-HU" b="1" i="1" smtClean="0">
                <a:solidFill>
                  <a:srgbClr val="FF0000"/>
                </a:solidFill>
              </a:rPr>
              <a:t>törzsre</a:t>
            </a:r>
            <a:r>
              <a:rPr lang="hu-HU" smtClean="0"/>
              <a:t> (&lt;tbody&gt;), </a:t>
            </a:r>
            <a:r>
              <a:rPr lang="hu-HU" b="1" i="1" smtClean="0">
                <a:solidFill>
                  <a:srgbClr val="FF0000"/>
                </a:solidFill>
              </a:rPr>
              <a:t>láblécre</a:t>
            </a:r>
            <a:r>
              <a:rPr lang="hu-HU" smtClean="0"/>
              <a:t> (&lt;tfoot&gt;), </a:t>
            </a:r>
            <a:r>
              <a:rPr lang="hu-HU" b="1" i="1" smtClean="0">
                <a:solidFill>
                  <a:srgbClr val="FF0000"/>
                </a:solidFill>
              </a:rPr>
              <a:t>oszlopokra</a:t>
            </a:r>
            <a:r>
              <a:rPr lang="hu-HU" smtClean="0"/>
              <a:t> (&lt;col&gt;) és </a:t>
            </a:r>
            <a:r>
              <a:rPr lang="hu-HU" b="1" i="1" smtClean="0">
                <a:solidFill>
                  <a:srgbClr val="FF0000"/>
                </a:solidFill>
              </a:rPr>
              <a:t>oszlop-csoportokra</a:t>
            </a:r>
            <a:r>
              <a:rPr lang="hu-HU" smtClean="0"/>
              <a:t> (&lt;colgroup&gt;).</a:t>
            </a:r>
            <a:endParaRPr lang="hu-HU"/>
          </a:p>
        </p:txBody>
      </p:sp>
    </p:spTree>
    <p:extLst>
      <p:ext uri="{BB962C8B-B14F-4D97-AF65-F5344CB8AC3E}">
        <p14:creationId xmlns:p14="http://schemas.microsoft.com/office/powerpoint/2010/main" val="154094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556792"/>
            <a:ext cx="7812360" cy="5301208"/>
          </a:xfrm>
        </p:spPr>
        <p:txBody>
          <a:bodyPr>
            <a:normAutofit/>
          </a:bodyPr>
          <a:lstStyle/>
          <a:p>
            <a:pPr marL="0" indent="0">
              <a:buNone/>
            </a:pPr>
            <a:r>
              <a:rPr lang="hu-HU" sz="3200" smtClean="0"/>
              <a:t>A </a:t>
            </a:r>
            <a:r>
              <a:rPr lang="hu-HU" sz="3200" b="1" smtClean="0">
                <a:solidFill>
                  <a:srgbClr val="FF0000"/>
                </a:solidFill>
                <a:latin typeface="Courier New" panose="02070309020205020404" pitchFamily="49" charset="0"/>
                <a:cs typeface="Courier New" panose="02070309020205020404" pitchFamily="49" charset="0"/>
              </a:rPr>
              <a:t>border-spacing </a:t>
            </a:r>
            <a:r>
              <a:rPr lang="hu-HU" sz="3200" smtClean="0"/>
              <a:t>kétféle módon is alkalmazható:</a:t>
            </a:r>
          </a:p>
          <a:p>
            <a:pPr>
              <a:spcBef>
                <a:spcPts val="1200"/>
              </a:spcBef>
            </a:pPr>
            <a:r>
              <a:rPr lang="hu-HU" sz="2800" b="1" i="1" smtClean="0"/>
              <a:t>egyetlen értékkel</a:t>
            </a:r>
            <a:r>
              <a:rPr lang="hu-HU" sz="2800" smtClean="0"/>
              <a:t>: a vízszintes és a függő-leges irányú távolságok megegyeznek</a:t>
            </a:r>
            <a:br>
              <a:rPr lang="hu-HU" sz="2800" smtClean="0"/>
            </a:br>
            <a:r>
              <a:rPr lang="hu-HU" sz="2800" b="1" smtClean="0">
                <a:solidFill>
                  <a:srgbClr val="0070C0"/>
                </a:solidFill>
                <a:latin typeface="Courier New" panose="02070309020205020404" pitchFamily="49" charset="0"/>
                <a:cs typeface="Courier New" panose="02070309020205020404" pitchFamily="49" charset="0"/>
              </a:rPr>
              <a:t>	border-spacing: 5px;</a:t>
            </a:r>
          </a:p>
          <a:p>
            <a:pPr>
              <a:spcBef>
                <a:spcPts val="1200"/>
              </a:spcBef>
            </a:pPr>
            <a:r>
              <a:rPr lang="hu-HU" sz="2800" b="1" i="1" smtClean="0"/>
              <a:t>két értékkel</a:t>
            </a:r>
            <a:r>
              <a:rPr lang="hu-HU" sz="2800" smtClean="0"/>
              <a:t>: az első számérték a vízszintes, a második számérték a függőleges távolságot határozza meg</a:t>
            </a:r>
            <a:br>
              <a:rPr lang="hu-HU" sz="2800" smtClean="0"/>
            </a:br>
            <a:r>
              <a:rPr lang="hu-HU" sz="2800" smtClean="0"/>
              <a:t>	 </a:t>
            </a:r>
            <a:r>
              <a:rPr lang="hu-HU" sz="2800" b="1">
                <a:solidFill>
                  <a:srgbClr val="0070C0"/>
                </a:solidFill>
                <a:latin typeface="Courier New" panose="02070309020205020404" pitchFamily="49" charset="0"/>
                <a:cs typeface="Courier New" panose="02070309020205020404" pitchFamily="49" charset="0"/>
              </a:rPr>
              <a:t>border-spacing: </a:t>
            </a:r>
            <a:r>
              <a:rPr lang="hu-HU" sz="2800" b="1" smtClean="0">
                <a:solidFill>
                  <a:srgbClr val="0070C0"/>
                </a:solidFill>
                <a:latin typeface="Courier New" panose="02070309020205020404" pitchFamily="49" charset="0"/>
                <a:cs typeface="Courier New" panose="02070309020205020404" pitchFamily="49" charset="0"/>
              </a:rPr>
              <a:t>5px 10px;</a:t>
            </a:r>
            <a:endParaRPr lang="hu-HU" sz="2800" b="1">
              <a:solidFill>
                <a:srgbClr val="0070C0"/>
              </a:solidFill>
              <a:latin typeface="Courier New" panose="02070309020205020404" pitchFamily="49" charset="0"/>
              <a:cs typeface="Courier New" panose="02070309020205020404" pitchFamily="49" charset="0"/>
            </a:endParaRPr>
          </a:p>
        </p:txBody>
      </p:sp>
      <p:sp>
        <p:nvSpPr>
          <p:cNvPr id="4" name="Dia számának helye 3"/>
          <p:cNvSpPr>
            <a:spLocks noGrp="1"/>
          </p:cNvSpPr>
          <p:nvPr>
            <p:ph type="sldNum" sz="quarter" idx="12"/>
          </p:nvPr>
        </p:nvSpPr>
        <p:spPr/>
        <p:txBody>
          <a:bodyPr/>
          <a:lstStyle/>
          <a:p>
            <a:fld id="{4DC61DD4-7DED-4AA4-9E5A-5F7D420479A6}" type="slidenum">
              <a:rPr lang="hu-HU" smtClean="0"/>
              <a:pPr/>
              <a:t>30</a:t>
            </a:fld>
            <a:endParaRPr lang="hu-HU" dirty="0"/>
          </a:p>
        </p:txBody>
      </p:sp>
      <p:sp>
        <p:nvSpPr>
          <p:cNvPr id="5" name="Cím 1"/>
          <p:cNvSpPr>
            <a:spLocks noGrp="1"/>
          </p:cNvSpPr>
          <p:nvPr>
            <p:ph type="title"/>
          </p:nvPr>
        </p:nvSpPr>
        <p:spPr>
          <a:xfrm>
            <a:off x="1332000" y="144000"/>
            <a:ext cx="7668000" cy="1332000"/>
          </a:xfrm>
          <a:ln>
            <a:noFill/>
          </a:ln>
        </p:spPr>
        <p:txBody>
          <a:bodyPr>
            <a:noAutofit/>
          </a:bodyPr>
          <a:lstStyle/>
          <a:p>
            <a:pPr algn="ctr"/>
            <a:r>
              <a:rPr lang="hu-HU" smtClean="0"/>
              <a:t>II.3. A táblacellák keretének összevonása (folyt)</a:t>
            </a:r>
            <a:endParaRPr lang="hu-HU"/>
          </a:p>
        </p:txBody>
      </p:sp>
    </p:spTree>
    <p:extLst>
      <p:ext uri="{BB962C8B-B14F-4D97-AF65-F5344CB8AC3E}">
        <p14:creationId xmlns:p14="http://schemas.microsoft.com/office/powerpoint/2010/main" val="2958115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556792"/>
            <a:ext cx="7632848" cy="5301208"/>
          </a:xfrm>
        </p:spPr>
        <p:txBody>
          <a:bodyPr>
            <a:normAutofit/>
          </a:bodyPr>
          <a:lstStyle/>
          <a:p>
            <a:pPr marL="0" indent="0">
              <a:spcBef>
                <a:spcPts val="0"/>
              </a:spcBef>
              <a:buNone/>
            </a:pPr>
            <a:r>
              <a:rPr lang="hu-HU" sz="3200" u="sng" smtClean="0"/>
              <a:t>Megjegyzések</a:t>
            </a:r>
            <a:r>
              <a:rPr lang="hu-HU" sz="3200" smtClean="0"/>
              <a:t>:</a:t>
            </a:r>
          </a:p>
          <a:p>
            <a:pPr marL="266700" indent="-266700">
              <a:spcBef>
                <a:spcPts val="1800"/>
              </a:spcBef>
            </a:pPr>
            <a:r>
              <a:rPr lang="hu-HU" sz="2800" b="1" smtClean="0"/>
              <a:t>a cellaösszevonás felülírja a sarkok leke-rekítését</a:t>
            </a:r>
            <a:r>
              <a:rPr lang="hu-HU" sz="2800" smtClean="0"/>
              <a:t>, mert az ellentétes irányú görbüle-teket nem lehet összevonni</a:t>
            </a:r>
          </a:p>
          <a:p>
            <a:pPr marL="266700" indent="-266700">
              <a:spcBef>
                <a:spcPts val="1800"/>
              </a:spcBef>
            </a:pPr>
            <a:r>
              <a:rPr lang="hu-HU" sz="2800" smtClean="0"/>
              <a:t>az </a:t>
            </a:r>
            <a:r>
              <a:rPr lang="hu-HU" sz="2800" b="1" smtClean="0"/>
              <a:t>eltérő szegélyek egybeesése </a:t>
            </a:r>
            <a:r>
              <a:rPr lang="hu-HU" sz="2800" smtClean="0"/>
              <a:t>"konflik-tust" okoz </a:t>
            </a:r>
            <a:r>
              <a:rPr lang="hu-HU" sz="2800" smtClean="0">
                <a:sym typeface="Wingdings" panose="05000000000000000000" pitchFamily="2" charset="2"/>
              </a:rPr>
              <a:t> a vastagabb / látványosabb szegély érvényesül vagy azonos típusú szegély esetén a bal oldalinak / fentebb lévőnek lesz elsőbbséges</a:t>
            </a:r>
            <a:endParaRPr lang="hu-HU" sz="2800" smtClean="0"/>
          </a:p>
        </p:txBody>
      </p:sp>
      <p:sp>
        <p:nvSpPr>
          <p:cNvPr id="4" name="Dia számának helye 3"/>
          <p:cNvSpPr>
            <a:spLocks noGrp="1"/>
          </p:cNvSpPr>
          <p:nvPr>
            <p:ph type="sldNum" sz="quarter" idx="12"/>
          </p:nvPr>
        </p:nvSpPr>
        <p:spPr/>
        <p:txBody>
          <a:bodyPr/>
          <a:lstStyle/>
          <a:p>
            <a:fld id="{4DC61DD4-7DED-4AA4-9E5A-5F7D420479A6}" type="slidenum">
              <a:rPr lang="hu-HU" smtClean="0"/>
              <a:pPr/>
              <a:t>31</a:t>
            </a:fld>
            <a:endParaRPr lang="hu-HU" dirty="0"/>
          </a:p>
        </p:txBody>
      </p:sp>
      <p:sp>
        <p:nvSpPr>
          <p:cNvPr id="5" name="Cím 1"/>
          <p:cNvSpPr>
            <a:spLocks noGrp="1"/>
          </p:cNvSpPr>
          <p:nvPr>
            <p:ph type="title"/>
          </p:nvPr>
        </p:nvSpPr>
        <p:spPr>
          <a:xfrm>
            <a:off x="1332000" y="144000"/>
            <a:ext cx="7668000" cy="1332000"/>
          </a:xfrm>
          <a:ln>
            <a:noFill/>
          </a:ln>
        </p:spPr>
        <p:txBody>
          <a:bodyPr>
            <a:noAutofit/>
          </a:bodyPr>
          <a:lstStyle/>
          <a:p>
            <a:pPr algn="ctr"/>
            <a:r>
              <a:rPr lang="hu-HU" smtClean="0"/>
              <a:t>II.3. A táblacellák keretének összevonása (folyt)</a:t>
            </a:r>
            <a:endParaRPr lang="hu-HU"/>
          </a:p>
        </p:txBody>
      </p:sp>
    </p:spTree>
    <p:extLst>
      <p:ext uri="{BB962C8B-B14F-4D97-AF65-F5344CB8AC3E}">
        <p14:creationId xmlns:p14="http://schemas.microsoft.com/office/powerpoint/2010/main" val="20632488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1331640" y="1412776"/>
            <a:ext cx="7632848" cy="5445224"/>
          </a:xfrm>
        </p:spPr>
        <p:txBody>
          <a:bodyPr>
            <a:normAutofit/>
          </a:bodyPr>
          <a:lstStyle/>
          <a:p>
            <a:pPr marL="0" indent="0">
              <a:buNone/>
            </a:pPr>
            <a:r>
              <a:rPr lang="hu-HU" sz="3200"/>
              <a:t>A táblázat üres celláinak megjelenítése </a:t>
            </a:r>
            <a:r>
              <a:rPr lang="hu-HU" sz="3200" smtClean="0"/>
              <a:t>az</a:t>
            </a:r>
            <a:r>
              <a:rPr lang="hu-HU" sz="3200"/>
              <a:t> </a:t>
            </a:r>
            <a:r>
              <a:rPr lang="hu-HU" sz="3200" b="1">
                <a:solidFill>
                  <a:srgbClr val="FF0000"/>
                </a:solidFill>
                <a:latin typeface="Courier New" panose="02070309020205020404" pitchFamily="49" charset="0"/>
                <a:cs typeface="Courier New" panose="02070309020205020404" pitchFamily="49" charset="0"/>
              </a:rPr>
              <a:t>empty-cells</a:t>
            </a:r>
            <a:r>
              <a:rPr lang="hu-HU" sz="3200"/>
              <a:t> tulajdonság </a:t>
            </a:r>
            <a:r>
              <a:rPr lang="hu-HU" sz="3200" smtClean="0"/>
              <a:t>segítségé-vel </a:t>
            </a:r>
            <a:r>
              <a:rPr lang="hu-HU" sz="3200"/>
              <a:t>szabályozható. </a:t>
            </a:r>
            <a:endParaRPr lang="hu-HU" sz="3200" smtClean="0"/>
          </a:p>
          <a:p>
            <a:pPr>
              <a:spcBef>
                <a:spcPts val="1200"/>
              </a:spcBef>
            </a:pPr>
            <a:r>
              <a:rPr lang="hu-HU" sz="2800" b="1" i="1" smtClean="0"/>
              <a:t>show</a:t>
            </a:r>
            <a:r>
              <a:rPr lang="hu-HU" sz="2800" smtClean="0"/>
              <a:t> (alapértelmezés): az </a:t>
            </a:r>
            <a:r>
              <a:rPr lang="hu-HU" sz="2800"/>
              <a:t>üres cellát minden </a:t>
            </a:r>
            <a:r>
              <a:rPr lang="hu-HU" sz="2800" smtClean="0"/>
              <a:t>formázásával </a:t>
            </a:r>
            <a:r>
              <a:rPr lang="hu-HU" sz="2800"/>
              <a:t>(háttér, szegély</a:t>
            </a:r>
            <a:r>
              <a:rPr lang="hu-HU" sz="2800" smtClean="0"/>
              <a:t>)</a:t>
            </a:r>
            <a:br>
              <a:rPr lang="hu-HU" sz="2800" smtClean="0"/>
            </a:br>
            <a:r>
              <a:rPr lang="hu-HU" sz="2800" smtClean="0"/>
              <a:t>együtt mutatja</a:t>
            </a:r>
          </a:p>
          <a:p>
            <a:pPr>
              <a:spcBef>
                <a:spcPts val="1200"/>
              </a:spcBef>
            </a:pPr>
            <a:r>
              <a:rPr lang="hu-HU" sz="2800" b="1" i="1" smtClean="0"/>
              <a:t>hide</a:t>
            </a:r>
            <a:r>
              <a:rPr lang="hu-HU" sz="2800"/>
              <a:t> </a:t>
            </a:r>
            <a:r>
              <a:rPr lang="hu-HU" sz="2800" smtClean="0"/>
              <a:t>(elrejtés): az </a:t>
            </a:r>
            <a:r>
              <a:rPr lang="hu-HU" sz="2800"/>
              <a:t>üres cellát </a:t>
            </a:r>
            <a:r>
              <a:rPr lang="hu-HU" sz="2800" smtClean="0"/>
              <a:t>elrejti, de ez nincs </a:t>
            </a:r>
            <a:r>
              <a:rPr lang="hu-HU" sz="2800"/>
              <a:t>befolyással a többi cellára, </a:t>
            </a:r>
            <a:r>
              <a:rPr lang="hu-HU" sz="2800" smtClean="0"/>
              <a:t>azok</a:t>
            </a:r>
            <a:br>
              <a:rPr lang="hu-HU" sz="2800" smtClean="0"/>
            </a:br>
            <a:r>
              <a:rPr lang="hu-HU" sz="2800" smtClean="0"/>
              <a:t>a </a:t>
            </a:r>
            <a:r>
              <a:rPr lang="hu-HU" sz="2800"/>
              <a:t>helyükön jelennek </a:t>
            </a:r>
            <a:r>
              <a:rPr lang="hu-HU" sz="2800" smtClean="0"/>
              <a:t>meg</a:t>
            </a:r>
            <a:endParaRPr lang="hu-HU" sz="2800"/>
          </a:p>
          <a:p>
            <a:pPr>
              <a:spcBef>
                <a:spcPts val="1200"/>
              </a:spcBef>
            </a:pPr>
            <a:r>
              <a:rPr lang="hu-HU" sz="2800" b="1" i="1" smtClean="0"/>
              <a:t>inherit</a:t>
            </a:r>
            <a:r>
              <a:rPr lang="hu-HU" sz="2800" smtClean="0"/>
              <a:t>: </a:t>
            </a:r>
            <a:r>
              <a:rPr lang="hu-HU" sz="2800"/>
              <a:t>a </a:t>
            </a:r>
            <a:r>
              <a:rPr lang="hu-HU" sz="2800" smtClean="0"/>
              <a:t>szülőtől örökölt</a:t>
            </a:r>
            <a:r>
              <a:rPr lang="hu-HU" sz="2800"/>
              <a:t> </a:t>
            </a:r>
            <a:r>
              <a:rPr lang="hu-HU" sz="2800" smtClean="0"/>
              <a:t>érték</a:t>
            </a:r>
            <a:endParaRPr lang="hu-HU" sz="2800"/>
          </a:p>
        </p:txBody>
      </p:sp>
      <p:sp>
        <p:nvSpPr>
          <p:cNvPr id="4" name="Dia számának helye 3"/>
          <p:cNvSpPr>
            <a:spLocks noGrp="1"/>
          </p:cNvSpPr>
          <p:nvPr>
            <p:ph type="sldNum" sz="quarter" idx="12"/>
          </p:nvPr>
        </p:nvSpPr>
        <p:spPr/>
        <p:txBody>
          <a:bodyPr/>
          <a:lstStyle/>
          <a:p>
            <a:fld id="{4DC61DD4-7DED-4AA4-9E5A-5F7D420479A6}" type="slidenum">
              <a:rPr lang="hu-HU" smtClean="0"/>
              <a:pPr/>
              <a:t>32</a:t>
            </a:fld>
            <a:endParaRPr lang="hu-HU" dirty="0"/>
          </a:p>
        </p:txBody>
      </p:sp>
      <p:sp>
        <p:nvSpPr>
          <p:cNvPr id="5" name="Cím 1"/>
          <p:cNvSpPr>
            <a:spLocks noGrp="1"/>
          </p:cNvSpPr>
          <p:nvPr>
            <p:ph type="title"/>
          </p:nvPr>
        </p:nvSpPr>
        <p:spPr>
          <a:xfrm>
            <a:off x="1332000" y="144000"/>
            <a:ext cx="7668000" cy="1144800"/>
          </a:xfrm>
          <a:ln>
            <a:noFill/>
          </a:ln>
        </p:spPr>
        <p:txBody>
          <a:bodyPr>
            <a:noAutofit/>
          </a:bodyPr>
          <a:lstStyle/>
          <a:p>
            <a:pPr algn="ctr"/>
            <a:r>
              <a:rPr lang="hu-HU" smtClean="0"/>
              <a:t>II.4. Üres cellák</a:t>
            </a:r>
            <a:endParaRPr lang="hu-HU"/>
          </a:p>
        </p:txBody>
      </p:sp>
    </p:spTree>
    <p:extLst>
      <p:ext uri="{BB962C8B-B14F-4D97-AF65-F5344CB8AC3E}">
        <p14:creationId xmlns:p14="http://schemas.microsoft.com/office/powerpoint/2010/main" val="3182829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5580152" y="1844824"/>
            <a:ext cx="3563848" cy="2016224"/>
          </a:xfrm>
        </p:spPr>
        <p:txBody>
          <a:bodyPr anchor="ctr" anchorCtr="1">
            <a:normAutofit/>
          </a:bodyPr>
          <a:lstStyle/>
          <a:p>
            <a:pPr marL="0" indent="0" algn="ctr">
              <a:buNone/>
            </a:pPr>
            <a:r>
              <a:rPr lang="hu-HU" sz="2800" b="1" smtClean="0"/>
              <a:t>az üres cella helyén nem jelenik meg semmi sem</a:t>
            </a:r>
            <a:endParaRPr lang="hu-HU" sz="2400" b="1"/>
          </a:p>
        </p:txBody>
      </p:sp>
      <p:sp>
        <p:nvSpPr>
          <p:cNvPr id="4" name="Dia számának helye 3"/>
          <p:cNvSpPr>
            <a:spLocks noGrp="1"/>
          </p:cNvSpPr>
          <p:nvPr>
            <p:ph type="sldNum" sz="quarter" idx="12"/>
          </p:nvPr>
        </p:nvSpPr>
        <p:spPr/>
        <p:txBody>
          <a:bodyPr/>
          <a:lstStyle/>
          <a:p>
            <a:fld id="{4DC61DD4-7DED-4AA4-9E5A-5F7D420479A6}" type="slidenum">
              <a:rPr lang="hu-HU" smtClean="0"/>
              <a:pPr/>
              <a:t>33</a:t>
            </a:fld>
            <a:endParaRPr lang="hu-HU" dirty="0"/>
          </a:p>
        </p:txBody>
      </p:sp>
      <p:sp>
        <p:nvSpPr>
          <p:cNvPr id="5" name="Cím 1"/>
          <p:cNvSpPr>
            <a:spLocks noGrp="1"/>
          </p:cNvSpPr>
          <p:nvPr>
            <p:ph type="title"/>
          </p:nvPr>
        </p:nvSpPr>
        <p:spPr>
          <a:xfrm>
            <a:off x="1332000" y="144000"/>
            <a:ext cx="7668000" cy="1144800"/>
          </a:xfrm>
          <a:ln>
            <a:noFill/>
          </a:ln>
        </p:spPr>
        <p:txBody>
          <a:bodyPr>
            <a:noAutofit/>
          </a:bodyPr>
          <a:lstStyle/>
          <a:p>
            <a:pPr algn="ctr"/>
            <a:r>
              <a:rPr lang="hu-HU" smtClean="0"/>
              <a:t>II.4. Üres cellák (folyt)</a:t>
            </a:r>
            <a:endParaRPr lang="hu-HU"/>
          </a:p>
        </p:txBody>
      </p:sp>
      <p:pic>
        <p:nvPicPr>
          <p:cNvPr id="6" name="Kép 5"/>
          <p:cNvPicPr>
            <a:picLocks noChangeAspect="1"/>
          </p:cNvPicPr>
          <p:nvPr/>
        </p:nvPicPr>
        <p:blipFill rotWithShape="1">
          <a:blip r:embed="rId2"/>
          <a:srcRect l="47407" t="25279" r="34751" b="34496"/>
          <a:stretch/>
        </p:blipFill>
        <p:spPr bwMode="auto">
          <a:xfrm>
            <a:off x="1331640" y="1368000"/>
            <a:ext cx="4248512" cy="5384633"/>
          </a:xfrm>
          <a:prstGeom prst="rect">
            <a:avLst/>
          </a:prstGeom>
          <a:ln>
            <a:noFill/>
          </a:ln>
          <a:extLst>
            <a:ext uri="{53640926-AAD7-44D8-BBD7-CCE9431645EC}">
              <a14:shadowObscured xmlns:a14="http://schemas.microsoft.com/office/drawing/2010/main"/>
            </a:ext>
          </a:extLst>
        </p:spPr>
      </p:pic>
      <p:sp>
        <p:nvSpPr>
          <p:cNvPr id="7" name="Tartalom helye 2"/>
          <p:cNvSpPr txBox="1">
            <a:spLocks/>
          </p:cNvSpPr>
          <p:nvPr/>
        </p:nvSpPr>
        <p:spPr>
          <a:xfrm>
            <a:off x="5580152" y="4581128"/>
            <a:ext cx="3563848" cy="2061096"/>
          </a:xfrm>
          <a:prstGeom prst="rect">
            <a:avLst/>
          </a:prstGeom>
        </p:spPr>
        <p:txBody>
          <a:bodyPr vert="horz" lIns="91440" tIns="45720" rIns="91440" bIns="45720" rtlCol="0" anchor="ctr" anchorCtr="1">
            <a:normAutofit/>
          </a:bodyPr>
          <a:lstStyle>
            <a:lvl1pPr marL="342900" indent="-3429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3000" kern="1200">
                <a:solidFill>
                  <a:srgbClr val="0066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hu-HU" sz="2800" b="1" smtClean="0"/>
              <a:t>az üres cellát úgy mutatja, hogy</a:t>
            </a:r>
            <a:br>
              <a:rPr lang="hu-HU" sz="2800" b="1" smtClean="0"/>
            </a:br>
            <a:r>
              <a:rPr lang="hu-HU" sz="2800" b="1" smtClean="0"/>
              <a:t>a formázott üres cella jelenik meg</a:t>
            </a:r>
            <a:endParaRPr lang="hu-HU" sz="2400" b="1"/>
          </a:p>
        </p:txBody>
      </p:sp>
    </p:spTree>
    <p:extLst>
      <p:ext uri="{BB962C8B-B14F-4D97-AF65-F5344CB8AC3E}">
        <p14:creationId xmlns:p14="http://schemas.microsoft.com/office/powerpoint/2010/main" val="28931160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p:spPr>
        <p:txBody>
          <a:bodyPr>
            <a:noAutofit/>
          </a:bodyPr>
          <a:lstStyle/>
          <a:p>
            <a:pPr algn="ctr"/>
            <a:r>
              <a:rPr lang="hu-HU" sz="4400" smtClean="0"/>
              <a:t>III. Nagyméretű táblázatok</a:t>
            </a:r>
            <a:endParaRPr lang="hu-HU" sz="4400"/>
          </a:p>
        </p:txBody>
      </p:sp>
      <p:sp>
        <p:nvSpPr>
          <p:cNvPr id="4" name="Dia számának helye 3"/>
          <p:cNvSpPr>
            <a:spLocks noGrp="1"/>
          </p:cNvSpPr>
          <p:nvPr>
            <p:ph type="sldNum" sz="quarter" idx="12"/>
          </p:nvPr>
        </p:nvSpPr>
        <p:spPr/>
        <p:txBody>
          <a:bodyPr/>
          <a:lstStyle/>
          <a:p>
            <a:fld id="{4DC61DD4-7DED-4AA4-9E5A-5F7D420479A6}" type="slidenum">
              <a:rPr lang="hu-HU" smtClean="0"/>
              <a:pPr/>
              <a:t>34</a:t>
            </a:fld>
            <a:endParaRPr lang="hu-HU" dirty="0"/>
          </a:p>
        </p:txBody>
      </p:sp>
      <p:sp>
        <p:nvSpPr>
          <p:cNvPr id="6" name="Tartalom helye 4"/>
          <p:cNvSpPr>
            <a:spLocks noGrp="1"/>
          </p:cNvSpPr>
          <p:nvPr>
            <p:ph idx="1"/>
          </p:nvPr>
        </p:nvSpPr>
        <p:spPr>
          <a:xfrm>
            <a:off x="1331640" y="1340768"/>
            <a:ext cx="7812360" cy="5328592"/>
          </a:xfrm>
        </p:spPr>
        <p:txBody>
          <a:bodyPr>
            <a:normAutofit/>
          </a:bodyPr>
          <a:lstStyle/>
          <a:p>
            <a:pPr marL="0" indent="0">
              <a:spcBef>
                <a:spcPts val="0"/>
              </a:spcBef>
              <a:buNone/>
            </a:pPr>
            <a:r>
              <a:rPr lang="hu-HU" smtClean="0"/>
              <a:t>A nagyméretű táblázatok esetén általában</a:t>
            </a:r>
            <a:br>
              <a:rPr lang="hu-HU" smtClean="0"/>
            </a:br>
            <a:r>
              <a:rPr lang="hu-HU" b="1" i="1" smtClean="0"/>
              <a:t>a megjelenítő túl </a:t>
            </a:r>
            <a:r>
              <a:rPr lang="hu-HU" b="1" i="1"/>
              <a:t>kicsi ahhoz, hogy </a:t>
            </a:r>
            <a:r>
              <a:rPr lang="hu-HU" b="1" i="1" smtClean="0"/>
              <a:t>a tel-jes táblázatot egyszerre megnézhessük</a:t>
            </a:r>
            <a:r>
              <a:rPr lang="hu-HU" smtClean="0"/>
              <a:t>.</a:t>
            </a:r>
          </a:p>
          <a:p>
            <a:pPr marL="0" indent="0">
              <a:spcBef>
                <a:spcPts val="1200"/>
              </a:spcBef>
              <a:buNone/>
            </a:pPr>
            <a:r>
              <a:rPr lang="hu-HU" u="sng" smtClean="0"/>
              <a:t>Megoldás</a:t>
            </a:r>
            <a:r>
              <a:rPr lang="hu-HU" smtClean="0"/>
              <a:t>: a teljes táblázatot helyezzük egy &lt;div&gt;-be és az </a:t>
            </a:r>
            <a:r>
              <a:rPr lang="hu-HU" b="1" smtClean="0">
                <a:solidFill>
                  <a:srgbClr val="FF0000"/>
                </a:solidFill>
                <a:latin typeface="Courier New" panose="02070309020205020404" pitchFamily="49" charset="0"/>
                <a:cs typeface="Courier New" panose="02070309020205020404" pitchFamily="49" charset="0"/>
              </a:rPr>
              <a:t>overflow-x: auto; </a:t>
            </a:r>
            <a:r>
              <a:rPr lang="hu-HU" smtClean="0"/>
              <a:t>beállítást rendeljük hozzá</a:t>
            </a:r>
          </a:p>
        </p:txBody>
      </p:sp>
      <p:pic>
        <p:nvPicPr>
          <p:cNvPr id="5" name="Kép 4"/>
          <p:cNvPicPr>
            <a:picLocks noChangeAspect="1"/>
          </p:cNvPicPr>
          <p:nvPr/>
        </p:nvPicPr>
        <p:blipFill rotWithShape="1">
          <a:blip r:embed="rId2"/>
          <a:srcRect l="61306" t="51665" r="1038" b="25270"/>
          <a:stretch/>
        </p:blipFill>
        <p:spPr bwMode="auto">
          <a:xfrm>
            <a:off x="1719304" y="4365104"/>
            <a:ext cx="6885144" cy="237018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5357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lgn="ctr"/>
            <a:r>
              <a:rPr lang="hu-HU" smtClean="0"/>
              <a:t>Források</a:t>
            </a:r>
            <a:endParaRPr lang="hu-HU"/>
          </a:p>
        </p:txBody>
      </p:sp>
      <p:sp>
        <p:nvSpPr>
          <p:cNvPr id="3" name="Tartalom helye 2"/>
          <p:cNvSpPr>
            <a:spLocks noGrp="1"/>
          </p:cNvSpPr>
          <p:nvPr>
            <p:ph idx="1"/>
          </p:nvPr>
        </p:nvSpPr>
        <p:spPr/>
        <p:txBody>
          <a:bodyPr/>
          <a:lstStyle/>
          <a:p>
            <a:pPr>
              <a:spcBef>
                <a:spcPts val="3000"/>
              </a:spcBef>
            </a:pPr>
            <a:r>
              <a:rPr lang="hu-HU"/>
              <a:t>CSS-alapok</a:t>
            </a:r>
            <a:br>
              <a:rPr lang="hu-HU"/>
            </a:br>
            <a:r>
              <a:rPr lang="hu-HU"/>
              <a:t>(weblabor.hu/cikkek/cssalapjai)</a:t>
            </a:r>
          </a:p>
          <a:p>
            <a:pPr>
              <a:spcBef>
                <a:spcPts val="3000"/>
              </a:spcBef>
            </a:pPr>
            <a:r>
              <a:rPr lang="hu-HU" smtClean="0"/>
              <a:t>w3schools.com</a:t>
            </a:r>
          </a:p>
          <a:p>
            <a:pPr>
              <a:spcBef>
                <a:spcPts val="3000"/>
              </a:spcBef>
            </a:pPr>
            <a:r>
              <a:rPr lang="hu-HU" smtClean="0"/>
              <a:t>HTML5 + CSS3</a:t>
            </a:r>
            <a:br>
              <a:rPr lang="hu-HU" smtClean="0"/>
            </a:br>
            <a:r>
              <a:rPr lang="hu-HU" smtClean="0"/>
              <a:t>Szabványkövető statikus weboldalak szerkesztése</a:t>
            </a:r>
          </a:p>
          <a:p>
            <a:pPr>
              <a:spcBef>
                <a:spcPts val="3000"/>
              </a:spcBef>
            </a:pPr>
            <a:r>
              <a:rPr lang="hu-HU" smtClean="0"/>
              <a:t>Dr. Pál László: Web technológiák</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35</a:t>
            </a:fld>
            <a:endParaRPr lang="hu-HU" dirty="0"/>
          </a:p>
        </p:txBody>
      </p:sp>
    </p:spTree>
    <p:extLst>
      <p:ext uri="{BB962C8B-B14F-4D97-AF65-F5344CB8AC3E}">
        <p14:creationId xmlns:p14="http://schemas.microsoft.com/office/powerpoint/2010/main" val="812303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440000"/>
          </a:xfrm>
        </p:spPr>
        <p:txBody>
          <a:bodyPr>
            <a:noAutofit/>
          </a:bodyPr>
          <a:lstStyle/>
          <a:p>
            <a:pPr algn="ctr"/>
            <a:r>
              <a:rPr lang="hu-HU" sz="4400" smtClean="0"/>
              <a:t>I. Nem táblázat-specifikus tulajdonságok</a:t>
            </a:r>
            <a:endParaRPr lang="hu-HU" sz="4400"/>
          </a:p>
        </p:txBody>
      </p:sp>
      <p:sp>
        <p:nvSpPr>
          <p:cNvPr id="4" name="Dia számának helye 3"/>
          <p:cNvSpPr>
            <a:spLocks noGrp="1"/>
          </p:cNvSpPr>
          <p:nvPr>
            <p:ph type="sldNum" sz="quarter" idx="12"/>
          </p:nvPr>
        </p:nvSpPr>
        <p:spPr/>
        <p:txBody>
          <a:bodyPr/>
          <a:lstStyle/>
          <a:p>
            <a:fld id="{4DC61DD4-7DED-4AA4-9E5A-5F7D420479A6}" type="slidenum">
              <a:rPr lang="hu-HU" smtClean="0"/>
              <a:pPr/>
              <a:t>4</a:t>
            </a:fld>
            <a:endParaRPr lang="hu-HU" dirty="0"/>
          </a:p>
        </p:txBody>
      </p:sp>
      <p:sp>
        <p:nvSpPr>
          <p:cNvPr id="6" name="Tartalom helye 4"/>
          <p:cNvSpPr>
            <a:spLocks noGrp="1"/>
          </p:cNvSpPr>
          <p:nvPr>
            <p:ph idx="1"/>
          </p:nvPr>
        </p:nvSpPr>
        <p:spPr>
          <a:xfrm>
            <a:off x="1331640" y="1700808"/>
            <a:ext cx="7632848" cy="4968552"/>
          </a:xfrm>
        </p:spPr>
        <p:txBody>
          <a:bodyPr>
            <a:normAutofit/>
          </a:bodyPr>
          <a:lstStyle/>
          <a:p>
            <a:pPr marL="0" indent="0">
              <a:spcBef>
                <a:spcPts val="0"/>
              </a:spcBef>
              <a:buNone/>
            </a:pPr>
            <a:r>
              <a:rPr lang="hu-HU" b="1" smtClean="0"/>
              <a:t>A korábban megismert CSS-tulajdonsá-gok </a:t>
            </a:r>
            <a:r>
              <a:rPr lang="hu-HU" smtClean="0"/>
              <a:t>a táblázatok formázására is használha-tók </a:t>
            </a:r>
            <a:r>
              <a:rPr lang="hu-HU" sz="2800" i="1" smtClean="0"/>
              <a:t>(kivétel néhány jellemző !!)</a:t>
            </a:r>
            <a:r>
              <a:rPr lang="hu-HU" smtClean="0"/>
              <a:t>, bár a hatásuk eltérhet a megszokottaktól:</a:t>
            </a:r>
          </a:p>
          <a:p>
            <a:pPr marL="533400" indent="-266700">
              <a:spcBef>
                <a:spcPts val="900"/>
              </a:spcBef>
            </a:pPr>
            <a:r>
              <a:rPr lang="hu-HU" smtClean="0"/>
              <a:t>betű- és szövegtulajdonságok</a:t>
            </a:r>
          </a:p>
          <a:p>
            <a:pPr marL="533400" indent="-266700">
              <a:spcBef>
                <a:spcPts val="900"/>
              </a:spcBef>
            </a:pPr>
            <a:r>
              <a:rPr lang="hu-HU" smtClean="0"/>
              <a:t>háttérrel kapcsolatos beállítások</a:t>
            </a:r>
          </a:p>
          <a:p>
            <a:pPr marL="533400" indent="-266700">
              <a:spcBef>
                <a:spcPts val="900"/>
              </a:spcBef>
            </a:pPr>
            <a:r>
              <a:rPr lang="hu-HU" smtClean="0"/>
              <a:t>külső és belső margók</a:t>
            </a:r>
          </a:p>
          <a:p>
            <a:pPr marL="533400" indent="-266700">
              <a:spcBef>
                <a:spcPts val="900"/>
              </a:spcBef>
            </a:pPr>
            <a:r>
              <a:rPr lang="hu-HU" smtClean="0"/>
              <a:t>szegélyezés</a:t>
            </a:r>
          </a:p>
          <a:p>
            <a:pPr marL="533400" indent="-266700">
              <a:spcBef>
                <a:spcPts val="900"/>
              </a:spcBef>
            </a:pPr>
            <a:r>
              <a:rPr lang="hu-HU" smtClean="0"/>
              <a:t>tartalomigazítások</a:t>
            </a:r>
          </a:p>
          <a:p>
            <a:pPr marL="533400" indent="-266700">
              <a:spcBef>
                <a:spcPts val="0"/>
              </a:spcBef>
            </a:pPr>
            <a:endParaRPr lang="hu-HU" smtClean="0"/>
          </a:p>
        </p:txBody>
      </p:sp>
    </p:spTree>
    <p:extLst>
      <p:ext uri="{BB962C8B-B14F-4D97-AF65-F5344CB8AC3E}">
        <p14:creationId xmlns:p14="http://schemas.microsoft.com/office/powerpoint/2010/main" val="2439068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ln>
            <a:noFill/>
          </a:ln>
        </p:spPr>
        <p:txBody>
          <a:bodyPr>
            <a:normAutofit/>
          </a:bodyPr>
          <a:lstStyle/>
          <a:p>
            <a:pPr algn="ctr"/>
            <a:r>
              <a:rPr lang="hu-HU" i="1" smtClean="0"/>
              <a:t>Példa</a:t>
            </a:r>
            <a:endParaRPr lang="hu-HU" i="1"/>
          </a:p>
        </p:txBody>
      </p:sp>
      <p:sp>
        <p:nvSpPr>
          <p:cNvPr id="3" name="Tartalom helye 2"/>
          <p:cNvSpPr>
            <a:spLocks noGrp="1"/>
          </p:cNvSpPr>
          <p:nvPr>
            <p:ph idx="1"/>
          </p:nvPr>
        </p:nvSpPr>
        <p:spPr>
          <a:xfrm>
            <a:off x="1331640" y="4077072"/>
            <a:ext cx="7632848" cy="2780928"/>
          </a:xfrm>
        </p:spPr>
        <p:txBody>
          <a:bodyPr/>
          <a:lstStyle/>
          <a:p>
            <a:pPr marL="88900" indent="0">
              <a:buNone/>
            </a:pPr>
            <a:r>
              <a:rPr lang="hu-HU" u="sng" smtClean="0"/>
              <a:t>táblázatszintű beállítások</a:t>
            </a:r>
            <a:r>
              <a:rPr lang="hu-HU" smtClean="0"/>
              <a:t>:</a:t>
            </a:r>
          </a:p>
          <a:p>
            <a:pPr indent="-254000">
              <a:spcBef>
                <a:spcPts val="0"/>
              </a:spcBef>
            </a:pPr>
            <a:r>
              <a:rPr lang="hu-HU" sz="2800" smtClean="0"/>
              <a:t>margók: a teljes táblázatra hatnak</a:t>
            </a:r>
          </a:p>
          <a:p>
            <a:pPr indent="-254000">
              <a:spcBef>
                <a:spcPts val="0"/>
              </a:spcBef>
            </a:pPr>
            <a:r>
              <a:rPr lang="hu-HU" sz="2800" smtClean="0"/>
              <a:t>a padding, border, background és text-align tulajdonságokat a belső táblázatra értelmezi</a:t>
            </a:r>
          </a:p>
          <a:p>
            <a:pPr indent="-254000">
              <a:spcBef>
                <a:spcPts val="0"/>
              </a:spcBef>
            </a:pPr>
            <a:r>
              <a:rPr lang="hu-HU" sz="2800" smtClean="0"/>
              <a:t>a dobozoktól független formázások a teljes táblázatra (cím + belső) hatnak</a:t>
            </a:r>
            <a:endParaRPr lang="hu-HU" sz="2800"/>
          </a:p>
        </p:txBody>
      </p:sp>
      <p:sp>
        <p:nvSpPr>
          <p:cNvPr id="4" name="Dia számának helye 3"/>
          <p:cNvSpPr>
            <a:spLocks noGrp="1"/>
          </p:cNvSpPr>
          <p:nvPr>
            <p:ph type="sldNum" sz="quarter" idx="12"/>
          </p:nvPr>
        </p:nvSpPr>
        <p:spPr/>
        <p:txBody>
          <a:bodyPr/>
          <a:lstStyle/>
          <a:p>
            <a:fld id="{4DC61DD4-7DED-4AA4-9E5A-5F7D420479A6}" type="slidenum">
              <a:rPr lang="hu-HU" smtClean="0"/>
              <a:pPr/>
              <a:t>5</a:t>
            </a:fld>
            <a:endParaRPr lang="hu-HU" dirty="0"/>
          </a:p>
        </p:txBody>
      </p:sp>
      <p:pic>
        <p:nvPicPr>
          <p:cNvPr id="6" name="Kép 5"/>
          <p:cNvPicPr>
            <a:picLocks noChangeAspect="1"/>
          </p:cNvPicPr>
          <p:nvPr/>
        </p:nvPicPr>
        <p:blipFill rotWithShape="1">
          <a:blip r:embed="rId2"/>
          <a:srcRect t="13285" r="61307" b="39848"/>
          <a:stretch/>
        </p:blipFill>
        <p:spPr bwMode="auto">
          <a:xfrm>
            <a:off x="1332000" y="1526578"/>
            <a:ext cx="3600000" cy="2451282"/>
          </a:xfrm>
          <a:prstGeom prst="rect">
            <a:avLst/>
          </a:prstGeom>
          <a:ln>
            <a:noFill/>
          </a:ln>
          <a:extLst>
            <a:ext uri="{53640926-AAD7-44D8-BBD7-CCE9431645EC}">
              <a14:shadowObscured xmlns:a14="http://schemas.microsoft.com/office/drawing/2010/main"/>
            </a:ext>
          </a:extLst>
        </p:spPr>
      </p:pic>
      <p:pic>
        <p:nvPicPr>
          <p:cNvPr id="7" name="Kép 6"/>
          <p:cNvPicPr>
            <a:picLocks noChangeAspect="1"/>
          </p:cNvPicPr>
          <p:nvPr/>
        </p:nvPicPr>
        <p:blipFill rotWithShape="1">
          <a:blip r:embed="rId3"/>
          <a:srcRect l="19191" t="12916" r="27801" b="21949"/>
          <a:stretch/>
        </p:blipFill>
        <p:spPr bwMode="auto">
          <a:xfrm>
            <a:off x="5292000" y="1458484"/>
            <a:ext cx="3780000" cy="26111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67303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440000"/>
          </a:xfrm>
          <a:ln>
            <a:noFill/>
          </a:ln>
        </p:spPr>
        <p:txBody>
          <a:bodyPr>
            <a:normAutofit/>
          </a:bodyPr>
          <a:lstStyle/>
          <a:p>
            <a:pPr algn="ctr"/>
            <a:r>
              <a:rPr lang="hu-HU" i="1" smtClean="0"/>
              <a:t>A táblázat szerkezete a formázás szempontjából</a:t>
            </a:r>
            <a:endParaRPr lang="hu-HU" i="1"/>
          </a:p>
        </p:txBody>
      </p:sp>
      <p:sp>
        <p:nvSpPr>
          <p:cNvPr id="4" name="Dia számának helye 3"/>
          <p:cNvSpPr>
            <a:spLocks noGrp="1"/>
          </p:cNvSpPr>
          <p:nvPr>
            <p:ph type="sldNum" sz="quarter" idx="12"/>
          </p:nvPr>
        </p:nvSpPr>
        <p:spPr/>
        <p:txBody>
          <a:bodyPr/>
          <a:lstStyle/>
          <a:p>
            <a:fld id="{4DC61DD4-7DED-4AA4-9E5A-5F7D420479A6}" type="slidenum">
              <a:rPr lang="hu-HU" smtClean="0"/>
              <a:pPr/>
              <a:t>6</a:t>
            </a:fld>
            <a:endParaRPr lang="hu-HU" dirty="0"/>
          </a:p>
        </p:txBody>
      </p:sp>
      <p:pic>
        <p:nvPicPr>
          <p:cNvPr id="8" name="Kép 7"/>
          <p:cNvPicPr>
            <a:picLocks noChangeAspect="1"/>
          </p:cNvPicPr>
          <p:nvPr/>
        </p:nvPicPr>
        <p:blipFill rotWithShape="1">
          <a:blip r:embed="rId2"/>
          <a:srcRect l="21266" t="21958" r="22510" b="6819"/>
          <a:stretch/>
        </p:blipFill>
        <p:spPr bwMode="auto">
          <a:xfrm>
            <a:off x="1728000" y="1773808"/>
            <a:ext cx="6912408" cy="49217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64453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440000"/>
          </a:xfrm>
          <a:ln>
            <a:noFill/>
          </a:ln>
        </p:spPr>
        <p:txBody>
          <a:bodyPr>
            <a:normAutofit/>
          </a:bodyPr>
          <a:lstStyle/>
          <a:p>
            <a:pPr algn="ctr"/>
            <a:r>
              <a:rPr lang="hu-HU" i="1" smtClean="0"/>
              <a:t>A táblázat szerkezete a formázás szempontjából (f)</a:t>
            </a:r>
            <a:endParaRPr lang="hu-HU" i="1"/>
          </a:p>
        </p:txBody>
      </p:sp>
      <p:sp>
        <p:nvSpPr>
          <p:cNvPr id="4" name="Dia számának helye 3"/>
          <p:cNvSpPr>
            <a:spLocks noGrp="1"/>
          </p:cNvSpPr>
          <p:nvPr>
            <p:ph type="sldNum" sz="quarter" idx="12"/>
          </p:nvPr>
        </p:nvSpPr>
        <p:spPr/>
        <p:txBody>
          <a:bodyPr/>
          <a:lstStyle/>
          <a:p>
            <a:fld id="{4DC61DD4-7DED-4AA4-9E5A-5F7D420479A6}" type="slidenum">
              <a:rPr lang="hu-HU" smtClean="0"/>
              <a:pPr/>
              <a:t>7</a:t>
            </a:fld>
            <a:endParaRPr lang="hu-HU" dirty="0"/>
          </a:p>
        </p:txBody>
      </p:sp>
      <p:sp>
        <p:nvSpPr>
          <p:cNvPr id="5" name="Tartalom helye 4"/>
          <p:cNvSpPr>
            <a:spLocks noGrp="1"/>
          </p:cNvSpPr>
          <p:nvPr>
            <p:ph idx="1"/>
          </p:nvPr>
        </p:nvSpPr>
        <p:spPr>
          <a:xfrm>
            <a:off x="1331640" y="1700808"/>
            <a:ext cx="7632848" cy="4968552"/>
          </a:xfrm>
        </p:spPr>
        <p:txBody>
          <a:bodyPr>
            <a:normAutofit/>
          </a:bodyPr>
          <a:lstStyle/>
          <a:p>
            <a:pPr marL="0" indent="0" algn="ctr">
              <a:spcBef>
                <a:spcPts val="0"/>
              </a:spcBef>
              <a:spcAft>
                <a:spcPts val="3000"/>
              </a:spcAft>
              <a:buNone/>
            </a:pPr>
            <a:r>
              <a:rPr lang="hu-HU" sz="3200" smtClean="0"/>
              <a:t>a &lt;table&gt; táblázat elem generál egy </a:t>
            </a:r>
            <a:r>
              <a:rPr lang="hu-HU" sz="3200" b="1" i="1" smtClean="0"/>
              <a:t>"anonim dobozt"</a:t>
            </a:r>
            <a:r>
              <a:rPr lang="hu-HU" sz="3200" smtClean="0"/>
              <a:t>, amely a szorosan értelmezett táblázat dobozt és a cím dobozt foglalja magában</a:t>
            </a:r>
          </a:p>
          <a:p>
            <a:pPr marL="0" indent="0" algn="ctr">
              <a:spcBef>
                <a:spcPts val="0"/>
              </a:spcBef>
              <a:buNone/>
            </a:pPr>
            <a:r>
              <a:rPr lang="hu-HU" sz="3200" b="1" i="1" smtClean="0"/>
              <a:t>az anonim doboz alkalmas a teljes táblázat pozicionálására</a:t>
            </a:r>
            <a:r>
              <a:rPr lang="hu-HU" sz="3200" smtClean="0"/>
              <a:t>,</a:t>
            </a:r>
            <a:br>
              <a:rPr lang="hu-HU" sz="3200" smtClean="0"/>
            </a:br>
            <a:r>
              <a:rPr lang="hu-HU" sz="3200" smtClean="0"/>
              <a:t>de nem hivatkozható</a:t>
            </a:r>
            <a:br>
              <a:rPr lang="hu-HU" sz="3200" smtClean="0"/>
            </a:br>
            <a:r>
              <a:rPr lang="hu-HU" sz="2800" i="1" smtClean="0"/>
              <a:t>(a &lt;caption&gt; cím és a táblázat együttes formázása ezért más módon adható meg) </a:t>
            </a:r>
          </a:p>
          <a:p>
            <a:pPr marL="533400" indent="-266700">
              <a:spcBef>
                <a:spcPts val="0"/>
              </a:spcBef>
            </a:pPr>
            <a:endParaRPr lang="hu-HU" smtClean="0"/>
          </a:p>
        </p:txBody>
      </p:sp>
    </p:spTree>
    <p:extLst>
      <p:ext uri="{BB962C8B-B14F-4D97-AF65-F5344CB8AC3E}">
        <p14:creationId xmlns:p14="http://schemas.microsoft.com/office/powerpoint/2010/main" val="3174794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I.1. Közös blokkba foglalás</a:t>
            </a:r>
            <a:endParaRPr lang="hu-HU"/>
          </a:p>
        </p:txBody>
      </p:sp>
      <p:sp>
        <p:nvSpPr>
          <p:cNvPr id="4" name="Dia számának helye 3"/>
          <p:cNvSpPr>
            <a:spLocks noGrp="1"/>
          </p:cNvSpPr>
          <p:nvPr>
            <p:ph type="sldNum" sz="quarter" idx="12"/>
          </p:nvPr>
        </p:nvSpPr>
        <p:spPr/>
        <p:txBody>
          <a:bodyPr/>
          <a:lstStyle/>
          <a:p>
            <a:fld id="{4DC61DD4-7DED-4AA4-9E5A-5F7D420479A6}" type="slidenum">
              <a:rPr lang="hu-HU" smtClean="0"/>
              <a:pPr/>
              <a:t>8</a:t>
            </a:fld>
            <a:endParaRPr lang="hu-HU" dirty="0"/>
          </a:p>
        </p:txBody>
      </p:sp>
      <p:sp>
        <p:nvSpPr>
          <p:cNvPr id="5" name="Tartalom helye 4"/>
          <p:cNvSpPr>
            <a:spLocks noGrp="1"/>
          </p:cNvSpPr>
          <p:nvPr>
            <p:ph idx="1"/>
          </p:nvPr>
        </p:nvSpPr>
        <p:spPr>
          <a:xfrm>
            <a:off x="1331640" y="1412776"/>
            <a:ext cx="7632848" cy="5256584"/>
          </a:xfrm>
        </p:spPr>
        <p:txBody>
          <a:bodyPr>
            <a:normAutofit/>
          </a:bodyPr>
          <a:lstStyle/>
          <a:p>
            <a:pPr marL="0" indent="0">
              <a:spcBef>
                <a:spcPts val="0"/>
              </a:spcBef>
              <a:spcAft>
                <a:spcPts val="3000"/>
              </a:spcAft>
              <a:buNone/>
            </a:pPr>
            <a:r>
              <a:rPr lang="hu-HU" sz="3200"/>
              <a:t>A</a:t>
            </a:r>
            <a:r>
              <a:rPr lang="hu-HU" sz="3200" smtClean="0"/>
              <a:t> </a:t>
            </a:r>
            <a:r>
              <a:rPr lang="hu-HU" sz="3200" b="1" i="1" smtClean="0"/>
              <a:t>cím</a:t>
            </a:r>
            <a:r>
              <a:rPr lang="hu-HU" sz="3200" smtClean="0"/>
              <a:t> és a </a:t>
            </a:r>
            <a:r>
              <a:rPr lang="hu-HU" sz="3200" b="1" i="1" smtClean="0"/>
              <a:t>belső táblázat</a:t>
            </a:r>
            <a:r>
              <a:rPr lang="hu-HU" sz="3200" smtClean="0"/>
              <a:t> KÖZÖS hát-térrel, szegéllyel, belső margóval való formázása </a:t>
            </a:r>
            <a:r>
              <a:rPr lang="hu-HU" sz="3200" b="1" i="1" smtClean="0"/>
              <a:t>a teljes táblázat egyetlen &lt;div&gt;-be foglalásával </a:t>
            </a:r>
            <a:r>
              <a:rPr lang="hu-HU" sz="3200" smtClean="0"/>
              <a:t>lehetséges: </a:t>
            </a:r>
            <a:endParaRPr lang="hu-HU"/>
          </a:p>
          <a:p>
            <a:pPr marL="0" indent="0">
              <a:spcBef>
                <a:spcPts val="0"/>
              </a:spcBef>
              <a:buNone/>
            </a:pPr>
            <a:r>
              <a:rPr lang="hu-HU" sz="3200" b="1" smtClean="0">
                <a:solidFill>
                  <a:srgbClr val="0070C0"/>
                </a:solidFill>
                <a:latin typeface="Courier New" panose="02070309020205020404" pitchFamily="49" charset="0"/>
                <a:cs typeface="Courier New" panose="02070309020205020404" pitchFamily="49" charset="0"/>
              </a:rPr>
              <a:t>&lt;div&gt;</a:t>
            </a:r>
          </a:p>
          <a:p>
            <a:pPr marL="0" indent="0">
              <a:spcBef>
                <a:spcPts val="0"/>
              </a:spcBef>
              <a:buNone/>
            </a:pPr>
            <a:r>
              <a:rPr lang="hu-HU" sz="3200" b="1">
                <a:solidFill>
                  <a:srgbClr val="0070C0"/>
                </a:solidFill>
                <a:latin typeface="Courier New" panose="02070309020205020404" pitchFamily="49" charset="0"/>
                <a:cs typeface="Courier New" panose="02070309020205020404" pitchFamily="49" charset="0"/>
              </a:rPr>
              <a:t>	</a:t>
            </a:r>
            <a:r>
              <a:rPr lang="hu-HU" sz="3200" b="1" smtClean="0">
                <a:solidFill>
                  <a:srgbClr val="0070C0"/>
                </a:solidFill>
                <a:latin typeface="Courier New" panose="02070309020205020404" pitchFamily="49" charset="0"/>
                <a:cs typeface="Courier New" panose="02070309020205020404" pitchFamily="49" charset="0"/>
              </a:rPr>
              <a:t>&lt;table&gt;</a:t>
            </a:r>
          </a:p>
          <a:p>
            <a:pPr marL="0" indent="0">
              <a:spcBef>
                <a:spcPts val="0"/>
              </a:spcBef>
              <a:buNone/>
            </a:pPr>
            <a:r>
              <a:rPr lang="hu-HU" sz="3200" b="1">
                <a:solidFill>
                  <a:srgbClr val="0070C0"/>
                </a:solidFill>
                <a:latin typeface="Courier New" panose="02070309020205020404" pitchFamily="49" charset="0"/>
                <a:cs typeface="Courier New" panose="02070309020205020404" pitchFamily="49" charset="0"/>
              </a:rPr>
              <a:t>	</a:t>
            </a:r>
            <a:r>
              <a:rPr lang="hu-HU" sz="3200" b="1" smtClean="0">
                <a:solidFill>
                  <a:srgbClr val="0070C0"/>
                </a:solidFill>
                <a:latin typeface="Courier New" panose="02070309020205020404" pitchFamily="49" charset="0"/>
                <a:cs typeface="Courier New" panose="02070309020205020404" pitchFamily="49" charset="0"/>
              </a:rPr>
              <a:t>…………</a:t>
            </a:r>
            <a:br>
              <a:rPr lang="hu-HU" sz="3200" b="1" smtClean="0">
                <a:solidFill>
                  <a:srgbClr val="0070C0"/>
                </a:solidFill>
                <a:latin typeface="Courier New" panose="02070309020205020404" pitchFamily="49" charset="0"/>
                <a:cs typeface="Courier New" panose="02070309020205020404" pitchFamily="49" charset="0"/>
              </a:rPr>
            </a:br>
            <a:r>
              <a:rPr lang="hu-HU" sz="3200" b="1" smtClean="0">
                <a:solidFill>
                  <a:srgbClr val="0070C0"/>
                </a:solidFill>
                <a:latin typeface="Courier New" panose="02070309020205020404" pitchFamily="49" charset="0"/>
                <a:cs typeface="Courier New" panose="02070309020205020404" pitchFamily="49" charset="0"/>
              </a:rPr>
              <a:t>	&lt;/table&gt;</a:t>
            </a:r>
          </a:p>
          <a:p>
            <a:pPr marL="0" indent="0">
              <a:spcBef>
                <a:spcPts val="0"/>
              </a:spcBef>
              <a:buNone/>
            </a:pPr>
            <a:r>
              <a:rPr lang="hu-HU" sz="3200" b="1" smtClean="0">
                <a:solidFill>
                  <a:srgbClr val="0070C0"/>
                </a:solidFill>
                <a:latin typeface="Courier New" panose="02070309020205020404" pitchFamily="49" charset="0"/>
                <a:cs typeface="Courier New" panose="02070309020205020404" pitchFamily="49" charset="0"/>
              </a:rPr>
              <a:t>&lt;/div&gt;</a:t>
            </a:r>
          </a:p>
          <a:p>
            <a:pPr marL="0" indent="0">
              <a:spcBef>
                <a:spcPts val="0"/>
              </a:spcBef>
              <a:spcAft>
                <a:spcPts val="3000"/>
              </a:spcAft>
              <a:buNone/>
            </a:pPr>
            <a:endParaRPr lang="hu-HU" sz="2800" i="1" smtClean="0"/>
          </a:p>
        </p:txBody>
      </p:sp>
      <p:pic>
        <p:nvPicPr>
          <p:cNvPr id="6" name="Kép 5"/>
          <p:cNvPicPr>
            <a:picLocks noChangeAspect="1"/>
          </p:cNvPicPr>
          <p:nvPr/>
        </p:nvPicPr>
        <p:blipFill rotWithShape="1">
          <a:blip r:embed="rId2"/>
          <a:srcRect l="11203" t="12363" r="54876" b="48150"/>
          <a:stretch/>
        </p:blipFill>
        <p:spPr bwMode="auto">
          <a:xfrm>
            <a:off x="4536000" y="3501008"/>
            <a:ext cx="4484221" cy="29350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037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1332000" y="144000"/>
            <a:ext cx="7668000" cy="1144800"/>
          </a:xfrm>
          <a:ln>
            <a:noFill/>
          </a:ln>
        </p:spPr>
        <p:txBody>
          <a:bodyPr>
            <a:normAutofit/>
          </a:bodyPr>
          <a:lstStyle/>
          <a:p>
            <a:pPr algn="ctr"/>
            <a:r>
              <a:rPr lang="hu-HU" smtClean="0"/>
              <a:t>I.1. Közös blokkba foglalás (f)</a:t>
            </a:r>
            <a:endParaRPr lang="hu-HU"/>
          </a:p>
        </p:txBody>
      </p:sp>
      <p:pic>
        <p:nvPicPr>
          <p:cNvPr id="7" name="Kép 6"/>
          <p:cNvPicPr>
            <a:picLocks noChangeAspect="1"/>
          </p:cNvPicPr>
          <p:nvPr/>
        </p:nvPicPr>
        <p:blipFill rotWithShape="1">
          <a:blip r:embed="rId2"/>
          <a:srcRect l="11203" t="12363" r="54876" b="48150"/>
          <a:stretch/>
        </p:blipFill>
        <p:spPr bwMode="auto">
          <a:xfrm>
            <a:off x="4608000" y="3564000"/>
            <a:ext cx="4484221" cy="2935074"/>
          </a:xfrm>
          <a:prstGeom prst="rect">
            <a:avLst/>
          </a:prstGeom>
          <a:ln>
            <a:noFill/>
          </a:ln>
          <a:extLst>
            <a:ext uri="{53640926-AAD7-44D8-BBD7-CCE9431645EC}">
              <a14:shadowObscured xmlns:a14="http://schemas.microsoft.com/office/drawing/2010/main"/>
            </a:ext>
          </a:extLst>
        </p:spPr>
      </p:pic>
      <p:sp>
        <p:nvSpPr>
          <p:cNvPr id="4" name="Dia számának helye 3"/>
          <p:cNvSpPr>
            <a:spLocks noGrp="1"/>
          </p:cNvSpPr>
          <p:nvPr>
            <p:ph type="sldNum" sz="quarter" idx="12"/>
          </p:nvPr>
        </p:nvSpPr>
        <p:spPr/>
        <p:txBody>
          <a:bodyPr/>
          <a:lstStyle/>
          <a:p>
            <a:fld id="{4DC61DD4-7DED-4AA4-9E5A-5F7D420479A6}" type="slidenum">
              <a:rPr lang="hu-HU" smtClean="0"/>
              <a:pPr/>
              <a:t>9</a:t>
            </a:fld>
            <a:endParaRPr lang="hu-HU" dirty="0"/>
          </a:p>
        </p:txBody>
      </p:sp>
      <p:sp>
        <p:nvSpPr>
          <p:cNvPr id="5" name="Tartalom helye 4"/>
          <p:cNvSpPr>
            <a:spLocks noGrp="1"/>
          </p:cNvSpPr>
          <p:nvPr>
            <p:ph idx="1"/>
          </p:nvPr>
        </p:nvSpPr>
        <p:spPr>
          <a:xfrm>
            <a:off x="1331640" y="1412776"/>
            <a:ext cx="7632848" cy="5256584"/>
          </a:xfrm>
        </p:spPr>
        <p:txBody>
          <a:bodyPr>
            <a:normAutofit/>
          </a:bodyPr>
          <a:lstStyle/>
          <a:p>
            <a:pPr marL="0" indent="0">
              <a:spcBef>
                <a:spcPts val="0"/>
              </a:spcBef>
              <a:spcAft>
                <a:spcPts val="600"/>
              </a:spcAft>
              <a:buNone/>
            </a:pPr>
            <a:r>
              <a:rPr lang="hu-HU" sz="3200" smtClean="0"/>
              <a:t>A formai beállításokat a div-re adjuk meg: </a:t>
            </a:r>
            <a:endParaRPr lang="hu-HU"/>
          </a:p>
          <a:p>
            <a:pPr marL="0" indent="0" algn="ctr">
              <a:spcBef>
                <a:spcPts val="0"/>
              </a:spcBef>
              <a:spcAft>
                <a:spcPts val="1200"/>
              </a:spcAft>
              <a:buNone/>
            </a:pPr>
            <a:r>
              <a:rPr lang="hu-HU" sz="3200" b="1" smtClean="0">
                <a:solidFill>
                  <a:srgbClr val="0070C0"/>
                </a:solidFill>
                <a:latin typeface="Courier New" panose="02070309020205020404" pitchFamily="49" charset="0"/>
                <a:cs typeface="Courier New" panose="02070309020205020404" pitchFamily="49" charset="0"/>
              </a:rPr>
              <a:t>div { …; }</a:t>
            </a:r>
          </a:p>
          <a:p>
            <a:pPr marL="0" indent="0">
              <a:spcBef>
                <a:spcPts val="0"/>
              </a:spcBef>
              <a:spcAft>
                <a:spcPts val="600"/>
              </a:spcAft>
              <a:buNone/>
            </a:pPr>
            <a:r>
              <a:rPr lang="hu-HU" sz="2800" i="1" smtClean="0"/>
              <a:t>Ebben az esetben a </a:t>
            </a:r>
            <a:r>
              <a:rPr lang="hu-HU" sz="2800" b="1" i="1" smtClean="0"/>
              <a:t>width</a:t>
            </a:r>
            <a:r>
              <a:rPr lang="hu-HU" sz="2800" i="1" smtClean="0"/>
              <a:t> tulajdonságnak is értéket kell adni, mert azzal a háttér és a keret vízszintes kiterje-</a:t>
            </a:r>
            <a:br>
              <a:rPr lang="hu-HU" sz="2800" i="1" smtClean="0"/>
            </a:br>
            <a:r>
              <a:rPr lang="hu-HU" sz="2800" i="1" smtClean="0"/>
              <a:t>dését korlátozzuk</a:t>
            </a:r>
            <a:br>
              <a:rPr lang="hu-HU" sz="2800" i="1" smtClean="0"/>
            </a:br>
            <a:r>
              <a:rPr lang="hu-HU" sz="2800" i="1" smtClean="0"/>
              <a:t>a táblázat vízszin-</a:t>
            </a:r>
            <a:br>
              <a:rPr lang="hu-HU" sz="2800" i="1" smtClean="0"/>
            </a:br>
            <a:r>
              <a:rPr lang="hu-HU" sz="2800" i="1" smtClean="0"/>
              <a:t>tes kiterjedéséhez</a:t>
            </a:r>
            <a:br>
              <a:rPr lang="hu-HU" sz="2800" i="1" smtClean="0"/>
            </a:br>
            <a:r>
              <a:rPr lang="hu-HU" sz="2800" i="1" smtClean="0"/>
              <a:t>képest.</a:t>
            </a:r>
          </a:p>
        </p:txBody>
      </p:sp>
    </p:spTree>
    <p:extLst>
      <p:ext uri="{BB962C8B-B14F-4D97-AF65-F5344CB8AC3E}">
        <p14:creationId xmlns:p14="http://schemas.microsoft.com/office/powerpoint/2010/main" val="3412939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3407</TotalTime>
  <Words>858</Words>
  <Application>Microsoft Office PowerPoint</Application>
  <PresentationFormat>Diavetítés a képernyőre (4:3 oldalarány)</PresentationFormat>
  <Paragraphs>183</Paragraphs>
  <Slides>35</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35</vt:i4>
      </vt:variant>
    </vt:vector>
  </HeadingPairs>
  <TitlesOfParts>
    <vt:vector size="40" baseType="lpstr">
      <vt:lpstr>Arial</vt:lpstr>
      <vt:lpstr>Calibri</vt:lpstr>
      <vt:lpstr>Courier New</vt:lpstr>
      <vt:lpstr>Wingdings</vt:lpstr>
      <vt:lpstr>Office-téma</vt:lpstr>
      <vt:lpstr>Weboldalak formázása CSS-ben</vt:lpstr>
      <vt:lpstr>A táblázatok elemei (ismétlés)</vt:lpstr>
      <vt:lpstr>A táblázatok elemei (ismétlés)</vt:lpstr>
      <vt:lpstr>I. Nem táblázat-specifikus tulajdonságok</vt:lpstr>
      <vt:lpstr>Példa</vt:lpstr>
      <vt:lpstr>A táblázat szerkezete a formázás szempontjából</vt:lpstr>
      <vt:lpstr>A táblázat szerkezete a formázás szempontjából (f)</vt:lpstr>
      <vt:lpstr>I.1. Közös blokkba foglalás</vt:lpstr>
      <vt:lpstr>I.1. Közös blokkba foglalás (f)</vt:lpstr>
      <vt:lpstr>I.1. Közös blokkba foglalás (f)</vt:lpstr>
      <vt:lpstr>I.2. A cím formázása</vt:lpstr>
      <vt:lpstr>I.2. A cím formázása (folyt)</vt:lpstr>
      <vt:lpstr>I.2. A cím formázása (folyt)</vt:lpstr>
      <vt:lpstr>I.3. Cellák szegélyezése</vt:lpstr>
      <vt:lpstr>I.4. A táblázat adatainak igazítása - vízszintesen</vt:lpstr>
      <vt:lpstr>I.4. A táblázat adatainak igazítása - fügőlegesen</vt:lpstr>
      <vt:lpstr>I.5. A táblázat sorainak egyedi formázása ("zebracsíkozás")</vt:lpstr>
      <vt:lpstr>I.5. A táblázat sorainak egyedi formázása (folyt)</vt:lpstr>
      <vt:lpstr>I.5. A táblázat sorainak egyedi formázása (folyt)</vt:lpstr>
      <vt:lpstr>I.6. A táblázat rétegei</vt:lpstr>
      <vt:lpstr>I.6. A táblázat rétegei (folyt)</vt:lpstr>
      <vt:lpstr>II. Táblázat-specifikus tulajdonságok</vt:lpstr>
      <vt:lpstr>II.1. A táblázat elrendezése</vt:lpstr>
      <vt:lpstr>II.1. A táblázat elrendezése (f)</vt:lpstr>
      <vt:lpstr>II.1. A táblázat elrendezése (f)</vt:lpstr>
      <vt:lpstr>II.2. A cím elhelyezése</vt:lpstr>
      <vt:lpstr>II.3. A táblacellák keretének összevonása</vt:lpstr>
      <vt:lpstr>II.3. A táblacellák keretének összevonása (folyt)</vt:lpstr>
      <vt:lpstr>II.3. A táblacellák keretének összevonása (folyt)</vt:lpstr>
      <vt:lpstr>II.3. A táblacellák keretének összevonása (folyt)</vt:lpstr>
      <vt:lpstr>II.3. A táblacellák keretének összevonása (folyt)</vt:lpstr>
      <vt:lpstr>II.4. Üres cellák</vt:lpstr>
      <vt:lpstr>II.4. Üres cellák (folyt)</vt:lpstr>
      <vt:lpstr>III. Nagyméretű táblázatok</vt:lpstr>
      <vt:lpstr>Források</vt:lpstr>
    </vt:vector>
  </TitlesOfParts>
  <Company>SzKKVSzI Kőrösy József Tagintézmény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MEdit</dc:creator>
  <cp:lastModifiedBy>Molnár Edit</cp:lastModifiedBy>
  <cp:revision>611</cp:revision>
  <cp:lastPrinted>2019-02-03T13:13:51Z</cp:lastPrinted>
  <dcterms:created xsi:type="dcterms:W3CDTF">2014-03-24T18:19:12Z</dcterms:created>
  <dcterms:modified xsi:type="dcterms:W3CDTF">2020-02-29T09:49:27Z</dcterms:modified>
</cp:coreProperties>
</file>