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2" r:id="rId3"/>
    <p:sldId id="433" r:id="rId4"/>
    <p:sldId id="434" r:id="rId5"/>
    <p:sldId id="435" r:id="rId6"/>
    <p:sldId id="436" r:id="rId7"/>
    <p:sldId id="438" r:id="rId8"/>
    <p:sldId id="437" r:id="rId9"/>
    <p:sldId id="307" r:id="rId10"/>
    <p:sldId id="439" r:id="rId11"/>
    <p:sldId id="440" r:id="rId12"/>
    <p:sldId id="443" r:id="rId13"/>
    <p:sldId id="442" r:id="rId14"/>
    <p:sldId id="444" r:id="rId15"/>
    <p:sldId id="445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</p:sldIdLst>
  <p:sldSz cx="9144000" cy="6858000" type="screen4x3"/>
  <p:notesSz cx="6797675" cy="9926638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FF99"/>
    <a:srgbClr val="009E00"/>
    <a:srgbClr val="008000"/>
    <a:srgbClr val="00CC00"/>
    <a:srgbClr val="66FF33"/>
    <a:srgbClr val="00D600"/>
    <a:srgbClr val="00B000"/>
    <a:srgbClr val="33CC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3" autoAdjust="0"/>
    <p:restoredTop sz="94662" autoAdjust="0"/>
  </p:normalViewPr>
  <p:slideViewPr>
    <p:cSldViewPr>
      <p:cViewPr varScale="1">
        <p:scale>
          <a:sx n="111" d="100"/>
          <a:sy n="111" d="100"/>
        </p:scale>
        <p:origin x="129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12"/>
    </p:cViewPr>
  </p:sorterViewPr>
  <p:notesViewPr>
    <p:cSldViewPr>
      <p:cViewPr varScale="1">
        <p:scale>
          <a:sx n="52" d="100"/>
          <a:sy n="52" d="100"/>
        </p:scale>
        <p:origin x="-2862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5FFB7-5061-44B6-96EF-6A35E757DFFE}" type="doc">
      <dgm:prSet loTypeId="urn:microsoft.com/office/officeart/2011/layout/HexagonRadial" loCatId="officeonlin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hu-HU"/>
        </a:p>
      </dgm:t>
    </dgm:pt>
    <dgm:pt modelId="{2EA3E0E8-E6D3-41AB-9EE6-32F5DDB76DF3}">
      <dgm:prSet phldrT="[Szöveg]" custT="1"/>
      <dgm:spPr>
        <a:scene3d>
          <a:camera prst="orthographicFront"/>
          <a:lightRig rig="flat" dir="t"/>
        </a:scene3d>
      </dgm:spPr>
      <dgm:t>
        <a:bodyPr/>
        <a:lstStyle/>
        <a:p>
          <a:r>
            <a:rPr lang="hu-HU" sz="2000" b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az elrendezési kialakítás</a:t>
          </a:r>
          <a:br>
            <a:rPr lang="hu-HU" sz="2000" b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hu-HU" sz="2000" b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5 fő</a:t>
          </a:r>
          <a:br>
            <a:rPr lang="hu-HU" sz="2000" b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hu-HU" sz="2000" b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technikája</a:t>
          </a:r>
          <a:endParaRPr lang="hu-HU" sz="2000" b="1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4C2B43-C112-43FA-BF26-982E4C150984}" type="parTrans" cxnId="{F7ED7DB6-FD21-4B69-BBBE-27889E335AB8}">
      <dgm:prSet/>
      <dgm:spPr/>
      <dgm:t>
        <a:bodyPr/>
        <a:lstStyle/>
        <a:p>
          <a:endParaRPr lang="hu-HU" sz="20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00A528-8E93-451C-9C05-6F89FDE760EA}" type="sibTrans" cxnId="{F7ED7DB6-FD21-4B69-BBBE-27889E335AB8}">
      <dgm:prSet/>
      <dgm:spPr/>
      <dgm:t>
        <a:bodyPr/>
        <a:lstStyle/>
        <a:p>
          <a:endParaRPr lang="hu-HU" sz="20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BF6838-B206-4DAC-A426-E9405F107DA7}">
      <dgm:prSet phldrT="[Szöveg]" custT="1"/>
      <dgm:spPr>
        <a:scene3d>
          <a:camera prst="orthographicFront"/>
          <a:lightRig rig="flat" dir="t"/>
        </a:scene3d>
      </dgm:spPr>
      <dgm:t>
        <a:bodyPr/>
        <a:lstStyle/>
        <a:p>
          <a:r>
            <a:rPr lang="hu-HU" sz="2000" b="1" i="1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rögzített</a:t>
          </a:r>
          <a:endParaRPr lang="hu-HU" sz="2000" b="1" i="1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619807-BAE8-4AEF-B900-3062503160CA}" type="parTrans" cxnId="{1C1A5443-46E4-48CC-9490-D84FD6AB7994}">
      <dgm:prSet/>
      <dgm:spPr/>
      <dgm:t>
        <a:bodyPr/>
        <a:lstStyle/>
        <a:p>
          <a:endParaRPr lang="hu-HU" sz="20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8DE641-037F-4DC8-8908-4C7887989A98}" type="sibTrans" cxnId="{1C1A5443-46E4-48CC-9490-D84FD6AB7994}">
      <dgm:prSet/>
      <dgm:spPr/>
      <dgm:t>
        <a:bodyPr/>
        <a:lstStyle/>
        <a:p>
          <a:endParaRPr lang="hu-HU" sz="20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1869E8-584D-41E0-9D4F-E94A3DBC1E28}">
      <dgm:prSet phldrT="[Szöveg]" custT="1"/>
      <dgm:spPr>
        <a:scene3d>
          <a:camera prst="orthographicFront"/>
          <a:lightRig rig="flat" dir="t"/>
        </a:scene3d>
      </dgm:spPr>
      <dgm:t>
        <a:bodyPr/>
        <a:lstStyle/>
        <a:p>
          <a:r>
            <a:rPr lang="hu-HU" sz="2000" b="1" i="1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rugalmas</a:t>
          </a:r>
          <a:br>
            <a:rPr lang="hu-HU" sz="2000" b="1" i="1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hu-HU" sz="1800" b="0" i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(folyékony)</a:t>
          </a:r>
          <a:endParaRPr lang="hu-HU" sz="1800" b="0" i="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F765AB-F248-4A67-9B29-44FA3E58A900}" type="parTrans" cxnId="{4FE1037B-040D-4796-BB31-97744B7ACD99}">
      <dgm:prSet/>
      <dgm:spPr/>
      <dgm:t>
        <a:bodyPr/>
        <a:lstStyle/>
        <a:p>
          <a:endParaRPr lang="hu-HU" sz="20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0B9EA9-6FE7-49CF-9C4D-38B8406EDE4B}" type="sibTrans" cxnId="{4FE1037B-040D-4796-BB31-97744B7ACD99}">
      <dgm:prSet/>
      <dgm:spPr/>
      <dgm:t>
        <a:bodyPr/>
        <a:lstStyle/>
        <a:p>
          <a:endParaRPr lang="hu-HU" sz="20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9A6CAC-F341-49DD-BA35-2BFAF06B451E}">
      <dgm:prSet phldrT="[Szöveg]" custT="1"/>
      <dgm:spPr>
        <a:scene3d>
          <a:camera prst="orthographicFront"/>
          <a:lightRig rig="flat" dir="t"/>
        </a:scene3d>
      </dgm:spPr>
      <dgm:t>
        <a:bodyPr/>
        <a:lstStyle/>
        <a:p>
          <a:r>
            <a:rPr lang="hu-HU" sz="2000" b="1" i="1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rugalmas</a:t>
          </a:r>
          <a:br>
            <a:rPr lang="hu-HU" sz="2000" b="1" i="1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hu-HU" sz="2000" b="1" i="1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doboz</a:t>
          </a:r>
          <a:r>
            <a:rPr lang="hu-HU" sz="20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hu-HU" sz="20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hu-HU" sz="18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(FlexBox)</a:t>
          </a:r>
          <a:endParaRPr lang="hu-HU" sz="18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8394BC-97A8-4D96-94A8-7CC0CE055AB9}" type="parTrans" cxnId="{E80E6697-B527-471A-9171-7696550B4EC2}">
      <dgm:prSet/>
      <dgm:spPr/>
      <dgm:t>
        <a:bodyPr/>
        <a:lstStyle/>
        <a:p>
          <a:endParaRPr lang="hu-HU" sz="20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1416D8-9BF4-4A3E-82A8-4362DC626EE2}" type="sibTrans" cxnId="{E80E6697-B527-471A-9171-7696550B4EC2}">
      <dgm:prSet/>
      <dgm:spPr/>
      <dgm:t>
        <a:bodyPr/>
        <a:lstStyle/>
        <a:p>
          <a:endParaRPr lang="hu-HU" sz="20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558BA2-F56F-4691-94A5-E748B796759B}">
      <dgm:prSet phldrT="[Szöveg]" custT="1"/>
      <dgm:spPr>
        <a:scene3d>
          <a:camera prst="orthographicFront"/>
          <a:lightRig rig="flat" dir="t"/>
        </a:scene3d>
      </dgm:spPr>
      <dgm:t>
        <a:bodyPr/>
        <a:lstStyle/>
        <a:p>
          <a:r>
            <a:rPr lang="hu-HU" sz="2000" b="1" i="1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media</a:t>
          </a:r>
          <a:br>
            <a:rPr lang="hu-HU" sz="2000" b="1" i="1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hu-HU" sz="2000" b="1" i="1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jellemző-vel</a:t>
          </a:r>
          <a:endParaRPr lang="hu-HU" sz="2000" b="1" i="1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C53C2D-B904-4A2C-A1C9-63BA95CC3F8E}" type="sibTrans" cxnId="{C67CBC0C-B4A6-4BB7-9210-E7DAD7CC4C53}">
      <dgm:prSet/>
      <dgm:spPr/>
      <dgm:t>
        <a:bodyPr/>
        <a:lstStyle/>
        <a:p>
          <a:endParaRPr lang="hu-HU" sz="20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710962-1C0D-4E66-B9F4-41C1145D6BF2}" type="parTrans" cxnId="{C67CBC0C-B4A6-4BB7-9210-E7DAD7CC4C53}">
      <dgm:prSet/>
      <dgm:spPr/>
      <dgm:t>
        <a:bodyPr/>
        <a:lstStyle/>
        <a:p>
          <a:endParaRPr lang="hu-HU" sz="20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B1B43B-AEBC-41F9-9653-AB2C0D1B52DA}">
      <dgm:prSet phldrT="[Szöveg]" custT="1"/>
      <dgm:spPr>
        <a:scene3d>
          <a:camera prst="orthographicFront"/>
          <a:lightRig rig="flat" dir="t"/>
        </a:scene3d>
      </dgm:spPr>
      <dgm:t>
        <a:bodyPr/>
        <a:lstStyle/>
        <a:p>
          <a:r>
            <a:rPr lang="hu-HU" sz="2000" b="1" i="1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hibrid</a:t>
          </a:r>
          <a:r>
            <a:rPr lang="hu-HU" sz="20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hu-HU" sz="20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hu-HU" sz="18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(kevert)</a:t>
          </a:r>
          <a:endParaRPr lang="hu-HU" sz="18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0362B2-7B2F-43B1-8AC4-261E38CA56ED}" type="sibTrans" cxnId="{89487B80-A160-4FAB-9D68-3C2BE950706D}">
      <dgm:prSet/>
      <dgm:spPr/>
      <dgm:t>
        <a:bodyPr/>
        <a:lstStyle/>
        <a:p>
          <a:endParaRPr lang="hu-HU" sz="20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BE8D6B-7FAB-4A7C-9E20-1C02C1B52235}" type="parTrans" cxnId="{89487B80-A160-4FAB-9D68-3C2BE950706D}">
      <dgm:prSet/>
      <dgm:spPr/>
      <dgm:t>
        <a:bodyPr/>
        <a:lstStyle/>
        <a:p>
          <a:endParaRPr lang="hu-HU" sz="20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86B0C0-B43B-4811-8922-7C4AC6805CB9}" type="pres">
      <dgm:prSet presAssocID="{97D5FFB7-5061-44B6-96EF-6A35E757DFF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hu-HU"/>
        </a:p>
      </dgm:t>
    </dgm:pt>
    <dgm:pt modelId="{306ECE72-1B78-4465-BDC5-48D180F95F63}" type="pres">
      <dgm:prSet presAssocID="{2EA3E0E8-E6D3-41AB-9EE6-32F5DDB76DF3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hu-HU"/>
        </a:p>
      </dgm:t>
    </dgm:pt>
    <dgm:pt modelId="{2B574DB3-46B8-4573-B5D9-98CC8608618F}" type="pres">
      <dgm:prSet presAssocID="{5EBF6838-B206-4DAC-A426-E9405F107DA7}" presName="Accent1" presStyleCnt="0"/>
      <dgm:spPr/>
    </dgm:pt>
    <dgm:pt modelId="{463C7A90-0A72-4E83-8A0B-D18FFF6BDEAA}" type="pres">
      <dgm:prSet presAssocID="{5EBF6838-B206-4DAC-A426-E9405F107DA7}" presName="Accent" presStyleLbl="bgShp" presStyleIdx="0" presStyleCnt="5"/>
      <dgm:spPr>
        <a:effectLst/>
      </dgm:spPr>
    </dgm:pt>
    <dgm:pt modelId="{39CDC012-594B-4CFC-9FA4-2BCE731AF7D9}" type="pres">
      <dgm:prSet presAssocID="{5EBF6838-B206-4DAC-A426-E9405F107DA7}" presName="Child1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ECD31A3-B59B-4671-B914-4F8CEC66F18D}" type="pres">
      <dgm:prSet presAssocID="{5F1869E8-584D-41E0-9D4F-E94A3DBC1E28}" presName="Accent2" presStyleCnt="0"/>
      <dgm:spPr/>
    </dgm:pt>
    <dgm:pt modelId="{7A9C0C82-F801-4CB7-841D-7635BC70FBAF}" type="pres">
      <dgm:prSet presAssocID="{5F1869E8-584D-41E0-9D4F-E94A3DBC1E28}" presName="Accent" presStyleLbl="bgShp" presStyleIdx="1" presStyleCnt="5"/>
      <dgm:spPr>
        <a:effectLst/>
      </dgm:spPr>
    </dgm:pt>
    <dgm:pt modelId="{A324572F-A5C6-469C-86DA-65817BA915E2}" type="pres">
      <dgm:prSet presAssocID="{5F1869E8-584D-41E0-9D4F-E94A3DBC1E28}" presName="Child2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762468E-618E-4841-A690-D33798A6AF22}" type="pres">
      <dgm:prSet presAssocID="{F5B1B43B-AEBC-41F9-9653-AB2C0D1B52DA}" presName="Accent3" presStyleCnt="0"/>
      <dgm:spPr/>
    </dgm:pt>
    <dgm:pt modelId="{5C9B1843-C0DB-4819-BB7B-326DF7E8CE71}" type="pres">
      <dgm:prSet presAssocID="{F5B1B43B-AEBC-41F9-9653-AB2C0D1B52DA}" presName="Accent" presStyleLbl="bgShp" presStyleIdx="2" presStyleCnt="5"/>
      <dgm:spPr/>
    </dgm:pt>
    <dgm:pt modelId="{3025A894-D003-436F-B096-61DA63EADD93}" type="pres">
      <dgm:prSet presAssocID="{F5B1B43B-AEBC-41F9-9653-AB2C0D1B52DA}" presName="Child3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01048B0-F99B-42F0-A102-61A06220CB05}" type="pres">
      <dgm:prSet presAssocID="{78558BA2-F56F-4691-94A5-E748B796759B}" presName="Accent4" presStyleCnt="0"/>
      <dgm:spPr/>
    </dgm:pt>
    <dgm:pt modelId="{E1C42D06-BF41-4EB9-8FDA-F24209354624}" type="pres">
      <dgm:prSet presAssocID="{78558BA2-F56F-4691-94A5-E748B796759B}" presName="Accent" presStyleLbl="bgShp" presStyleIdx="3" presStyleCnt="5"/>
      <dgm:spPr/>
    </dgm:pt>
    <dgm:pt modelId="{63BEC7AF-061E-42BB-AE49-7BD8DFB5EC4B}" type="pres">
      <dgm:prSet presAssocID="{78558BA2-F56F-4691-94A5-E748B796759B}" presName="Child4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7AD4812-327F-4B7D-B4B7-81F350927E5E}" type="pres">
      <dgm:prSet presAssocID="{339A6CAC-F341-49DD-BA35-2BFAF06B451E}" presName="Accent5" presStyleCnt="0"/>
      <dgm:spPr/>
    </dgm:pt>
    <dgm:pt modelId="{8AD15197-9665-4244-AE5F-25470DEF27B4}" type="pres">
      <dgm:prSet presAssocID="{339A6CAC-F341-49DD-BA35-2BFAF06B451E}" presName="Accent" presStyleLbl="bgShp" presStyleIdx="4" presStyleCnt="5"/>
      <dgm:spPr/>
    </dgm:pt>
    <dgm:pt modelId="{B5B06D41-9FBA-47AD-89C0-42F74AB7E091}" type="pres">
      <dgm:prSet presAssocID="{339A6CAC-F341-49DD-BA35-2BFAF06B451E}" presName="Child5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D5C41BFA-EDD9-47E3-A125-AC15C680E959}" type="presOf" srcId="{339A6CAC-F341-49DD-BA35-2BFAF06B451E}" destId="{B5B06D41-9FBA-47AD-89C0-42F74AB7E091}" srcOrd="0" destOrd="0" presId="urn:microsoft.com/office/officeart/2011/layout/HexagonRadial"/>
    <dgm:cxn modelId="{C67CBC0C-B4A6-4BB7-9210-E7DAD7CC4C53}" srcId="{2EA3E0E8-E6D3-41AB-9EE6-32F5DDB76DF3}" destId="{78558BA2-F56F-4691-94A5-E748B796759B}" srcOrd="3" destOrd="0" parTransId="{D1710962-1C0D-4E66-B9F4-41C1145D6BF2}" sibTransId="{24C53C2D-B904-4A2C-A1C9-63BA95CC3F8E}"/>
    <dgm:cxn modelId="{E7E5842E-950A-44D8-B329-E824CF0EB664}" type="presOf" srcId="{2EA3E0E8-E6D3-41AB-9EE6-32F5DDB76DF3}" destId="{306ECE72-1B78-4465-BDC5-48D180F95F63}" srcOrd="0" destOrd="0" presId="urn:microsoft.com/office/officeart/2011/layout/HexagonRadial"/>
    <dgm:cxn modelId="{847C675C-1E48-4A31-9C05-220977DF7107}" type="presOf" srcId="{F5B1B43B-AEBC-41F9-9653-AB2C0D1B52DA}" destId="{3025A894-D003-436F-B096-61DA63EADD93}" srcOrd="0" destOrd="0" presId="urn:microsoft.com/office/officeart/2011/layout/HexagonRadial"/>
    <dgm:cxn modelId="{843135FB-420E-45B7-9ED7-B6A83938EFF1}" type="presOf" srcId="{5F1869E8-584D-41E0-9D4F-E94A3DBC1E28}" destId="{A324572F-A5C6-469C-86DA-65817BA915E2}" srcOrd="0" destOrd="0" presId="urn:microsoft.com/office/officeart/2011/layout/HexagonRadial"/>
    <dgm:cxn modelId="{89487B80-A160-4FAB-9D68-3C2BE950706D}" srcId="{2EA3E0E8-E6D3-41AB-9EE6-32F5DDB76DF3}" destId="{F5B1B43B-AEBC-41F9-9653-AB2C0D1B52DA}" srcOrd="2" destOrd="0" parTransId="{D6BE8D6B-7FAB-4A7C-9E20-1C02C1B52235}" sibTransId="{B00362B2-7B2F-43B1-8AC4-261E38CA56ED}"/>
    <dgm:cxn modelId="{6D5D4EF7-C417-4F6B-B57F-BC86CCB1FF26}" type="presOf" srcId="{78558BA2-F56F-4691-94A5-E748B796759B}" destId="{63BEC7AF-061E-42BB-AE49-7BD8DFB5EC4B}" srcOrd="0" destOrd="0" presId="urn:microsoft.com/office/officeart/2011/layout/HexagonRadial"/>
    <dgm:cxn modelId="{F7ED7DB6-FD21-4B69-BBBE-27889E335AB8}" srcId="{97D5FFB7-5061-44B6-96EF-6A35E757DFFE}" destId="{2EA3E0E8-E6D3-41AB-9EE6-32F5DDB76DF3}" srcOrd="0" destOrd="0" parTransId="{714C2B43-C112-43FA-BF26-982E4C150984}" sibTransId="{8A00A528-8E93-451C-9C05-6F89FDE760EA}"/>
    <dgm:cxn modelId="{5E847DF1-EAC4-4EBC-9D5E-8D40A4F7E52C}" type="presOf" srcId="{5EBF6838-B206-4DAC-A426-E9405F107DA7}" destId="{39CDC012-594B-4CFC-9FA4-2BCE731AF7D9}" srcOrd="0" destOrd="0" presId="urn:microsoft.com/office/officeart/2011/layout/HexagonRadial"/>
    <dgm:cxn modelId="{8A717232-00AB-43DC-A362-813B637CD8D8}" type="presOf" srcId="{97D5FFB7-5061-44B6-96EF-6A35E757DFFE}" destId="{E686B0C0-B43B-4811-8922-7C4AC6805CB9}" srcOrd="0" destOrd="0" presId="urn:microsoft.com/office/officeart/2011/layout/HexagonRadial"/>
    <dgm:cxn modelId="{1C1A5443-46E4-48CC-9490-D84FD6AB7994}" srcId="{2EA3E0E8-E6D3-41AB-9EE6-32F5DDB76DF3}" destId="{5EBF6838-B206-4DAC-A426-E9405F107DA7}" srcOrd="0" destOrd="0" parTransId="{8B619807-BAE8-4AEF-B900-3062503160CA}" sibTransId="{188DE641-037F-4DC8-8908-4C7887989A98}"/>
    <dgm:cxn modelId="{E80E6697-B527-471A-9171-7696550B4EC2}" srcId="{2EA3E0E8-E6D3-41AB-9EE6-32F5DDB76DF3}" destId="{339A6CAC-F341-49DD-BA35-2BFAF06B451E}" srcOrd="4" destOrd="0" parTransId="{4D8394BC-97A8-4D96-94A8-7CC0CE055AB9}" sibTransId="{D91416D8-9BF4-4A3E-82A8-4362DC626EE2}"/>
    <dgm:cxn modelId="{4FE1037B-040D-4796-BB31-97744B7ACD99}" srcId="{2EA3E0E8-E6D3-41AB-9EE6-32F5DDB76DF3}" destId="{5F1869E8-584D-41E0-9D4F-E94A3DBC1E28}" srcOrd="1" destOrd="0" parTransId="{05F765AB-F248-4A67-9B29-44FA3E58A900}" sibTransId="{9F0B9EA9-6FE7-49CF-9C4D-38B8406EDE4B}"/>
    <dgm:cxn modelId="{BDF941F9-31FD-449E-AB33-0E0673D86360}" type="presParOf" srcId="{E686B0C0-B43B-4811-8922-7C4AC6805CB9}" destId="{306ECE72-1B78-4465-BDC5-48D180F95F63}" srcOrd="0" destOrd="0" presId="urn:microsoft.com/office/officeart/2011/layout/HexagonRadial"/>
    <dgm:cxn modelId="{5C64EFB1-7BC0-4F63-9756-3386F4D968FE}" type="presParOf" srcId="{E686B0C0-B43B-4811-8922-7C4AC6805CB9}" destId="{2B574DB3-46B8-4573-B5D9-98CC8608618F}" srcOrd="1" destOrd="0" presId="urn:microsoft.com/office/officeart/2011/layout/HexagonRadial"/>
    <dgm:cxn modelId="{C2C1257D-71EF-419F-A511-D6C4DFE37C9E}" type="presParOf" srcId="{2B574DB3-46B8-4573-B5D9-98CC8608618F}" destId="{463C7A90-0A72-4E83-8A0B-D18FFF6BDEAA}" srcOrd="0" destOrd="0" presId="urn:microsoft.com/office/officeart/2011/layout/HexagonRadial"/>
    <dgm:cxn modelId="{12CA189D-ECB6-49E0-83C4-E286F1FA8124}" type="presParOf" srcId="{E686B0C0-B43B-4811-8922-7C4AC6805CB9}" destId="{39CDC012-594B-4CFC-9FA4-2BCE731AF7D9}" srcOrd="2" destOrd="0" presId="urn:microsoft.com/office/officeart/2011/layout/HexagonRadial"/>
    <dgm:cxn modelId="{E6797A2F-8A8C-4F9B-92EC-B2D3F95468A4}" type="presParOf" srcId="{E686B0C0-B43B-4811-8922-7C4AC6805CB9}" destId="{CECD31A3-B59B-4671-B914-4F8CEC66F18D}" srcOrd="3" destOrd="0" presId="urn:microsoft.com/office/officeart/2011/layout/HexagonRadial"/>
    <dgm:cxn modelId="{95CE61D1-D86B-4FE6-B41A-738D3571BA3A}" type="presParOf" srcId="{CECD31A3-B59B-4671-B914-4F8CEC66F18D}" destId="{7A9C0C82-F801-4CB7-841D-7635BC70FBAF}" srcOrd="0" destOrd="0" presId="urn:microsoft.com/office/officeart/2011/layout/HexagonRadial"/>
    <dgm:cxn modelId="{7DF84542-3597-47EE-B137-E9D8848CFF80}" type="presParOf" srcId="{E686B0C0-B43B-4811-8922-7C4AC6805CB9}" destId="{A324572F-A5C6-469C-86DA-65817BA915E2}" srcOrd="4" destOrd="0" presId="urn:microsoft.com/office/officeart/2011/layout/HexagonRadial"/>
    <dgm:cxn modelId="{927B9D20-5A45-4E49-A916-65A943C5C430}" type="presParOf" srcId="{E686B0C0-B43B-4811-8922-7C4AC6805CB9}" destId="{3762468E-618E-4841-A690-D33798A6AF22}" srcOrd="5" destOrd="0" presId="urn:microsoft.com/office/officeart/2011/layout/HexagonRadial"/>
    <dgm:cxn modelId="{54BB1EF0-16AC-4922-A97B-D187D9E19E6B}" type="presParOf" srcId="{3762468E-618E-4841-A690-D33798A6AF22}" destId="{5C9B1843-C0DB-4819-BB7B-326DF7E8CE71}" srcOrd="0" destOrd="0" presId="urn:microsoft.com/office/officeart/2011/layout/HexagonRadial"/>
    <dgm:cxn modelId="{4AA000BC-578D-44A0-9262-4B7A525B356E}" type="presParOf" srcId="{E686B0C0-B43B-4811-8922-7C4AC6805CB9}" destId="{3025A894-D003-436F-B096-61DA63EADD93}" srcOrd="6" destOrd="0" presId="urn:microsoft.com/office/officeart/2011/layout/HexagonRadial"/>
    <dgm:cxn modelId="{00793FB7-7087-4D09-8AE3-B4C89EB12C90}" type="presParOf" srcId="{E686B0C0-B43B-4811-8922-7C4AC6805CB9}" destId="{401048B0-F99B-42F0-A102-61A06220CB05}" srcOrd="7" destOrd="0" presId="urn:microsoft.com/office/officeart/2011/layout/HexagonRadial"/>
    <dgm:cxn modelId="{9AAB69F8-5AF9-438F-BF22-36124C74ABF7}" type="presParOf" srcId="{401048B0-F99B-42F0-A102-61A06220CB05}" destId="{E1C42D06-BF41-4EB9-8FDA-F24209354624}" srcOrd="0" destOrd="0" presId="urn:microsoft.com/office/officeart/2011/layout/HexagonRadial"/>
    <dgm:cxn modelId="{CFF7CE2F-30D8-4627-B9CA-89F37CEE7DF2}" type="presParOf" srcId="{E686B0C0-B43B-4811-8922-7C4AC6805CB9}" destId="{63BEC7AF-061E-42BB-AE49-7BD8DFB5EC4B}" srcOrd="8" destOrd="0" presId="urn:microsoft.com/office/officeart/2011/layout/HexagonRadial"/>
    <dgm:cxn modelId="{E565F975-DE4C-45FB-9F40-82CA7CFD85F5}" type="presParOf" srcId="{E686B0C0-B43B-4811-8922-7C4AC6805CB9}" destId="{77AD4812-327F-4B7D-B4B7-81F350927E5E}" srcOrd="9" destOrd="0" presId="urn:microsoft.com/office/officeart/2011/layout/HexagonRadial"/>
    <dgm:cxn modelId="{33AA932D-511B-4E99-B5FC-24474252DB52}" type="presParOf" srcId="{77AD4812-327F-4B7D-B4B7-81F350927E5E}" destId="{8AD15197-9665-4244-AE5F-25470DEF27B4}" srcOrd="0" destOrd="0" presId="urn:microsoft.com/office/officeart/2011/layout/HexagonRadial"/>
    <dgm:cxn modelId="{4939E58A-F277-418D-9845-48CC6A2AF5EE}" type="presParOf" srcId="{E686B0C0-B43B-4811-8922-7C4AC6805CB9}" destId="{B5B06D41-9FBA-47AD-89C0-42F74AB7E091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ECE72-1B78-4465-BDC5-48D180F95F63}">
      <dsp:nvSpPr>
        <dsp:cNvPr id="0" name=""/>
        <dsp:cNvSpPr/>
      </dsp:nvSpPr>
      <dsp:spPr>
        <a:xfrm>
          <a:off x="2738472" y="1695773"/>
          <a:ext cx="2155402" cy="186451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b="1" kern="12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az elrendezési kialakítás</a:t>
          </a:r>
          <a:br>
            <a:rPr lang="hu-HU" sz="2000" b="1" kern="12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hu-HU" sz="2000" b="1" kern="12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5 fő</a:t>
          </a:r>
          <a:br>
            <a:rPr lang="hu-HU" sz="2000" b="1" kern="12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hu-HU" sz="2000" b="1" kern="12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technikája</a:t>
          </a:r>
          <a:endParaRPr lang="hu-HU" sz="2000" b="1" kern="120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95652" y="2004748"/>
        <a:ext cx="1441042" cy="1246560"/>
      </dsp:txXfrm>
    </dsp:sp>
    <dsp:sp modelId="{7A9C0C82-F801-4CB7-841D-7635BC70FBAF}">
      <dsp:nvSpPr>
        <dsp:cNvPr id="0" name=""/>
        <dsp:cNvSpPr/>
      </dsp:nvSpPr>
      <dsp:spPr>
        <a:xfrm>
          <a:off x="4088168" y="803731"/>
          <a:ext cx="813226" cy="70070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CDC012-594B-4CFC-9FA4-2BCE731AF7D9}">
      <dsp:nvSpPr>
        <dsp:cNvPr id="0" name=""/>
        <dsp:cNvSpPr/>
      </dsp:nvSpPr>
      <dsp:spPr>
        <a:xfrm>
          <a:off x="2937015" y="0"/>
          <a:ext cx="1766337" cy="152808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b="1" i="1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rögzített</a:t>
          </a:r>
          <a:endParaRPr lang="hu-HU" sz="2000" b="1" i="1" kern="12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9735" y="253237"/>
        <a:ext cx="1180897" cy="1021614"/>
      </dsp:txXfrm>
    </dsp:sp>
    <dsp:sp modelId="{5C9B1843-C0DB-4819-BB7B-326DF7E8CE71}">
      <dsp:nvSpPr>
        <dsp:cNvPr id="0" name=""/>
        <dsp:cNvSpPr/>
      </dsp:nvSpPr>
      <dsp:spPr>
        <a:xfrm>
          <a:off x="5037267" y="2113672"/>
          <a:ext cx="813226" cy="70070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324572F-A5C6-469C-86DA-65817BA915E2}">
      <dsp:nvSpPr>
        <dsp:cNvPr id="0" name=""/>
        <dsp:cNvSpPr/>
      </dsp:nvSpPr>
      <dsp:spPr>
        <a:xfrm>
          <a:off x="4556951" y="939877"/>
          <a:ext cx="1766337" cy="152808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b="1" i="1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rugalmas</a:t>
          </a:r>
          <a:br>
            <a:rPr lang="hu-HU" sz="2000" b="1" i="1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hu-HU" sz="1800" b="0" i="0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(folyékony)</a:t>
          </a:r>
          <a:endParaRPr lang="hu-HU" sz="1800" b="0" i="0" kern="12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49671" y="1193114"/>
        <a:ext cx="1180897" cy="1021614"/>
      </dsp:txXfrm>
    </dsp:sp>
    <dsp:sp modelId="{E1C42D06-BF41-4EB9-8FDA-F24209354624}">
      <dsp:nvSpPr>
        <dsp:cNvPr id="0" name=""/>
        <dsp:cNvSpPr/>
      </dsp:nvSpPr>
      <dsp:spPr>
        <a:xfrm>
          <a:off x="4377961" y="3592349"/>
          <a:ext cx="813226" cy="70070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25A894-D003-436F-B096-61DA63EADD93}">
      <dsp:nvSpPr>
        <dsp:cNvPr id="0" name=""/>
        <dsp:cNvSpPr/>
      </dsp:nvSpPr>
      <dsp:spPr>
        <a:xfrm>
          <a:off x="4556951" y="2787566"/>
          <a:ext cx="1766337" cy="152808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b="1" i="1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hibrid</a:t>
          </a:r>
          <a:r>
            <a:rPr lang="hu-HU" sz="2000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hu-HU" sz="2000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hu-HU" sz="1800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(kevert)</a:t>
          </a:r>
          <a:endParaRPr lang="hu-HU" sz="1800" kern="12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49671" y="3040803"/>
        <a:ext cx="1180897" cy="1021614"/>
      </dsp:txXfrm>
    </dsp:sp>
    <dsp:sp modelId="{8AD15197-9665-4244-AE5F-25470DEF27B4}">
      <dsp:nvSpPr>
        <dsp:cNvPr id="0" name=""/>
        <dsp:cNvSpPr/>
      </dsp:nvSpPr>
      <dsp:spPr>
        <a:xfrm>
          <a:off x="2742483" y="3745841"/>
          <a:ext cx="813226" cy="70070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3BEC7AF-061E-42BB-AE49-7BD8DFB5EC4B}">
      <dsp:nvSpPr>
        <dsp:cNvPr id="0" name=""/>
        <dsp:cNvSpPr/>
      </dsp:nvSpPr>
      <dsp:spPr>
        <a:xfrm>
          <a:off x="2937015" y="3728495"/>
          <a:ext cx="1766337" cy="152808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b="1" i="1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media</a:t>
          </a:r>
          <a:br>
            <a:rPr lang="hu-HU" sz="2000" b="1" i="1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hu-HU" sz="2000" b="1" i="1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jellemző-vel</a:t>
          </a:r>
          <a:endParaRPr lang="hu-HU" sz="2000" b="1" i="1" kern="12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9735" y="3981732"/>
        <a:ext cx="1180897" cy="1021614"/>
      </dsp:txXfrm>
    </dsp:sp>
    <dsp:sp modelId="{B5B06D41-9FBA-47AD-89C0-42F74AB7E091}">
      <dsp:nvSpPr>
        <dsp:cNvPr id="0" name=""/>
        <dsp:cNvSpPr/>
      </dsp:nvSpPr>
      <dsp:spPr>
        <a:xfrm>
          <a:off x="1309559" y="2788617"/>
          <a:ext cx="1766337" cy="152808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b="1" i="1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rugalmas</a:t>
          </a:r>
          <a:br>
            <a:rPr lang="hu-HU" sz="2000" b="1" i="1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hu-HU" sz="2000" b="1" i="1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doboz</a:t>
          </a:r>
          <a:r>
            <a:rPr lang="hu-HU" sz="2000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hu-HU" sz="2000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hu-HU" sz="1800" kern="120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rPr>
            <a:t>(FlexBox)</a:t>
          </a:r>
          <a:endParaRPr lang="hu-HU" sz="1800" kern="1200">
            <a:solidFill>
              <a:srgbClr val="0066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02279" y="3041854"/>
        <a:ext cx="1180897" cy="1021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Sugaras hatszögek"/>
  <dgm:desc val="Egy központi gondolat vagy téma köré épülő szekvenciális folyamat megjelenítése. Az ábra legfeljebb 6 darab 2. szintű alakzatot tartalmazhat. Az ábrázolásmód rövid szövegekhez ideális. A meg nem jelenített szövegek nem vesznek el; megfelelő elrendezésre váltva ismét megjelennek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E008-4F3F-4151-B303-41CFC8CA03D2}" type="datetimeFigureOut">
              <a:rPr lang="hu-HU" smtClean="0"/>
              <a:t>2020. 03. 12.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2445-FDD3-458A-B861-7313E26B92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256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533B9-EED5-4135-A30C-6824B5EEF70E}" type="datetimeFigureOut">
              <a:rPr lang="hu-HU" smtClean="0"/>
              <a:pPr/>
              <a:t>2020. 03. 12.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ABE01-66DD-44AA-9274-FAD5F5ED2E9A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167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04000" y="179999"/>
            <a:ext cx="7560000" cy="2160000"/>
          </a:xfrm>
          <a:solidFill>
            <a:srgbClr val="006600"/>
          </a:solidFill>
        </p:spPr>
        <p:txBody>
          <a:bodyPr>
            <a:normAutofit/>
          </a:bodyPr>
          <a:lstStyle>
            <a:lvl1pPr algn="ctr">
              <a:defRPr sz="6000" baseline="0"/>
            </a:lvl1pPr>
          </a:lstStyle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4000" y="2880000"/>
            <a:ext cx="7560000" cy="3600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5000" b="1" i="1" baseline="0">
                <a:solidFill>
                  <a:srgbClr val="0066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975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575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516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143000"/>
          </a:xfrm>
        </p:spPr>
        <p:txBody>
          <a:bodyPr>
            <a:normAutofit/>
          </a:bodyPr>
          <a:lstStyle>
            <a:lvl1pPr>
              <a:tabLst>
                <a:tab pos="7440613" algn="r"/>
              </a:tabLst>
              <a:defRPr sz="400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28736"/>
            <a:ext cx="7632848" cy="5240624"/>
          </a:xfrm>
        </p:spPr>
        <p:txBody>
          <a:bodyPr>
            <a:normAutofit/>
          </a:bodyPr>
          <a:lstStyle>
            <a:lvl1pPr>
              <a:defRPr sz="3000"/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66584" y="6492875"/>
            <a:ext cx="477416" cy="36512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C61DD4-7DED-4AA4-9E5A-5F7D420479A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995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386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66584" y="6492875"/>
            <a:ext cx="477416" cy="36512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C61DD4-7DED-4AA4-9E5A-5F7D420479A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185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107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2839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5148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200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376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632848" cy="1143000"/>
          </a:xfrm>
          <a:prstGeom prst="rect">
            <a:avLst/>
          </a:prstGeom>
          <a:solidFill>
            <a:srgbClr val="0066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31640" y="1600200"/>
            <a:ext cx="7632848" cy="50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pic>
        <p:nvPicPr>
          <p:cNvPr id="6" name="Kép 5"/>
          <p:cNvPicPr>
            <a:picLocks/>
          </p:cNvPicPr>
          <p:nvPr userDrawn="1"/>
        </p:nvPicPr>
        <p:blipFill rotWithShape="1">
          <a:blip r:embed="rId13"/>
          <a:srcRect l="13744" t="56482" r="62796" b="30050"/>
          <a:stretch/>
        </p:blipFill>
        <p:spPr bwMode="auto">
          <a:xfrm rot="16200000">
            <a:off x="-2141763" y="3517436"/>
            <a:ext cx="5482327" cy="119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églalap 3"/>
          <p:cNvSpPr/>
          <p:nvPr userDrawn="1"/>
        </p:nvSpPr>
        <p:spPr>
          <a:xfrm>
            <a:off x="1198802" y="0"/>
            <a:ext cx="36000" cy="6858001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801" cy="13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6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800" smtClean="0"/>
              <a:t>Weboldalak</a:t>
            </a:r>
            <a:br>
              <a:rPr lang="hu-HU" sz="5800" smtClean="0"/>
            </a:br>
            <a:r>
              <a:rPr lang="hu-HU" sz="5800" smtClean="0"/>
              <a:t>formázása CSS-ben</a:t>
            </a:r>
            <a:endParaRPr lang="hu-HU" sz="5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4000" y="2636912"/>
            <a:ext cx="7560000" cy="3843088"/>
          </a:xfrm>
          <a:noFill/>
        </p:spPr>
        <p:txBody>
          <a:bodyPr>
            <a:normAutofit/>
          </a:bodyPr>
          <a:lstStyle/>
          <a:p>
            <a:r>
              <a:rPr lang="hu-HU" smtClean="0"/>
              <a:t>7.</a:t>
            </a:r>
            <a:br>
              <a:rPr lang="hu-HU" smtClean="0"/>
            </a:br>
            <a:r>
              <a:rPr lang="hu-HU" smtClean="0"/>
              <a:t>Oldalszerkezet</a:t>
            </a:r>
            <a:br>
              <a:rPr lang="hu-HU" smtClean="0"/>
            </a:br>
            <a:r>
              <a:rPr lang="hu-HU" sz="4000" smtClean="0"/>
              <a:t>(a weblapelemek elrendezési módjai, a reszponzivitás biztosításának lehetőségei)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11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080000"/>
          </a:xfrm>
        </p:spPr>
        <p:txBody>
          <a:bodyPr>
            <a:normAutofit/>
          </a:bodyPr>
          <a:lstStyle/>
          <a:p>
            <a:pPr algn="ctr"/>
            <a:r>
              <a:rPr lang="hu-HU" sz="4400" smtClean="0"/>
              <a:t>1. Rögzített elrendezés (f)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4"/>
            <a:ext cx="7704856" cy="5256584"/>
          </a:xfrm>
          <a:ln>
            <a:noFill/>
          </a:ln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hu-HU" sz="2800" smtClean="0"/>
              <a:t>A magyar Internet-használatban általában alkalmazott képernyőfelbontások:</a:t>
            </a:r>
          </a:p>
          <a:p>
            <a:pPr marL="0" indent="0" algn="ctr">
              <a:spcAft>
                <a:spcPts val="1200"/>
              </a:spcAft>
              <a:buNone/>
            </a:pPr>
            <a:endParaRPr lang="hu-HU" sz="2800"/>
          </a:p>
          <a:p>
            <a:pPr marL="0" indent="0" algn="ctr">
              <a:spcAft>
                <a:spcPts val="1200"/>
              </a:spcAft>
              <a:buNone/>
            </a:pPr>
            <a:endParaRPr lang="hu-HU" sz="2800" smtClean="0"/>
          </a:p>
          <a:p>
            <a:pPr marL="0" indent="0" algn="ctr">
              <a:spcAft>
                <a:spcPts val="1200"/>
              </a:spcAft>
              <a:buNone/>
            </a:pPr>
            <a:endParaRPr lang="hu-HU" sz="2800"/>
          </a:p>
          <a:p>
            <a:pPr marL="0" indent="0" algn="ctr">
              <a:spcAft>
                <a:spcPts val="1200"/>
              </a:spcAft>
              <a:buNone/>
            </a:pPr>
            <a:endParaRPr lang="hu-HU" sz="2800" smtClean="0"/>
          </a:p>
          <a:p>
            <a:pPr marL="0" indent="0" algn="ctr">
              <a:spcAft>
                <a:spcPts val="1200"/>
              </a:spcAft>
              <a:buNone/>
            </a:pPr>
            <a:r>
              <a:rPr lang="hu-HU" sz="2800" b="1" i="1" smtClean="0"/>
              <a:t>A fentiek alapján a weboldalt kb.</a:t>
            </a:r>
            <a:br>
              <a:rPr lang="hu-HU" sz="2800" b="1" i="1" smtClean="0"/>
            </a:br>
            <a:r>
              <a:rPr lang="hu-HU" sz="2800" b="1" i="1" smtClean="0"/>
              <a:t>1100px és 1300px szélesre</a:t>
            </a:r>
            <a:br>
              <a:rPr lang="hu-HU" sz="2800" b="1" i="1" smtClean="0"/>
            </a:br>
            <a:r>
              <a:rPr lang="hu-HU" sz="2800" b="1" i="1" smtClean="0"/>
              <a:t>célszerű tervezni.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10</a:t>
            </a:fld>
            <a:endParaRPr lang="hu-HU" dirty="0"/>
          </a:p>
        </p:txBody>
      </p:sp>
      <p:grpSp>
        <p:nvGrpSpPr>
          <p:cNvPr id="7" name="Csoportba foglalás 6"/>
          <p:cNvGrpSpPr/>
          <p:nvPr/>
        </p:nvGrpSpPr>
        <p:grpSpPr>
          <a:xfrm>
            <a:off x="1476000" y="2491904"/>
            <a:ext cx="7431156" cy="1762596"/>
            <a:chOff x="1503872" y="2458492"/>
            <a:chExt cx="7431156" cy="1762596"/>
          </a:xfrm>
        </p:grpSpPr>
        <p:sp>
          <p:nvSpPr>
            <p:cNvPr id="11" name="Tartalom helye 2"/>
            <p:cNvSpPr txBox="1">
              <a:spLocks/>
            </p:cNvSpPr>
            <p:nvPr/>
          </p:nvSpPr>
          <p:spPr>
            <a:xfrm>
              <a:off x="4248000" y="2458492"/>
              <a:ext cx="1800000" cy="50405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1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200"/>
                </a:spcAft>
                <a:buFont typeface="Arial" panose="020B0604020202020204" pitchFamily="34" charset="0"/>
                <a:buNone/>
              </a:pPr>
              <a:r>
                <a:rPr lang="hu-HU" sz="2000" smtClean="0"/>
                <a:t>1366 x 768</a:t>
              </a:r>
            </a:p>
          </p:txBody>
        </p:sp>
        <p:sp>
          <p:nvSpPr>
            <p:cNvPr id="16" name="Tartalom helye 2"/>
            <p:cNvSpPr txBox="1">
              <a:spLocks/>
            </p:cNvSpPr>
            <p:nvPr/>
          </p:nvSpPr>
          <p:spPr>
            <a:xfrm>
              <a:off x="2267744" y="2458492"/>
              <a:ext cx="1800000" cy="50405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1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200"/>
                </a:spcAft>
                <a:buFont typeface="Arial" panose="020B0604020202020204" pitchFamily="34" charset="0"/>
                <a:buNone/>
              </a:pPr>
              <a:r>
                <a:rPr lang="hu-HU" sz="2000" smtClean="0"/>
                <a:t>1024 x 768</a:t>
              </a:r>
            </a:p>
          </p:txBody>
        </p:sp>
        <p:sp>
          <p:nvSpPr>
            <p:cNvPr id="17" name="Tartalom helye 2"/>
            <p:cNvSpPr txBox="1">
              <a:spLocks/>
            </p:cNvSpPr>
            <p:nvPr/>
          </p:nvSpPr>
          <p:spPr>
            <a:xfrm>
              <a:off x="6228184" y="2458492"/>
              <a:ext cx="1800000" cy="50405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1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200"/>
                </a:spcAft>
                <a:buFont typeface="Arial" panose="020B0604020202020204" pitchFamily="34" charset="0"/>
                <a:buNone/>
              </a:pPr>
              <a:r>
                <a:rPr lang="hu-HU" sz="2000" smtClean="0"/>
                <a:t>1280 x 1024</a:t>
              </a:r>
            </a:p>
          </p:txBody>
        </p:sp>
        <p:sp>
          <p:nvSpPr>
            <p:cNvPr id="18" name="Tartalom helye 2"/>
            <p:cNvSpPr txBox="1">
              <a:spLocks/>
            </p:cNvSpPr>
            <p:nvPr/>
          </p:nvSpPr>
          <p:spPr>
            <a:xfrm>
              <a:off x="4248000" y="3092996"/>
              <a:ext cx="1800000" cy="50405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1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200"/>
                </a:spcAft>
                <a:buFont typeface="Arial" panose="020B0604020202020204" pitchFamily="34" charset="0"/>
                <a:buNone/>
              </a:pPr>
              <a:r>
                <a:rPr lang="hu-HU" sz="2000" smtClean="0"/>
                <a:t>1440 x 900</a:t>
              </a:r>
            </a:p>
          </p:txBody>
        </p:sp>
        <p:sp>
          <p:nvSpPr>
            <p:cNvPr id="19" name="Tartalom helye 2"/>
            <p:cNvSpPr txBox="1">
              <a:spLocks/>
            </p:cNvSpPr>
            <p:nvPr/>
          </p:nvSpPr>
          <p:spPr>
            <a:xfrm>
              <a:off x="2267744" y="3092996"/>
              <a:ext cx="1800000" cy="50405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1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200"/>
                </a:spcAft>
                <a:buFont typeface="Arial" panose="020B0604020202020204" pitchFamily="34" charset="0"/>
                <a:buNone/>
              </a:pPr>
              <a:r>
                <a:rPr lang="hu-HU" sz="2000" smtClean="0"/>
                <a:t>1280 x 800</a:t>
              </a:r>
            </a:p>
          </p:txBody>
        </p:sp>
        <p:sp>
          <p:nvSpPr>
            <p:cNvPr id="20" name="Tartalom helye 2"/>
            <p:cNvSpPr txBox="1">
              <a:spLocks/>
            </p:cNvSpPr>
            <p:nvPr/>
          </p:nvSpPr>
          <p:spPr>
            <a:xfrm>
              <a:off x="6228184" y="3092996"/>
              <a:ext cx="1800000" cy="50405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1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200"/>
                </a:spcAft>
                <a:buFont typeface="Arial" panose="020B0604020202020204" pitchFamily="34" charset="0"/>
                <a:buNone/>
              </a:pPr>
              <a:r>
                <a:rPr lang="hu-HU" sz="2000" smtClean="0"/>
                <a:t>1920 x 1080</a:t>
              </a:r>
            </a:p>
          </p:txBody>
        </p:sp>
        <p:sp>
          <p:nvSpPr>
            <p:cNvPr id="21" name="Tartalom helye 2"/>
            <p:cNvSpPr txBox="1">
              <a:spLocks/>
            </p:cNvSpPr>
            <p:nvPr/>
          </p:nvSpPr>
          <p:spPr>
            <a:xfrm>
              <a:off x="3382528" y="3717032"/>
              <a:ext cx="1800000" cy="50405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1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200"/>
                </a:spcAft>
                <a:buFont typeface="Arial" panose="020B0604020202020204" pitchFamily="34" charset="0"/>
                <a:buNone/>
              </a:pPr>
              <a:r>
                <a:rPr lang="hu-HU" sz="2000" smtClean="0"/>
                <a:t>1152 x 864</a:t>
              </a:r>
            </a:p>
          </p:txBody>
        </p:sp>
        <p:sp>
          <p:nvSpPr>
            <p:cNvPr id="22" name="Tartalom helye 2"/>
            <p:cNvSpPr txBox="1">
              <a:spLocks/>
            </p:cNvSpPr>
            <p:nvPr/>
          </p:nvSpPr>
          <p:spPr>
            <a:xfrm>
              <a:off x="1503872" y="3717032"/>
              <a:ext cx="1800000" cy="50405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1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200"/>
                </a:spcAft>
                <a:buFont typeface="Arial" panose="020B0604020202020204" pitchFamily="34" charset="0"/>
                <a:buNone/>
              </a:pPr>
              <a:r>
                <a:rPr lang="hu-HU" sz="2000" smtClean="0"/>
                <a:t>1680 x 1050</a:t>
              </a:r>
            </a:p>
          </p:txBody>
        </p:sp>
        <p:sp>
          <p:nvSpPr>
            <p:cNvPr id="23" name="Tartalom helye 2"/>
            <p:cNvSpPr txBox="1">
              <a:spLocks/>
            </p:cNvSpPr>
            <p:nvPr/>
          </p:nvSpPr>
          <p:spPr>
            <a:xfrm>
              <a:off x="5263028" y="3717032"/>
              <a:ext cx="1800000" cy="50405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1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200"/>
                </a:spcAft>
                <a:buFont typeface="Arial" panose="020B0604020202020204" pitchFamily="34" charset="0"/>
                <a:buNone/>
              </a:pPr>
              <a:r>
                <a:rPr lang="hu-HU" sz="2000" smtClean="0"/>
                <a:t>1024 x 600</a:t>
              </a:r>
            </a:p>
          </p:txBody>
        </p:sp>
        <p:sp>
          <p:nvSpPr>
            <p:cNvPr id="24" name="Tartalom helye 2"/>
            <p:cNvSpPr txBox="1">
              <a:spLocks/>
            </p:cNvSpPr>
            <p:nvPr/>
          </p:nvSpPr>
          <p:spPr>
            <a:xfrm>
              <a:off x="7135028" y="3717032"/>
              <a:ext cx="1800000" cy="50405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1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3000" kern="1200">
                  <a:solidFill>
                    <a:srgbClr val="0066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Aft>
                  <a:spcPts val="1200"/>
                </a:spcAft>
                <a:buFont typeface="Arial" panose="020B0604020202020204" pitchFamily="34" charset="0"/>
                <a:buNone/>
              </a:pPr>
              <a:r>
                <a:rPr lang="hu-HU" sz="2000" smtClean="0"/>
                <a:t>1600 x 900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7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 sz="4400" smtClean="0"/>
              <a:t>2. Rugalmas (folyékony) elrendezés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4"/>
            <a:ext cx="7632848" cy="5373216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hu-HU" sz="3200" smtClean="0"/>
              <a:t>A rugalmas elrendezés</a:t>
            </a:r>
            <a:br>
              <a:rPr lang="hu-HU" sz="3200" smtClean="0"/>
            </a:br>
            <a:r>
              <a:rPr lang="hu-HU" sz="3200" smtClean="0"/>
              <a:t>a folyékony </a:t>
            </a:r>
            <a:r>
              <a:rPr lang="hu-HU" sz="2800" i="1" smtClean="0"/>
              <a:t>(liquid) </a:t>
            </a:r>
            <a:r>
              <a:rPr lang="hu-HU" sz="3200" smtClean="0"/>
              <a:t>és a nyújtható </a:t>
            </a:r>
            <a:r>
              <a:rPr lang="hu-HU" sz="2800" i="1" smtClean="0"/>
              <a:t>(elastic)</a:t>
            </a:r>
            <a:r>
              <a:rPr lang="hu-HU" sz="3200" smtClean="0"/>
              <a:t> elrendezés gyűjtőneve.</a:t>
            </a:r>
          </a:p>
          <a:p>
            <a:pPr indent="-254000">
              <a:spcAft>
                <a:spcPts val="1200"/>
              </a:spcAft>
            </a:pPr>
            <a:r>
              <a:rPr lang="hu-HU" sz="2800" smtClean="0"/>
              <a:t>a </a:t>
            </a:r>
            <a:r>
              <a:rPr lang="hu-HU" sz="2800" b="1" smtClean="0">
                <a:solidFill>
                  <a:srgbClr val="FF0000"/>
                </a:solidFill>
              </a:rPr>
              <a:t>weboldal szélességének </a:t>
            </a:r>
            <a:r>
              <a:rPr lang="hu-HU" sz="2800" smtClean="0"/>
              <a:t>nincsen képpontban meghatározott értéke, hanem</a:t>
            </a:r>
            <a:br>
              <a:rPr lang="hu-HU" sz="2800" smtClean="0"/>
            </a:br>
            <a:r>
              <a:rPr lang="hu-HU" sz="2800" b="1" smtClean="0">
                <a:solidFill>
                  <a:srgbClr val="FF0000"/>
                </a:solidFill>
              </a:rPr>
              <a:t>a felhasználó képernyője felbontásának</a:t>
            </a:r>
            <a:br>
              <a:rPr lang="hu-HU" sz="2800" b="1" smtClean="0">
                <a:solidFill>
                  <a:srgbClr val="FF0000"/>
                </a:solidFill>
              </a:rPr>
            </a:br>
            <a:r>
              <a:rPr lang="hu-HU" sz="2800" b="1" smtClean="0">
                <a:solidFill>
                  <a:srgbClr val="FF0000"/>
                </a:solidFill>
              </a:rPr>
              <a:t>%-ában</a:t>
            </a:r>
            <a:r>
              <a:rPr lang="hu-HU" sz="2800" smtClean="0"/>
              <a:t> van meghatározva</a:t>
            </a:r>
            <a:br>
              <a:rPr lang="hu-HU" sz="2800" smtClean="0"/>
            </a:br>
            <a:r>
              <a:rPr lang="hu-HU" sz="2400" i="1" smtClean="0"/>
              <a:t>(elastic esetén az "em" mértékegységben)</a:t>
            </a:r>
          </a:p>
          <a:p>
            <a:pPr indent="-254000">
              <a:spcAft>
                <a:spcPts val="1200"/>
              </a:spcAft>
            </a:pPr>
            <a:r>
              <a:rPr lang="hu-HU" sz="2800" smtClean="0"/>
              <a:t>a </a:t>
            </a:r>
            <a:r>
              <a:rPr lang="hu-HU" sz="2800" b="1" smtClean="0">
                <a:solidFill>
                  <a:srgbClr val="FF0000"/>
                </a:solidFill>
              </a:rPr>
              <a:t>belső &lt;div&gt; elemek méretét is %-ban </a:t>
            </a:r>
            <a:r>
              <a:rPr lang="hu-HU" sz="2800" smtClean="0"/>
              <a:t>adjuk meg </a:t>
            </a:r>
            <a:r>
              <a:rPr lang="hu-HU" sz="2800" smtClean="0">
                <a:sym typeface="Wingdings" panose="05000000000000000000" pitchFamily="2" charset="2"/>
              </a:rPr>
              <a:t></a:t>
            </a:r>
            <a:r>
              <a:rPr lang="hu-HU" sz="2400" i="1" smtClean="0">
                <a:sym typeface="Wingdings" panose="05000000000000000000" pitchFamily="2" charset="2"/>
              </a:rPr>
              <a:t> arányos változást tesz lehetővé</a:t>
            </a:r>
            <a:endParaRPr lang="hu-HU" sz="2400" i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95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 sz="4400" smtClean="0"/>
              <a:t>2. Rugalmas (folyékony) elrendezés (f)</a:t>
            </a:r>
            <a:endParaRPr lang="hu-HU" sz="4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12</a:t>
            </a:fld>
            <a:endParaRPr lang="hu-H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5" t="28213" r="15767" b="14822"/>
          <a:stretch/>
        </p:blipFill>
        <p:spPr bwMode="auto">
          <a:xfrm>
            <a:off x="1368000" y="1548000"/>
            <a:ext cx="7560840" cy="525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3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 sz="4400" smtClean="0"/>
              <a:t>2. Rugalmas (folyékony) elrendezés (f)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4"/>
            <a:ext cx="7632848" cy="53732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200" u="sng" smtClean="0"/>
              <a:t>probléma</a:t>
            </a:r>
            <a:r>
              <a:rPr lang="hu-HU" sz="3200" smtClean="0"/>
              <a:t>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hu-HU" smtClean="0"/>
              <a:t>kisebb felbontások felé haladva</a:t>
            </a:r>
            <a:br>
              <a:rPr lang="hu-HU" smtClean="0"/>
            </a:br>
            <a:r>
              <a:rPr lang="hu-HU" smtClean="0"/>
              <a:t>a tartalom egyre "sűrűbbé" válik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hu-HU" smtClean="0"/>
              <a:t>a fontos és kevésbé fontos részek</a:t>
            </a:r>
            <a:br>
              <a:rPr lang="hu-HU" smtClean="0"/>
            </a:br>
            <a:r>
              <a:rPr lang="hu-HU" smtClean="0"/>
              <a:t>differenciálatlanul keskenyebbek</a:t>
            </a:r>
            <a:br>
              <a:rPr lang="hu-HU" smtClean="0"/>
            </a:br>
            <a:r>
              <a:rPr lang="hu-HU" sz="2600" i="1" smtClean="0"/>
              <a:t>(esetleg olvashatatlanná válik a fontos szöveg, egy kevésbé fontos kép aránytalanul nagyobb)</a:t>
            </a:r>
            <a:endParaRPr lang="hu-HU"/>
          </a:p>
          <a:p>
            <a:pPr>
              <a:spcBef>
                <a:spcPts val="0"/>
              </a:spcBef>
            </a:pPr>
            <a:r>
              <a:rPr lang="hu-HU" smtClean="0"/>
              <a:t>csak kb. 20%-os felbontástartomány-változásban biztosítja a képernyő és</a:t>
            </a:r>
            <a:br>
              <a:rPr lang="hu-HU" smtClean="0"/>
            </a:br>
            <a:r>
              <a:rPr lang="hu-HU" smtClean="0"/>
              <a:t>a weboldal-elrendezés összhangját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42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 sz="4400"/>
              <a:t>3</a:t>
            </a:r>
            <a:r>
              <a:rPr lang="hu-HU" sz="4400" smtClean="0"/>
              <a:t>. Hibrid (kevert)</a:t>
            </a:r>
            <a:br>
              <a:rPr lang="hu-HU" sz="4400" smtClean="0"/>
            </a:br>
            <a:r>
              <a:rPr lang="hu-HU" sz="4400" smtClean="0"/>
              <a:t>elrendezés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4"/>
            <a:ext cx="7632848" cy="5373216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hu-HU" sz="3200" smtClean="0"/>
              <a:t>A hibrid elrendezés </a:t>
            </a:r>
            <a:r>
              <a:rPr lang="hu-HU" sz="3200" b="1" smtClean="0">
                <a:solidFill>
                  <a:srgbClr val="FF0000"/>
                </a:solidFill>
              </a:rPr>
              <a:t>a rugalmas és</a:t>
            </a:r>
            <a:br>
              <a:rPr lang="hu-HU" sz="3200" b="1" smtClean="0">
                <a:solidFill>
                  <a:srgbClr val="FF0000"/>
                </a:solidFill>
              </a:rPr>
            </a:br>
            <a:r>
              <a:rPr lang="hu-HU" sz="3200" b="1" smtClean="0">
                <a:solidFill>
                  <a:srgbClr val="FF0000"/>
                </a:solidFill>
              </a:rPr>
              <a:t>a rögzített elrendezés kervert alkalmazása </a:t>
            </a:r>
            <a:r>
              <a:rPr lang="hu-HU" sz="3200" smtClean="0"/>
              <a:t>egy weboldalon belül.</a:t>
            </a:r>
          </a:p>
          <a:p>
            <a:pPr indent="-254000">
              <a:spcAft>
                <a:spcPts val="1200"/>
              </a:spcAft>
            </a:pPr>
            <a:r>
              <a:rPr lang="hu-HU" sz="2800" smtClean="0"/>
              <a:t>a </a:t>
            </a:r>
            <a:r>
              <a:rPr lang="hu-HU" sz="2800" b="1" i="1" smtClean="0"/>
              <a:t>fontosabb</a:t>
            </a:r>
            <a:r>
              <a:rPr lang="hu-HU" sz="2800" smtClean="0"/>
              <a:t> vagy méretváltozásra érzékeny rész(eke)t </a:t>
            </a:r>
            <a:r>
              <a:rPr lang="hu-HU" sz="2800" b="1" i="1" smtClean="0"/>
              <a:t>rögzített</a:t>
            </a:r>
            <a:r>
              <a:rPr lang="hu-HU" sz="2800" smtClean="0"/>
              <a:t> szélességgel adjuk meg</a:t>
            </a:r>
            <a:br>
              <a:rPr lang="hu-HU" sz="2800" smtClean="0"/>
            </a:br>
            <a:r>
              <a:rPr lang="hu-HU" sz="2400" i="1" smtClean="0"/>
              <a:t>(pl. képernyőpontban</a:t>
            </a:r>
          </a:p>
          <a:p>
            <a:pPr indent="-254000">
              <a:spcAft>
                <a:spcPts val="1200"/>
              </a:spcAft>
            </a:pPr>
            <a:r>
              <a:rPr lang="hu-HU" sz="2800" smtClean="0"/>
              <a:t>a </a:t>
            </a:r>
            <a:r>
              <a:rPr lang="hu-HU" sz="2800" b="1" i="1" smtClean="0"/>
              <a:t>kevésbé fontos</a:t>
            </a:r>
            <a:r>
              <a:rPr lang="hu-HU" sz="2800" smtClean="0"/>
              <a:t>nak tartott rész(eke)t </a:t>
            </a:r>
            <a:r>
              <a:rPr lang="hu-HU" sz="2800" b="1" i="1" smtClean="0"/>
              <a:t>rugalmas</a:t>
            </a:r>
            <a:r>
              <a:rPr lang="hu-HU" sz="2800" smtClean="0"/>
              <a:t> szélességgel kódoljuk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hu-HU" sz="2400" i="1" smtClean="0"/>
              <a:t>Ezzel a módszerrel kompenzálható a tisztán rugalmas elrendezés okozta differenciálatlanságot.</a:t>
            </a:r>
            <a:endParaRPr lang="hu-HU" sz="2000" i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87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 sz="4400"/>
              <a:t>3</a:t>
            </a:r>
            <a:r>
              <a:rPr lang="hu-HU" sz="4400" smtClean="0"/>
              <a:t>. Hibrid (kevert)</a:t>
            </a:r>
            <a:br>
              <a:rPr lang="hu-HU" sz="4400" smtClean="0"/>
            </a:br>
            <a:r>
              <a:rPr lang="hu-HU" sz="4400" smtClean="0"/>
              <a:t>elrendezés (f)</a:t>
            </a:r>
            <a:endParaRPr lang="hu-HU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5" t="38750" r="16168" b="22987"/>
          <a:stretch/>
        </p:blipFill>
        <p:spPr bwMode="auto">
          <a:xfrm>
            <a:off x="1378452" y="3924000"/>
            <a:ext cx="7617094" cy="262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15</a:t>
            </a:fld>
            <a:endParaRPr lang="hu-H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2" t="35536" r="28791" b="11378"/>
          <a:stretch/>
        </p:blipFill>
        <p:spPr bwMode="auto">
          <a:xfrm>
            <a:off x="4135352" y="1556792"/>
            <a:ext cx="4860194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1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 sz="4400" smtClean="0"/>
              <a:t>4. A media</a:t>
            </a:r>
            <a:r>
              <a:rPr lang="hu-HU" sz="4400" b="0" smtClean="0"/>
              <a:t> </a:t>
            </a:r>
            <a:r>
              <a:rPr lang="hu-HU" sz="4400" smtClean="0"/>
              <a:t>jellemző alkalmazása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4"/>
            <a:ext cx="7632848" cy="5373216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hu-HU" sz="3200" smtClean="0"/>
              <a:t>A media jellemző</a:t>
            </a:r>
            <a:br>
              <a:rPr lang="hu-HU" sz="3200" smtClean="0"/>
            </a:br>
            <a:r>
              <a:rPr lang="hu-HU" sz="3200" b="1" smtClean="0">
                <a:solidFill>
                  <a:srgbClr val="FF0000"/>
                </a:solidFill>
              </a:rPr>
              <a:t>a kimeneti (megjelenítő) eszközre vonatkozó feltétel(ek) leírására</a:t>
            </a:r>
            <a:r>
              <a:rPr lang="hu-HU" sz="3200" smtClean="0"/>
              <a:t> használható.</a:t>
            </a:r>
          </a:p>
          <a:p>
            <a:pPr indent="-254000">
              <a:spcBef>
                <a:spcPts val="600"/>
              </a:spcBef>
              <a:spcAft>
                <a:spcPts val="600"/>
              </a:spcAft>
            </a:pPr>
            <a:r>
              <a:rPr lang="hu-HU" sz="2800" b="1" i="1" smtClean="0"/>
              <a:t>két logikai állapot közül választ:</a:t>
            </a:r>
          </a:p>
          <a:p>
            <a:pPr lvl="1" indent="-254000">
              <a:spcBef>
                <a:spcPts val="0"/>
              </a:spcBef>
              <a:spcAft>
                <a:spcPts val="600"/>
              </a:spcAft>
            </a:pPr>
            <a:r>
              <a:rPr lang="hu-HU" sz="2800" smtClean="0"/>
              <a:t>vagy </a:t>
            </a:r>
            <a:r>
              <a:rPr lang="hu-HU" sz="2800" b="1" i="1" smtClean="0"/>
              <a:t>megegyezik</a:t>
            </a:r>
            <a:r>
              <a:rPr lang="hu-HU" sz="2800" smtClean="0"/>
              <a:t> a megjelenítő eszköz</a:t>
            </a:r>
            <a:br>
              <a:rPr lang="hu-HU" sz="2800" smtClean="0"/>
            </a:br>
            <a:r>
              <a:rPr lang="hu-HU" sz="2800" smtClean="0"/>
              <a:t>a megadottal és akkor érvényes a hozzá-adott stílus, tehát alkalmazza azt</a:t>
            </a:r>
          </a:p>
          <a:p>
            <a:pPr lvl="1" indent="-254000">
              <a:spcBef>
                <a:spcPts val="0"/>
              </a:spcBef>
              <a:spcAft>
                <a:spcPts val="600"/>
              </a:spcAft>
            </a:pPr>
            <a:r>
              <a:rPr lang="hu-HU" sz="2800" smtClean="0"/>
              <a:t>vagy </a:t>
            </a:r>
            <a:r>
              <a:rPr lang="hu-HU" sz="2800" b="1" i="1" smtClean="0"/>
              <a:t>nem egyezik meg </a:t>
            </a:r>
            <a:r>
              <a:rPr lang="hu-HU" sz="2800" smtClean="0"/>
              <a:t>és akkor az</a:t>
            </a:r>
            <a:br>
              <a:rPr lang="hu-HU" sz="2800" smtClean="0"/>
            </a:br>
            <a:r>
              <a:rPr lang="hu-HU" sz="2800" smtClean="0"/>
              <a:t>a stílus nem lesz érvényes</a:t>
            </a:r>
            <a:endParaRPr lang="hu-HU" sz="200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40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 sz="4400" smtClean="0"/>
              <a:t>4. A media</a:t>
            </a:r>
            <a:r>
              <a:rPr lang="hu-HU" sz="4400" b="0" smtClean="0"/>
              <a:t> </a:t>
            </a:r>
            <a:r>
              <a:rPr lang="hu-HU" sz="4400" smtClean="0"/>
              <a:t>jellemző alkalmazása (f)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556792"/>
            <a:ext cx="7632848" cy="5301208"/>
          </a:xfrm>
        </p:spPr>
        <p:txBody>
          <a:bodyPr>
            <a:normAutofit/>
          </a:bodyPr>
          <a:lstStyle/>
          <a:p>
            <a:pPr indent="-254000">
              <a:spcBef>
                <a:spcPts val="600"/>
              </a:spcBef>
              <a:spcAft>
                <a:spcPts val="600"/>
              </a:spcAft>
            </a:pPr>
            <a:r>
              <a:rPr lang="hu-HU" sz="2800" smtClean="0"/>
              <a:t>a </a:t>
            </a:r>
            <a:r>
              <a:rPr lang="hu-HU" sz="2800" b="1" smtClean="0">
                <a:solidFill>
                  <a:srgbClr val="FF0000"/>
                </a:solidFill>
              </a:rPr>
              <a:t>média típusát </a:t>
            </a:r>
            <a:r>
              <a:rPr lang="hu-HU" sz="2800" smtClean="0"/>
              <a:t>kulcsszóval adjuk meg: </a:t>
            </a:r>
            <a:r>
              <a:rPr lang="hu-HU" sz="2800" b="1" i="1" smtClean="0"/>
              <a:t>screen</a:t>
            </a:r>
            <a:r>
              <a:rPr lang="hu-HU" sz="2800" smtClean="0"/>
              <a:t> (megjelenítő), </a:t>
            </a:r>
            <a:r>
              <a:rPr lang="hu-HU" sz="2800" b="1" i="1" smtClean="0"/>
              <a:t>print</a:t>
            </a:r>
            <a:r>
              <a:rPr lang="hu-HU" sz="2800" smtClean="0"/>
              <a:t> (nyomtató), </a:t>
            </a:r>
            <a:r>
              <a:rPr lang="hu-HU" sz="2800" b="1" i="1" smtClean="0"/>
              <a:t>speech</a:t>
            </a:r>
            <a:r>
              <a:rPr lang="hu-HU" sz="2800" smtClean="0"/>
              <a:t> (képernyőfelolvasó), </a:t>
            </a:r>
            <a:r>
              <a:rPr lang="hu-HU" sz="2800" b="1" i="1" smtClean="0"/>
              <a:t>all</a:t>
            </a:r>
            <a:r>
              <a:rPr lang="hu-HU" sz="2800" smtClean="0"/>
              <a:t> (összes)</a:t>
            </a:r>
          </a:p>
          <a:p>
            <a:pPr indent="-254000">
              <a:spcBef>
                <a:spcPts val="600"/>
              </a:spcBef>
              <a:spcAft>
                <a:spcPts val="600"/>
              </a:spcAft>
            </a:pPr>
            <a:r>
              <a:rPr lang="hu-HU" sz="2800" smtClean="0"/>
              <a:t>ha a </a:t>
            </a:r>
            <a:r>
              <a:rPr lang="hu-HU" sz="2800" b="1" smtClean="0">
                <a:solidFill>
                  <a:srgbClr val="FF0000"/>
                </a:solidFill>
              </a:rPr>
              <a:t>screen</a:t>
            </a:r>
            <a:r>
              <a:rPr lang="hu-HU" sz="2800" smtClean="0"/>
              <a:t>-t adjuk meg, </a:t>
            </a:r>
            <a:r>
              <a:rPr lang="hu-HU" sz="2800" b="1" smtClean="0">
                <a:solidFill>
                  <a:srgbClr val="FF0000"/>
                </a:solidFill>
              </a:rPr>
              <a:t>további tulajdon-</a:t>
            </a:r>
            <a:br>
              <a:rPr lang="hu-HU" sz="2800" b="1" smtClean="0">
                <a:solidFill>
                  <a:srgbClr val="FF0000"/>
                </a:solidFill>
              </a:rPr>
            </a:br>
            <a:r>
              <a:rPr lang="hu-HU" sz="2800" b="1" smtClean="0">
                <a:solidFill>
                  <a:srgbClr val="FF0000"/>
                </a:solidFill>
              </a:rPr>
              <a:t>ságokat</a:t>
            </a:r>
            <a:r>
              <a:rPr lang="hu-HU" sz="2800" smtClean="0"/>
              <a:t> is meghatározhatunk:</a:t>
            </a:r>
          </a:p>
          <a:p>
            <a:pPr marL="812800" lvl="1" indent="-323850">
              <a:spcBef>
                <a:spcPts val="0"/>
              </a:spcBef>
              <a:spcAft>
                <a:spcPts val="600"/>
              </a:spcAft>
            </a:pPr>
            <a:r>
              <a:rPr lang="hu-HU" sz="2600" smtClean="0"/>
              <a:t>width, height, max-…, min-...</a:t>
            </a:r>
          </a:p>
          <a:p>
            <a:pPr marL="812800" lvl="1" indent="-323850">
              <a:spcBef>
                <a:spcPts val="0"/>
              </a:spcBef>
              <a:spcAft>
                <a:spcPts val="600"/>
              </a:spcAft>
            </a:pPr>
            <a:r>
              <a:rPr lang="hu-HU" sz="2600" smtClean="0"/>
              <a:t>orientation (portrait = álló, landsape = fekvő)</a:t>
            </a:r>
          </a:p>
          <a:p>
            <a:pPr marL="812800" lvl="1" indent="-323850">
              <a:spcBef>
                <a:spcPts val="0"/>
              </a:spcBef>
              <a:spcAft>
                <a:spcPts val="600"/>
              </a:spcAft>
            </a:pPr>
            <a:r>
              <a:rPr lang="hu-HU" sz="2600" smtClean="0"/>
              <a:t>aspect-ratio (szélességi-magassági arányok, pl. 4/3 vagy 3/2)</a:t>
            </a:r>
          </a:p>
          <a:p>
            <a:pPr marL="812800" lvl="1" indent="-323850">
              <a:spcBef>
                <a:spcPts val="0"/>
              </a:spcBef>
              <a:spcAft>
                <a:spcPts val="600"/>
              </a:spcAft>
            </a:pPr>
            <a:r>
              <a:rPr lang="hu-HU" sz="2600" smtClean="0"/>
              <a:t>color (színenkénti bitek száma)</a:t>
            </a:r>
            <a:endParaRPr lang="hu-HU" sz="2600"/>
          </a:p>
          <a:p>
            <a:pPr marL="488950" lvl="1" indent="0">
              <a:spcBef>
                <a:spcPts val="0"/>
              </a:spcBef>
              <a:buNone/>
            </a:pPr>
            <a:r>
              <a:rPr lang="hu-HU" sz="2600" smtClean="0"/>
              <a:t>…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77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 sz="4400" smtClean="0"/>
              <a:t>4. A media</a:t>
            </a:r>
            <a:r>
              <a:rPr lang="hu-HU" sz="4400" b="0" smtClean="0"/>
              <a:t> </a:t>
            </a:r>
            <a:r>
              <a:rPr lang="hu-HU" sz="4400" smtClean="0"/>
              <a:t>jellemző alkalmazása (f)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556792"/>
            <a:ext cx="7632848" cy="5301208"/>
          </a:xfrm>
        </p:spPr>
        <p:txBody>
          <a:bodyPr>
            <a:normAutofit/>
          </a:bodyPr>
          <a:lstStyle/>
          <a:p>
            <a:pPr indent="-254000">
              <a:spcBef>
                <a:spcPts val="600"/>
              </a:spcBef>
            </a:pPr>
            <a:r>
              <a:rPr lang="hu-HU" sz="2800" smtClean="0"/>
              <a:t>a media jellemzőben </a:t>
            </a:r>
            <a:r>
              <a:rPr lang="hu-HU" sz="2800" b="1" smtClean="0">
                <a:solidFill>
                  <a:srgbClr val="FF0000"/>
                </a:solidFill>
              </a:rPr>
              <a:t>felsorolásként</a:t>
            </a:r>
            <a:r>
              <a:rPr lang="hu-HU" sz="2800" smtClean="0"/>
              <a:t> </a:t>
            </a:r>
            <a:r>
              <a:rPr lang="hu-HU" sz="2800" b="1" smtClean="0">
                <a:solidFill>
                  <a:srgbClr val="FF0000"/>
                </a:solidFill>
              </a:rPr>
              <a:t>egyszerre több paraméter</a:t>
            </a:r>
            <a:r>
              <a:rPr lang="hu-HU" sz="2800" b="1" i="1" smtClean="0"/>
              <a:t> </a:t>
            </a:r>
            <a:r>
              <a:rPr lang="hu-HU" sz="2800" smtClean="0"/>
              <a:t>is definiálható:</a:t>
            </a:r>
          </a:p>
          <a:p>
            <a:pPr marL="812800" lvl="1" indent="-323850">
              <a:spcBef>
                <a:spcPts val="0"/>
              </a:spcBef>
            </a:pPr>
            <a:r>
              <a:rPr lang="hu-HU" sz="2600" smtClean="0"/>
              <a:t>logikai VAGY-ot vesszővel</a:t>
            </a:r>
          </a:p>
          <a:p>
            <a:pPr marL="812800" lvl="1" indent="-323850">
              <a:spcBef>
                <a:spcPts val="0"/>
              </a:spcBef>
              <a:spcAft>
                <a:spcPts val="1800"/>
              </a:spcAft>
            </a:pPr>
            <a:r>
              <a:rPr lang="hu-HU" sz="2600" smtClean="0"/>
              <a:t>logikai ÉS-t az "and" szóval</a:t>
            </a:r>
          </a:p>
          <a:p>
            <a:pPr marL="355600" indent="-266700">
              <a:spcBef>
                <a:spcPts val="0"/>
              </a:spcBef>
              <a:spcAft>
                <a:spcPts val="600"/>
              </a:spcAft>
            </a:pPr>
            <a:r>
              <a:rPr lang="hu-HU" sz="2800" smtClean="0"/>
              <a:t>a képernyőtulajdonságokat kétféle módon adhatjuk a weboldalhoz:</a:t>
            </a:r>
          </a:p>
          <a:p>
            <a:pPr marL="812800" lvl="1" indent="-323850">
              <a:spcBef>
                <a:spcPts val="0"/>
              </a:spcBef>
              <a:spcAft>
                <a:spcPts val="600"/>
              </a:spcAft>
            </a:pPr>
            <a:r>
              <a:rPr lang="hu-HU" sz="2600" b="1" smtClean="0"/>
              <a:t>HMTL-kódként:</a:t>
            </a:r>
            <a:r>
              <a:rPr lang="hu-HU" sz="2600" smtClean="0"/>
              <a:t/>
            </a:r>
            <a:br>
              <a:rPr lang="hu-HU" sz="2600" smtClean="0"/>
            </a:br>
            <a:r>
              <a:rPr lang="hu-HU" sz="2600" i="1" smtClean="0">
                <a:solidFill>
                  <a:srgbClr val="0070C0"/>
                </a:solidFill>
              </a:rPr>
              <a:t>&lt;link rel=stylesheet media="… and …"</a:t>
            </a:r>
            <a:br>
              <a:rPr lang="hu-HU" sz="2600" i="1" smtClean="0">
                <a:solidFill>
                  <a:srgbClr val="0070C0"/>
                </a:solidFill>
              </a:rPr>
            </a:br>
            <a:r>
              <a:rPr lang="hu-HU" sz="2600" i="1" smtClean="0">
                <a:solidFill>
                  <a:srgbClr val="0070C0"/>
                </a:solidFill>
              </a:rPr>
              <a:t>				href=stiluslapfájlnév.css&gt;</a:t>
            </a:r>
          </a:p>
          <a:p>
            <a:pPr marL="812800" lvl="1" indent="-323850">
              <a:spcBef>
                <a:spcPts val="0"/>
              </a:spcBef>
            </a:pPr>
            <a:r>
              <a:rPr lang="hu-HU" sz="2600" b="1" smtClean="0"/>
              <a:t>CSS-kódként:</a:t>
            </a:r>
            <a:r>
              <a:rPr lang="hu-HU" sz="2600" smtClean="0"/>
              <a:t/>
            </a:r>
            <a:br>
              <a:rPr lang="hu-HU" sz="2600" smtClean="0"/>
            </a:br>
            <a:r>
              <a:rPr lang="hu-HU" sz="2600" i="1" smtClean="0">
                <a:solidFill>
                  <a:srgbClr val="0070C0"/>
                </a:solidFill>
              </a:rPr>
              <a:t>@media screen and (….) and (…) { … 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24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 sz="4400" smtClean="0"/>
              <a:t>4. A media</a:t>
            </a:r>
            <a:r>
              <a:rPr lang="hu-HU" sz="4400" b="0" smtClean="0"/>
              <a:t> </a:t>
            </a:r>
            <a:r>
              <a:rPr lang="hu-HU" sz="4400" smtClean="0"/>
              <a:t>jellemző alkalmazása (f)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556792"/>
            <a:ext cx="7632848" cy="530120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800"/>
              </a:spcAft>
              <a:buNone/>
            </a:pPr>
            <a:r>
              <a:rPr lang="hu-HU" sz="2800" dirty="0" smtClean="0"/>
              <a:t>Ha a "</a:t>
            </a:r>
            <a:r>
              <a:rPr lang="hu-HU" sz="2800" dirty="0" err="1" smtClean="0"/>
              <a:t>media</a:t>
            </a:r>
            <a:r>
              <a:rPr lang="hu-HU" sz="2800" dirty="0" smtClean="0"/>
              <a:t>"-</a:t>
            </a:r>
            <a:r>
              <a:rPr lang="hu-HU" sz="2800" dirty="0" err="1" smtClean="0"/>
              <a:t>val</a:t>
            </a:r>
            <a:r>
              <a:rPr lang="hu-HU" sz="2800" dirty="0" smtClean="0"/>
              <a:t> </a:t>
            </a:r>
            <a:r>
              <a:rPr lang="hu-HU" sz="2800" b="1" dirty="0" smtClean="0">
                <a:solidFill>
                  <a:srgbClr val="FF0000"/>
                </a:solidFill>
              </a:rPr>
              <a:t>több stíluslapot</a:t>
            </a:r>
            <a:br>
              <a:rPr lang="hu-HU" sz="2800" b="1" dirty="0" smtClean="0">
                <a:solidFill>
                  <a:srgbClr val="FF0000"/>
                </a:solidFill>
              </a:rPr>
            </a:br>
            <a:r>
              <a:rPr lang="hu-HU" sz="2800" b="1" dirty="0" smtClean="0">
                <a:solidFill>
                  <a:srgbClr val="FF0000"/>
                </a:solidFill>
              </a:rPr>
              <a:t>is meghatározunk egy weboldalhoz</a:t>
            </a:r>
            <a:r>
              <a:rPr lang="hu-HU" sz="2800" dirty="0" smtClean="0"/>
              <a:t>, akkor</a:t>
            </a:r>
            <a:br>
              <a:rPr lang="hu-HU" sz="2800" dirty="0" smtClean="0"/>
            </a:br>
            <a:r>
              <a:rPr lang="hu-HU" sz="2800" dirty="0" smtClean="0"/>
              <a:t>a szinte teljes, </a:t>
            </a:r>
            <a:r>
              <a:rPr lang="hu-HU" sz="2800" b="1" dirty="0" smtClean="0">
                <a:solidFill>
                  <a:srgbClr val="FF0000"/>
                </a:solidFill>
              </a:rPr>
              <a:t>az összes használatban lévő megjelenítőskála lefedhető </a:t>
            </a:r>
            <a:r>
              <a:rPr lang="hu-HU" sz="2800" dirty="0" smtClean="0"/>
              <a:t>nem túl feszítetten alkalmazkodó elrendezésekkel.</a:t>
            </a:r>
            <a:endParaRPr lang="hu-HU" sz="2800" dirty="0"/>
          </a:p>
          <a:p>
            <a:pPr marL="0" indent="0" algn="ctr">
              <a:spcBef>
                <a:spcPts val="0"/>
              </a:spcBef>
              <a:spcAft>
                <a:spcPts val="1800"/>
              </a:spcAft>
              <a:buNone/>
            </a:pPr>
            <a:r>
              <a:rPr lang="hu-HU" sz="2800" dirty="0">
                <a:solidFill>
                  <a:srgbClr val="0070C0"/>
                </a:solidFill>
              </a:rPr>
              <a:t>&lt;link </a:t>
            </a:r>
            <a:r>
              <a:rPr lang="hu-HU" sz="2800" dirty="0" err="1">
                <a:solidFill>
                  <a:srgbClr val="0070C0"/>
                </a:solidFill>
              </a:rPr>
              <a:t>rel</a:t>
            </a:r>
            <a:r>
              <a:rPr lang="hu-HU" sz="2800" dirty="0">
                <a:solidFill>
                  <a:srgbClr val="0070C0"/>
                </a:solidFill>
              </a:rPr>
              <a:t>="</a:t>
            </a:r>
            <a:r>
              <a:rPr lang="hu-HU" sz="2800" dirty="0" err="1">
                <a:solidFill>
                  <a:srgbClr val="0070C0"/>
                </a:solidFill>
              </a:rPr>
              <a:t>stylesheet</a:t>
            </a:r>
            <a:r>
              <a:rPr lang="hu-HU" sz="2800" dirty="0">
                <a:solidFill>
                  <a:srgbClr val="0070C0"/>
                </a:solidFill>
              </a:rPr>
              <a:t>" </a:t>
            </a:r>
            <a:r>
              <a:rPr lang="hu-HU" sz="2800" dirty="0" err="1">
                <a:solidFill>
                  <a:srgbClr val="0070C0"/>
                </a:solidFill>
              </a:rPr>
              <a:t>media</a:t>
            </a:r>
            <a:r>
              <a:rPr lang="hu-HU" sz="2800" dirty="0">
                <a:solidFill>
                  <a:srgbClr val="0070C0"/>
                </a:solidFill>
              </a:rPr>
              <a:t>="</a:t>
            </a:r>
            <a:r>
              <a:rPr lang="hu-HU" sz="2800" dirty="0" err="1">
                <a:solidFill>
                  <a:srgbClr val="0070C0"/>
                </a:solidFill>
              </a:rPr>
              <a:t>screen</a:t>
            </a:r>
            <a:r>
              <a:rPr lang="hu-HU" sz="2800" dirty="0">
                <a:solidFill>
                  <a:srgbClr val="0070C0"/>
                </a:solidFill>
              </a:rPr>
              <a:t> </a:t>
            </a:r>
            <a:r>
              <a:rPr lang="hu-HU" sz="2800" dirty="0" smtClean="0">
                <a:solidFill>
                  <a:srgbClr val="0070C0"/>
                </a:solidFill>
              </a:rPr>
              <a:t>and</a:t>
            </a:r>
            <a:br>
              <a:rPr lang="hu-HU" sz="2800" dirty="0" smtClean="0">
                <a:solidFill>
                  <a:srgbClr val="0070C0"/>
                </a:solidFill>
              </a:rPr>
            </a:br>
            <a:r>
              <a:rPr lang="hu-HU" sz="2800" dirty="0" smtClean="0">
                <a:solidFill>
                  <a:srgbClr val="0070C0"/>
                </a:solidFill>
              </a:rPr>
              <a:t>(</a:t>
            </a:r>
            <a:r>
              <a:rPr lang="hu-HU" sz="2800" dirty="0">
                <a:solidFill>
                  <a:srgbClr val="0070C0"/>
                </a:solidFill>
              </a:rPr>
              <a:t>min-</a:t>
            </a:r>
            <a:r>
              <a:rPr lang="hu-HU" sz="2800" dirty="0" err="1">
                <a:solidFill>
                  <a:srgbClr val="0070C0"/>
                </a:solidFill>
              </a:rPr>
              <a:t>width</a:t>
            </a:r>
            <a:r>
              <a:rPr lang="hu-HU" sz="2800" dirty="0">
                <a:solidFill>
                  <a:srgbClr val="0070C0"/>
                </a:solidFill>
              </a:rPr>
              <a:t>: 900px)" </a:t>
            </a:r>
            <a:r>
              <a:rPr lang="hu-HU" sz="2800" dirty="0" err="1">
                <a:solidFill>
                  <a:srgbClr val="0070C0"/>
                </a:solidFill>
              </a:rPr>
              <a:t>href</a:t>
            </a:r>
            <a:r>
              <a:rPr lang="hu-HU" sz="2800" dirty="0">
                <a:solidFill>
                  <a:srgbClr val="0070C0"/>
                </a:solidFill>
              </a:rPr>
              <a:t>="widescreen.css</a:t>
            </a:r>
            <a:r>
              <a:rPr lang="hu-HU" sz="2800" dirty="0" smtClean="0">
                <a:solidFill>
                  <a:srgbClr val="0070C0"/>
                </a:solidFill>
              </a:rPr>
              <a:t>"&gt;</a:t>
            </a:r>
          </a:p>
          <a:p>
            <a:pPr marL="0" indent="0" algn="ctr">
              <a:spcBef>
                <a:spcPts val="0"/>
              </a:spcBef>
              <a:spcAft>
                <a:spcPts val="1800"/>
              </a:spcAft>
              <a:buNone/>
            </a:pPr>
            <a:r>
              <a:rPr lang="hu-HU" sz="2800" dirty="0" smtClean="0">
                <a:solidFill>
                  <a:srgbClr val="0070C0"/>
                </a:solidFill>
              </a:rPr>
              <a:t>&lt;</a:t>
            </a:r>
            <a:r>
              <a:rPr lang="hu-HU" sz="2800" dirty="0">
                <a:solidFill>
                  <a:srgbClr val="0070C0"/>
                </a:solidFill>
              </a:rPr>
              <a:t>link </a:t>
            </a:r>
            <a:r>
              <a:rPr lang="hu-HU" sz="2800" dirty="0" err="1">
                <a:solidFill>
                  <a:srgbClr val="0070C0"/>
                </a:solidFill>
              </a:rPr>
              <a:t>rel</a:t>
            </a:r>
            <a:r>
              <a:rPr lang="hu-HU" sz="2800" dirty="0">
                <a:solidFill>
                  <a:srgbClr val="0070C0"/>
                </a:solidFill>
              </a:rPr>
              <a:t>="</a:t>
            </a:r>
            <a:r>
              <a:rPr lang="hu-HU" sz="2800" dirty="0" err="1">
                <a:solidFill>
                  <a:srgbClr val="0070C0"/>
                </a:solidFill>
              </a:rPr>
              <a:t>stylesheet</a:t>
            </a:r>
            <a:r>
              <a:rPr lang="hu-HU" sz="2800" dirty="0">
                <a:solidFill>
                  <a:srgbClr val="0070C0"/>
                </a:solidFill>
              </a:rPr>
              <a:t>" </a:t>
            </a:r>
            <a:r>
              <a:rPr lang="hu-HU" sz="2800" dirty="0" err="1">
                <a:solidFill>
                  <a:srgbClr val="0070C0"/>
                </a:solidFill>
              </a:rPr>
              <a:t>media</a:t>
            </a:r>
            <a:r>
              <a:rPr lang="hu-HU" sz="2800" dirty="0">
                <a:solidFill>
                  <a:srgbClr val="0070C0"/>
                </a:solidFill>
              </a:rPr>
              <a:t>="</a:t>
            </a:r>
            <a:r>
              <a:rPr lang="hu-HU" sz="2800" dirty="0" err="1">
                <a:solidFill>
                  <a:srgbClr val="0070C0"/>
                </a:solidFill>
              </a:rPr>
              <a:t>screen</a:t>
            </a:r>
            <a:r>
              <a:rPr lang="hu-HU" sz="2800" dirty="0">
                <a:solidFill>
                  <a:srgbClr val="0070C0"/>
                </a:solidFill>
              </a:rPr>
              <a:t> and (</a:t>
            </a:r>
            <a:r>
              <a:rPr lang="hu-HU" sz="2800" dirty="0" err="1">
                <a:solidFill>
                  <a:srgbClr val="0070C0"/>
                </a:solidFill>
              </a:rPr>
              <a:t>max-width</a:t>
            </a:r>
            <a:r>
              <a:rPr lang="hu-HU" sz="2800" dirty="0">
                <a:solidFill>
                  <a:srgbClr val="0070C0"/>
                </a:solidFill>
              </a:rPr>
              <a:t>: 600px)" </a:t>
            </a:r>
            <a:r>
              <a:rPr lang="hu-HU" sz="2800" dirty="0" err="1">
                <a:solidFill>
                  <a:srgbClr val="0070C0"/>
                </a:solidFill>
              </a:rPr>
              <a:t>href</a:t>
            </a:r>
            <a:r>
              <a:rPr lang="hu-HU" sz="2800" dirty="0">
                <a:solidFill>
                  <a:srgbClr val="0070C0"/>
                </a:solidFill>
              </a:rPr>
              <a:t>="smallscreen.css</a:t>
            </a:r>
            <a:r>
              <a:rPr lang="hu-HU" sz="2800" dirty="0" smtClean="0">
                <a:solidFill>
                  <a:srgbClr val="0070C0"/>
                </a:solidFill>
              </a:rPr>
              <a:t>"&gt;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2800" dirty="0" smtClean="0">
                <a:solidFill>
                  <a:srgbClr val="0070C0"/>
                </a:solidFill>
              </a:rPr>
              <a:t>....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11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080000"/>
          </a:xfrm>
        </p:spPr>
        <p:txBody>
          <a:bodyPr/>
          <a:lstStyle/>
          <a:p>
            <a:pPr algn="ctr"/>
            <a:r>
              <a:rPr lang="hu-HU" sz="4400" smtClean="0"/>
              <a:t>Bevezetés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340768"/>
            <a:ext cx="7812360" cy="55172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300" u="sng" smtClean="0"/>
              <a:t>CSS előtt</a:t>
            </a:r>
            <a:r>
              <a:rPr lang="hu-HU" sz="3300" smtClean="0"/>
              <a:t>:</a:t>
            </a:r>
          </a:p>
          <a:p>
            <a:pPr>
              <a:spcBef>
                <a:spcPts val="1200"/>
              </a:spcBef>
            </a:pPr>
            <a:r>
              <a:rPr lang="hu-HU" sz="2800"/>
              <a:t>a weboldalak szerkezetét (</a:t>
            </a:r>
            <a:r>
              <a:rPr lang="hu-HU" sz="2800" b="1" i="1">
                <a:solidFill>
                  <a:srgbClr val="FF0000"/>
                </a:solidFill>
              </a:rPr>
              <a:t>webside layout</a:t>
            </a:r>
            <a:r>
              <a:rPr lang="hu-HU" sz="2800"/>
              <a:t>) </a:t>
            </a:r>
            <a:r>
              <a:rPr lang="hu-HU" sz="2800" b="1" i="1" smtClean="0"/>
              <a:t>kerettekkel</a:t>
            </a:r>
            <a:r>
              <a:rPr lang="hu-HU" sz="2800" smtClean="0"/>
              <a:t> (frame) vagy </a:t>
            </a:r>
            <a:r>
              <a:rPr lang="hu-HU" sz="2800" b="1" i="1" smtClean="0"/>
              <a:t>táblázatokkal</a:t>
            </a:r>
            <a:r>
              <a:rPr lang="hu-HU" sz="2800" smtClean="0"/>
              <a:t> (table) valósították meg</a:t>
            </a:r>
          </a:p>
          <a:p>
            <a:pPr>
              <a:spcBef>
                <a:spcPts val="1200"/>
              </a:spcBef>
            </a:pPr>
            <a:r>
              <a:rPr lang="hu-HU" sz="2800" smtClean="0"/>
              <a:t>jelentős </a:t>
            </a:r>
            <a:r>
              <a:rPr lang="hu-HU" sz="2800" b="1" i="1" u="sng" smtClean="0"/>
              <a:t>problémák</a:t>
            </a:r>
            <a:r>
              <a:rPr lang="hu-HU" sz="2800" smtClean="0"/>
              <a:t>:</a:t>
            </a:r>
          </a:p>
          <a:p>
            <a:pPr lvl="1">
              <a:spcBef>
                <a:spcPts val="300"/>
              </a:spcBef>
            </a:pPr>
            <a:r>
              <a:rPr lang="hu-HU" sz="2800" smtClean="0"/>
              <a:t>túlságosan összetett kódok</a:t>
            </a:r>
            <a:br>
              <a:rPr lang="hu-HU" sz="2800" smtClean="0"/>
            </a:br>
            <a:r>
              <a:rPr lang="hu-HU" sz="2400" i="1" smtClean="0"/>
              <a:t>(pl. többszörösen egymásba ágyazott táblázatok)</a:t>
            </a:r>
          </a:p>
          <a:p>
            <a:pPr lvl="1">
              <a:spcBef>
                <a:spcPts val="300"/>
              </a:spcBef>
            </a:pPr>
            <a:r>
              <a:rPr lang="hu-HU" sz="2800" smtClean="0"/>
              <a:t>lassú oldalbetöltés</a:t>
            </a:r>
          </a:p>
          <a:p>
            <a:pPr lvl="1">
              <a:spcBef>
                <a:spcPts val="300"/>
              </a:spcBef>
            </a:pPr>
            <a:r>
              <a:rPr lang="hu-HU" sz="2800" smtClean="0"/>
              <a:t>képernyőfelolvasási gondok</a:t>
            </a:r>
          </a:p>
          <a:p>
            <a:pPr lvl="1">
              <a:spcBef>
                <a:spcPts val="300"/>
              </a:spcBef>
            </a:pPr>
            <a:r>
              <a:rPr lang="hu-HU" sz="2800" smtClean="0"/>
              <a:t>statikus szerkezet</a:t>
            </a:r>
            <a:br>
              <a:rPr lang="hu-HU" sz="2800" smtClean="0"/>
            </a:br>
            <a:r>
              <a:rPr lang="hu-HU" sz="2400" i="1" smtClean="0"/>
              <a:t>(a későbbi stíluslapokkal nem módosítható)</a:t>
            </a:r>
          </a:p>
          <a:p>
            <a:pPr marL="0" indent="0">
              <a:spcAft>
                <a:spcPts val="1200"/>
              </a:spcAft>
              <a:buNone/>
            </a:pPr>
            <a:endParaRPr lang="hu-HU" sz="280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53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 sz="4400" smtClean="0"/>
              <a:t>4. A media</a:t>
            </a:r>
            <a:r>
              <a:rPr lang="hu-HU" sz="4400" i="1" smtClean="0"/>
              <a:t> </a:t>
            </a:r>
            <a:r>
              <a:rPr lang="hu-HU" sz="4400" smtClean="0"/>
              <a:t>jellemző alkalmazása (f)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556792"/>
            <a:ext cx="7632848" cy="5301208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hu-HU" sz="2600" u="sng" dirty="0" smtClean="0"/>
              <a:t>példa</a:t>
            </a:r>
            <a:r>
              <a:rPr lang="hu-HU" sz="2600" dirty="0" smtClean="0"/>
              <a:t>:</a:t>
            </a:r>
            <a:br>
              <a:rPr lang="hu-HU" sz="2600" dirty="0" smtClean="0"/>
            </a:br>
            <a:r>
              <a:rPr lang="hu-HU" sz="2600" dirty="0" smtClean="0"/>
              <a:t>CSS-kódban történő stílusmegadás többféle böngészőablak mérethez </a:t>
            </a:r>
          </a:p>
          <a:p>
            <a:pPr marL="8890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hu-HU" sz="2600" dirty="0" smtClean="0">
                <a:solidFill>
                  <a:srgbClr val="0070C0"/>
                </a:solidFill>
              </a:rPr>
              <a:t>@</a:t>
            </a:r>
            <a:r>
              <a:rPr lang="hu-HU" sz="2600" dirty="0" err="1" smtClean="0">
                <a:solidFill>
                  <a:srgbClr val="0070C0"/>
                </a:solidFill>
              </a:rPr>
              <a:t>media</a:t>
            </a:r>
            <a:r>
              <a:rPr lang="hu-HU" sz="2600" dirty="0" smtClean="0">
                <a:solidFill>
                  <a:srgbClr val="0070C0"/>
                </a:solidFill>
              </a:rPr>
              <a:t> </a:t>
            </a:r>
            <a:r>
              <a:rPr lang="hu-HU" sz="2600" dirty="0" err="1">
                <a:solidFill>
                  <a:srgbClr val="0070C0"/>
                </a:solidFill>
              </a:rPr>
              <a:t>screen</a:t>
            </a:r>
            <a:r>
              <a:rPr lang="hu-HU" sz="2600" dirty="0">
                <a:solidFill>
                  <a:srgbClr val="0070C0"/>
                </a:solidFill>
              </a:rPr>
              <a:t> and (</a:t>
            </a:r>
            <a:r>
              <a:rPr lang="hu-HU" sz="2600" dirty="0" err="1">
                <a:solidFill>
                  <a:srgbClr val="0070C0"/>
                </a:solidFill>
              </a:rPr>
              <a:t>max-width</a:t>
            </a:r>
            <a:r>
              <a:rPr lang="hu-HU" sz="2600" dirty="0" smtClean="0">
                <a:solidFill>
                  <a:srgbClr val="0070C0"/>
                </a:solidFill>
              </a:rPr>
              <a:t>: 600px</a:t>
            </a:r>
            <a:r>
              <a:rPr lang="hu-HU" sz="2600" dirty="0">
                <a:solidFill>
                  <a:srgbClr val="0070C0"/>
                </a:solidFill>
              </a:rPr>
              <a:t>) </a:t>
            </a:r>
            <a:r>
              <a:rPr lang="hu-HU" sz="2600" dirty="0" smtClean="0">
                <a:solidFill>
                  <a:srgbClr val="0070C0"/>
                </a:solidFill>
              </a:rPr>
              <a:t>{</a:t>
            </a:r>
            <a:br>
              <a:rPr lang="hu-HU" sz="2600" dirty="0" smtClean="0">
                <a:solidFill>
                  <a:srgbClr val="0070C0"/>
                </a:solidFill>
              </a:rPr>
            </a:br>
            <a:r>
              <a:rPr lang="hu-HU" sz="2600" dirty="0" smtClean="0">
                <a:solidFill>
                  <a:srgbClr val="0070C0"/>
                </a:solidFill>
              </a:rPr>
              <a:t>		.</a:t>
            </a:r>
            <a:r>
              <a:rPr lang="hu-HU" sz="2600" dirty="0" err="1" smtClean="0">
                <a:solidFill>
                  <a:srgbClr val="0070C0"/>
                </a:solidFill>
              </a:rPr>
              <a:t>column</a:t>
            </a:r>
            <a:r>
              <a:rPr lang="hu-HU" sz="2600" dirty="0" smtClean="0">
                <a:solidFill>
                  <a:srgbClr val="0070C0"/>
                </a:solidFill>
              </a:rPr>
              <a:t> { </a:t>
            </a:r>
            <a:r>
              <a:rPr lang="hu-HU" sz="2600" dirty="0" err="1" smtClean="0">
                <a:solidFill>
                  <a:srgbClr val="0070C0"/>
                </a:solidFill>
              </a:rPr>
              <a:t>width</a:t>
            </a:r>
            <a:r>
              <a:rPr lang="hu-HU" sz="2600" dirty="0" smtClean="0">
                <a:solidFill>
                  <a:srgbClr val="0070C0"/>
                </a:solidFill>
              </a:rPr>
              <a:t>: </a:t>
            </a:r>
            <a:r>
              <a:rPr lang="hu-HU" sz="2600" dirty="0" smtClean="0">
                <a:solidFill>
                  <a:srgbClr val="0070C0"/>
                </a:solidFill>
              </a:rPr>
              <a:t>100%; }	  }</a:t>
            </a:r>
          </a:p>
          <a:p>
            <a:pPr marL="8890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hu-HU" sz="2600" dirty="0">
                <a:solidFill>
                  <a:srgbClr val="0070C0"/>
                </a:solidFill>
              </a:rPr>
              <a:t>@</a:t>
            </a:r>
            <a:r>
              <a:rPr lang="hu-HU" sz="2600" dirty="0" err="1">
                <a:solidFill>
                  <a:srgbClr val="0070C0"/>
                </a:solidFill>
              </a:rPr>
              <a:t>media</a:t>
            </a:r>
            <a:r>
              <a:rPr lang="hu-HU" sz="2600" dirty="0">
                <a:solidFill>
                  <a:srgbClr val="0070C0"/>
                </a:solidFill>
              </a:rPr>
              <a:t> </a:t>
            </a:r>
            <a:r>
              <a:rPr lang="hu-HU" sz="2600" dirty="0" err="1">
                <a:solidFill>
                  <a:srgbClr val="0070C0"/>
                </a:solidFill>
              </a:rPr>
              <a:t>screen</a:t>
            </a:r>
            <a:r>
              <a:rPr lang="hu-HU" sz="2600" dirty="0">
                <a:solidFill>
                  <a:srgbClr val="0070C0"/>
                </a:solidFill>
              </a:rPr>
              <a:t> and (</a:t>
            </a:r>
            <a:r>
              <a:rPr lang="hu-HU" sz="2600" dirty="0" smtClean="0">
                <a:solidFill>
                  <a:srgbClr val="0070C0"/>
                </a:solidFill>
              </a:rPr>
              <a:t>min-</a:t>
            </a:r>
            <a:r>
              <a:rPr lang="hu-HU" sz="2600" dirty="0" err="1" smtClean="0">
                <a:solidFill>
                  <a:srgbClr val="0070C0"/>
                </a:solidFill>
              </a:rPr>
              <a:t>width</a:t>
            </a:r>
            <a:r>
              <a:rPr lang="hu-HU" sz="2600" dirty="0" smtClean="0">
                <a:solidFill>
                  <a:srgbClr val="0070C0"/>
                </a:solidFill>
              </a:rPr>
              <a:t>: 601px) and</a:t>
            </a:r>
            <a:br>
              <a:rPr lang="hu-HU" sz="2600" dirty="0" smtClean="0">
                <a:solidFill>
                  <a:srgbClr val="0070C0"/>
                </a:solidFill>
              </a:rPr>
            </a:br>
            <a:r>
              <a:rPr lang="hu-HU" sz="2600" dirty="0" smtClean="0">
                <a:solidFill>
                  <a:srgbClr val="0070C0"/>
                </a:solidFill>
              </a:rPr>
              <a:t>(</a:t>
            </a:r>
            <a:r>
              <a:rPr lang="hu-HU" sz="2600" dirty="0" err="1" smtClean="0">
                <a:solidFill>
                  <a:srgbClr val="0070C0"/>
                </a:solidFill>
              </a:rPr>
              <a:t>max-width</a:t>
            </a:r>
            <a:r>
              <a:rPr lang="hu-HU" sz="2600" dirty="0" smtClean="0">
                <a:solidFill>
                  <a:srgbClr val="0070C0"/>
                </a:solidFill>
              </a:rPr>
              <a:t>: 1200px) {</a:t>
            </a:r>
            <a:r>
              <a:rPr lang="hu-HU" sz="2600" dirty="0">
                <a:solidFill>
                  <a:srgbClr val="0070C0"/>
                </a:solidFill>
              </a:rPr>
              <a:t/>
            </a:r>
            <a:br>
              <a:rPr lang="hu-HU" sz="2600" dirty="0">
                <a:solidFill>
                  <a:srgbClr val="0070C0"/>
                </a:solidFill>
              </a:rPr>
            </a:br>
            <a:r>
              <a:rPr lang="hu-HU" sz="2600" dirty="0" smtClean="0">
                <a:solidFill>
                  <a:srgbClr val="0070C0"/>
                </a:solidFill>
              </a:rPr>
              <a:t>		.</a:t>
            </a:r>
            <a:r>
              <a:rPr lang="hu-HU" sz="2600" dirty="0" err="1" smtClean="0">
                <a:solidFill>
                  <a:srgbClr val="0070C0"/>
                </a:solidFill>
              </a:rPr>
              <a:t>column</a:t>
            </a:r>
            <a:r>
              <a:rPr lang="hu-HU" sz="2600" dirty="0" smtClean="0">
                <a:solidFill>
                  <a:srgbClr val="0070C0"/>
                </a:solidFill>
              </a:rPr>
              <a:t> { </a:t>
            </a:r>
            <a:r>
              <a:rPr lang="hu-HU" sz="2600" dirty="0" err="1" smtClean="0">
                <a:solidFill>
                  <a:srgbClr val="0070C0"/>
                </a:solidFill>
              </a:rPr>
              <a:t>width</a:t>
            </a:r>
            <a:r>
              <a:rPr lang="hu-HU" sz="2600" dirty="0" smtClean="0">
                <a:solidFill>
                  <a:srgbClr val="0070C0"/>
                </a:solidFill>
              </a:rPr>
              <a:t>: </a:t>
            </a:r>
            <a:r>
              <a:rPr lang="hu-HU" sz="2600" dirty="0" smtClean="0">
                <a:solidFill>
                  <a:srgbClr val="0070C0"/>
                </a:solidFill>
              </a:rPr>
              <a:t>49%; } 	}</a:t>
            </a:r>
          </a:p>
          <a:p>
            <a:pPr marL="88900" lvl="1" indent="0">
              <a:spcBef>
                <a:spcPts val="0"/>
              </a:spcBef>
              <a:buNone/>
            </a:pPr>
            <a:r>
              <a:rPr lang="hu-HU" sz="2600" dirty="0">
                <a:solidFill>
                  <a:srgbClr val="0070C0"/>
                </a:solidFill>
              </a:rPr>
              <a:t>@</a:t>
            </a:r>
            <a:r>
              <a:rPr lang="hu-HU" sz="2600" dirty="0" err="1">
                <a:solidFill>
                  <a:srgbClr val="0070C0"/>
                </a:solidFill>
              </a:rPr>
              <a:t>media</a:t>
            </a:r>
            <a:r>
              <a:rPr lang="hu-HU" sz="2600" dirty="0">
                <a:solidFill>
                  <a:srgbClr val="0070C0"/>
                </a:solidFill>
              </a:rPr>
              <a:t> </a:t>
            </a:r>
            <a:r>
              <a:rPr lang="hu-HU" sz="2600" dirty="0" err="1">
                <a:solidFill>
                  <a:srgbClr val="0070C0"/>
                </a:solidFill>
              </a:rPr>
              <a:t>screen</a:t>
            </a:r>
            <a:r>
              <a:rPr lang="hu-HU" sz="2600" dirty="0">
                <a:solidFill>
                  <a:srgbClr val="0070C0"/>
                </a:solidFill>
              </a:rPr>
              <a:t> and (min-</a:t>
            </a:r>
            <a:r>
              <a:rPr lang="hu-HU" sz="2600" dirty="0" err="1">
                <a:solidFill>
                  <a:srgbClr val="0070C0"/>
                </a:solidFill>
              </a:rPr>
              <a:t>width</a:t>
            </a:r>
            <a:r>
              <a:rPr lang="hu-HU" sz="2600" dirty="0" smtClean="0">
                <a:solidFill>
                  <a:srgbClr val="0070C0"/>
                </a:solidFill>
              </a:rPr>
              <a:t>: 1201px</a:t>
            </a:r>
            <a:r>
              <a:rPr lang="hu-HU" sz="2600" dirty="0">
                <a:solidFill>
                  <a:srgbClr val="0070C0"/>
                </a:solidFill>
              </a:rPr>
              <a:t>) {</a:t>
            </a:r>
            <a:br>
              <a:rPr lang="hu-HU" sz="2600" dirty="0">
                <a:solidFill>
                  <a:srgbClr val="0070C0"/>
                </a:solidFill>
              </a:rPr>
            </a:br>
            <a:r>
              <a:rPr lang="hu-HU" sz="2600" dirty="0">
                <a:solidFill>
                  <a:srgbClr val="0070C0"/>
                </a:solidFill>
              </a:rPr>
              <a:t>	</a:t>
            </a:r>
            <a:r>
              <a:rPr lang="hu-HU" sz="2600" dirty="0" smtClean="0">
                <a:solidFill>
                  <a:srgbClr val="0070C0"/>
                </a:solidFill>
              </a:rPr>
              <a:t>	.</a:t>
            </a:r>
            <a:r>
              <a:rPr lang="hu-HU" sz="2600" dirty="0" err="1">
                <a:solidFill>
                  <a:srgbClr val="0070C0"/>
                </a:solidFill>
              </a:rPr>
              <a:t>column</a:t>
            </a:r>
            <a:r>
              <a:rPr lang="hu-HU" sz="2600" dirty="0">
                <a:solidFill>
                  <a:srgbClr val="0070C0"/>
                </a:solidFill>
              </a:rPr>
              <a:t> { </a:t>
            </a:r>
            <a:r>
              <a:rPr lang="hu-HU" sz="2600" dirty="0" err="1" smtClean="0">
                <a:solidFill>
                  <a:srgbClr val="0070C0"/>
                </a:solidFill>
              </a:rPr>
              <a:t>width</a:t>
            </a:r>
            <a:r>
              <a:rPr lang="hu-HU" sz="2600" dirty="0" smtClean="0">
                <a:solidFill>
                  <a:srgbClr val="0070C0"/>
                </a:solidFill>
              </a:rPr>
              <a:t>: </a:t>
            </a:r>
            <a:r>
              <a:rPr lang="hu-HU" sz="2600" dirty="0" smtClean="0">
                <a:solidFill>
                  <a:srgbClr val="0070C0"/>
                </a:solidFill>
              </a:rPr>
              <a:t>30%; }  </a:t>
            </a:r>
            <a:r>
              <a:rPr lang="hu-HU" sz="2600" dirty="0">
                <a:solidFill>
                  <a:srgbClr val="0070C0"/>
                </a:solidFill>
              </a:rPr>
              <a:t>	</a:t>
            </a:r>
            <a:r>
              <a:rPr lang="hu-HU" sz="2600" dirty="0" smtClean="0">
                <a:solidFill>
                  <a:srgbClr val="0070C0"/>
                </a:solidFill>
              </a:rPr>
              <a:t>}</a:t>
            </a:r>
            <a:endParaRPr lang="hu-HU" sz="2600" dirty="0">
              <a:solidFill>
                <a:srgbClr val="0070C0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65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 sz="4400" smtClean="0"/>
              <a:t>4. A media</a:t>
            </a:r>
            <a:r>
              <a:rPr lang="hu-HU" sz="4400" b="0" smtClean="0"/>
              <a:t> </a:t>
            </a:r>
            <a:r>
              <a:rPr lang="hu-HU" sz="4400" smtClean="0"/>
              <a:t>jellemző alkalmazása (f)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556792"/>
            <a:ext cx="7632848" cy="530120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800"/>
              </a:spcAft>
              <a:buNone/>
            </a:pPr>
            <a:r>
              <a:rPr lang="hu-HU" sz="2800" smtClean="0"/>
              <a:t>A media jellemző "</a:t>
            </a:r>
            <a:r>
              <a:rPr lang="hu-HU" sz="2800" b="1" smtClean="0">
                <a:solidFill>
                  <a:srgbClr val="FF0000"/>
                </a:solidFill>
              </a:rPr>
              <a:t>print</a:t>
            </a:r>
            <a:r>
              <a:rPr lang="hu-HU" sz="2800" smtClean="0"/>
              <a:t>" értékével</a:t>
            </a:r>
            <a:br>
              <a:rPr lang="hu-HU" sz="2800" smtClean="0"/>
            </a:br>
            <a:r>
              <a:rPr lang="hu-HU" sz="2800" smtClean="0"/>
              <a:t>a képernyős megjelenéstől eltérő,</a:t>
            </a:r>
            <a:br>
              <a:rPr lang="hu-HU" sz="2800" smtClean="0"/>
            </a:br>
            <a:r>
              <a:rPr lang="hu-HU" sz="2800" smtClean="0"/>
              <a:t>kimondottan </a:t>
            </a:r>
            <a:r>
              <a:rPr lang="hu-HU" sz="2800" b="1" smtClean="0">
                <a:solidFill>
                  <a:srgbClr val="FF0000"/>
                </a:solidFill>
              </a:rPr>
              <a:t>nyomtatásra optimalizált elrendezés is kapcsolható </a:t>
            </a:r>
            <a:r>
              <a:rPr lang="hu-HU" sz="2800" smtClean="0"/>
              <a:t>egy weboldalhoz.</a:t>
            </a:r>
            <a:endParaRPr lang="hu-HU" sz="280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hu-HU" sz="2800" u="sng" smtClean="0"/>
              <a:t>Szempontok a nyomtatási stílu</a:t>
            </a:r>
            <a:r>
              <a:rPr lang="hu-HU" sz="2800" smtClean="0"/>
              <a:t>sokhoz:</a:t>
            </a:r>
          </a:p>
          <a:p>
            <a:pPr marL="355600" indent="-266700">
              <a:spcBef>
                <a:spcPts val="0"/>
              </a:spcBef>
              <a:spcAft>
                <a:spcPts val="300"/>
              </a:spcAft>
            </a:pPr>
            <a:r>
              <a:rPr lang="hu-HU" sz="2600" smtClean="0"/>
              <a:t>a papírmérethez kell igazodni</a:t>
            </a:r>
            <a:br>
              <a:rPr lang="hu-HU" sz="2600" smtClean="0"/>
            </a:br>
            <a:r>
              <a:rPr lang="hu-HU" sz="2400" i="1" smtClean="0"/>
              <a:t>(lapméret, tájolás, margók…)</a:t>
            </a:r>
          </a:p>
          <a:p>
            <a:pPr marL="355600" indent="-266700">
              <a:spcBef>
                <a:spcPts val="0"/>
              </a:spcBef>
              <a:spcAft>
                <a:spcPts val="300"/>
              </a:spcAft>
            </a:pPr>
            <a:r>
              <a:rPr lang="hu-HU" sz="2600" smtClean="0"/>
              <a:t>háttérképekre és háttérszínre nincs szükség</a:t>
            </a:r>
          </a:p>
          <a:p>
            <a:pPr marL="355600" indent="-266700">
              <a:spcBef>
                <a:spcPts val="0"/>
              </a:spcBef>
              <a:spcAft>
                <a:spcPts val="300"/>
              </a:spcAft>
            </a:pPr>
            <a:r>
              <a:rPr lang="hu-HU" sz="2600" smtClean="0"/>
              <a:t>mozgó tartalom és linkek nem értelezhetők</a:t>
            </a:r>
          </a:p>
          <a:p>
            <a:pPr marL="355600" indent="-266700">
              <a:spcBef>
                <a:spcPts val="0"/>
              </a:spcBef>
              <a:spcAft>
                <a:spcPts val="300"/>
              </a:spcAft>
            </a:pPr>
            <a:r>
              <a:rPr lang="hu-HU" sz="2600" smtClean="0"/>
              <a:t>a betűméretek és a betűtípusok olvashatósága eltérhet a képernyőn látottaktól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7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 sz="4400"/>
              <a:t>5</a:t>
            </a:r>
            <a:r>
              <a:rPr lang="hu-HU" sz="4400" smtClean="0"/>
              <a:t>. A rugalmas doboz (FlexBox) elrendezés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772816"/>
            <a:ext cx="7632848" cy="4392488"/>
          </a:xfrm>
        </p:spPr>
        <p:txBody>
          <a:bodyPr anchor="ctr" anchorCtr="1"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hu-HU" sz="3200" smtClean="0"/>
              <a:t>A rugalmas doboz (flexible box, FlexBox) elrendezés egy </a:t>
            </a:r>
            <a:r>
              <a:rPr lang="hu-HU" sz="3200" b="1" smtClean="0">
                <a:solidFill>
                  <a:srgbClr val="FF0000"/>
                </a:solidFill>
              </a:rPr>
              <a:t>CSS-dobozmodell</a:t>
            </a:r>
            <a:r>
              <a:rPr lang="hu-HU" sz="3200" smtClean="0"/>
              <a:t>, amely </a:t>
            </a:r>
            <a:r>
              <a:rPr lang="hu-HU" sz="3200" b="1" smtClean="0">
                <a:solidFill>
                  <a:srgbClr val="FF0000"/>
                </a:solidFill>
              </a:rPr>
              <a:t>megkönnyíti rugalmas,</a:t>
            </a:r>
            <a:br>
              <a:rPr lang="hu-HU" sz="3200" b="1" smtClean="0">
                <a:solidFill>
                  <a:srgbClr val="FF0000"/>
                </a:solidFill>
              </a:rPr>
            </a:br>
            <a:r>
              <a:rPr lang="hu-HU" sz="3200" b="1" smtClean="0">
                <a:solidFill>
                  <a:srgbClr val="FF0000"/>
                </a:solidFill>
              </a:rPr>
              <a:t>reagáló elrendezési szerkezet megtervezését </a:t>
            </a:r>
            <a:r>
              <a:rPr lang="hu-HU" sz="3200" smtClean="0"/>
              <a:t>anélkül, hogy</a:t>
            </a:r>
            <a:br>
              <a:rPr lang="hu-HU" sz="3200" smtClean="0"/>
            </a:br>
            <a:r>
              <a:rPr lang="hu-HU" sz="3200" smtClean="0"/>
              <a:t>úsztatást (float) vagy helyzetzetmeghatározást (position) használnánk.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48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 sz="4400"/>
              <a:t>5</a:t>
            </a:r>
            <a:r>
              <a:rPr lang="hu-HU" sz="4400" smtClean="0"/>
              <a:t>. A rugalmas doboz (FlexBox) elrendezés (f)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556792"/>
            <a:ext cx="7632848" cy="5184576"/>
          </a:xfrm>
        </p:spPr>
        <p:txBody>
          <a:bodyPr anchor="t" anchorCtr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800" smtClean="0"/>
              <a:t>A modellben a rugalmas konténer gyermekei</a:t>
            </a:r>
          </a:p>
          <a:p>
            <a:pPr indent="-254000">
              <a:spcBef>
                <a:spcPts val="0"/>
              </a:spcBef>
              <a:spcAft>
                <a:spcPts val="300"/>
              </a:spcAft>
            </a:pPr>
            <a:r>
              <a:rPr lang="hu-HU" sz="2600" smtClean="0"/>
              <a:t>elrendezhetők </a:t>
            </a:r>
            <a:r>
              <a:rPr lang="hu-HU" sz="2600" b="1" i="1" smtClean="0"/>
              <a:t>bármilyen haladási irányban </a:t>
            </a:r>
            <a:r>
              <a:rPr lang="hu-HU" sz="2600" smtClean="0"/>
              <a:t>(balra, jobbra, lefelé, felfelé)</a:t>
            </a:r>
          </a:p>
          <a:p>
            <a:pPr indent="-254000">
              <a:spcBef>
                <a:spcPts val="0"/>
              </a:spcBef>
              <a:spcAft>
                <a:spcPts val="300"/>
              </a:spcAft>
            </a:pPr>
            <a:r>
              <a:rPr lang="hu-HU" sz="2600" smtClean="0"/>
              <a:t>elhelyezhetők </a:t>
            </a:r>
            <a:r>
              <a:rPr lang="hu-HU" sz="2600" b="1" i="1" smtClean="0"/>
              <a:t>lineárisan</a:t>
            </a:r>
            <a:r>
              <a:rPr lang="hu-HU" sz="2600" smtClean="0"/>
              <a:t> egy (fő) tengely mentén vagy </a:t>
            </a:r>
            <a:r>
              <a:rPr lang="hu-HU" sz="2600" b="1" i="1" smtClean="0"/>
              <a:t>több sorban </a:t>
            </a:r>
            <a:r>
              <a:rPr lang="hu-HU" sz="2600" smtClean="0"/>
              <a:t>egy másodlagos (keresztirányú) tengely mentén</a:t>
            </a:r>
          </a:p>
          <a:p>
            <a:pPr indent="-254000">
              <a:spcBef>
                <a:spcPts val="0"/>
              </a:spcBef>
              <a:spcAft>
                <a:spcPts val="300"/>
              </a:spcAft>
            </a:pPr>
            <a:r>
              <a:rPr lang="hu-HU" sz="2600" smtClean="0"/>
              <a:t>a rugalmas </a:t>
            </a:r>
            <a:r>
              <a:rPr lang="hu-HU" sz="2600" b="1" i="1" smtClean="0"/>
              <a:t>konténerhez vagy egymáshoz képest</a:t>
            </a:r>
            <a:r>
              <a:rPr lang="hu-HU" sz="2600" smtClean="0"/>
              <a:t> többféleképpen </a:t>
            </a:r>
            <a:r>
              <a:rPr lang="hu-HU" sz="2600" b="1" i="1" smtClean="0"/>
              <a:t>igazíthatók</a:t>
            </a:r>
          </a:p>
          <a:p>
            <a:pPr indent="-254000">
              <a:spcBef>
                <a:spcPts val="0"/>
              </a:spcBef>
              <a:spcAft>
                <a:spcPts val="300"/>
              </a:spcAft>
            </a:pPr>
            <a:r>
              <a:rPr lang="hu-HU" sz="2600" smtClean="0"/>
              <a:t>a rendelkezésre álló térnek megfelelően </a:t>
            </a:r>
            <a:r>
              <a:rPr lang="hu-HU" sz="2600" b="1" i="1" smtClean="0"/>
              <a:t>automatikusan változtatják a méretüket</a:t>
            </a:r>
          </a:p>
          <a:p>
            <a:pPr indent="-254000">
              <a:spcBef>
                <a:spcPts val="0"/>
              </a:spcBef>
            </a:pPr>
            <a:r>
              <a:rPr lang="hu-HU" sz="2600" smtClean="0"/>
              <a:t>a vizuális megjelenítés </a:t>
            </a:r>
            <a:r>
              <a:rPr lang="hu-HU" sz="2600" b="1" i="1" smtClean="0"/>
              <a:t>független</a:t>
            </a:r>
            <a:r>
              <a:rPr lang="hu-HU" sz="2600" smtClean="0"/>
              <a:t> lehet</a:t>
            </a:r>
            <a:br>
              <a:rPr lang="hu-HU" sz="2600" smtClean="0"/>
            </a:br>
            <a:r>
              <a:rPr lang="hu-HU" sz="2600" smtClean="0"/>
              <a:t>a </a:t>
            </a:r>
            <a:r>
              <a:rPr lang="hu-HU" sz="2600" b="1" i="1" smtClean="0"/>
              <a:t>forráskódbeli sorrendiségtől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92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 sz="4400"/>
              <a:t>5</a:t>
            </a:r>
            <a:r>
              <a:rPr lang="hu-HU" sz="4400" smtClean="0"/>
              <a:t>. A rugalmas doboz (FlexBox) elrendezés (f)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556792"/>
            <a:ext cx="7632848" cy="5184576"/>
          </a:xfrm>
        </p:spPr>
        <p:txBody>
          <a:bodyPr anchor="t" anchorCtr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800" u="sng" smtClean="0"/>
              <a:t>Megjegyzés</a:t>
            </a:r>
            <a:r>
              <a:rPr lang="hu-HU" sz="2800" smtClean="0"/>
              <a:t>:</a:t>
            </a:r>
          </a:p>
          <a:p>
            <a:pPr indent="-254000">
              <a:spcBef>
                <a:spcPts val="0"/>
              </a:spcBef>
              <a:spcAft>
                <a:spcPts val="300"/>
              </a:spcAft>
            </a:pPr>
            <a:r>
              <a:rPr lang="hu-HU" sz="2600" smtClean="0"/>
              <a:t>a FlexBox-os elrendezés nagyon fontos szerepet játszik a különböző megjelenítendő eszközökre készítendő, azonos kódolású weblapok esetén (</a:t>
            </a:r>
            <a:r>
              <a:rPr lang="hu-HU" sz="2600" b="1" i="1" smtClean="0"/>
              <a:t>reszponzivitás</a:t>
            </a:r>
            <a:r>
              <a:rPr lang="hu-HU" sz="2600" smtClean="0"/>
              <a:t>)</a:t>
            </a:r>
          </a:p>
          <a:p>
            <a:pPr indent="-254000">
              <a:spcBef>
                <a:spcPts val="0"/>
              </a:spcBef>
            </a:pPr>
            <a:r>
              <a:rPr lang="hu-HU" sz="2600" smtClean="0"/>
              <a:t>a FlexBox-os megoldást </a:t>
            </a:r>
            <a:r>
              <a:rPr lang="hu-HU" sz="2600" b="1" i="1" smtClean="0"/>
              <a:t>az öt vezető böngésző már alkalmazta</a:t>
            </a:r>
            <a:r>
              <a:rPr lang="hu-HU" sz="2600" smtClean="0"/>
              <a:t>, amikor a W3C változtatott a korábbi sazbványon (ld. CSS3)</a:t>
            </a:r>
          </a:p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hu-HU" sz="2600" u="sng" smtClean="0"/>
              <a:t>Alkalmazása</a:t>
            </a:r>
            <a:r>
              <a:rPr lang="hu-HU" sz="2600" smtClean="0"/>
              <a:t>:</a:t>
            </a:r>
          </a:p>
          <a:p>
            <a:pPr indent="-254000">
              <a:spcBef>
                <a:spcPts val="0"/>
              </a:spcBef>
              <a:spcAft>
                <a:spcPts val="300"/>
              </a:spcAft>
            </a:pPr>
            <a:r>
              <a:rPr lang="hu-HU" sz="2600" smtClean="0"/>
              <a:t>szülő</a:t>
            </a:r>
            <a:r>
              <a:rPr lang="hu-HU" sz="2600"/>
              <a:t>elem: </a:t>
            </a:r>
            <a:r>
              <a:rPr lang="hu-HU" sz="2600" b="1">
                <a:solidFill>
                  <a:srgbClr val="0070C0"/>
                </a:solidFill>
              </a:rPr>
              <a:t>{ display: flex; }</a:t>
            </a:r>
          </a:p>
          <a:p>
            <a:pPr indent="-254000">
              <a:spcBef>
                <a:spcPts val="0"/>
              </a:spcBef>
            </a:pPr>
            <a:r>
              <a:rPr lang="hu-HU" sz="2600" smtClean="0"/>
              <a:t>a rugalmasságra vonatkozó tulajdonságok beállítása a szülőre vagy a leszármazottra</a:t>
            </a:r>
            <a:endParaRPr lang="hu-HU" sz="2600" b="1" smtClean="0">
              <a:solidFill>
                <a:srgbClr val="0070C0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37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080000"/>
          </a:xfrm>
        </p:spPr>
        <p:txBody>
          <a:bodyPr/>
          <a:lstStyle/>
          <a:p>
            <a:pPr algn="ctr"/>
            <a:r>
              <a:rPr lang="hu-HU" sz="4400" smtClean="0"/>
              <a:t>Bevezetés</a:t>
            </a:r>
            <a:r>
              <a:rPr lang="hu-HU" smtClean="0"/>
              <a:t>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340768"/>
            <a:ext cx="7812360" cy="55172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300" u="sng" smtClean="0"/>
              <a:t>CSS megjelenése után</a:t>
            </a:r>
            <a:r>
              <a:rPr lang="hu-HU" sz="3300" smtClean="0"/>
              <a:t>:</a:t>
            </a:r>
          </a:p>
          <a:p>
            <a:pPr>
              <a:spcBef>
                <a:spcPts val="1200"/>
              </a:spcBef>
            </a:pPr>
            <a:r>
              <a:rPr lang="hu-HU" sz="2800" smtClean="0"/>
              <a:t>a weboldalak szerkezetének kialakításához </a:t>
            </a:r>
            <a:r>
              <a:rPr lang="hu-HU" sz="2800" b="1" i="1" smtClean="0"/>
              <a:t>általános tárolóelemeket </a:t>
            </a:r>
            <a:r>
              <a:rPr lang="hu-HU" sz="2800" smtClean="0"/>
              <a:t>(&lt;div&gt; elemeket) és </a:t>
            </a:r>
            <a:r>
              <a:rPr lang="hu-HU" sz="2800" b="1" i="1" smtClean="0"/>
              <a:t>stíluslapokat</a:t>
            </a:r>
            <a:r>
              <a:rPr lang="hu-HU" sz="2800" smtClean="0"/>
              <a:t> (CSS) használnak</a:t>
            </a:r>
          </a:p>
          <a:p>
            <a:pPr>
              <a:spcBef>
                <a:spcPts val="1200"/>
              </a:spcBef>
            </a:pPr>
            <a:r>
              <a:rPr lang="hu-HU" sz="2800" u="sng" smtClean="0"/>
              <a:t>jellemzői</a:t>
            </a:r>
            <a:r>
              <a:rPr lang="hu-HU" sz="2800" smtClean="0"/>
              <a:t>:</a:t>
            </a:r>
          </a:p>
          <a:p>
            <a:pPr lvl="1">
              <a:spcBef>
                <a:spcPts val="300"/>
              </a:spcBef>
            </a:pPr>
            <a:r>
              <a:rPr lang="hu-HU" sz="2800" b="1" i="1" smtClean="0"/>
              <a:t>áttekinthető</a:t>
            </a:r>
            <a:r>
              <a:rPr lang="hu-HU" sz="2800" smtClean="0"/>
              <a:t> forráskód</a:t>
            </a:r>
            <a:endParaRPr lang="hu-HU" sz="2800"/>
          </a:p>
          <a:p>
            <a:pPr lvl="1">
              <a:spcBef>
                <a:spcPts val="300"/>
              </a:spcBef>
            </a:pPr>
            <a:r>
              <a:rPr lang="hu-HU" sz="2800" smtClean="0"/>
              <a:t>az elemek HTML-beli </a:t>
            </a:r>
            <a:r>
              <a:rPr lang="hu-HU" sz="2800" b="1" i="1" smtClean="0"/>
              <a:t>definiálási sorrend-je eltérhet a megjelenítési sorrendtől</a:t>
            </a:r>
          </a:p>
          <a:p>
            <a:pPr lvl="1">
              <a:spcBef>
                <a:spcPts val="300"/>
              </a:spcBef>
            </a:pPr>
            <a:r>
              <a:rPr lang="hu-HU" sz="2800" smtClean="0"/>
              <a:t>dinamikus </a:t>
            </a:r>
            <a:r>
              <a:rPr lang="hu-HU" sz="2800" b="1" i="1" smtClean="0"/>
              <a:t>változtatás </a:t>
            </a:r>
            <a:r>
              <a:rPr lang="hu-HU" sz="2800" smtClean="0"/>
              <a:t>(stíluslapok)</a:t>
            </a:r>
          </a:p>
          <a:p>
            <a:pPr lvl="1">
              <a:spcBef>
                <a:spcPts val="300"/>
              </a:spcBef>
            </a:pPr>
            <a:r>
              <a:rPr lang="hu-HU" sz="2800" b="1" i="1" smtClean="0"/>
              <a:t>optimalizálási lehetőség </a:t>
            </a:r>
            <a:r>
              <a:rPr lang="hu-HU" sz="2800" smtClean="0"/>
              <a:t>a kimeneti eszköz tulajdonságaihoz illeszkedve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45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080000"/>
          </a:xfrm>
        </p:spPr>
        <p:txBody>
          <a:bodyPr>
            <a:normAutofit/>
          </a:bodyPr>
          <a:lstStyle/>
          <a:p>
            <a:pPr algn="ctr"/>
            <a:r>
              <a:rPr lang="hu-HU" sz="4400" smtClean="0"/>
              <a:t>Bevezetés (folyt)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340768"/>
            <a:ext cx="7812360" cy="6480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300" u="sng" smtClean="0"/>
              <a:t>HTML5 szemantikus egységeivel:</a:t>
            </a:r>
            <a:endParaRPr lang="hu-HU" sz="330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4</a:t>
            </a:fld>
            <a:endParaRPr lang="hu-H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" t="50700" r="2226" b="5073"/>
          <a:stretch/>
        </p:blipFill>
        <p:spPr bwMode="auto">
          <a:xfrm>
            <a:off x="1920404" y="1993155"/>
            <a:ext cx="6613996" cy="416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7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080000"/>
          </a:xfrm>
        </p:spPr>
        <p:txBody>
          <a:bodyPr/>
          <a:lstStyle/>
          <a:p>
            <a:pPr algn="ctr"/>
            <a:r>
              <a:rPr lang="hu-HU" sz="4400" smtClean="0"/>
              <a:t>Bevezetés</a:t>
            </a:r>
            <a:r>
              <a:rPr lang="hu-HU" smtClean="0"/>
              <a:t>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12776"/>
            <a:ext cx="7632848" cy="544522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600" smtClean="0"/>
              <a:t>A weboldalak tartalmát</a:t>
            </a:r>
            <a:br>
              <a:rPr lang="hu-HU" sz="3600" smtClean="0"/>
            </a:br>
            <a:r>
              <a:rPr lang="hu-HU" sz="3600" b="1" i="1" smtClean="0"/>
              <a:t>különböző kimeneti eszközökön</a:t>
            </a:r>
            <a:r>
              <a:rPr lang="hu-HU" sz="3300" b="1" i="1" smtClean="0"/>
              <a:t/>
            </a:r>
            <a:br>
              <a:rPr lang="hu-HU" sz="3300" b="1" i="1" smtClean="0"/>
            </a:br>
            <a:r>
              <a:rPr lang="hu-HU" i="1" smtClean="0"/>
              <a:t>(leggyakrabban: kijelzőkön/nyomtatókon)</a:t>
            </a:r>
            <a:r>
              <a:rPr lang="hu-HU" sz="3300" smtClean="0"/>
              <a:t/>
            </a:r>
            <a:br>
              <a:rPr lang="hu-HU" sz="3300" smtClean="0"/>
            </a:br>
            <a:r>
              <a:rPr lang="hu-HU" sz="3600" smtClean="0"/>
              <a:t>jelenítik meg.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hu-HU" sz="3600" smtClean="0"/>
              <a:t>Egy adott </a:t>
            </a:r>
            <a:r>
              <a:rPr lang="hu-HU" sz="3600" b="1" i="1" smtClean="0"/>
              <a:t>weblap használatának </a:t>
            </a:r>
            <a:r>
              <a:rPr lang="hu-HU" sz="3600" b="1" i="1" smtClean="0">
                <a:solidFill>
                  <a:srgbClr val="FF0000"/>
                </a:solidFill>
              </a:rPr>
              <a:t>"élvezeti értékét"</a:t>
            </a:r>
            <a:br>
              <a:rPr lang="hu-HU" sz="3600" b="1" i="1" smtClean="0">
                <a:solidFill>
                  <a:srgbClr val="FF0000"/>
                </a:solidFill>
              </a:rPr>
            </a:br>
            <a:r>
              <a:rPr lang="hu-HU" sz="3600" smtClean="0"/>
              <a:t>az </a:t>
            </a:r>
            <a:r>
              <a:rPr lang="hu-HU" sz="3600" b="1" i="1" smtClean="0">
                <a:solidFill>
                  <a:srgbClr val="FF0000"/>
                </a:solidFill>
              </a:rPr>
              <a:t>elrendezése</a:t>
            </a:r>
            <a:r>
              <a:rPr lang="hu-HU" sz="3600" smtClean="0"/>
              <a:t> és a </a:t>
            </a:r>
            <a:r>
              <a:rPr lang="hu-HU" sz="3600" b="1" i="1" smtClean="0">
                <a:solidFill>
                  <a:srgbClr val="FF0000"/>
                </a:solidFill>
              </a:rPr>
              <a:t>formázása</a:t>
            </a:r>
            <a:r>
              <a:rPr lang="hu-HU" sz="3600" smtClean="0"/>
              <a:t>, illetve </a:t>
            </a:r>
            <a:r>
              <a:rPr lang="hu-HU" sz="3600" b="1" i="1" smtClean="0">
                <a:solidFill>
                  <a:srgbClr val="FF0000"/>
                </a:solidFill>
              </a:rPr>
              <a:t>a megjelenítő eszköz összhangja </a:t>
            </a:r>
            <a:r>
              <a:rPr lang="hu-HU" sz="3600" smtClean="0"/>
              <a:t>határozza meg.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10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080000"/>
          </a:xfrm>
        </p:spPr>
        <p:txBody>
          <a:bodyPr/>
          <a:lstStyle/>
          <a:p>
            <a:pPr algn="ctr"/>
            <a:r>
              <a:rPr lang="hu-HU" sz="4400" smtClean="0"/>
              <a:t>Bevezetés</a:t>
            </a:r>
            <a:r>
              <a:rPr lang="hu-HU" smtClean="0"/>
              <a:t>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268760"/>
            <a:ext cx="7632848" cy="5589240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600" smtClean="0"/>
              <a:t>A felhasználók </a:t>
            </a:r>
            <a:r>
              <a:rPr lang="hu-HU" sz="3600" b="1" i="1" smtClean="0">
                <a:solidFill>
                  <a:srgbClr val="FF0000"/>
                </a:solidFill>
              </a:rPr>
              <a:t>eltérő</a:t>
            </a:r>
            <a:r>
              <a:rPr lang="hu-HU" sz="3600" smtClean="0"/>
              <a:t/>
            </a:r>
            <a:br>
              <a:rPr lang="hu-HU" sz="3600" smtClean="0"/>
            </a:br>
            <a:r>
              <a:rPr lang="hu-HU" sz="3600" smtClean="0"/>
              <a:t>méretű, felbontású, színgazdagságú eszközöket használnak, ezért</a:t>
            </a:r>
            <a:br>
              <a:rPr lang="hu-HU" sz="3600" smtClean="0"/>
            </a:br>
            <a:r>
              <a:rPr lang="hu-HU" sz="3600" smtClean="0"/>
              <a:t>a weblap </a:t>
            </a:r>
            <a:r>
              <a:rPr lang="hu-HU" sz="3600" b="1" i="1" smtClean="0">
                <a:solidFill>
                  <a:srgbClr val="FF0000"/>
                </a:solidFill>
              </a:rPr>
              <a:t>használhatóságát jelentősen növeli </a:t>
            </a:r>
            <a:r>
              <a:rPr lang="hu-HU" sz="3600" smtClean="0"/>
              <a:t>az ugyanahhoz</a:t>
            </a:r>
            <a:br>
              <a:rPr lang="hu-HU" sz="3600" smtClean="0"/>
            </a:br>
            <a:r>
              <a:rPr lang="hu-HU" sz="3600" smtClean="0"/>
              <a:t>a tartalomhoz rendelt, de</a:t>
            </a:r>
            <a:br>
              <a:rPr lang="hu-HU" sz="3600" smtClean="0"/>
            </a:br>
            <a:r>
              <a:rPr lang="hu-HU" sz="3600" b="1" i="1" smtClean="0">
                <a:solidFill>
                  <a:srgbClr val="FF0000"/>
                </a:solidFill>
              </a:rPr>
              <a:t>a tipikus eszközökhöz</a:t>
            </a:r>
            <a:br>
              <a:rPr lang="hu-HU" sz="3600" b="1" i="1" smtClean="0">
                <a:solidFill>
                  <a:srgbClr val="FF0000"/>
                </a:solidFill>
              </a:rPr>
            </a:br>
            <a:r>
              <a:rPr lang="hu-HU" sz="3600" b="1" i="1" smtClean="0">
                <a:solidFill>
                  <a:srgbClr val="FF0000"/>
                </a:solidFill>
              </a:rPr>
              <a:t>jól alkalmazkodó, egymástól eltérő stílusok</a:t>
            </a:r>
            <a:r>
              <a:rPr lang="hu-HU" sz="3600" smtClean="0"/>
              <a:t> meghatározása.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93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080000"/>
          </a:xfrm>
        </p:spPr>
        <p:txBody>
          <a:bodyPr/>
          <a:lstStyle/>
          <a:p>
            <a:pPr algn="ctr"/>
            <a:r>
              <a:rPr lang="hu-HU" sz="4400" smtClean="0"/>
              <a:t>Bevezetés</a:t>
            </a:r>
            <a:r>
              <a:rPr lang="hu-HU" smtClean="0"/>
              <a:t>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296000"/>
            <a:ext cx="7632848" cy="2952328"/>
          </a:xfrm>
        </p:spPr>
        <p:txBody>
          <a:bodyPr anchor="t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600" smtClean="0"/>
              <a:t>A </a:t>
            </a:r>
            <a:r>
              <a:rPr lang="hu-HU" sz="3600" b="1" i="1" smtClean="0"/>
              <a:t>képernyőn</a:t>
            </a:r>
            <a:r>
              <a:rPr lang="hu-HU" sz="3600" smtClean="0"/>
              <a:t> való megjelenítés szempontjából az az </a:t>
            </a:r>
            <a:r>
              <a:rPr lang="hu-HU" sz="3600" b="1" i="1" smtClean="0"/>
              <a:t>előnyös</a:t>
            </a:r>
            <a:r>
              <a:rPr lang="hu-HU" sz="3600" smtClean="0"/>
              <a:t>, ha</a:t>
            </a:r>
            <a:br>
              <a:rPr lang="hu-HU" sz="3600" smtClean="0"/>
            </a:br>
            <a:r>
              <a:rPr lang="hu-HU" sz="3600" b="1" i="1" smtClean="0"/>
              <a:t>a weboldal szélessége közel azonos a mindenkori kijelző képernyő felbontásával</a:t>
            </a:r>
            <a:r>
              <a:rPr lang="hu-HU" sz="3600" smtClean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7</a:t>
            </a:fld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1691680" y="4535999"/>
            <a:ext cx="2952328" cy="2312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2800" smtClean="0"/>
              <a:t>ha </a:t>
            </a:r>
            <a:r>
              <a:rPr lang="hu-HU" sz="2800" b="1" smtClean="0">
                <a:solidFill>
                  <a:srgbClr val="FF0000"/>
                </a:solidFill>
              </a:rPr>
              <a:t>kisebb</a:t>
            </a:r>
            <a:r>
              <a:rPr lang="hu-HU" sz="2800" smtClean="0"/>
              <a:t>:</a:t>
            </a:r>
            <a:br>
              <a:rPr lang="hu-HU" sz="2800" smtClean="0"/>
            </a:br>
            <a:r>
              <a:rPr lang="hu-HU" sz="2800" i="1" smtClean="0"/>
              <a:t>csak</a:t>
            </a:r>
            <a:br>
              <a:rPr lang="hu-HU" sz="2800" i="1" smtClean="0"/>
            </a:br>
            <a:r>
              <a:rPr lang="hu-HU" sz="2800" i="1" smtClean="0"/>
              <a:t>gördítősávval tekinthető meg</a:t>
            </a:r>
            <a:br>
              <a:rPr lang="hu-HU" sz="2800" i="1" smtClean="0"/>
            </a:br>
            <a:r>
              <a:rPr lang="hu-HU" sz="2800" i="1" smtClean="0"/>
              <a:t>a tartalom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5652120" y="4536000"/>
            <a:ext cx="2952328" cy="2312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2800" smtClean="0"/>
              <a:t>ha </a:t>
            </a:r>
            <a:r>
              <a:rPr lang="hu-HU" sz="2800" b="1" smtClean="0">
                <a:solidFill>
                  <a:srgbClr val="FF0000"/>
                </a:solidFill>
              </a:rPr>
              <a:t>nagyobb</a:t>
            </a:r>
            <a:r>
              <a:rPr lang="hu-HU" sz="2800" smtClean="0"/>
              <a:t>:</a:t>
            </a:r>
            <a:br>
              <a:rPr lang="hu-HU" sz="2800" smtClean="0"/>
            </a:br>
            <a:r>
              <a:rPr lang="hu-HU" sz="2800" i="1" smtClean="0"/>
              <a:t>kihasználatlan,</a:t>
            </a:r>
            <a:br>
              <a:rPr lang="hu-HU" sz="2800" i="1" smtClean="0"/>
            </a:br>
            <a:r>
              <a:rPr lang="hu-HU" sz="2800" i="1" smtClean="0"/>
              <a:t>üres felület is keletkezik a képernyőn</a:t>
            </a:r>
          </a:p>
        </p:txBody>
      </p:sp>
      <p:sp>
        <p:nvSpPr>
          <p:cNvPr id="7" name="Jobbra nyíl 6"/>
          <p:cNvSpPr/>
          <p:nvPr/>
        </p:nvSpPr>
        <p:spPr>
          <a:xfrm rot="8941259">
            <a:off x="4006024" y="4231385"/>
            <a:ext cx="936104" cy="3149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Jobbra nyíl 7"/>
          <p:cNvSpPr/>
          <p:nvPr/>
        </p:nvSpPr>
        <p:spPr>
          <a:xfrm rot="12658741" flipH="1">
            <a:off x="5107865" y="4231385"/>
            <a:ext cx="936104" cy="3149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58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080000"/>
          </a:xfrm>
        </p:spPr>
        <p:txBody>
          <a:bodyPr/>
          <a:lstStyle/>
          <a:p>
            <a:pPr algn="ctr"/>
            <a:r>
              <a:rPr lang="hu-HU" sz="4400" smtClean="0"/>
              <a:t>Elrendezési módok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8</a:t>
            </a:fld>
            <a:endParaRPr lang="hu-H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48648863"/>
              </p:ext>
            </p:extLst>
          </p:nvPr>
        </p:nvGraphicFramePr>
        <p:xfrm>
          <a:off x="1331640" y="1412776"/>
          <a:ext cx="763284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72000"/>
            <a:ext cx="7668000" cy="1080000"/>
          </a:xfrm>
        </p:spPr>
        <p:txBody>
          <a:bodyPr>
            <a:normAutofit/>
          </a:bodyPr>
          <a:lstStyle/>
          <a:p>
            <a:pPr algn="ctr"/>
            <a:r>
              <a:rPr lang="hu-HU" sz="4400" smtClean="0"/>
              <a:t>1. Rögzített elrendezés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340768"/>
            <a:ext cx="7632848" cy="551723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sz="3200" smtClean="0"/>
              <a:t>A </a:t>
            </a:r>
            <a:r>
              <a:rPr lang="hu-HU" sz="3200" b="1" smtClean="0">
                <a:solidFill>
                  <a:srgbClr val="FF0000"/>
                </a:solidFill>
              </a:rPr>
              <a:t>weboldal szélességét abszolút értékben (ált. px-ben) határozzák meg</a:t>
            </a:r>
            <a:r>
              <a:rPr lang="hu-HU" sz="3200" smtClean="0"/>
              <a:t>, szélessége pedig független a felhasználó képernyőjének</a:t>
            </a:r>
            <a:br>
              <a:rPr lang="hu-HU" sz="3200" smtClean="0"/>
            </a:br>
            <a:r>
              <a:rPr lang="hu-HU" sz="3200" smtClean="0"/>
              <a:t>felbontásától.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hu-HU" sz="2400" i="1" smtClean="0"/>
              <a:t>Automatikus görgetősáv</a:t>
            </a:r>
            <a:br>
              <a:rPr lang="hu-HU" sz="2400" i="1" smtClean="0"/>
            </a:br>
            <a:r>
              <a:rPr lang="hu-HU" sz="2400" i="1" smtClean="0"/>
              <a:t>illeszti a megadottnál</a:t>
            </a:r>
            <a:br>
              <a:rPr lang="hu-HU" sz="2400" i="1" smtClean="0"/>
            </a:br>
            <a:r>
              <a:rPr lang="hu-HU" sz="2400" i="1" smtClean="0"/>
              <a:t>kisebb felbontáshoz,</a:t>
            </a:r>
            <a:br>
              <a:rPr lang="hu-HU" sz="2400" i="1" smtClean="0"/>
            </a:br>
            <a:r>
              <a:rPr lang="hu-HU" sz="2400" i="1" smtClean="0"/>
              <a:t>görgetéskor a meg-</a:t>
            </a:r>
            <a:br>
              <a:rPr lang="hu-HU" sz="2400" i="1" smtClean="0"/>
            </a:br>
            <a:r>
              <a:rPr lang="hu-HU" sz="2400" i="1" smtClean="0"/>
              <a:t>jelenítés arányai</a:t>
            </a:r>
            <a:br>
              <a:rPr lang="hu-HU" sz="2400" i="1" smtClean="0"/>
            </a:br>
            <a:r>
              <a:rPr lang="hu-HU" sz="2400" i="1" smtClean="0"/>
              <a:t>nem torzulnak.</a:t>
            </a:r>
            <a:endParaRPr lang="hu-HU" sz="2400" i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9</a:t>
            </a:fld>
            <a:endParaRPr lang="hu-HU" dirty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4892851" y="2957439"/>
            <a:ext cx="4130045" cy="3755818"/>
            <a:chOff x="4932039" y="2852936"/>
            <a:chExt cx="4130045" cy="375581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03" t="32589" r="9038" b="10625"/>
            <a:stretch/>
          </p:blipFill>
          <p:spPr bwMode="auto">
            <a:xfrm>
              <a:off x="4932039" y="2852936"/>
              <a:ext cx="4130045" cy="329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Egyenes összekötő nyíllal 5"/>
            <p:cNvCxnSpPr/>
            <p:nvPr/>
          </p:nvCxnSpPr>
          <p:spPr>
            <a:xfrm>
              <a:off x="4972134" y="6237312"/>
              <a:ext cx="4068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zövegdoboz 9"/>
            <p:cNvSpPr txBox="1"/>
            <p:nvPr/>
          </p:nvSpPr>
          <p:spPr>
            <a:xfrm>
              <a:off x="6312985" y="623942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pl. 1200px</a:t>
              </a:r>
              <a:endParaRPr lang="hu-H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Egyenes összekötő nyíllal 12"/>
            <p:cNvCxnSpPr/>
            <p:nvPr/>
          </p:nvCxnSpPr>
          <p:spPr>
            <a:xfrm>
              <a:off x="5004000" y="4581128"/>
              <a:ext cx="972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zövegdoboz 14"/>
            <p:cNvSpPr txBox="1"/>
            <p:nvPr/>
          </p:nvSpPr>
          <p:spPr>
            <a:xfrm>
              <a:off x="5026029" y="4586971"/>
              <a:ext cx="97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pl.</a:t>
              </a:r>
              <a:br>
                <a:rPr lang="hu-HU" b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hu-HU" b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300px</a:t>
              </a:r>
              <a:endParaRPr lang="hu-H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7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1306</Words>
  <Application>Microsoft Office PowerPoint</Application>
  <PresentationFormat>Diavetítés a képernyőre (4:3 oldalarány)</PresentationFormat>
  <Paragraphs>150</Paragraphs>
  <Slides>24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Office-téma</vt:lpstr>
      <vt:lpstr>Weboldalak formázása CSS-ben</vt:lpstr>
      <vt:lpstr>Bevezetés</vt:lpstr>
      <vt:lpstr>Bevezetés (folyt)</vt:lpstr>
      <vt:lpstr>Bevezetés (folyt)</vt:lpstr>
      <vt:lpstr>Bevezetés (folyt)</vt:lpstr>
      <vt:lpstr>Bevezetés (folyt)</vt:lpstr>
      <vt:lpstr>Bevezetés (folyt)</vt:lpstr>
      <vt:lpstr>Elrendezési módok</vt:lpstr>
      <vt:lpstr>1. Rögzített elrendezés</vt:lpstr>
      <vt:lpstr>1. Rögzített elrendezés (f)</vt:lpstr>
      <vt:lpstr>2. Rugalmas (folyékony) elrendezés</vt:lpstr>
      <vt:lpstr>2. Rugalmas (folyékony) elrendezés (f)</vt:lpstr>
      <vt:lpstr>2. Rugalmas (folyékony) elrendezés (f)</vt:lpstr>
      <vt:lpstr>3. Hibrid (kevert) elrendezés</vt:lpstr>
      <vt:lpstr>3. Hibrid (kevert) elrendezés (f)</vt:lpstr>
      <vt:lpstr>4. A media jellemző alkalmazása</vt:lpstr>
      <vt:lpstr>4. A media jellemző alkalmazása (f)</vt:lpstr>
      <vt:lpstr>4. A media jellemző alkalmazása (f)</vt:lpstr>
      <vt:lpstr>4. A media jellemző alkalmazása (f)</vt:lpstr>
      <vt:lpstr>4. A media jellemző alkalmazása (f)</vt:lpstr>
      <vt:lpstr>4. A media jellemző alkalmazása (f)</vt:lpstr>
      <vt:lpstr>5. A rugalmas doboz (FlexBox) elrendezés</vt:lpstr>
      <vt:lpstr>5. A rugalmas doboz (FlexBox) elrendezés (f)</vt:lpstr>
      <vt:lpstr>5. A rugalmas doboz (FlexBox) elrendezés (f)</vt:lpstr>
    </vt:vector>
  </TitlesOfParts>
  <Company>SzKKVSzI Kőrösy József Tagintézmény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MEdit</dc:creator>
  <cp:lastModifiedBy>Molnár Edit</cp:lastModifiedBy>
  <cp:revision>449</cp:revision>
  <cp:lastPrinted>2020-02-17T13:00:23Z</cp:lastPrinted>
  <dcterms:created xsi:type="dcterms:W3CDTF">2014-03-24T18:19:12Z</dcterms:created>
  <dcterms:modified xsi:type="dcterms:W3CDTF">2020-03-12T09:47:18Z</dcterms:modified>
</cp:coreProperties>
</file>