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69" r:id="rId3"/>
    <p:sldId id="257" r:id="rId4"/>
    <p:sldId id="274" r:id="rId5"/>
    <p:sldId id="275" r:id="rId6"/>
    <p:sldId id="276" r:id="rId7"/>
    <p:sldId id="277" r:id="rId8"/>
    <p:sldId id="280" r:id="rId9"/>
    <p:sldId id="281" r:id="rId10"/>
    <p:sldId id="282" r:id="rId11"/>
    <p:sldId id="283" r:id="rId12"/>
    <p:sldId id="284" r:id="rId13"/>
    <p:sldId id="268" r:id="rId14"/>
    <p:sldId id="285" r:id="rId15"/>
    <p:sldId id="265" r:id="rId16"/>
    <p:sldId id="279"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3794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391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avan-r/OrganicCrop-Foreca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805951" y="1103877"/>
            <a:ext cx="8638011" cy="962898"/>
          </a:xfrm>
          <a:prstGeom prst="rect">
            <a:avLst/>
          </a:prstGeom>
          <a:noFill/>
          <a:ln>
            <a:noFill/>
          </a:ln>
        </p:spPr>
        <p:txBody>
          <a:bodyPr spcFirstLastPara="1" wrap="square" lIns="91425" tIns="45700" rIns="91425" bIns="45700" anchor="ctr" anchorCtr="0">
            <a:noAutofit/>
          </a:bodyPr>
          <a:lstStyle/>
          <a:p>
            <a:pPr lvl="0" algn="ctr"/>
            <a:r>
              <a:rPr lang="en-US" dirty="0"/>
              <a:t>Wheat Price Forecasting: Region-Wise Estimator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ISE_1</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b="1" dirty="0">
                <a:solidFill>
                  <a:srgbClr val="17365D"/>
                </a:solidFill>
                <a:latin typeface="Cambria" panose="02040503050406030204" pitchFamily="18" charset="0"/>
                <a:ea typeface="Cambria" panose="02040503050406030204" pitchFamily="18" charset="0"/>
                <a:cs typeface="Verdana"/>
                <a:sym typeface="Verdana"/>
              </a:rPr>
              <a:t>                                  </a:t>
            </a:r>
            <a:r>
              <a:rPr lang="en-GB" sz="1800" b="1" dirty="0">
                <a:solidFill>
                  <a:srgbClr val="FF0000"/>
                </a:solidFill>
                <a:latin typeface="Cambria" panose="02040503050406030204" pitchFamily="18" charset="0"/>
                <a:ea typeface="Cambria" panose="02040503050406030204" pitchFamily="18" charset="0"/>
                <a:cs typeface="Verdana"/>
                <a:sym typeface="Verdana"/>
              </a:rPr>
              <a:t>Dr. Murali Parameswaran</a:t>
            </a:r>
            <a:endParaRPr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318884406"/>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20221ISE0108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Kavana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20221ISE0109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Pallavi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20221ISE0104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Bharathi Neeralakeri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400" b="1" dirty="0">
                <a:solidFill>
                  <a:srgbClr val="17365D"/>
                </a:solidFill>
                <a:latin typeface="Cambria" panose="02040503050406030204" pitchFamily="18" charset="0"/>
                <a:ea typeface="Cambria" panose="02040503050406030204" pitchFamily="18" charset="0"/>
                <a:cs typeface="Verdana"/>
                <a:sym typeface="Verdana"/>
              </a:rPr>
              <a:t>CSE7101-</a:t>
            </a: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24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4478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Information Science and Engineering</a:t>
            </a: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Zafar Ali Khan</a:t>
            </a:r>
          </a:p>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Ms. Suma N G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591379-91E1-3071-32EB-B57262D6870E}"/>
              </a:ext>
            </a:extLst>
          </p:cNvPr>
          <p:cNvPicPr>
            <a:picLocks noChangeAspect="1"/>
          </p:cNvPicPr>
          <p:nvPr/>
        </p:nvPicPr>
        <p:blipFill>
          <a:blip r:embed="rId2"/>
          <a:stretch>
            <a:fillRect/>
          </a:stretch>
        </p:blipFill>
        <p:spPr>
          <a:xfrm>
            <a:off x="6096000" y="2590800"/>
            <a:ext cx="5496561" cy="2900680"/>
          </a:xfrm>
          <a:prstGeom prst="rect">
            <a:avLst/>
          </a:prstGeom>
        </p:spPr>
      </p:pic>
      <p:pic>
        <p:nvPicPr>
          <p:cNvPr id="5" name="Picture 4">
            <a:extLst>
              <a:ext uri="{FF2B5EF4-FFF2-40B4-BE49-F238E27FC236}">
                <a16:creationId xmlns:a16="http://schemas.microsoft.com/office/drawing/2014/main" id="{4379E3E7-8787-FFEF-CC58-3BA45A23BD5A}"/>
              </a:ext>
            </a:extLst>
          </p:cNvPr>
          <p:cNvPicPr>
            <a:picLocks noChangeAspect="1"/>
          </p:cNvPicPr>
          <p:nvPr/>
        </p:nvPicPr>
        <p:blipFill>
          <a:blip r:embed="rId3"/>
          <a:stretch>
            <a:fillRect/>
          </a:stretch>
        </p:blipFill>
        <p:spPr>
          <a:xfrm>
            <a:off x="338600" y="1651001"/>
            <a:ext cx="5127480" cy="2900680"/>
          </a:xfrm>
          <a:prstGeom prst="rect">
            <a:avLst/>
          </a:prstGeom>
        </p:spPr>
      </p:pic>
      <p:sp>
        <p:nvSpPr>
          <p:cNvPr id="7" name="TextBox 6">
            <a:extLst>
              <a:ext uri="{FF2B5EF4-FFF2-40B4-BE49-F238E27FC236}">
                <a16:creationId xmlns:a16="http://schemas.microsoft.com/office/drawing/2014/main" id="{41389F0D-25A4-1EA7-99FB-01A668956E2C}"/>
              </a:ext>
            </a:extLst>
          </p:cNvPr>
          <p:cNvSpPr txBox="1"/>
          <p:nvPr/>
        </p:nvSpPr>
        <p:spPr>
          <a:xfrm>
            <a:off x="57912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sym typeface="Verdana"/>
              </a:rPr>
              <a:t>Results - Mysore </a:t>
            </a:r>
          </a:p>
        </p:txBody>
      </p:sp>
      <p:sp>
        <p:nvSpPr>
          <p:cNvPr id="9" name="TextBox 8">
            <a:extLst>
              <a:ext uri="{FF2B5EF4-FFF2-40B4-BE49-F238E27FC236}">
                <a16:creationId xmlns:a16="http://schemas.microsoft.com/office/drawing/2014/main" id="{62A25646-8A21-A368-976A-56B6115DD582}"/>
              </a:ext>
            </a:extLst>
          </p:cNvPr>
          <p:cNvSpPr txBox="1"/>
          <p:nvPr/>
        </p:nvSpPr>
        <p:spPr>
          <a:xfrm>
            <a:off x="4490720" y="1081756"/>
            <a:ext cx="6096000" cy="369332"/>
          </a:xfrm>
          <a:prstGeom prst="rect">
            <a:avLst/>
          </a:prstGeom>
          <a:noFill/>
        </p:spPr>
        <p:txBody>
          <a:bodyPr wrap="square">
            <a:spAutoFit/>
          </a:bodyPr>
          <a:lstStyle/>
          <a:p>
            <a:r>
              <a:rPr lang="en-IN" sz="1800" b="1" dirty="0"/>
              <a:t>7-day &amp; 30-day forecast plots</a:t>
            </a:r>
          </a:p>
        </p:txBody>
      </p:sp>
      <p:sp>
        <p:nvSpPr>
          <p:cNvPr id="11" name="TextBox 10">
            <a:extLst>
              <a:ext uri="{FF2B5EF4-FFF2-40B4-BE49-F238E27FC236}">
                <a16:creationId xmlns:a16="http://schemas.microsoft.com/office/drawing/2014/main" id="{8654013B-9C60-A376-9E1D-3CAFB269F58A}"/>
              </a:ext>
            </a:extLst>
          </p:cNvPr>
          <p:cNvSpPr txBox="1"/>
          <p:nvPr/>
        </p:nvSpPr>
        <p:spPr>
          <a:xfrm>
            <a:off x="2418080" y="4751594"/>
            <a:ext cx="6096000" cy="461665"/>
          </a:xfrm>
          <a:prstGeom prst="rect">
            <a:avLst/>
          </a:prstGeom>
          <a:noFill/>
        </p:spPr>
        <p:txBody>
          <a:bodyPr wrap="square">
            <a:spAutoFit/>
          </a:bodyPr>
          <a:lstStyle/>
          <a:p>
            <a:r>
              <a:rPr lang="en-IN" sz="2400" b="1" dirty="0"/>
              <a:t>GRU</a:t>
            </a:r>
          </a:p>
        </p:txBody>
      </p:sp>
      <p:sp>
        <p:nvSpPr>
          <p:cNvPr id="13" name="TextBox 12">
            <a:extLst>
              <a:ext uri="{FF2B5EF4-FFF2-40B4-BE49-F238E27FC236}">
                <a16:creationId xmlns:a16="http://schemas.microsoft.com/office/drawing/2014/main" id="{AE1368E2-BE32-F1C1-333A-A79937850327}"/>
              </a:ext>
            </a:extLst>
          </p:cNvPr>
          <p:cNvSpPr txBox="1"/>
          <p:nvPr/>
        </p:nvSpPr>
        <p:spPr>
          <a:xfrm>
            <a:off x="8844280" y="5622355"/>
            <a:ext cx="6096000" cy="461665"/>
          </a:xfrm>
          <a:prstGeom prst="rect">
            <a:avLst/>
          </a:prstGeom>
          <a:noFill/>
        </p:spPr>
        <p:txBody>
          <a:bodyPr wrap="square">
            <a:spAutoFit/>
          </a:bodyPr>
          <a:lstStyle/>
          <a:p>
            <a:r>
              <a:rPr lang="en-IN" sz="2400" b="1" dirty="0"/>
              <a:t>LSTM</a:t>
            </a:r>
          </a:p>
        </p:txBody>
      </p:sp>
    </p:spTree>
    <p:extLst>
      <p:ext uri="{BB962C8B-B14F-4D97-AF65-F5344CB8AC3E}">
        <p14:creationId xmlns:p14="http://schemas.microsoft.com/office/powerpoint/2010/main" val="250975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FE0437-4FF9-5374-3051-9B594B504E38}"/>
              </a:ext>
            </a:extLst>
          </p:cNvPr>
          <p:cNvSpPr txBox="1"/>
          <p:nvPr/>
        </p:nvSpPr>
        <p:spPr>
          <a:xfrm>
            <a:off x="61976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rPr>
              <a:t>Next Step — TAT</a:t>
            </a:r>
          </a:p>
        </p:txBody>
      </p:sp>
      <p:sp>
        <p:nvSpPr>
          <p:cNvPr id="4" name="Rectangle 1">
            <a:extLst>
              <a:ext uri="{FF2B5EF4-FFF2-40B4-BE49-F238E27FC236}">
                <a16:creationId xmlns:a16="http://schemas.microsoft.com/office/drawing/2014/main" id="{F62641FE-191E-3299-D975-37DFA1A67AFC}"/>
              </a:ext>
            </a:extLst>
          </p:cNvPr>
          <p:cNvSpPr>
            <a:spLocks noChangeArrowheads="1"/>
          </p:cNvSpPr>
          <p:nvPr/>
        </p:nvSpPr>
        <p:spPr bwMode="auto">
          <a:xfrm>
            <a:off x="1016000" y="1533664"/>
            <a:ext cx="1043432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What is TAT?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Transformer with attention for time-series.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Why TAT? </a:t>
            </a:r>
            <a:endParaRPr lang="en-US" altLang="en-US" sz="2400" b="1"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Captures long dependencies better than LSTM/GRU.</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Plan </a:t>
            </a:r>
          </a:p>
          <a:p>
            <a:pPr marR="0" lvl="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Train &amp; compare TAT vs GRU across districts in Karnataka.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Expected outcome </a:t>
            </a:r>
          </a:p>
          <a:p>
            <a:pPr marR="0" lvl="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Better accuracy, more stable region-wise forecasts.</a:t>
            </a:r>
          </a:p>
        </p:txBody>
      </p:sp>
    </p:spTree>
    <p:extLst>
      <p:ext uri="{BB962C8B-B14F-4D97-AF65-F5344CB8AC3E}">
        <p14:creationId xmlns:p14="http://schemas.microsoft.com/office/powerpoint/2010/main" val="376185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80632-F35D-AB52-8391-B2415131BBC5}"/>
              </a:ext>
            </a:extLst>
          </p:cNvPr>
          <p:cNvSpPr txBox="1"/>
          <p:nvPr/>
        </p:nvSpPr>
        <p:spPr>
          <a:xfrm>
            <a:off x="64008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rPr>
              <a:t>Scaling Plan — All Districts</a:t>
            </a:r>
          </a:p>
        </p:txBody>
      </p:sp>
      <p:sp>
        <p:nvSpPr>
          <p:cNvPr id="4" name="Rectangle 1">
            <a:extLst>
              <a:ext uri="{FF2B5EF4-FFF2-40B4-BE49-F238E27FC236}">
                <a16:creationId xmlns:a16="http://schemas.microsoft.com/office/drawing/2014/main" id="{BBC67356-F4AD-84C9-5D1D-AF5D35C33055}"/>
              </a:ext>
            </a:extLst>
          </p:cNvPr>
          <p:cNvSpPr>
            <a:spLocks noChangeArrowheads="1"/>
          </p:cNvSpPr>
          <p:nvPr/>
        </p:nvSpPr>
        <p:spPr bwMode="auto">
          <a:xfrm>
            <a:off x="1016000" y="1407368"/>
            <a:ext cx="10566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Current</a:t>
            </a:r>
            <a:r>
              <a:rPr kumimoji="0" lang="en-US" altLang="en-US" sz="2800" i="0" u="none" strike="noStrike" cap="none" normalizeH="0" baseline="0" dirty="0">
                <a:ln>
                  <a:noFill/>
                </a:ln>
                <a:solidFill>
                  <a:schemeClr val="tx1"/>
                </a:solidFill>
                <a:effectLst/>
                <a:latin typeface="Arial" panose="020B0604020202020204" pitchFamily="34" charset="0"/>
              </a:rPr>
              <a:t> → Mysore done.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Next</a:t>
            </a:r>
            <a:r>
              <a:rPr kumimoji="0" lang="en-US" altLang="en-US" sz="2800" i="0" u="none" strike="noStrike" cap="none" normalizeH="0" baseline="0" dirty="0">
                <a:ln>
                  <a:noFill/>
                </a:ln>
                <a:solidFill>
                  <a:schemeClr val="tx1"/>
                </a:solidFill>
                <a:effectLst/>
                <a:latin typeface="Arial" panose="020B0604020202020204" pitchFamily="34" charset="0"/>
              </a:rPr>
              <a:t> → Extend to all Karnataka districts (Bengaluru, Hubli, etc.).</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Approach</a:t>
            </a:r>
            <a:r>
              <a:rPr kumimoji="0" lang="en-US" altLang="en-US" sz="2800" i="0" u="none" strike="noStrike" cap="none" normalizeH="0" baseline="0" dirty="0">
                <a:ln>
                  <a:noFill/>
                </a:ln>
                <a:solidFill>
                  <a:schemeClr val="tx1"/>
                </a:solidFill>
                <a:effectLst/>
                <a:latin typeface="Arial" panose="020B0604020202020204" pitchFamily="34" charset="0"/>
              </a:rPr>
              <a:t> → Build global TAT model with district embeddings OR per-district models.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Output</a:t>
            </a:r>
            <a:r>
              <a:rPr kumimoji="0" lang="en-US" altLang="en-US" sz="2800" i="0" u="none" strike="noStrike" cap="none" normalizeH="0" baseline="0" dirty="0">
                <a:ln>
                  <a:noFill/>
                </a:ln>
                <a:solidFill>
                  <a:schemeClr val="tx1"/>
                </a:solidFill>
                <a:effectLst/>
                <a:latin typeface="Arial" panose="020B0604020202020204" pitchFamily="34" charset="0"/>
              </a:rPr>
              <a:t> → Region-wise wheat price forecasts integrated into dashboard.</a:t>
            </a:r>
          </a:p>
        </p:txBody>
      </p:sp>
    </p:spTree>
    <p:extLst>
      <p:ext uri="{BB962C8B-B14F-4D97-AF65-F5344CB8AC3E}">
        <p14:creationId xmlns:p14="http://schemas.microsoft.com/office/powerpoint/2010/main" val="213452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620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 https://github.com/kavan-r/OrganicCrop-Forecast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D7AD6-D5BA-C98A-4FB4-12D6A3030740}"/>
              </a:ext>
            </a:extLst>
          </p:cNvPr>
          <p:cNvSpPr txBox="1"/>
          <p:nvPr/>
        </p:nvSpPr>
        <p:spPr>
          <a:xfrm>
            <a:off x="568960" y="0"/>
            <a:ext cx="609600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rPr>
              <a:t>Conclusion:</a:t>
            </a:r>
          </a:p>
        </p:txBody>
      </p:sp>
      <p:sp>
        <p:nvSpPr>
          <p:cNvPr id="4" name="Rectangle 1">
            <a:extLst>
              <a:ext uri="{FF2B5EF4-FFF2-40B4-BE49-F238E27FC236}">
                <a16:creationId xmlns:a16="http://schemas.microsoft.com/office/drawing/2014/main" id="{9D54FFB0-D207-5671-2C7C-899833B289EA}"/>
              </a:ext>
            </a:extLst>
          </p:cNvPr>
          <p:cNvSpPr>
            <a:spLocks noChangeArrowheads="1"/>
          </p:cNvSpPr>
          <p:nvPr/>
        </p:nvSpPr>
        <p:spPr bwMode="auto">
          <a:xfrm>
            <a:off x="1280160" y="1228397"/>
            <a:ext cx="94284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GRU outperformed LSTM on Mysore dataset.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GRU MAE = </a:t>
            </a:r>
            <a:r>
              <a:rPr kumimoji="0" lang="en-US" altLang="en-US" sz="2800" b="1" i="0" u="none" strike="noStrike" cap="none" normalizeH="0" baseline="0" dirty="0">
                <a:ln>
                  <a:noFill/>
                </a:ln>
                <a:solidFill>
                  <a:schemeClr val="tx1"/>
                </a:solidFill>
                <a:effectLst/>
                <a:latin typeface="Arial" panose="020B0604020202020204" pitchFamily="34" charset="0"/>
              </a:rPr>
              <a:t>117.78</a:t>
            </a:r>
            <a:r>
              <a:rPr kumimoji="0" lang="en-US" altLang="en-US" sz="2800" b="0" i="0" u="none" strike="noStrike" cap="none" normalizeH="0" baseline="0" dirty="0">
                <a:ln>
                  <a:noFill/>
                </a:ln>
                <a:solidFill>
                  <a:schemeClr val="tx1"/>
                </a:solidFill>
                <a:effectLst/>
                <a:latin typeface="Arial" panose="020B0604020202020204" pitchFamily="34" charset="0"/>
              </a:rPr>
              <a:t> vs LSTM MAE = </a:t>
            </a:r>
            <a:r>
              <a:rPr kumimoji="0" lang="en-US" altLang="en-US" sz="2800" b="1" i="0" u="none" strike="noStrike" cap="none" normalizeH="0" baseline="0" dirty="0">
                <a:ln>
                  <a:noFill/>
                </a:ln>
                <a:solidFill>
                  <a:schemeClr val="tx1"/>
                </a:solidFill>
                <a:effectLst/>
                <a:latin typeface="Arial" panose="020B0604020202020204" pitchFamily="34" charset="0"/>
              </a:rPr>
              <a:t>125.93</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Indicates GRU as better baseline for sequential wheat price forecasting.</a:t>
            </a:r>
            <a:endParaRPr lang="en-US" altLang="en-US" sz="2800" dirty="0">
              <a:solidFill>
                <a:schemeClr val="tx1"/>
              </a:solidFill>
              <a:latin typeface="Arial" panose="020B0604020202020204" pitchFamily="34" charset="0"/>
            </a:endParaRP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LSTM &amp; GRU implemented → GRU is better baseline.</a:t>
            </a: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Dashboard integration under progress.</a:t>
            </a: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Next step: </a:t>
            </a:r>
            <a:r>
              <a:rPr lang="en-US" altLang="en-US" sz="2800" b="1" dirty="0">
                <a:solidFill>
                  <a:schemeClr val="tx1"/>
                </a:solidFill>
                <a:latin typeface="Arial" panose="020B0604020202020204" pitchFamily="34" charset="0"/>
              </a:rPr>
              <a:t>TAT implementation</a:t>
            </a:r>
            <a:r>
              <a:rPr lang="en-US" altLang="en-US" sz="2800" dirty="0">
                <a:solidFill>
                  <a:schemeClr val="tx1"/>
                </a:solidFill>
                <a:latin typeface="Arial" panose="020B0604020202020204" pitchFamily="34" charset="0"/>
              </a:rPr>
              <a:t> for final model.</a:t>
            </a:r>
          </a:p>
          <a:p>
            <a:pPr marL="457200" lvl="0" indent="-457200" eaLnBrk="0" fontAlgn="base" hangingPunct="0">
              <a:spcBef>
                <a:spcPct val="0"/>
              </a:spcBef>
              <a:spcAft>
                <a:spcPct val="0"/>
              </a:spcAft>
              <a:buClrTx/>
              <a:buFont typeface="Wingdings" panose="05000000000000000000" pitchFamily="2" charset="2"/>
              <a:buChar char="Ø"/>
            </a:pPr>
            <a:r>
              <a:rPr lang="en-US" altLang="en-US" sz="2800" dirty="0">
                <a:solidFill>
                  <a:schemeClr val="tx1"/>
                </a:solidFill>
                <a:latin typeface="Arial" panose="020B0604020202020204" pitchFamily="34" charset="0"/>
              </a:rPr>
              <a:t>Final project will deliver </a:t>
            </a:r>
            <a:r>
              <a:rPr lang="en-US" altLang="en-US" sz="2800" b="1" dirty="0">
                <a:solidFill>
                  <a:schemeClr val="tx1"/>
                </a:solidFill>
                <a:latin typeface="Arial" panose="020B0604020202020204" pitchFamily="34" charset="0"/>
              </a:rPr>
              <a:t>district-wise wheat price forecasting system</a:t>
            </a:r>
            <a:r>
              <a:rPr lang="en-US" altLang="en-US" sz="2800" dirty="0">
                <a:solidFill>
                  <a:schemeClr val="tx1"/>
                </a:solidFill>
                <a:latin typeface="Arial" panose="020B0604020202020204" pitchFamily="34" charset="0"/>
              </a:rPr>
              <a:t> for Karnataka</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34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2DDD2FE3-D585-84F6-7B8E-0B58435AC9CD}"/>
              </a:ext>
            </a:extLst>
          </p:cNvPr>
          <p:cNvSpPr>
            <a:spLocks noGrp="1" noChangeArrowheads="1"/>
          </p:cNvSpPr>
          <p:nvPr>
            <p:ph type="body" idx="1"/>
          </p:nvPr>
        </p:nvSpPr>
        <p:spPr bwMode="auto">
          <a:xfrm>
            <a:off x="225425" y="1259175"/>
            <a:ext cx="1138745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A. Sharma and P. Gupta, “An innovative deep learning based approach for accurate agricultural crop price prediction,” </a:t>
            </a:r>
            <a:r>
              <a:rPr kumimoji="0" lang="en-US" altLang="en-US" sz="2300" b="0" i="1" u="none" strike="noStrike" cap="none" normalizeH="0" baseline="0" dirty="0">
                <a:ln>
                  <a:noFill/>
                </a:ln>
                <a:solidFill>
                  <a:schemeClr val="tx1"/>
                </a:solidFill>
                <a:effectLst/>
                <a:latin typeface="Arial" panose="020B0604020202020204" pitchFamily="34" charset="0"/>
              </a:rPr>
              <a:t>IEEE Access</a:t>
            </a:r>
            <a:r>
              <a:rPr kumimoji="0" lang="en-US" altLang="en-US" sz="2300" b="0" i="0" u="none" strike="noStrike" cap="none" normalizeH="0" baseline="0" dirty="0">
                <a:ln>
                  <a:noFill/>
                </a:ln>
                <a:solidFill>
                  <a:schemeClr val="tx1"/>
                </a:solidFill>
                <a:effectLst/>
                <a:latin typeface="Arial" panose="020B0604020202020204" pitchFamily="34" charset="0"/>
              </a:rPr>
              <a:t>, vol. 10, pp. 45012–45025, 2022.</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R. K. Singh </a:t>
            </a:r>
            <a:r>
              <a:rPr kumimoji="0" lang="en-US" altLang="en-US" sz="2300" b="0" i="1" u="none" strike="noStrike" cap="none" normalizeH="0" baseline="0" dirty="0">
                <a:ln>
                  <a:noFill/>
                </a:ln>
                <a:solidFill>
                  <a:schemeClr val="tx1"/>
                </a:solidFill>
                <a:effectLst/>
                <a:latin typeface="Arial" panose="020B0604020202020204" pitchFamily="34" charset="0"/>
              </a:rPr>
              <a:t>et al.</a:t>
            </a:r>
            <a:r>
              <a:rPr kumimoji="0" lang="en-US" altLang="en-US" sz="2300" b="0" i="0" u="none" strike="noStrike" cap="none" normalizeH="0" baseline="0" dirty="0">
                <a:ln>
                  <a:noFill/>
                </a:ln>
                <a:solidFill>
                  <a:schemeClr val="tx1"/>
                </a:solidFill>
                <a:effectLst/>
                <a:latin typeface="Arial" panose="020B0604020202020204" pitchFamily="34" charset="0"/>
              </a:rPr>
              <a:t>, “Automated agriculture commodity price prediction system with machine learning techniques,” in </a:t>
            </a:r>
            <a:r>
              <a:rPr kumimoji="0" lang="en-US" altLang="en-US" sz="2300" b="0" i="1" u="none" strike="noStrike" cap="none" normalizeH="0" baseline="0" dirty="0">
                <a:ln>
                  <a:noFill/>
                </a:ln>
                <a:solidFill>
                  <a:schemeClr val="tx1"/>
                </a:solidFill>
                <a:effectLst/>
                <a:latin typeface="Arial" panose="020B0604020202020204" pitchFamily="34" charset="0"/>
              </a:rPr>
              <a:t>Proc. IEEE ICACCE</a:t>
            </a:r>
            <a:r>
              <a:rPr kumimoji="0" lang="en-US" altLang="en-US" sz="2300" b="0" i="0" u="none" strike="noStrike" cap="none" normalizeH="0" baseline="0" dirty="0">
                <a:ln>
                  <a:noFill/>
                </a:ln>
                <a:solidFill>
                  <a:schemeClr val="tx1"/>
                </a:solidFill>
                <a:effectLst/>
                <a:latin typeface="Arial" panose="020B0604020202020204" pitchFamily="34" charset="0"/>
              </a:rPr>
              <a:t>, pp. 112–118, 2021.</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S. Das and M. Jain, “Forecasting commodity prices using long short-term memory neural networks,” in </a:t>
            </a:r>
            <a:r>
              <a:rPr kumimoji="0" lang="en-US" altLang="en-US" sz="2300" b="0" i="1" u="none" strike="noStrike" cap="none" normalizeH="0" baseline="0" dirty="0">
                <a:ln>
                  <a:noFill/>
                </a:ln>
                <a:solidFill>
                  <a:schemeClr val="tx1"/>
                </a:solidFill>
                <a:effectLst/>
                <a:latin typeface="Arial" panose="020B0604020202020204" pitchFamily="34" charset="0"/>
              </a:rPr>
              <a:t>Proc. IEEE Int. Conf. Big Data (</a:t>
            </a:r>
            <a:r>
              <a:rPr kumimoji="0" lang="en-US" altLang="en-US" sz="2300" b="0" i="1" u="none" strike="noStrike" cap="none" normalizeH="0" baseline="0" dirty="0" err="1">
                <a:ln>
                  <a:noFill/>
                </a:ln>
                <a:solidFill>
                  <a:schemeClr val="tx1"/>
                </a:solidFill>
                <a:effectLst/>
                <a:latin typeface="Arial" panose="020B0604020202020204" pitchFamily="34" charset="0"/>
              </a:rPr>
              <a:t>BigData</a:t>
            </a:r>
            <a:r>
              <a:rPr kumimoji="0" lang="en-US" altLang="en-US" sz="2300" b="0" i="1" u="none" strike="noStrike" cap="none" normalizeH="0" baseline="0" dirty="0">
                <a:ln>
                  <a:noFill/>
                </a:ln>
                <a:solidFill>
                  <a:schemeClr val="tx1"/>
                </a:solidFill>
                <a:effectLst/>
                <a:latin typeface="Arial" panose="020B0604020202020204" pitchFamily="34" charset="0"/>
              </a:rPr>
              <a:t>)</a:t>
            </a:r>
            <a:r>
              <a:rPr kumimoji="0" lang="en-US" altLang="en-US" sz="2300" b="0" i="0" u="none" strike="noStrike" cap="none" normalizeH="0" baseline="0" dirty="0">
                <a:ln>
                  <a:noFill/>
                </a:ln>
                <a:solidFill>
                  <a:schemeClr val="tx1"/>
                </a:solidFill>
                <a:effectLst/>
                <a:latin typeface="Arial" panose="020B0604020202020204" pitchFamily="34" charset="0"/>
              </a:rPr>
              <a:t>, pp. 245–252, 2020.</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K. Reddy and H. Kulkarni, “A framework for crop price forecasting in emerging economies by analyzing the quality of time-series data,” </a:t>
            </a:r>
            <a:r>
              <a:rPr kumimoji="0" lang="en-US" altLang="en-US" sz="2300" b="0" i="1" u="none" strike="noStrike" cap="none" normalizeH="0" baseline="0" dirty="0">
                <a:ln>
                  <a:noFill/>
                </a:ln>
                <a:solidFill>
                  <a:schemeClr val="tx1"/>
                </a:solidFill>
                <a:effectLst/>
                <a:latin typeface="Arial" panose="020B0604020202020204" pitchFamily="34" charset="0"/>
              </a:rPr>
              <a:t>IEEE Access</a:t>
            </a:r>
            <a:r>
              <a:rPr kumimoji="0" lang="en-US" altLang="en-US" sz="2300" b="0" i="0" u="none" strike="noStrike" cap="none" normalizeH="0" baseline="0" dirty="0">
                <a:ln>
                  <a:noFill/>
                </a:ln>
                <a:solidFill>
                  <a:schemeClr val="tx1"/>
                </a:solidFill>
                <a:effectLst/>
                <a:latin typeface="Arial" panose="020B0604020202020204" pitchFamily="34" charset="0"/>
              </a:rPr>
              <a:t>, vol. 8, pp. 100111–100123, 2020.</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Arial" panose="020B0604020202020204" pitchFamily="34" charset="0"/>
              </a:rPr>
              <a:t>B. Lim, S. </a:t>
            </a:r>
            <a:r>
              <a:rPr kumimoji="0" lang="en-US" altLang="en-US" sz="2300" b="0" i="0" u="none" strike="noStrike" cap="none" normalizeH="0" baseline="0" dirty="0" err="1">
                <a:ln>
                  <a:noFill/>
                </a:ln>
                <a:solidFill>
                  <a:schemeClr val="tx1"/>
                </a:solidFill>
                <a:effectLst/>
                <a:latin typeface="Arial" panose="020B0604020202020204" pitchFamily="34" charset="0"/>
              </a:rPr>
              <a:t>Oreshkin</a:t>
            </a:r>
            <a:r>
              <a:rPr kumimoji="0" lang="en-US" altLang="en-US" sz="2300" b="0" i="0" u="none" strike="noStrike" cap="none" normalizeH="0" baseline="0" dirty="0">
                <a:ln>
                  <a:noFill/>
                </a:ln>
                <a:solidFill>
                  <a:schemeClr val="tx1"/>
                </a:solidFill>
                <a:effectLst/>
                <a:latin typeface="Arial" panose="020B0604020202020204" pitchFamily="34" charset="0"/>
              </a:rPr>
              <a:t>, </a:t>
            </a:r>
            <a:r>
              <a:rPr kumimoji="0" lang="en-US" altLang="en-US" sz="2300" b="0" i="1" u="none" strike="noStrike" cap="none" normalizeH="0" baseline="0" dirty="0">
                <a:ln>
                  <a:noFill/>
                </a:ln>
                <a:solidFill>
                  <a:schemeClr val="tx1"/>
                </a:solidFill>
                <a:effectLst/>
                <a:latin typeface="Arial" panose="020B0604020202020204" pitchFamily="34" charset="0"/>
              </a:rPr>
              <a:t>et al.</a:t>
            </a:r>
            <a:r>
              <a:rPr kumimoji="0" lang="en-US" altLang="en-US" sz="2300" b="0" i="0" u="none" strike="noStrike" cap="none" normalizeH="0" baseline="0" dirty="0">
                <a:ln>
                  <a:noFill/>
                </a:ln>
                <a:solidFill>
                  <a:schemeClr val="tx1"/>
                </a:solidFill>
                <a:effectLst/>
                <a:latin typeface="Arial" panose="020B0604020202020204" pitchFamily="34" charset="0"/>
              </a:rPr>
              <a:t>, “Temporal fusion transformers for interpretable multi-horizon time series forecasting,” in </a:t>
            </a:r>
            <a:r>
              <a:rPr kumimoji="0" lang="en-US" altLang="en-US" sz="2300" b="0" i="1" u="none" strike="noStrike" cap="none" normalizeH="0" baseline="0" dirty="0">
                <a:ln>
                  <a:noFill/>
                </a:ln>
                <a:solidFill>
                  <a:schemeClr val="tx1"/>
                </a:solidFill>
                <a:effectLst/>
                <a:latin typeface="Arial" panose="020B0604020202020204" pitchFamily="34" charset="0"/>
              </a:rPr>
              <a:t>Proc. 34th Conf. Neural Inf. Process. Syst. (</a:t>
            </a:r>
            <a:r>
              <a:rPr kumimoji="0" lang="en-US" altLang="en-US" sz="2300" b="0" i="1" u="none" strike="noStrike" cap="none" normalizeH="0" baseline="0" dirty="0" err="1">
                <a:ln>
                  <a:noFill/>
                </a:ln>
                <a:solidFill>
                  <a:schemeClr val="tx1"/>
                </a:solidFill>
                <a:effectLst/>
                <a:latin typeface="Arial" panose="020B0604020202020204" pitchFamily="34" charset="0"/>
              </a:rPr>
              <a:t>NeurIPS</a:t>
            </a:r>
            <a:r>
              <a:rPr kumimoji="0" lang="en-US" altLang="en-US" sz="2300" b="0" i="1" u="none" strike="noStrike" cap="none" normalizeH="0" baseline="0" dirty="0">
                <a:ln>
                  <a:noFill/>
                </a:ln>
                <a:solidFill>
                  <a:schemeClr val="tx1"/>
                </a:solidFill>
                <a:effectLst/>
                <a:latin typeface="Arial" panose="020B0604020202020204" pitchFamily="34" charset="0"/>
              </a:rPr>
              <a:t>)</a:t>
            </a:r>
            <a:r>
              <a:rPr kumimoji="0" lang="en-US" altLang="en-US" sz="2300" b="0" i="0" u="none" strike="noStrike" cap="none" normalizeH="0" baseline="0" dirty="0">
                <a:ln>
                  <a:noFill/>
                </a:ln>
                <a:solidFill>
                  <a:schemeClr val="tx1"/>
                </a:solidFill>
                <a:effectLst/>
                <a:latin typeface="Arial" panose="020B0604020202020204" pitchFamily="34" charset="0"/>
              </a:rPr>
              <a:t>, 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1C804-B69E-10BE-73F6-9BE155BF8930}"/>
              </a:ext>
            </a:extLst>
          </p:cNvPr>
          <p:cNvSpPr txBox="1"/>
          <p:nvPr/>
        </p:nvSpPr>
        <p:spPr>
          <a:xfrm>
            <a:off x="721360" y="298232"/>
            <a:ext cx="6096000" cy="523220"/>
          </a:xfrm>
          <a:prstGeom prst="rect">
            <a:avLst/>
          </a:prstGeom>
          <a:noFill/>
        </p:spPr>
        <p:txBody>
          <a:bodyPr wrap="square">
            <a:spAutoFit/>
          </a:bodyPr>
          <a:lstStyle/>
          <a:p>
            <a:pPr>
              <a:buClr>
                <a:srgbClr val="17365D"/>
              </a:buClr>
              <a:buSzPts val="2800"/>
            </a:pPr>
            <a:r>
              <a:rPr lang="en-GB" sz="2800" b="1" dirty="0">
                <a:solidFill>
                  <a:srgbClr val="17365D"/>
                </a:solidFill>
                <a:latin typeface="Cambria" panose="02040503050406030204" pitchFamily="18" charset="0"/>
                <a:ea typeface="Cambria" panose="02040503050406030204" pitchFamily="18" charset="0"/>
                <a:sym typeface="Verdana"/>
              </a:rPr>
              <a:t>References (IEEE Paper format)</a:t>
            </a:r>
            <a:endParaRPr lang="en-IN" sz="2800" b="1" dirty="0">
              <a:solidFill>
                <a:srgbClr val="17365D"/>
              </a:solidFill>
              <a:latin typeface="Cambria" panose="02040503050406030204" pitchFamily="18" charset="0"/>
              <a:ea typeface="Cambria" panose="02040503050406030204" pitchFamily="18" charset="0"/>
              <a:sym typeface="Verdana"/>
            </a:endParaRPr>
          </a:p>
        </p:txBody>
      </p:sp>
      <p:sp>
        <p:nvSpPr>
          <p:cNvPr id="5" name="TextBox 4">
            <a:extLst>
              <a:ext uri="{FF2B5EF4-FFF2-40B4-BE49-F238E27FC236}">
                <a16:creationId xmlns:a16="http://schemas.microsoft.com/office/drawing/2014/main" id="{CE557638-9794-64A8-89D8-C1942741830B}"/>
              </a:ext>
            </a:extLst>
          </p:cNvPr>
          <p:cNvSpPr txBox="1"/>
          <p:nvPr/>
        </p:nvSpPr>
        <p:spPr>
          <a:xfrm>
            <a:off x="609600" y="1011129"/>
            <a:ext cx="9977120" cy="5047536"/>
          </a:xfrm>
          <a:prstGeom prst="rect">
            <a:avLst/>
          </a:prstGeom>
          <a:noFill/>
        </p:spPr>
        <p:txBody>
          <a:bodyPr wrap="square">
            <a:spAutoFit/>
          </a:bodyPr>
          <a:lstStyle/>
          <a:p>
            <a:r>
              <a:rPr lang="en-IN" sz="2300" dirty="0"/>
              <a:t>6. T. Chen, X. Wang, and Y. Liu, “Quantum temporal fusion transformer,” </a:t>
            </a:r>
            <a:r>
              <a:rPr lang="en-IN" sz="2300" i="1" dirty="0"/>
              <a:t>IEEE Trans. Quantum Eng.</a:t>
            </a:r>
            <a:r>
              <a:rPr lang="en-IN" sz="2300" dirty="0"/>
              <a:t>, vol. 3, pp. 1–10, 2022.</a:t>
            </a:r>
          </a:p>
          <a:p>
            <a:r>
              <a:rPr lang="en-IN" sz="2300" dirty="0"/>
              <a:t>7. L. Zhang </a:t>
            </a:r>
            <a:r>
              <a:rPr lang="en-IN" sz="2300" i="1" dirty="0"/>
              <a:t>et al.</a:t>
            </a:r>
            <a:r>
              <a:rPr lang="en-IN" sz="2300" dirty="0"/>
              <a:t>, “An </a:t>
            </a:r>
            <a:r>
              <a:rPr lang="en-IN" sz="2300" dirty="0" err="1"/>
              <a:t>EnKF</a:t>
            </a:r>
            <a:r>
              <a:rPr lang="en-IN" sz="2300" dirty="0"/>
              <a:t>-LSTM assimilation algorithm for crop growth model,” </a:t>
            </a:r>
            <a:r>
              <a:rPr lang="en-IN" sz="2300" i="1" dirty="0"/>
              <a:t>IEEE Trans. </a:t>
            </a:r>
            <a:r>
              <a:rPr lang="en-IN" sz="2300" i="1" dirty="0" err="1"/>
              <a:t>Geosci</a:t>
            </a:r>
            <a:r>
              <a:rPr lang="en-IN" sz="2300" i="1" dirty="0"/>
              <a:t>. Remote Sens.</a:t>
            </a:r>
            <a:r>
              <a:rPr lang="en-IN" sz="2300" dirty="0"/>
              <a:t>, vol. 59, no. 7, pp. 5523–5536, 2021.</a:t>
            </a:r>
          </a:p>
          <a:p>
            <a:r>
              <a:rPr lang="en-IN" sz="2300" dirty="0"/>
              <a:t>8. H. Wu, Y. Pan, </a:t>
            </a:r>
            <a:r>
              <a:rPr lang="en-IN" sz="2300" i="1" dirty="0"/>
              <a:t>et al.</a:t>
            </a:r>
            <a:r>
              <a:rPr lang="en-IN" sz="2300" dirty="0"/>
              <a:t>, “TAT: Temporal-aligned transformer for multi-horizon peak demand forecasting,” </a:t>
            </a:r>
            <a:r>
              <a:rPr lang="en-IN" sz="2300" i="1" dirty="0"/>
              <a:t>IEEE Trans. Power Syst.</a:t>
            </a:r>
            <a:r>
              <a:rPr lang="en-IN" sz="2300" dirty="0"/>
              <a:t>, vol. 37, no. 5, pp. 3921–3932, 2022.</a:t>
            </a:r>
          </a:p>
          <a:p>
            <a:r>
              <a:rPr lang="en-IN" sz="2300" dirty="0"/>
              <a:t>9. P. Sinha and A. Mehta, “A hybrid machine learning framework for optimizing crop selection via agronomic and economic forecasting,” </a:t>
            </a:r>
            <a:r>
              <a:rPr lang="en-IN" sz="2300" i="1" dirty="0"/>
              <a:t>IEEE Trans. </a:t>
            </a:r>
            <a:r>
              <a:rPr lang="en-IN" sz="2300" i="1" dirty="0" err="1"/>
              <a:t>Comput</a:t>
            </a:r>
            <a:r>
              <a:rPr lang="en-IN" sz="2300" i="1" dirty="0"/>
              <a:t>. Social Syst.</a:t>
            </a:r>
            <a:r>
              <a:rPr lang="en-IN" sz="2300" dirty="0"/>
              <a:t>, vol. 9, no. 4, pp. 755–766, 2022.</a:t>
            </a:r>
          </a:p>
          <a:p>
            <a:r>
              <a:rPr lang="en-IN" sz="2300" dirty="0"/>
              <a:t>10. X. Li, Y. Zhou, and J. Wang, “A unified hyperparameter optimization pipeline for transformer-based time series forecasting models,” </a:t>
            </a:r>
            <a:r>
              <a:rPr lang="en-IN" sz="2300" i="1" dirty="0"/>
              <a:t>IEEE Trans. </a:t>
            </a:r>
            <a:r>
              <a:rPr lang="en-IN" sz="2300" i="1" dirty="0" err="1"/>
              <a:t>Knowl</a:t>
            </a:r>
            <a:r>
              <a:rPr lang="en-IN" sz="2300" i="1" dirty="0"/>
              <a:t>. Data Eng.</a:t>
            </a:r>
            <a:r>
              <a:rPr lang="en-IN" sz="2300" dirty="0"/>
              <a:t>, vol. 35, no. 6, pp. 6230–6242, 2023.</a:t>
            </a:r>
          </a:p>
        </p:txBody>
      </p:sp>
    </p:spTree>
    <p:extLst>
      <p:ext uri="{BB962C8B-B14F-4D97-AF65-F5344CB8AC3E}">
        <p14:creationId xmlns:p14="http://schemas.microsoft.com/office/powerpoint/2010/main" val="50137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sz="3200" dirty="0">
                <a:latin typeface="Cambria" panose="02040503050406030204" pitchFamily="18" charset="0"/>
                <a:ea typeface="Cambria" panose="02040503050406030204" pitchFamily="18" charset="0"/>
              </a:rPr>
              <a:t>Problem Statement Number: </a:t>
            </a:r>
            <a:r>
              <a:rPr lang="en-IN" sz="3200" dirty="0">
                <a:latin typeface="Cambria" panose="02040503050406030204" pitchFamily="18" charset="0"/>
                <a:ea typeface="Cambria" panose="02040503050406030204" pitchFamily="18" charset="0"/>
              </a:rPr>
              <a:t>PSCS_150</a:t>
            </a:r>
            <a:r>
              <a:rPr lang="en-GB" sz="3200" dirty="0">
                <a:latin typeface="Cambria" panose="02040503050406030204" pitchFamily="18" charset="0"/>
                <a:ea typeface="Cambria" panose="02040503050406030204" pitchFamily="18" charset="0"/>
              </a:rPr>
              <a:t> </a:t>
            </a:r>
            <a:endParaRPr sz="32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sz="2800" b="1" dirty="0">
                <a:latin typeface="Cambria" panose="02040503050406030204" pitchFamily="18" charset="0"/>
                <a:ea typeface="Cambria" panose="02040503050406030204" pitchFamily="18" charset="0"/>
              </a:rPr>
              <a:t>Organization: </a:t>
            </a:r>
            <a:r>
              <a:rPr lang="en-US" sz="2800" dirty="0" err="1">
                <a:latin typeface="Cambria" panose="02040503050406030204" pitchFamily="18" charset="0"/>
                <a:ea typeface="Cambria" panose="02040503050406030204" pitchFamily="18" charset="0"/>
              </a:rPr>
              <a:t>Agriculture,FoodTech</a:t>
            </a:r>
            <a:r>
              <a:rPr lang="en-US" sz="2800" dirty="0">
                <a:latin typeface="Cambria" panose="02040503050406030204" pitchFamily="18" charset="0"/>
                <a:ea typeface="Cambria" panose="02040503050406030204" pitchFamily="18" charset="0"/>
              </a:rPr>
              <a:t> &amp; Rural Development.</a:t>
            </a:r>
          </a:p>
          <a:p>
            <a:pPr marL="342900" lvl="0" indent="-190500" algn="just">
              <a:spcBef>
                <a:spcPts val="0"/>
              </a:spcBef>
              <a:buNone/>
            </a:pPr>
            <a:endParaRPr lang="en-US" sz="2800" b="1" dirty="0">
              <a:latin typeface="Cambria" panose="02040503050406030204" pitchFamily="18" charset="0"/>
              <a:ea typeface="Cambria" panose="02040503050406030204" pitchFamily="18" charset="0"/>
            </a:endParaRPr>
          </a:p>
          <a:p>
            <a:pPr marL="342900" lvl="0" indent="-190500" algn="just">
              <a:spcBef>
                <a:spcPts val="0"/>
              </a:spcBef>
              <a:buNone/>
            </a:pPr>
            <a:r>
              <a:rPr lang="en-US" sz="2800" b="1" dirty="0">
                <a:latin typeface="Cambria" panose="02040503050406030204" pitchFamily="18" charset="0"/>
                <a:ea typeface="Cambria" panose="02040503050406030204" pitchFamily="18" charset="0"/>
              </a:rPr>
              <a:t>Category : </a:t>
            </a:r>
            <a:r>
              <a:rPr lang="en-US" sz="2800" dirty="0">
                <a:latin typeface="Cambria" panose="02040503050406030204" pitchFamily="18" charset="0"/>
                <a:ea typeface="Cambria" panose="02040503050406030204" pitchFamily="18" charset="0"/>
              </a:rPr>
              <a:t>Software</a:t>
            </a:r>
          </a:p>
          <a:p>
            <a:pPr marL="342900" lvl="0" indent="-190500" algn="just">
              <a:spcBef>
                <a:spcPts val="0"/>
              </a:spcBef>
              <a:buNone/>
            </a:pPr>
            <a:endParaRPr lang="en-US" sz="2800" b="1" dirty="0">
              <a:latin typeface="Cambria" panose="02040503050406030204" pitchFamily="18" charset="0"/>
              <a:ea typeface="Cambria" panose="02040503050406030204" pitchFamily="18" charset="0"/>
            </a:endParaRPr>
          </a:p>
          <a:p>
            <a:pPr marL="342900" lvl="0" indent="-190500" algn="just">
              <a:spcBef>
                <a:spcPts val="0"/>
              </a:spcBef>
              <a:buNone/>
            </a:pPr>
            <a:r>
              <a:rPr lang="en-US" sz="2800" b="1" dirty="0">
                <a:latin typeface="Cambria" panose="02040503050406030204" pitchFamily="18" charset="0"/>
                <a:ea typeface="Cambria" panose="02040503050406030204" pitchFamily="18" charset="0"/>
              </a:rPr>
              <a:t>Problem Description: </a:t>
            </a:r>
            <a:r>
              <a:rPr lang="en-US" sz="2800" dirty="0">
                <a:latin typeface="Cambria" panose="02040503050406030204" pitchFamily="18" charset="0"/>
                <a:ea typeface="Cambria" panose="02040503050406030204" pitchFamily="18" charset="0"/>
              </a:rPr>
              <a:t>Developing solutions, keeping in mind the need to enhance the primary sector of India – Agriculture and to manage and process our agriculture procedure.</a:t>
            </a:r>
            <a:endParaRPr lang="en-US"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200" dirty="0">
                <a:latin typeface="Cambria" panose="02040503050406030204" pitchFamily="18" charset="0"/>
                <a:ea typeface="Cambria" panose="02040503050406030204" pitchFamily="18" charset="0"/>
              </a:rPr>
              <a:t>Content</a:t>
            </a:r>
            <a:endParaRPr sz="32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46925" y="1038827"/>
            <a:ext cx="10668000" cy="3208053"/>
          </a:xfrm>
          <a:prstGeom prst="rect">
            <a:avLst/>
          </a:prstGeom>
          <a:noFill/>
          <a:ln>
            <a:noFill/>
          </a:ln>
        </p:spPr>
        <p:txBody>
          <a:bodyPr spcFirstLastPara="1" wrap="square" lIns="91425" tIns="45700" rIns="91425" bIns="45700" numCol="1" anchor="t" anchorCtr="0">
            <a:normAutofit fontScale="25000" lnSpcReduction="20000"/>
          </a:bodyPr>
          <a:lstStyle/>
          <a:p>
            <a:pPr marL="49530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Problem Statement</a:t>
            </a:r>
          </a:p>
          <a:p>
            <a:pPr marL="49530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Objectives</a:t>
            </a:r>
          </a:p>
          <a:p>
            <a:pPr marL="49530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Background and Related work for title Selection</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Analysis of Problem Statement</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Models Implemented</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Results – Mysore</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Next Step – TAT</a:t>
            </a:r>
          </a:p>
          <a:p>
            <a:pPr marL="495300" lvl="0" indent="-342900" algn="just">
              <a:lnSpc>
                <a:spcPct val="120000"/>
              </a:lnSpc>
              <a:spcBef>
                <a:spcPts val="300"/>
              </a:spcBef>
              <a:spcAft>
                <a:spcPts val="300"/>
              </a:spcAft>
              <a:buFont typeface="Arial" panose="020B0604020202020204" pitchFamily="34" charset="0"/>
              <a:buChar char="•"/>
            </a:pPr>
            <a:r>
              <a:rPr lang="en-US" sz="9600" dirty="0">
                <a:latin typeface="Cambria" panose="02040503050406030204" pitchFamily="18" charset="0"/>
                <a:ea typeface="Cambria" panose="02040503050406030204" pitchFamily="18" charset="0"/>
              </a:rPr>
              <a:t>Scaling Plan </a:t>
            </a:r>
          </a:p>
          <a:p>
            <a:pPr marL="495300" indent="-342900" algn="just">
              <a:lnSpc>
                <a:spcPct val="120000"/>
              </a:lnSpc>
              <a:spcBef>
                <a:spcPts val="300"/>
              </a:spcBef>
              <a:spcAft>
                <a:spcPts val="300"/>
              </a:spcAft>
              <a:buFont typeface="Arial" panose="020B0604020202020204" pitchFamily="34" charset="0"/>
              <a:buChar char="•"/>
            </a:pPr>
            <a:r>
              <a:rPr lang="en-US" sz="9600" dirty="0" err="1">
                <a:latin typeface="Cambria" panose="02040503050406030204" pitchFamily="18" charset="0"/>
                <a:ea typeface="Cambria" panose="02040503050406030204" pitchFamily="18" charset="0"/>
              </a:rPr>
              <a:t>Git</a:t>
            </a:r>
            <a:r>
              <a:rPr lang="en-US" sz="9600" dirty="0">
                <a:latin typeface="Cambria" panose="02040503050406030204" pitchFamily="18" charset="0"/>
                <a:ea typeface="Cambria" panose="02040503050406030204" pitchFamily="18" charset="0"/>
              </a:rPr>
              <a:t>-hub Link</a:t>
            </a:r>
          </a:p>
          <a:p>
            <a:pPr marL="495300" lvl="0" indent="-342900" algn="just" rtl="0">
              <a:lnSpc>
                <a:spcPct val="120000"/>
              </a:lnSpc>
              <a:spcBef>
                <a:spcPts val="300"/>
              </a:spcBef>
              <a:spcAft>
                <a:spcPts val="300"/>
              </a:spcAft>
              <a:buClr>
                <a:schemeClr val="dk1"/>
              </a:buClr>
              <a:buSzPts val="2400"/>
              <a:buFont typeface="Arial" panose="020B0604020202020204" pitchFamily="34" charset="0"/>
              <a:buChar char="•"/>
            </a:pPr>
            <a:r>
              <a:rPr lang="en-US" sz="9600" dirty="0">
                <a:latin typeface="Cambria" panose="02040503050406030204" pitchFamily="18" charset="0"/>
                <a:ea typeface="Cambria" panose="02040503050406030204" pitchFamily="18" charset="0"/>
              </a:rPr>
              <a:t>Conclusion</a:t>
            </a:r>
          </a:p>
          <a:p>
            <a:pPr marL="495300" lvl="0" indent="-342900" algn="just" rtl="0">
              <a:lnSpc>
                <a:spcPct val="120000"/>
              </a:lnSpc>
              <a:spcBef>
                <a:spcPts val="300"/>
              </a:spcBef>
              <a:spcAft>
                <a:spcPts val="300"/>
              </a:spcAft>
              <a:buClr>
                <a:schemeClr val="dk1"/>
              </a:buClr>
              <a:buSzPts val="2400"/>
              <a:buFont typeface="Arial" panose="020B0604020202020204" pitchFamily="34" charset="0"/>
              <a:buChar char="•"/>
            </a:pPr>
            <a:r>
              <a:rPr lang="en-US" sz="9600" dirty="0">
                <a:latin typeface="Cambria" panose="02040503050406030204" pitchFamily="18" charset="0"/>
                <a:ea typeface="Cambria" panose="02040503050406030204" pitchFamily="18" charset="0"/>
              </a:rPr>
              <a:t>References</a:t>
            </a:r>
          </a:p>
          <a:p>
            <a:pPr marL="495300" lvl="0" indent="-342900" algn="just" rtl="0">
              <a:lnSpc>
                <a:spcPct val="120000"/>
              </a:lnSpc>
              <a:spcBef>
                <a:spcPts val="300"/>
              </a:spcBef>
              <a:spcAft>
                <a:spcPts val="300"/>
              </a:spcAft>
              <a:buClr>
                <a:schemeClr val="dk1"/>
              </a:buClr>
              <a:buSzPts val="2400"/>
              <a:buFont typeface="Wingdings" panose="05000000000000000000" pitchFamily="2" charset="2"/>
              <a:buChar char="Ø"/>
            </a:pPr>
            <a:endParaRPr lang="en-US" sz="9600" dirty="0">
              <a:latin typeface="Cambria" panose="02040503050406030204" pitchFamily="18" charset="0"/>
              <a:ea typeface="Cambria" panose="02040503050406030204" pitchFamily="18" charset="0"/>
            </a:endParaRPr>
          </a:p>
          <a:p>
            <a:pPr marL="495300" lvl="0" indent="-342900" algn="just" rtl="0">
              <a:lnSpc>
                <a:spcPct val="120000"/>
              </a:lnSpc>
              <a:spcBef>
                <a:spcPts val="300"/>
              </a:spcBef>
              <a:spcAft>
                <a:spcPts val="300"/>
              </a:spcAft>
              <a:buClr>
                <a:schemeClr val="dk1"/>
              </a:buClr>
              <a:buSzPts val="2400"/>
              <a:buFont typeface="Wingdings" panose="05000000000000000000" pitchFamily="2" charset="2"/>
              <a:buChar char="Ø"/>
            </a:pPr>
            <a:endParaRPr lang="en-US" sz="9600" dirty="0">
              <a:latin typeface="Cambria" panose="02040503050406030204" pitchFamily="18" charset="0"/>
              <a:ea typeface="Cambria" panose="02040503050406030204" pitchFamily="18" charset="0"/>
            </a:endParaRPr>
          </a:p>
          <a:p>
            <a:pPr marL="495300" lvl="0" indent="-342900" algn="just" rtl="0">
              <a:lnSpc>
                <a:spcPct val="120000"/>
              </a:lnSpc>
              <a:spcBef>
                <a:spcPts val="300"/>
              </a:spcBef>
              <a:spcAft>
                <a:spcPts val="30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05EB4-2F4A-BA4A-2D1A-6CE308FB4F3E}"/>
              </a:ext>
            </a:extLst>
          </p:cNvPr>
          <p:cNvSpPr txBox="1"/>
          <p:nvPr/>
        </p:nvSpPr>
        <p:spPr>
          <a:xfrm>
            <a:off x="805543" y="206829"/>
            <a:ext cx="4027714" cy="584775"/>
          </a:xfrm>
          <a:prstGeom prst="rect">
            <a:avLst/>
          </a:prstGeom>
          <a:noFill/>
        </p:spPr>
        <p:txBody>
          <a:bodyPr wrap="square" rtlCol="0">
            <a:spAutoFit/>
          </a:bodyPr>
          <a:lstStyle/>
          <a:p>
            <a:r>
              <a:rPr lang="en-GB" sz="3200" b="1" dirty="0">
                <a:solidFill>
                  <a:schemeClr val="bg2">
                    <a:lumMod val="75000"/>
                  </a:schemeClr>
                </a:solidFill>
                <a:latin typeface="Cambria" panose="02040503050406030204" pitchFamily="18" charset="0"/>
                <a:ea typeface="Cambria" panose="02040503050406030204" pitchFamily="18" charset="0"/>
              </a:rPr>
              <a:t>Problem Statement</a:t>
            </a:r>
            <a:endParaRPr lang="en-IN" sz="3200" b="1" dirty="0">
              <a:solidFill>
                <a:schemeClr val="bg2">
                  <a:lumMod val="75000"/>
                </a:schemeClr>
              </a:solidFill>
            </a:endParaRPr>
          </a:p>
        </p:txBody>
      </p:sp>
      <p:sp>
        <p:nvSpPr>
          <p:cNvPr id="4" name="TextBox 3">
            <a:extLst>
              <a:ext uri="{FF2B5EF4-FFF2-40B4-BE49-F238E27FC236}">
                <a16:creationId xmlns:a16="http://schemas.microsoft.com/office/drawing/2014/main" id="{63364D5C-FF7E-C8C8-327F-7C2C5FE69E67}"/>
              </a:ext>
            </a:extLst>
          </p:cNvPr>
          <p:cNvSpPr txBox="1"/>
          <p:nvPr/>
        </p:nvSpPr>
        <p:spPr>
          <a:xfrm>
            <a:off x="805544" y="1328057"/>
            <a:ext cx="9176656" cy="3108543"/>
          </a:xfrm>
          <a:prstGeom prst="rect">
            <a:avLst/>
          </a:prstGeom>
          <a:noFill/>
        </p:spPr>
        <p:txBody>
          <a:bodyPr wrap="square" rtlCol="0">
            <a:spAutoFit/>
          </a:bodyPr>
          <a:lstStyle/>
          <a:p>
            <a:r>
              <a:rPr lang="en-US" sz="2800" dirty="0">
                <a:latin typeface="Cambria" panose="02040503050406030204" pitchFamily="18" charset="0"/>
                <a:ea typeface="Cambria" panose="02040503050406030204" pitchFamily="18" charset="0"/>
              </a:rPr>
              <a:t>Farmers and </a:t>
            </a:r>
            <a:r>
              <a:rPr lang="en-US" sz="2800" dirty="0" err="1">
                <a:latin typeface="Cambria" panose="02040503050406030204" pitchFamily="18" charset="0"/>
                <a:ea typeface="Cambria" panose="02040503050406030204" pitchFamily="18" charset="0"/>
              </a:rPr>
              <a:t>agri</a:t>
            </a:r>
            <a:r>
              <a:rPr lang="en-US" sz="2800" dirty="0">
                <a:latin typeface="Cambria" panose="02040503050406030204" pitchFamily="18" charset="0"/>
                <a:ea typeface="Cambria" panose="02040503050406030204" pitchFamily="18" charset="0"/>
              </a:rPr>
              <a:t>-traders face challenges in predicting future demand and prices of organic crops. Existing systems mostly provide historical data or advisory services, but lack reliable market estimation and forecasting tools. This results in poor crop planning, financial losses, and uncertainty in the organic agriculture sector.</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579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81BFA-EEC6-8CE7-3582-23310D3423D1}"/>
              </a:ext>
            </a:extLst>
          </p:cNvPr>
          <p:cNvSpPr txBox="1"/>
          <p:nvPr/>
        </p:nvSpPr>
        <p:spPr>
          <a:xfrm>
            <a:off x="892628" y="239486"/>
            <a:ext cx="4343400" cy="1077218"/>
          </a:xfrm>
          <a:prstGeom prst="rect">
            <a:avLst/>
          </a:prstGeom>
          <a:noFill/>
        </p:spPr>
        <p:txBody>
          <a:bodyPr wrap="square" rtlCol="0">
            <a:spAutoFit/>
          </a:bodyPr>
          <a:lstStyle/>
          <a:p>
            <a:r>
              <a:rPr lang="en-US" sz="3200" b="1" dirty="0">
                <a:solidFill>
                  <a:schemeClr val="bg2">
                    <a:lumMod val="75000"/>
                  </a:schemeClr>
                </a:solidFill>
                <a:latin typeface="Cambria" panose="02040503050406030204" pitchFamily="18" charset="0"/>
                <a:ea typeface="Cambria" panose="02040503050406030204" pitchFamily="18" charset="0"/>
              </a:rPr>
              <a:t>Objectives</a:t>
            </a:r>
          </a:p>
          <a:p>
            <a:endParaRPr lang="en-IN" sz="3200" b="1" dirty="0">
              <a:solidFill>
                <a:schemeClr val="accent1">
                  <a:lumMod val="75000"/>
                </a:schemeClr>
              </a:solidFill>
            </a:endParaRPr>
          </a:p>
        </p:txBody>
      </p:sp>
      <p:sp>
        <p:nvSpPr>
          <p:cNvPr id="7" name="Rectangle 3">
            <a:extLst>
              <a:ext uri="{FF2B5EF4-FFF2-40B4-BE49-F238E27FC236}">
                <a16:creationId xmlns:a16="http://schemas.microsoft.com/office/drawing/2014/main" id="{FEABC8D8-1FEC-EAC5-3046-7D92CA42F904}"/>
              </a:ext>
            </a:extLst>
          </p:cNvPr>
          <p:cNvSpPr>
            <a:spLocks noChangeArrowheads="1"/>
          </p:cNvSpPr>
          <p:nvPr/>
        </p:nvSpPr>
        <p:spPr bwMode="auto">
          <a:xfrm>
            <a:off x="953588" y="1087102"/>
            <a:ext cx="856488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Collect and preprocess district-wise wheat price datasets across Karnataka.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Implement and evaluate deep learning models (LSTM and GRU) on sequential price data to establish baseline performance.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Develop and finalize a Temporal Attention Transformer (TAT) for improved region-wise wheat price forecasting.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Build an interactive dashboard (HTML/JS + Flask backend) to visualize historical and forecasted wheat prices for each district.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Arial" panose="020B0604020202020204" pitchFamily="34" charset="0"/>
              </a:rPr>
              <a:t>Deliver actionable insights on price movements and volatility to support farmers, policymakers, and stakeholders in decision-making.</a:t>
            </a:r>
          </a:p>
        </p:txBody>
      </p:sp>
    </p:spTree>
    <p:extLst>
      <p:ext uri="{BB962C8B-B14F-4D97-AF65-F5344CB8AC3E}">
        <p14:creationId xmlns:p14="http://schemas.microsoft.com/office/powerpoint/2010/main" val="113699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E3375-A185-5847-E2FA-F542D77F162A}"/>
              </a:ext>
            </a:extLst>
          </p:cNvPr>
          <p:cNvSpPr txBox="1"/>
          <p:nvPr/>
        </p:nvSpPr>
        <p:spPr>
          <a:xfrm>
            <a:off x="718457" y="185057"/>
            <a:ext cx="9285514" cy="1077218"/>
          </a:xfrm>
          <a:prstGeom prst="rect">
            <a:avLst/>
          </a:prstGeom>
          <a:noFill/>
        </p:spPr>
        <p:txBody>
          <a:bodyPr wrap="square" rtlCol="0">
            <a:spAutoFit/>
          </a:bodyPr>
          <a:lstStyle/>
          <a:p>
            <a:r>
              <a:rPr lang="en-US" sz="3200" b="1" dirty="0">
                <a:solidFill>
                  <a:schemeClr val="bg2">
                    <a:lumMod val="75000"/>
                  </a:schemeClr>
                </a:solidFill>
                <a:latin typeface="Cambria" panose="02040503050406030204" pitchFamily="18" charset="0"/>
                <a:ea typeface="Cambria" panose="02040503050406030204" pitchFamily="18" charset="0"/>
              </a:rPr>
              <a:t>Background and Related work for title Selection</a:t>
            </a:r>
          </a:p>
          <a:p>
            <a:endParaRPr lang="en-IN" sz="3200" b="1" dirty="0">
              <a:solidFill>
                <a:schemeClr val="accent1">
                  <a:lumMod val="75000"/>
                </a:schemeClr>
              </a:solidFill>
            </a:endParaRPr>
          </a:p>
        </p:txBody>
      </p:sp>
      <p:sp>
        <p:nvSpPr>
          <p:cNvPr id="3" name="TextBox 2">
            <a:extLst>
              <a:ext uri="{FF2B5EF4-FFF2-40B4-BE49-F238E27FC236}">
                <a16:creationId xmlns:a16="http://schemas.microsoft.com/office/drawing/2014/main" id="{54F32B5F-7CF6-BBF6-19B3-65796A71A046}"/>
              </a:ext>
            </a:extLst>
          </p:cNvPr>
          <p:cNvSpPr txBox="1"/>
          <p:nvPr/>
        </p:nvSpPr>
        <p:spPr>
          <a:xfrm>
            <a:off x="718457" y="1228397"/>
            <a:ext cx="9753600" cy="4524315"/>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Prior research has explored time-series forecasting for agricultural commodities using ARIMA, SARIMA, Prophet, and deep learning models such as LSTM and GRU.</a:t>
            </a:r>
          </a:p>
          <a:p>
            <a:pPr marL="457200" indent="-457200">
              <a:buFont typeface="Wingdings" panose="05000000000000000000" pitchFamily="2" charset="2"/>
              <a:buChar char="Ø"/>
            </a:pPr>
            <a:r>
              <a:rPr lang="en-US" sz="2400" dirty="0"/>
              <a:t>Datasets from </a:t>
            </a:r>
            <a:r>
              <a:rPr lang="en-US" sz="2400" dirty="0" err="1"/>
              <a:t>Agmarknet</a:t>
            </a:r>
            <a:r>
              <a:rPr lang="en-US" sz="2400" dirty="0"/>
              <a:t> and other government sources have been widely used in </a:t>
            </a:r>
            <a:r>
              <a:rPr lang="en-US" sz="2400" dirty="0" err="1"/>
              <a:t>agri</a:t>
            </a:r>
            <a:r>
              <a:rPr lang="en-US" sz="2400" dirty="0"/>
              <a:t>-economic studies.</a:t>
            </a:r>
          </a:p>
          <a:p>
            <a:pPr marL="457200" indent="-457200">
              <a:buFont typeface="Wingdings" panose="05000000000000000000" pitchFamily="2" charset="2"/>
              <a:buChar char="Ø"/>
            </a:pPr>
            <a:r>
              <a:rPr lang="en-US" sz="2400" dirty="0"/>
              <a:t>Existing platforms (e.g., </a:t>
            </a:r>
            <a:r>
              <a:rPr lang="en-US" sz="2400" dirty="0" err="1"/>
              <a:t>Agmarknet</a:t>
            </a:r>
            <a:r>
              <a:rPr lang="en-US" sz="2400" dirty="0"/>
              <a:t> portal, FPO apps) mainly provide historical wheat prices or advisories, but lack predictive analytics for region-wise markets.</a:t>
            </a:r>
          </a:p>
          <a:p>
            <a:pPr marL="457200" indent="-457200">
              <a:buFont typeface="Wingdings" panose="05000000000000000000" pitchFamily="2" charset="2"/>
              <a:buChar char="Ø"/>
            </a:pPr>
            <a:r>
              <a:rPr lang="en-US" sz="2400" b="1" dirty="0"/>
              <a:t>Gap: </a:t>
            </a:r>
            <a:r>
              <a:rPr lang="en-US" sz="2400" dirty="0"/>
              <a:t>Very few systems focus on district-level wheat price forecasting across Karnataka, making this project novel and impactful.</a:t>
            </a:r>
          </a:p>
          <a:p>
            <a:pPr marL="457200" indent="-457200">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044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53515-AA17-92C3-BBAC-DEB619E8DE83}"/>
              </a:ext>
            </a:extLst>
          </p:cNvPr>
          <p:cNvSpPr txBox="1"/>
          <p:nvPr/>
        </p:nvSpPr>
        <p:spPr>
          <a:xfrm>
            <a:off x="881743" y="183570"/>
            <a:ext cx="6096000" cy="584775"/>
          </a:xfrm>
          <a:prstGeom prst="rect">
            <a:avLst/>
          </a:prstGeom>
          <a:noFill/>
        </p:spPr>
        <p:txBody>
          <a:bodyPr wrap="square">
            <a:spAutoFit/>
          </a:bodyPr>
          <a:lstStyle/>
          <a:p>
            <a:r>
              <a:rPr lang="en-US" sz="3200" b="1" dirty="0">
                <a:solidFill>
                  <a:schemeClr val="bg2">
                    <a:lumMod val="75000"/>
                  </a:schemeClr>
                </a:solidFill>
                <a:latin typeface="Cambria" panose="02040503050406030204" pitchFamily="18" charset="0"/>
                <a:ea typeface="Cambria" panose="02040503050406030204" pitchFamily="18" charset="0"/>
              </a:rPr>
              <a:t>Analysis of Problem Statement</a:t>
            </a:r>
            <a:endParaRPr lang="en-IN" sz="3200" b="1" dirty="0">
              <a:solidFill>
                <a:schemeClr val="bg2">
                  <a:lumMod val="75000"/>
                </a:schemeClr>
              </a:solidFill>
            </a:endParaRPr>
          </a:p>
        </p:txBody>
      </p:sp>
      <p:sp>
        <p:nvSpPr>
          <p:cNvPr id="4" name="TextBox 3">
            <a:extLst>
              <a:ext uri="{FF2B5EF4-FFF2-40B4-BE49-F238E27FC236}">
                <a16:creationId xmlns:a16="http://schemas.microsoft.com/office/drawing/2014/main" id="{C83A7FA3-A6C8-3603-AA26-1CC0D4B7AA12}"/>
              </a:ext>
            </a:extLst>
          </p:cNvPr>
          <p:cNvSpPr txBox="1"/>
          <p:nvPr/>
        </p:nvSpPr>
        <p:spPr>
          <a:xfrm>
            <a:off x="745671" y="961856"/>
            <a:ext cx="10700657" cy="4708981"/>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Input:</a:t>
            </a:r>
            <a:endParaRPr lang="en-IN" sz="2000" dirty="0"/>
          </a:p>
          <a:p>
            <a:pPr marL="803275" indent="-342900">
              <a:buFont typeface="Arial" panose="020B0604020202020204" pitchFamily="34" charset="0"/>
              <a:buChar char="•"/>
            </a:pPr>
            <a:r>
              <a:rPr lang="en-IN" sz="2000" dirty="0"/>
              <a:t>Historical district-wise wheat price data (modal prices) from </a:t>
            </a:r>
            <a:r>
              <a:rPr lang="en-IN" sz="2000" dirty="0" err="1"/>
              <a:t>Agmarknet</a:t>
            </a:r>
            <a:r>
              <a:rPr lang="en-IN" sz="2000" dirty="0"/>
              <a:t>.</a:t>
            </a:r>
          </a:p>
          <a:p>
            <a:pPr marL="342900" indent="-342900">
              <a:buFont typeface="Wingdings" panose="05000000000000000000" pitchFamily="2" charset="2"/>
              <a:buChar char="Ø"/>
            </a:pPr>
            <a:r>
              <a:rPr lang="en-IN" sz="2000" b="1" dirty="0"/>
              <a:t>Processing (Completed):</a:t>
            </a:r>
            <a:endParaRPr lang="en-IN" sz="2000" dirty="0"/>
          </a:p>
          <a:p>
            <a:pPr marL="803275" indent="-342900">
              <a:buFont typeface="Arial" panose="020B0604020202020204" pitchFamily="34" charset="0"/>
              <a:buChar char="•"/>
            </a:pPr>
            <a:r>
              <a:rPr lang="en-IN" sz="2000" dirty="0"/>
              <a:t>Data cleaning and preparation of sequential price datasets.</a:t>
            </a:r>
          </a:p>
          <a:p>
            <a:pPr marL="803275" indent="-342900">
              <a:buFont typeface="Arial" panose="020B0604020202020204" pitchFamily="34" charset="0"/>
              <a:buChar char="•"/>
            </a:pPr>
            <a:r>
              <a:rPr lang="en-IN" sz="2000" dirty="0"/>
              <a:t>Forecasting using deep learning models (LSTM, GRU).</a:t>
            </a:r>
          </a:p>
          <a:p>
            <a:pPr marL="342900" indent="-342900">
              <a:buFont typeface="Wingdings" panose="05000000000000000000" pitchFamily="2" charset="2"/>
              <a:buChar char="Ø"/>
            </a:pPr>
            <a:r>
              <a:rPr lang="en-IN" sz="2000" b="1" dirty="0"/>
              <a:t>Processing (Next Step):</a:t>
            </a:r>
            <a:endParaRPr lang="en-IN" sz="2000" dirty="0"/>
          </a:p>
          <a:p>
            <a:pPr marL="803275" indent="-342900">
              <a:buFont typeface="Arial" panose="020B0604020202020204" pitchFamily="34" charset="0"/>
              <a:buChar char="•"/>
              <a:tabLst>
                <a:tab pos="1076325" algn="l"/>
              </a:tabLst>
            </a:pPr>
            <a:r>
              <a:rPr lang="en-IN" sz="2000" dirty="0"/>
              <a:t>Implementation of Temporal Attention Transformer (TAT) for improved long-range forecasting.</a:t>
            </a:r>
          </a:p>
          <a:p>
            <a:pPr marL="342900" indent="-342900">
              <a:buFont typeface="Wingdings" panose="05000000000000000000" pitchFamily="2" charset="2"/>
              <a:buChar char="Ø"/>
            </a:pPr>
            <a:r>
              <a:rPr lang="en-IN" sz="2000" b="1" dirty="0"/>
              <a:t>Output:</a:t>
            </a:r>
            <a:endParaRPr lang="en-IN" sz="2000" dirty="0"/>
          </a:p>
          <a:p>
            <a:pPr marL="803275" indent="-342900">
              <a:buFont typeface="Arial" panose="020B0604020202020204" pitchFamily="34" charset="0"/>
              <a:buChar char="•"/>
            </a:pPr>
            <a:r>
              <a:rPr lang="en-IN" sz="2000" dirty="0"/>
              <a:t>Future wheat price trends (short-term &amp; medium-term).</a:t>
            </a:r>
          </a:p>
          <a:p>
            <a:pPr marL="803275" indent="-342900">
              <a:buFont typeface="Arial" panose="020B0604020202020204" pitchFamily="34" charset="0"/>
              <a:buChar char="•"/>
            </a:pPr>
            <a:r>
              <a:rPr lang="en-IN" sz="2000" dirty="0"/>
              <a:t>Region-wise forecasts for Karnataka districts (e.g., Mysuru, Bengaluru, Hubli, etc.).</a:t>
            </a:r>
          </a:p>
          <a:p>
            <a:pPr marL="342900" indent="-342900">
              <a:buFont typeface="Wingdings" panose="05000000000000000000" pitchFamily="2" charset="2"/>
              <a:buChar char="Ø"/>
            </a:pPr>
            <a:r>
              <a:rPr lang="en-IN" sz="2000" b="1" dirty="0"/>
              <a:t>Impact:</a:t>
            </a:r>
            <a:endParaRPr lang="en-IN" sz="2000" dirty="0"/>
          </a:p>
          <a:p>
            <a:pPr marL="803275" indent="-342900">
              <a:buFont typeface="Arial" panose="020B0604020202020204" pitchFamily="34" charset="0"/>
              <a:buChar char="•"/>
            </a:pPr>
            <a:r>
              <a:rPr lang="en-IN" sz="2000" b="1" dirty="0"/>
              <a:t>Farmers</a:t>
            </a:r>
            <a:r>
              <a:rPr lang="en-IN" sz="2000" dirty="0"/>
              <a:t> → informed decisions on when/where to sell produce.</a:t>
            </a:r>
          </a:p>
          <a:p>
            <a:pPr marL="803275" indent="-342900">
              <a:buFont typeface="Arial" panose="020B0604020202020204" pitchFamily="34" charset="0"/>
              <a:buChar char="•"/>
            </a:pPr>
            <a:r>
              <a:rPr lang="en-IN" sz="2000" b="1" dirty="0"/>
              <a:t>Policymakers</a:t>
            </a:r>
            <a:r>
              <a:rPr lang="en-IN" sz="2000" dirty="0"/>
              <a:t> → better region-wise market planning and interventions.</a:t>
            </a:r>
          </a:p>
          <a:p>
            <a:pPr marL="803275" indent="-342900">
              <a:buFont typeface="Arial" panose="020B0604020202020204" pitchFamily="34" charset="0"/>
              <a:buChar char="•"/>
            </a:pPr>
            <a:r>
              <a:rPr lang="en-IN" sz="2000" b="1" dirty="0"/>
              <a:t>Traders/FPOs</a:t>
            </a:r>
            <a:r>
              <a:rPr lang="en-IN" sz="2000" dirty="0"/>
              <a:t> → improved price negotiation and trading strategies.</a:t>
            </a:r>
          </a:p>
        </p:txBody>
      </p:sp>
    </p:spTree>
    <p:extLst>
      <p:ext uri="{BB962C8B-B14F-4D97-AF65-F5344CB8AC3E}">
        <p14:creationId xmlns:p14="http://schemas.microsoft.com/office/powerpoint/2010/main" val="265315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FB398-46E7-19ED-C02A-EEA357F52A01}"/>
              </a:ext>
            </a:extLst>
          </p:cNvPr>
          <p:cNvSpPr txBox="1"/>
          <p:nvPr/>
        </p:nvSpPr>
        <p:spPr>
          <a:xfrm>
            <a:off x="711200" y="308392"/>
            <a:ext cx="6096000" cy="584775"/>
          </a:xfrm>
          <a:prstGeom prst="rect">
            <a:avLst/>
          </a:prstGeom>
          <a:noFill/>
        </p:spPr>
        <p:txBody>
          <a:bodyPr wrap="square">
            <a:spAutoFit/>
          </a:bodyPr>
          <a:lstStyle/>
          <a:p>
            <a:r>
              <a:rPr lang="en-IN" sz="3200" b="1" dirty="0">
                <a:solidFill>
                  <a:schemeClr val="bg2">
                    <a:lumMod val="75000"/>
                  </a:schemeClr>
                </a:solidFill>
                <a:latin typeface="Cambria" panose="02040503050406030204" pitchFamily="18" charset="0"/>
                <a:ea typeface="Cambria" panose="02040503050406030204" pitchFamily="18" charset="0"/>
              </a:rPr>
              <a:t>Models Implemented:</a:t>
            </a:r>
            <a:endParaRPr lang="en-IN" sz="1400" b="1" dirty="0">
              <a:solidFill>
                <a:schemeClr val="bg2">
                  <a:lumMod val="75000"/>
                </a:schemeClr>
              </a:solidFill>
            </a:endParaRPr>
          </a:p>
        </p:txBody>
      </p:sp>
      <p:sp>
        <p:nvSpPr>
          <p:cNvPr id="4" name="Rectangle 1">
            <a:extLst>
              <a:ext uri="{FF2B5EF4-FFF2-40B4-BE49-F238E27FC236}">
                <a16:creationId xmlns:a16="http://schemas.microsoft.com/office/drawing/2014/main" id="{ED5BB60B-D230-9C23-B9A2-7AC47537DD8E}"/>
              </a:ext>
            </a:extLst>
          </p:cNvPr>
          <p:cNvSpPr>
            <a:spLocks noChangeArrowheads="1"/>
          </p:cNvSpPr>
          <p:nvPr/>
        </p:nvSpPr>
        <p:spPr bwMode="auto">
          <a:xfrm>
            <a:off x="1341120" y="1399292"/>
            <a:ext cx="77927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LSTM</a:t>
            </a:r>
            <a:r>
              <a:rPr kumimoji="0" lang="en-US" altLang="en-US" sz="2400" b="0" i="0" u="none" strike="noStrike" cap="none" normalizeH="0" baseline="0" dirty="0">
                <a:ln>
                  <a:noFill/>
                </a:ln>
                <a:solidFill>
                  <a:schemeClr val="tx1"/>
                </a:solidFill>
                <a:effectLst/>
                <a:latin typeface="Arial" panose="020B0604020202020204" pitchFamily="34" charset="0"/>
              </a:rPr>
              <a:t> → Implemented, tested on Mysore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GRU</a:t>
            </a:r>
            <a:r>
              <a:rPr kumimoji="0" lang="en-US" altLang="en-US" sz="2400" b="0" i="0" u="none" strike="noStrike" cap="none" normalizeH="0" baseline="0" dirty="0">
                <a:ln>
                  <a:noFill/>
                </a:ln>
                <a:solidFill>
                  <a:schemeClr val="tx1"/>
                </a:solidFill>
                <a:effectLst/>
                <a:latin typeface="Arial" panose="020B0604020202020204" pitchFamily="34" charset="0"/>
              </a:rPr>
              <a:t> → Implemented, tested on Mysore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a:t>
            </a:r>
            <a:r>
              <a:rPr kumimoji="0" lang="en-US" altLang="en-US" sz="2400" b="0" i="0" u="none" strike="noStrike" cap="none" normalizeH="0" baseline="0" dirty="0">
                <a:ln>
                  <a:noFill/>
                </a:ln>
                <a:solidFill>
                  <a:schemeClr val="tx1"/>
                </a:solidFill>
                <a:effectLst/>
                <a:latin typeface="Arial" panose="020B0604020202020204" pitchFamily="34" charset="0"/>
              </a:rPr>
              <a:t> GRU gave better accuracy than LSTM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Next:</a:t>
            </a:r>
            <a:r>
              <a:rPr kumimoji="0" lang="en-US" altLang="en-US" sz="2400" b="0" i="0" u="none" strike="noStrike" cap="none" normalizeH="0" baseline="0" dirty="0">
                <a:ln>
                  <a:noFill/>
                </a:ln>
                <a:solidFill>
                  <a:schemeClr val="tx1"/>
                </a:solidFill>
                <a:effectLst/>
                <a:latin typeface="Arial" panose="020B0604020202020204" pitchFamily="34" charset="0"/>
              </a:rPr>
              <a:t> TAT to be implemented for final model</a:t>
            </a:r>
          </a:p>
        </p:txBody>
      </p:sp>
    </p:spTree>
    <p:extLst>
      <p:ext uri="{BB962C8B-B14F-4D97-AF65-F5344CB8AC3E}">
        <p14:creationId xmlns:p14="http://schemas.microsoft.com/office/powerpoint/2010/main" val="365156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E8AFAD-2A83-E29D-F113-E6B92768A314}"/>
              </a:ext>
            </a:extLst>
          </p:cNvPr>
          <p:cNvGraphicFramePr>
            <a:graphicFrameLocks noGrp="1"/>
          </p:cNvGraphicFramePr>
          <p:nvPr>
            <p:extLst>
              <p:ext uri="{D42A27DB-BD31-4B8C-83A1-F6EECF244321}">
                <p14:modId xmlns:p14="http://schemas.microsoft.com/office/powerpoint/2010/main" val="2906803683"/>
              </p:ext>
            </p:extLst>
          </p:nvPr>
        </p:nvGraphicFramePr>
        <p:xfrm>
          <a:off x="853440" y="1252220"/>
          <a:ext cx="10668000" cy="914400"/>
        </p:xfrm>
        <a:graphic>
          <a:graphicData uri="http://schemas.openxmlformats.org/drawingml/2006/table">
            <a:tbl>
              <a:tblPr>
                <a:tableStyleId>{5940675A-B579-460E-94D1-54222C63F5DA}</a:tableStyleId>
              </a:tblPr>
              <a:tblGrid>
                <a:gridCol w="2667000">
                  <a:extLst>
                    <a:ext uri="{9D8B030D-6E8A-4147-A177-3AD203B41FA5}">
                      <a16:colId xmlns:a16="http://schemas.microsoft.com/office/drawing/2014/main" val="3771680528"/>
                    </a:ext>
                  </a:extLst>
                </a:gridCol>
                <a:gridCol w="2667000">
                  <a:extLst>
                    <a:ext uri="{9D8B030D-6E8A-4147-A177-3AD203B41FA5}">
                      <a16:colId xmlns:a16="http://schemas.microsoft.com/office/drawing/2014/main" val="2958052877"/>
                    </a:ext>
                  </a:extLst>
                </a:gridCol>
                <a:gridCol w="2667000">
                  <a:extLst>
                    <a:ext uri="{9D8B030D-6E8A-4147-A177-3AD203B41FA5}">
                      <a16:colId xmlns:a16="http://schemas.microsoft.com/office/drawing/2014/main" val="4091122358"/>
                    </a:ext>
                  </a:extLst>
                </a:gridCol>
                <a:gridCol w="2667000">
                  <a:extLst>
                    <a:ext uri="{9D8B030D-6E8A-4147-A177-3AD203B41FA5}">
                      <a16:colId xmlns:a16="http://schemas.microsoft.com/office/drawing/2014/main" val="2818884432"/>
                    </a:ext>
                  </a:extLst>
                </a:gridCol>
              </a:tblGrid>
              <a:tr h="0">
                <a:tc>
                  <a:txBody>
                    <a:bodyPr/>
                    <a:lstStyle/>
                    <a:p>
                      <a:pPr>
                        <a:buNone/>
                      </a:pPr>
                      <a:r>
                        <a:rPr lang="en-IN"/>
                        <a:t>Model</a:t>
                      </a:r>
                    </a:p>
                  </a:txBody>
                  <a:tcPr anchor="ctr"/>
                </a:tc>
                <a:tc>
                  <a:txBody>
                    <a:bodyPr/>
                    <a:lstStyle/>
                    <a:p>
                      <a:pPr>
                        <a:buNone/>
                      </a:pPr>
                      <a:r>
                        <a:rPr lang="en-IN"/>
                        <a:t>MAE</a:t>
                      </a:r>
                    </a:p>
                  </a:txBody>
                  <a:tcPr anchor="ctr"/>
                </a:tc>
                <a:tc>
                  <a:txBody>
                    <a:bodyPr/>
                    <a:lstStyle/>
                    <a:p>
                      <a:pPr>
                        <a:buNone/>
                      </a:pPr>
                      <a:r>
                        <a:rPr lang="en-IN" dirty="0"/>
                        <a:t>RMSE</a:t>
                      </a:r>
                    </a:p>
                  </a:txBody>
                  <a:tcPr anchor="ctr"/>
                </a:tc>
                <a:tc>
                  <a:txBody>
                    <a:bodyPr/>
                    <a:lstStyle/>
                    <a:p>
                      <a:pPr>
                        <a:buNone/>
                      </a:pPr>
                      <a:r>
                        <a:rPr lang="en-IN"/>
                        <a:t>R²</a:t>
                      </a:r>
                    </a:p>
                  </a:txBody>
                  <a:tcPr anchor="ctr"/>
                </a:tc>
                <a:extLst>
                  <a:ext uri="{0D108BD9-81ED-4DB2-BD59-A6C34878D82A}">
                    <a16:rowId xmlns:a16="http://schemas.microsoft.com/office/drawing/2014/main" val="2519848255"/>
                  </a:ext>
                </a:extLst>
              </a:tr>
              <a:tr h="0">
                <a:tc>
                  <a:txBody>
                    <a:bodyPr/>
                    <a:lstStyle/>
                    <a:p>
                      <a:pPr>
                        <a:buNone/>
                      </a:pPr>
                      <a:r>
                        <a:rPr lang="en-IN"/>
                        <a:t>LSTM</a:t>
                      </a:r>
                    </a:p>
                  </a:txBody>
                  <a:tcPr anchor="ctr"/>
                </a:tc>
                <a:tc>
                  <a:txBody>
                    <a:bodyPr/>
                    <a:lstStyle/>
                    <a:p>
                      <a:pPr>
                        <a:buNone/>
                      </a:pPr>
                      <a:r>
                        <a:rPr lang="en-IN"/>
                        <a:t>125.93</a:t>
                      </a:r>
                    </a:p>
                  </a:txBody>
                  <a:tcPr anchor="ctr"/>
                </a:tc>
                <a:tc>
                  <a:txBody>
                    <a:bodyPr/>
                    <a:lstStyle/>
                    <a:p>
                      <a:pPr>
                        <a:buNone/>
                      </a:pPr>
                      <a:r>
                        <a:rPr lang="en-IN"/>
                        <a:t>187.23</a:t>
                      </a:r>
                    </a:p>
                  </a:txBody>
                  <a:tcPr anchor="ctr"/>
                </a:tc>
                <a:tc>
                  <a:txBody>
                    <a:bodyPr/>
                    <a:lstStyle/>
                    <a:p>
                      <a:pPr>
                        <a:buNone/>
                      </a:pPr>
                      <a:r>
                        <a:rPr lang="en-IN"/>
                        <a:t>0.6728</a:t>
                      </a:r>
                    </a:p>
                  </a:txBody>
                  <a:tcPr anchor="ctr"/>
                </a:tc>
                <a:extLst>
                  <a:ext uri="{0D108BD9-81ED-4DB2-BD59-A6C34878D82A}">
                    <a16:rowId xmlns:a16="http://schemas.microsoft.com/office/drawing/2014/main" val="1793559767"/>
                  </a:ext>
                </a:extLst>
              </a:tr>
              <a:tr h="0">
                <a:tc>
                  <a:txBody>
                    <a:bodyPr/>
                    <a:lstStyle/>
                    <a:p>
                      <a:pPr>
                        <a:buNone/>
                      </a:pPr>
                      <a:r>
                        <a:rPr lang="en-IN"/>
                        <a:t>GRU</a:t>
                      </a:r>
                    </a:p>
                  </a:txBody>
                  <a:tcPr anchor="ctr"/>
                </a:tc>
                <a:tc>
                  <a:txBody>
                    <a:bodyPr/>
                    <a:lstStyle/>
                    <a:p>
                      <a:pPr>
                        <a:buNone/>
                      </a:pPr>
                      <a:r>
                        <a:rPr lang="en-IN"/>
                        <a:t>117.78</a:t>
                      </a:r>
                    </a:p>
                  </a:txBody>
                  <a:tcPr anchor="ctr"/>
                </a:tc>
                <a:tc>
                  <a:txBody>
                    <a:bodyPr/>
                    <a:lstStyle/>
                    <a:p>
                      <a:pPr>
                        <a:buNone/>
                      </a:pPr>
                      <a:r>
                        <a:rPr lang="en-IN"/>
                        <a:t>153.95</a:t>
                      </a:r>
                    </a:p>
                  </a:txBody>
                  <a:tcPr anchor="ctr"/>
                </a:tc>
                <a:tc>
                  <a:txBody>
                    <a:bodyPr/>
                    <a:lstStyle/>
                    <a:p>
                      <a:pPr>
                        <a:buNone/>
                      </a:pPr>
                      <a:r>
                        <a:rPr lang="en-IN" dirty="0"/>
                        <a:t>0.7788</a:t>
                      </a:r>
                    </a:p>
                  </a:txBody>
                  <a:tcPr anchor="ctr"/>
                </a:tc>
                <a:extLst>
                  <a:ext uri="{0D108BD9-81ED-4DB2-BD59-A6C34878D82A}">
                    <a16:rowId xmlns:a16="http://schemas.microsoft.com/office/drawing/2014/main" val="1578952678"/>
                  </a:ext>
                </a:extLst>
              </a:tr>
            </a:tbl>
          </a:graphicData>
        </a:graphic>
      </p:graphicFrame>
      <p:pic>
        <p:nvPicPr>
          <p:cNvPr id="4" name="Picture 3">
            <a:extLst>
              <a:ext uri="{FF2B5EF4-FFF2-40B4-BE49-F238E27FC236}">
                <a16:creationId xmlns:a16="http://schemas.microsoft.com/office/drawing/2014/main" id="{36E699AF-923A-EF59-6714-9424664622C7}"/>
              </a:ext>
            </a:extLst>
          </p:cNvPr>
          <p:cNvPicPr>
            <a:picLocks noChangeAspect="1"/>
          </p:cNvPicPr>
          <p:nvPr/>
        </p:nvPicPr>
        <p:blipFill>
          <a:blip r:embed="rId2"/>
          <a:stretch>
            <a:fillRect/>
          </a:stretch>
        </p:blipFill>
        <p:spPr>
          <a:xfrm>
            <a:off x="5849949" y="2325391"/>
            <a:ext cx="6016932" cy="2969216"/>
          </a:xfrm>
          <a:prstGeom prst="rect">
            <a:avLst/>
          </a:prstGeom>
        </p:spPr>
      </p:pic>
      <p:pic>
        <p:nvPicPr>
          <p:cNvPr id="6" name="Picture 5">
            <a:extLst>
              <a:ext uri="{FF2B5EF4-FFF2-40B4-BE49-F238E27FC236}">
                <a16:creationId xmlns:a16="http://schemas.microsoft.com/office/drawing/2014/main" id="{0DA71662-45C5-087C-D4A6-1A37F5D53BCB}"/>
              </a:ext>
            </a:extLst>
          </p:cNvPr>
          <p:cNvPicPr>
            <a:picLocks noChangeAspect="1"/>
          </p:cNvPicPr>
          <p:nvPr/>
        </p:nvPicPr>
        <p:blipFill>
          <a:blip r:embed="rId3"/>
          <a:stretch>
            <a:fillRect/>
          </a:stretch>
        </p:blipFill>
        <p:spPr>
          <a:xfrm>
            <a:off x="460300" y="2325392"/>
            <a:ext cx="5488149" cy="2969215"/>
          </a:xfrm>
          <a:prstGeom prst="rect">
            <a:avLst/>
          </a:prstGeom>
        </p:spPr>
      </p:pic>
      <p:sp>
        <p:nvSpPr>
          <p:cNvPr id="7" name="TextBox 6">
            <a:extLst>
              <a:ext uri="{FF2B5EF4-FFF2-40B4-BE49-F238E27FC236}">
                <a16:creationId xmlns:a16="http://schemas.microsoft.com/office/drawing/2014/main" id="{D8BD289F-DDC3-AF7E-6D43-645202E5616D}"/>
              </a:ext>
            </a:extLst>
          </p:cNvPr>
          <p:cNvSpPr txBox="1"/>
          <p:nvPr/>
        </p:nvSpPr>
        <p:spPr>
          <a:xfrm>
            <a:off x="3063009" y="5451891"/>
            <a:ext cx="940031" cy="400110"/>
          </a:xfrm>
          <a:prstGeom prst="rect">
            <a:avLst/>
          </a:prstGeom>
          <a:noFill/>
        </p:spPr>
        <p:txBody>
          <a:bodyPr wrap="square" rtlCol="0">
            <a:spAutoFit/>
          </a:bodyPr>
          <a:lstStyle/>
          <a:p>
            <a:r>
              <a:rPr lang="en-IN" sz="2000" b="1" dirty="0"/>
              <a:t>GRU</a:t>
            </a:r>
          </a:p>
        </p:txBody>
      </p:sp>
      <p:sp>
        <p:nvSpPr>
          <p:cNvPr id="8" name="TextBox 7">
            <a:extLst>
              <a:ext uri="{FF2B5EF4-FFF2-40B4-BE49-F238E27FC236}">
                <a16:creationId xmlns:a16="http://schemas.microsoft.com/office/drawing/2014/main" id="{181D3F4C-F66F-DABF-4313-00A9D7B02D2E}"/>
              </a:ext>
            </a:extLst>
          </p:cNvPr>
          <p:cNvSpPr txBox="1"/>
          <p:nvPr/>
        </p:nvSpPr>
        <p:spPr>
          <a:xfrm>
            <a:off x="8747760" y="5405725"/>
            <a:ext cx="1564640" cy="400110"/>
          </a:xfrm>
          <a:prstGeom prst="rect">
            <a:avLst/>
          </a:prstGeom>
          <a:noFill/>
        </p:spPr>
        <p:txBody>
          <a:bodyPr wrap="square" rtlCol="0">
            <a:spAutoFit/>
          </a:bodyPr>
          <a:lstStyle/>
          <a:p>
            <a:r>
              <a:rPr lang="en-IN" sz="2000" b="1" dirty="0"/>
              <a:t>LSTM</a:t>
            </a:r>
          </a:p>
        </p:txBody>
      </p:sp>
      <p:sp>
        <p:nvSpPr>
          <p:cNvPr id="10" name="TextBox 9">
            <a:extLst>
              <a:ext uri="{FF2B5EF4-FFF2-40B4-BE49-F238E27FC236}">
                <a16:creationId xmlns:a16="http://schemas.microsoft.com/office/drawing/2014/main" id="{D96D5DCB-5454-B967-243F-112DD14D1422}"/>
              </a:ext>
            </a:extLst>
          </p:cNvPr>
          <p:cNvSpPr txBox="1"/>
          <p:nvPr/>
        </p:nvSpPr>
        <p:spPr>
          <a:xfrm>
            <a:off x="609600" y="-57599"/>
            <a:ext cx="3535680" cy="820289"/>
          </a:xfrm>
          <a:prstGeom prst="rect">
            <a:avLst/>
          </a:prstGeom>
          <a:noFill/>
        </p:spPr>
        <p:txBody>
          <a:bodyPr wrap="square">
            <a:spAutoFit/>
          </a:bodyPr>
          <a:lstStyle/>
          <a:p>
            <a:pPr marL="152400">
              <a:lnSpc>
                <a:spcPct val="200000"/>
              </a:lnSpc>
              <a:buClr>
                <a:srgbClr val="17365D"/>
              </a:buClr>
              <a:buSzPts val="2800"/>
            </a:pPr>
            <a:r>
              <a:rPr lang="en-IN" sz="2800" b="1" dirty="0">
                <a:solidFill>
                  <a:srgbClr val="17365D"/>
                </a:solidFill>
                <a:latin typeface="Cambria" panose="02040503050406030204" pitchFamily="18" charset="0"/>
                <a:ea typeface="Cambria" panose="02040503050406030204" pitchFamily="18" charset="0"/>
                <a:sym typeface="Verdana"/>
              </a:rPr>
              <a:t>Results - Mysore </a:t>
            </a:r>
          </a:p>
        </p:txBody>
      </p:sp>
    </p:spTree>
    <p:extLst>
      <p:ext uri="{BB962C8B-B14F-4D97-AF65-F5344CB8AC3E}">
        <p14:creationId xmlns:p14="http://schemas.microsoft.com/office/powerpoint/2010/main" val="272166346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1204</Words>
  <Application>Microsoft Office PowerPoint</Application>
  <PresentationFormat>Widescreen</PresentationFormat>
  <Paragraphs>142</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Wheat Price Forecasting: Region-Wise Estimator</vt:lpstr>
      <vt:lpstr>Problem Statement Number: PSCS_150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Link</vt:lpstr>
      <vt:lpstr>PowerPoint Presentation</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Ravindra S</cp:lastModifiedBy>
  <cp:revision>44</cp:revision>
  <dcterms:modified xsi:type="dcterms:W3CDTF">2025-09-10T06:24:44Z</dcterms:modified>
</cp:coreProperties>
</file>