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sldIdLst>
    <p:sldId id="256" r:id="rId5"/>
    <p:sldId id="257" r:id="rId6"/>
    <p:sldId id="258" r:id="rId7"/>
    <p:sldId id="259" r:id="rId8"/>
    <p:sldId id="270" r:id="rId9"/>
    <p:sldId id="276" r:id="rId10"/>
    <p:sldId id="277" r:id="rId11"/>
    <p:sldId id="278" r:id="rId12"/>
    <p:sldId id="279" r:id="rId13"/>
    <p:sldId id="280" r:id="rId14"/>
    <p:sldId id="281" r:id="rId15"/>
    <p:sldId id="282" r:id="rId16"/>
    <p:sldId id="283" r:id="rId17"/>
    <p:sldId id="284"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8"/>
  </p:normalViewPr>
  <p:slideViewPr>
    <p:cSldViewPr snapToGrid="0">
      <p:cViewPr>
        <p:scale>
          <a:sx n="66" d="100"/>
          <a:sy n="66" d="100"/>
        </p:scale>
        <p:origin x="668" y="56"/>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6/29/2022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0D47AB6-F0AA-41AC-A675-BA74A46C09C5}" type="datetime1">
              <a:rPr lang="en-US" smtClean="0"/>
              <a:t>6/29/2022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9C342608-DE61-4E55-8544-FC847BFFD5E7}" type="datetime1">
              <a:rPr lang="en-US" smtClean="0"/>
              <a:t>6/29/2022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05EB8323-917D-43E6-9394-F88E0B2E30E1}" type="datetime1">
              <a:rPr lang="en-US" smtClean="0"/>
              <a:t>6/29/2022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2AF18629-DC6C-4922-8768-D36C14E8FC14}" type="datetime1">
              <a:rPr lang="en-US" smtClean="0"/>
              <a:t>6/29/2022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B13CFEEF-DDD2-446B-B4E0-8DFD9055ACAD}" type="datetime1">
              <a:rPr lang="en-US" smtClean="0"/>
              <a:t>6/29/2022</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A233CD6-D874-43AA-A9AB-DE0CDB69A7A2}" type="datetime1">
              <a:rPr lang="en-US" smtClean="0"/>
              <a:t>6/29/2022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0E7CD4D-CC4D-4C00-893B-760BA70C1179}" type="datetime1">
              <a:rPr lang="en-US" smtClean="0"/>
              <a:t>6/29/2022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2A6AC622-E202-48E4-9FE4-599E8A8C699E}" type="datetime1">
              <a:rPr lang="en-US" smtClean="0"/>
              <a:t>6/29/2022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E8494241-E6DF-455D-BABB-5A0B3DE9E1E3}" type="datetime1">
              <a:rPr lang="en-US" smtClean="0"/>
              <a:t>6/29/2022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4437DDC1-BA52-4024-8421-85EB9BEAE7CE}" type="datetime1">
              <a:rPr lang="en-US" smtClean="0"/>
              <a:t>6/29/2022</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88AC5332-23C0-47A5-B5B3-48A548370502}" type="datetime1">
              <a:rPr lang="en-US" smtClean="0"/>
              <a:t>6/29/2022</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10.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0.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Technologies used in today’s IT field</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Kavan Brahmbhatt</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p:txBody>
          <a:bodyPr/>
          <a:lstStyle/>
          <a:p>
            <a:r>
              <a:rPr lang="en-US" sz="4500" dirty="0"/>
              <a:t>Back-end Technologies</a:t>
            </a:r>
          </a:p>
        </p:txBody>
      </p:sp>
      <p:sp>
        <p:nvSpPr>
          <p:cNvPr id="4" name="Date Placeholder 3">
            <a:extLst>
              <a:ext uri="{FF2B5EF4-FFF2-40B4-BE49-F238E27FC236}">
                <a16:creationId xmlns:a16="http://schemas.microsoft.com/office/drawing/2014/main" id="{374915C9-579A-6644-A782-7D56C8F5561E}"/>
              </a:ext>
            </a:extLst>
          </p:cNvPr>
          <p:cNvSpPr>
            <a:spLocks noGrp="1"/>
          </p:cNvSpPr>
          <p:nvPr>
            <p:ph type="dt" sz="half" idx="2"/>
          </p:nvPr>
        </p:nvSpPr>
        <p:spPr/>
        <p:txBody>
          <a:bodyPr/>
          <a:lstStyle/>
          <a:p>
            <a:fld id="{91B0E312-4820-45FD-8F7E-7C389FF8A9EC}" type="datetime1">
              <a:rPr lang="en-US" smtClean="0"/>
              <a:t>6/29/2022</a:t>
            </a:fld>
            <a:endParaRPr lang="en-US" dirty="0"/>
          </a:p>
        </p:txBody>
      </p:sp>
      <p:sp>
        <p:nvSpPr>
          <p:cNvPr id="6" name="Slide Number Placeholder 5">
            <a:extLst>
              <a:ext uri="{FF2B5EF4-FFF2-40B4-BE49-F238E27FC236}">
                <a16:creationId xmlns:a16="http://schemas.microsoft.com/office/drawing/2014/main" id="{280037C3-0E79-CD4B-92A9-5B5F9E74A60B}"/>
              </a:ext>
            </a:extLst>
          </p:cNvPr>
          <p:cNvSpPr>
            <a:spLocks noGrp="1"/>
          </p:cNvSpPr>
          <p:nvPr>
            <p:ph type="sldNum" sz="quarter" idx="4"/>
          </p:nvPr>
        </p:nvSpPr>
        <p:spPr/>
        <p:txBody>
          <a:bodyPr/>
          <a:lstStyle/>
          <a:p>
            <a:fld id="{294A09A9-5501-47C1-A89A-A340965A2BE2}" type="slidenum">
              <a:rPr lang="en-US" smtClean="0"/>
              <a:t>10</a:t>
            </a:fld>
            <a:endParaRPr lang="en-US" dirty="0"/>
          </a:p>
        </p:txBody>
      </p:sp>
      <p:sp>
        <p:nvSpPr>
          <p:cNvPr id="8" name="TextBox 7">
            <a:extLst>
              <a:ext uri="{FF2B5EF4-FFF2-40B4-BE49-F238E27FC236}">
                <a16:creationId xmlns:a16="http://schemas.microsoft.com/office/drawing/2014/main" id="{9C49BC04-D6D7-CF9B-D8E9-E5C3376A5DF1}"/>
              </a:ext>
            </a:extLst>
          </p:cNvPr>
          <p:cNvSpPr txBox="1"/>
          <p:nvPr/>
        </p:nvSpPr>
        <p:spPr>
          <a:xfrm>
            <a:off x="1167491" y="1933574"/>
            <a:ext cx="9779183" cy="4154984"/>
          </a:xfrm>
          <a:prstGeom prst="rect">
            <a:avLst/>
          </a:prstGeom>
          <a:noFill/>
        </p:spPr>
        <p:txBody>
          <a:bodyPr wrap="square">
            <a:spAutoFit/>
          </a:bodyPr>
          <a:lstStyle/>
          <a:p>
            <a:r>
              <a:rPr lang="en-IN" sz="2200" dirty="0">
                <a:solidFill>
                  <a:srgbClr val="FFFF00"/>
                </a:solidFill>
              </a:rPr>
              <a:t>Ruby</a:t>
            </a:r>
            <a:r>
              <a:rPr lang="en-IN" sz="2200" dirty="0">
                <a:solidFill>
                  <a:schemeClr val="bg1"/>
                </a:solidFill>
              </a:rPr>
              <a:t>:- </a:t>
            </a:r>
            <a:r>
              <a:rPr lang="en-IN" sz="2200" b="0" i="0" dirty="0">
                <a:solidFill>
                  <a:schemeClr val="bg1"/>
                </a:solidFill>
                <a:effectLst/>
              </a:rPr>
              <a:t>A dynamic, open source programming language with a focus on simplicity and productivity. It has an elegant syntax that is natural to read and easy to write.</a:t>
            </a:r>
          </a:p>
          <a:p>
            <a:pPr marL="342900" indent="-342900">
              <a:buFont typeface="Arial" panose="020B0604020202020204" pitchFamily="34" charset="0"/>
              <a:buChar char="•"/>
            </a:pPr>
            <a:r>
              <a:rPr lang="en-IN" sz="2200" b="0" i="0" dirty="0">
                <a:solidFill>
                  <a:srgbClr val="FFFF00"/>
                </a:solidFill>
                <a:effectLst/>
              </a:rPr>
              <a:t>Ruby On Rails(ROR)</a:t>
            </a:r>
            <a:r>
              <a:rPr lang="en-IN" sz="2200" b="0" i="0" dirty="0">
                <a:solidFill>
                  <a:schemeClr val="bg1"/>
                </a:solidFill>
                <a:effectLst/>
              </a:rPr>
              <a:t>: Ruby on Rails or also known as rails is a server-side web application development framework that is written in the Ruby programming language, and it is developed by David Heinemeier Hansson under the MIT License. It supports MVC(model-view-controller) architecture that provides a default structure for database, web pages, and web services, it also uses web standards like JSON or XML for transfer data and HTML, CSS, and JavaScript for the user interface.</a:t>
            </a:r>
          </a:p>
          <a:p>
            <a:r>
              <a:rPr lang="en-IN" sz="2200" dirty="0">
                <a:solidFill>
                  <a:schemeClr val="bg1"/>
                </a:solidFill>
              </a:rPr>
              <a:t>	</a:t>
            </a:r>
            <a:endParaRPr lang="en-IN" sz="2200" b="0" i="0" dirty="0">
              <a:solidFill>
                <a:schemeClr val="bg1"/>
              </a:solidFill>
              <a:effectLst/>
            </a:endParaRPr>
          </a:p>
          <a:p>
            <a:endParaRPr lang="en-IN" sz="2200" dirty="0">
              <a:solidFill>
                <a:schemeClr val="bg1"/>
              </a:solidFill>
            </a:endParaRPr>
          </a:p>
        </p:txBody>
      </p:sp>
      <p:pic>
        <p:nvPicPr>
          <p:cNvPr id="7" name="Picture 4" descr="Ruby, original, wordmark, logo Icon in Devicon">
            <a:extLst>
              <a:ext uri="{FF2B5EF4-FFF2-40B4-BE49-F238E27FC236}">
                <a16:creationId xmlns:a16="http://schemas.microsoft.com/office/drawing/2014/main" id="{D12D07C7-CD98-D685-1D58-0210935326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6076" y="792163"/>
            <a:ext cx="91440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785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p:txBody>
          <a:bodyPr/>
          <a:lstStyle/>
          <a:p>
            <a:r>
              <a:rPr lang="en-US" sz="4500" dirty="0"/>
              <a:t>Back-end Technologies… </a:t>
            </a:r>
          </a:p>
        </p:txBody>
      </p:sp>
      <p:sp>
        <p:nvSpPr>
          <p:cNvPr id="4" name="Date Placeholder 3">
            <a:extLst>
              <a:ext uri="{FF2B5EF4-FFF2-40B4-BE49-F238E27FC236}">
                <a16:creationId xmlns:a16="http://schemas.microsoft.com/office/drawing/2014/main" id="{374915C9-579A-6644-A782-7D56C8F5561E}"/>
              </a:ext>
            </a:extLst>
          </p:cNvPr>
          <p:cNvSpPr>
            <a:spLocks noGrp="1"/>
          </p:cNvSpPr>
          <p:nvPr>
            <p:ph type="dt" sz="half" idx="2"/>
          </p:nvPr>
        </p:nvSpPr>
        <p:spPr/>
        <p:txBody>
          <a:bodyPr/>
          <a:lstStyle/>
          <a:p>
            <a:fld id="{91B0E312-4820-45FD-8F7E-7C389FF8A9EC}" type="datetime1">
              <a:rPr lang="en-US" smtClean="0"/>
              <a:t>6/29/2022</a:t>
            </a:fld>
            <a:endParaRPr lang="en-US" dirty="0"/>
          </a:p>
        </p:txBody>
      </p:sp>
      <p:sp>
        <p:nvSpPr>
          <p:cNvPr id="6" name="Slide Number Placeholder 5">
            <a:extLst>
              <a:ext uri="{FF2B5EF4-FFF2-40B4-BE49-F238E27FC236}">
                <a16:creationId xmlns:a16="http://schemas.microsoft.com/office/drawing/2014/main" id="{280037C3-0E79-CD4B-92A9-5B5F9E74A60B}"/>
              </a:ext>
            </a:extLst>
          </p:cNvPr>
          <p:cNvSpPr>
            <a:spLocks noGrp="1"/>
          </p:cNvSpPr>
          <p:nvPr>
            <p:ph type="sldNum" sz="quarter" idx="4"/>
          </p:nvPr>
        </p:nvSpPr>
        <p:spPr/>
        <p:txBody>
          <a:bodyPr/>
          <a:lstStyle/>
          <a:p>
            <a:fld id="{294A09A9-5501-47C1-A89A-A340965A2BE2}" type="slidenum">
              <a:rPr lang="en-US" smtClean="0"/>
              <a:t>11</a:t>
            </a:fld>
            <a:endParaRPr lang="en-US" dirty="0"/>
          </a:p>
        </p:txBody>
      </p:sp>
      <p:sp>
        <p:nvSpPr>
          <p:cNvPr id="8" name="TextBox 7">
            <a:extLst>
              <a:ext uri="{FF2B5EF4-FFF2-40B4-BE49-F238E27FC236}">
                <a16:creationId xmlns:a16="http://schemas.microsoft.com/office/drawing/2014/main" id="{9C49BC04-D6D7-CF9B-D8E9-E5C3376A5DF1}"/>
              </a:ext>
            </a:extLst>
          </p:cNvPr>
          <p:cNvSpPr txBox="1"/>
          <p:nvPr/>
        </p:nvSpPr>
        <p:spPr>
          <a:xfrm>
            <a:off x="1167491" y="1933574"/>
            <a:ext cx="9779183" cy="4154984"/>
          </a:xfrm>
          <a:prstGeom prst="rect">
            <a:avLst/>
          </a:prstGeom>
          <a:noFill/>
        </p:spPr>
        <p:txBody>
          <a:bodyPr wrap="square">
            <a:spAutoFit/>
          </a:bodyPr>
          <a:lstStyle/>
          <a:p>
            <a:r>
              <a:rPr lang="en-IN" sz="2200" dirty="0">
                <a:solidFill>
                  <a:srgbClr val="FFFF00"/>
                </a:solidFill>
              </a:rPr>
              <a:t>Python</a:t>
            </a:r>
            <a:r>
              <a:rPr lang="en-IN" sz="2200" dirty="0">
                <a:solidFill>
                  <a:schemeClr val="bg1"/>
                </a:solidFill>
              </a:rPr>
              <a:t>:- </a:t>
            </a:r>
            <a:r>
              <a:rPr lang="en-IN" sz="2200" b="0" i="0" dirty="0">
                <a:solidFill>
                  <a:schemeClr val="bg1"/>
                </a:solidFill>
                <a:effectLst/>
              </a:rPr>
              <a:t>Python is a programming language that lets you work quickly and integrate systems more efficiently.</a:t>
            </a:r>
          </a:p>
          <a:p>
            <a:pPr marL="342900" indent="-342900">
              <a:buFont typeface="Arial" panose="020B0604020202020204" pitchFamily="34" charset="0"/>
              <a:buChar char="•"/>
            </a:pPr>
            <a:r>
              <a:rPr lang="en-IN" sz="2200" dirty="0">
                <a:solidFill>
                  <a:srgbClr val="FFFF00"/>
                </a:solidFill>
              </a:rPr>
              <a:t>Django</a:t>
            </a:r>
            <a:r>
              <a:rPr lang="en-IN" sz="2200" dirty="0">
                <a:solidFill>
                  <a:schemeClr val="bg1"/>
                </a:solidFill>
              </a:rPr>
              <a:t>: </a:t>
            </a:r>
            <a:r>
              <a:rPr lang="en-IN" sz="2200" b="0" i="0" dirty="0">
                <a:solidFill>
                  <a:schemeClr val="bg1"/>
                </a:solidFill>
                <a:effectLst/>
              </a:rPr>
              <a:t>Django is a high-level Python web framework that encourages rapid development and clean, pragmatic design. Built by experienced developers, it takes care of much of the hassle of web development, so you can focus on writing your app without needing to reinvent the wheel. It’s free and open source.</a:t>
            </a:r>
            <a:r>
              <a:rPr lang="en-IN" sz="2200" dirty="0">
                <a:solidFill>
                  <a:schemeClr val="bg1"/>
                </a:solidFill>
              </a:rPr>
              <a:t> </a:t>
            </a:r>
          </a:p>
          <a:p>
            <a:pPr marL="342900" indent="-342900">
              <a:buFont typeface="Arial" panose="020B0604020202020204" pitchFamily="34" charset="0"/>
              <a:buChar char="•"/>
            </a:pPr>
            <a:r>
              <a:rPr lang="en-IN" sz="2200" dirty="0">
                <a:solidFill>
                  <a:srgbClr val="FFFF00"/>
                </a:solidFill>
              </a:rPr>
              <a:t>Flask</a:t>
            </a:r>
            <a:r>
              <a:rPr lang="en-IN" sz="2200" dirty="0">
                <a:solidFill>
                  <a:schemeClr val="bg1"/>
                </a:solidFill>
              </a:rPr>
              <a:t>: </a:t>
            </a:r>
            <a:r>
              <a:rPr lang="en-IN" sz="2200" b="0" i="0" dirty="0">
                <a:solidFill>
                  <a:schemeClr val="bg1"/>
                </a:solidFill>
                <a:effectLst/>
              </a:rPr>
              <a:t>Flask is a web framework that provides libraries to build lightweight web applications in python. It is developed by </a:t>
            </a:r>
            <a:r>
              <a:rPr lang="en-IN" sz="2200" b="1" i="0" dirty="0">
                <a:solidFill>
                  <a:schemeClr val="bg1"/>
                </a:solidFill>
                <a:effectLst/>
              </a:rPr>
              <a:t>Armin </a:t>
            </a:r>
            <a:r>
              <a:rPr lang="en-IN" sz="2200" b="1" i="0" dirty="0" err="1">
                <a:solidFill>
                  <a:schemeClr val="bg1"/>
                </a:solidFill>
                <a:effectLst/>
              </a:rPr>
              <a:t>Ronacher</a:t>
            </a:r>
            <a:r>
              <a:rPr lang="en-IN" sz="2200" b="0" i="0" dirty="0">
                <a:solidFill>
                  <a:schemeClr val="bg1"/>
                </a:solidFill>
                <a:effectLst/>
              </a:rPr>
              <a:t> who leads an international group of python enthusiasts (POCCO). It is based on WSGI toolkit and jinja2 template engine. Flask is considered as a micro framework.</a:t>
            </a:r>
            <a:endParaRPr lang="en-IN" sz="2200" dirty="0">
              <a:solidFill>
                <a:schemeClr val="bg1"/>
              </a:solidFill>
            </a:endParaRPr>
          </a:p>
        </p:txBody>
      </p:sp>
      <p:pic>
        <p:nvPicPr>
          <p:cNvPr id="3074" name="Picture 2">
            <a:extLst>
              <a:ext uri="{FF2B5EF4-FFF2-40B4-BE49-F238E27FC236}">
                <a16:creationId xmlns:a16="http://schemas.microsoft.com/office/drawing/2014/main" id="{4357FB59-CE04-75B3-38D4-4D1C3373E8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7658" y="792163"/>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Django Community | Django">
            <a:extLst>
              <a:ext uri="{FF2B5EF4-FFF2-40B4-BE49-F238E27FC236}">
                <a16:creationId xmlns:a16="http://schemas.microsoft.com/office/drawing/2014/main" id="{279BA0B8-39A5-632E-CE12-8E0BB43D13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01038" y="792163"/>
            <a:ext cx="2016525" cy="9144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Flask Logo PNG Vector (SVG) Free Download">
            <a:extLst>
              <a:ext uri="{FF2B5EF4-FFF2-40B4-BE49-F238E27FC236}">
                <a16:creationId xmlns:a16="http://schemas.microsoft.com/office/drawing/2014/main" id="{F0AF2846-DB97-1B54-98F3-5DEF3ABE17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26543" y="792163"/>
            <a:ext cx="71280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452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p:txBody>
          <a:bodyPr/>
          <a:lstStyle/>
          <a:p>
            <a:r>
              <a:rPr lang="en-US" sz="4500" dirty="0"/>
              <a:t>Back-end Technologies…</a:t>
            </a:r>
          </a:p>
        </p:txBody>
      </p:sp>
      <p:sp>
        <p:nvSpPr>
          <p:cNvPr id="4" name="Date Placeholder 3">
            <a:extLst>
              <a:ext uri="{FF2B5EF4-FFF2-40B4-BE49-F238E27FC236}">
                <a16:creationId xmlns:a16="http://schemas.microsoft.com/office/drawing/2014/main" id="{374915C9-579A-6644-A782-7D56C8F5561E}"/>
              </a:ext>
            </a:extLst>
          </p:cNvPr>
          <p:cNvSpPr>
            <a:spLocks noGrp="1"/>
          </p:cNvSpPr>
          <p:nvPr>
            <p:ph type="dt" sz="half" idx="2"/>
          </p:nvPr>
        </p:nvSpPr>
        <p:spPr/>
        <p:txBody>
          <a:bodyPr/>
          <a:lstStyle/>
          <a:p>
            <a:fld id="{91B0E312-4820-45FD-8F7E-7C389FF8A9EC}" type="datetime1">
              <a:rPr lang="en-US" smtClean="0"/>
              <a:t>6/29/2022</a:t>
            </a:fld>
            <a:endParaRPr lang="en-US" dirty="0"/>
          </a:p>
        </p:txBody>
      </p:sp>
      <p:sp>
        <p:nvSpPr>
          <p:cNvPr id="6" name="Slide Number Placeholder 5">
            <a:extLst>
              <a:ext uri="{FF2B5EF4-FFF2-40B4-BE49-F238E27FC236}">
                <a16:creationId xmlns:a16="http://schemas.microsoft.com/office/drawing/2014/main" id="{280037C3-0E79-CD4B-92A9-5B5F9E74A60B}"/>
              </a:ext>
            </a:extLst>
          </p:cNvPr>
          <p:cNvSpPr>
            <a:spLocks noGrp="1"/>
          </p:cNvSpPr>
          <p:nvPr>
            <p:ph type="sldNum" sz="quarter" idx="4"/>
          </p:nvPr>
        </p:nvSpPr>
        <p:spPr/>
        <p:txBody>
          <a:bodyPr/>
          <a:lstStyle/>
          <a:p>
            <a:fld id="{294A09A9-5501-47C1-A89A-A340965A2BE2}" type="slidenum">
              <a:rPr lang="en-US" smtClean="0"/>
              <a:t>12</a:t>
            </a:fld>
            <a:endParaRPr lang="en-US" dirty="0"/>
          </a:p>
        </p:txBody>
      </p:sp>
      <p:sp>
        <p:nvSpPr>
          <p:cNvPr id="8" name="TextBox 7">
            <a:extLst>
              <a:ext uri="{FF2B5EF4-FFF2-40B4-BE49-F238E27FC236}">
                <a16:creationId xmlns:a16="http://schemas.microsoft.com/office/drawing/2014/main" id="{9C49BC04-D6D7-CF9B-D8E9-E5C3376A5DF1}"/>
              </a:ext>
            </a:extLst>
          </p:cNvPr>
          <p:cNvSpPr txBox="1"/>
          <p:nvPr/>
        </p:nvSpPr>
        <p:spPr>
          <a:xfrm>
            <a:off x="1167491" y="1933574"/>
            <a:ext cx="9779183" cy="3477875"/>
          </a:xfrm>
          <a:prstGeom prst="rect">
            <a:avLst/>
          </a:prstGeom>
          <a:noFill/>
        </p:spPr>
        <p:txBody>
          <a:bodyPr wrap="square">
            <a:spAutoFit/>
          </a:bodyPr>
          <a:lstStyle/>
          <a:p>
            <a:r>
              <a:rPr lang="en-IN" sz="2200" dirty="0">
                <a:solidFill>
                  <a:srgbClr val="FFFF00"/>
                </a:solidFill>
              </a:rPr>
              <a:t>Java</a:t>
            </a:r>
            <a:r>
              <a:rPr lang="en-IN" sz="2200" dirty="0">
                <a:solidFill>
                  <a:schemeClr val="bg1"/>
                </a:solidFill>
              </a:rPr>
              <a:t>:- </a:t>
            </a:r>
            <a:r>
              <a:rPr lang="en-IN" sz="2200" b="0" i="0" dirty="0">
                <a:solidFill>
                  <a:schemeClr val="bg1"/>
                </a:solidFill>
                <a:effectLst/>
              </a:rPr>
              <a:t>Java is one of the most popular and widely used programming languages and platforms. It is highly scalable. Java components are easily available.</a:t>
            </a:r>
          </a:p>
          <a:p>
            <a:pPr marL="342900" indent="-342900">
              <a:buFont typeface="Arial" panose="020B0604020202020204" pitchFamily="34" charset="0"/>
              <a:buChar char="•"/>
            </a:pPr>
            <a:r>
              <a:rPr lang="en-IN" sz="2200" b="0" i="0" dirty="0">
                <a:solidFill>
                  <a:srgbClr val="FFFF00"/>
                </a:solidFill>
                <a:effectLst/>
              </a:rPr>
              <a:t>Spring</a:t>
            </a:r>
            <a:r>
              <a:rPr lang="en-IN" sz="2200" b="0" i="0" dirty="0">
                <a:solidFill>
                  <a:schemeClr val="bg1"/>
                </a:solidFill>
                <a:effectLst/>
              </a:rPr>
              <a:t>: Spring is a </a:t>
            </a:r>
            <a:r>
              <a:rPr lang="en-IN" sz="2200" b="0" dirty="0">
                <a:solidFill>
                  <a:schemeClr val="bg1"/>
                </a:solidFill>
                <a:effectLst/>
              </a:rPr>
              <a:t>lightweight</a:t>
            </a:r>
            <a:r>
              <a:rPr lang="en-IN" sz="2200" b="0" i="0" dirty="0">
                <a:solidFill>
                  <a:schemeClr val="bg1"/>
                </a:solidFill>
                <a:effectLst/>
              </a:rPr>
              <a:t> framework. It can be thought of as a </a:t>
            </a:r>
            <a:r>
              <a:rPr lang="en-IN" sz="2200" b="0" dirty="0">
                <a:solidFill>
                  <a:schemeClr val="bg1"/>
                </a:solidFill>
                <a:effectLst/>
              </a:rPr>
              <a:t>framework </a:t>
            </a:r>
            <a:r>
              <a:rPr lang="en-IN" sz="2200" b="0" i="1" dirty="0">
                <a:solidFill>
                  <a:schemeClr val="bg1"/>
                </a:solidFill>
                <a:effectLst/>
              </a:rPr>
              <a:t>of </a:t>
            </a:r>
            <a:r>
              <a:rPr lang="en-IN" sz="2200" b="0" dirty="0">
                <a:solidFill>
                  <a:schemeClr val="bg1"/>
                </a:solidFill>
                <a:effectLst/>
              </a:rPr>
              <a:t>frameworks</a:t>
            </a:r>
            <a:r>
              <a:rPr lang="en-IN" sz="2200" b="0" i="0" dirty="0">
                <a:solidFill>
                  <a:schemeClr val="bg1"/>
                </a:solidFill>
                <a:effectLst/>
              </a:rPr>
              <a:t> because it provides support to various frameworks such as Struts, Hibernate, Tapestry, EJB, JSF, etc. The framework, in broader sense, can be defined as a structure where we find solution of the various technical problems.</a:t>
            </a:r>
          </a:p>
          <a:p>
            <a:r>
              <a:rPr lang="en-IN" sz="2200" dirty="0">
                <a:solidFill>
                  <a:schemeClr val="bg1"/>
                </a:solidFill>
              </a:rPr>
              <a:t>	</a:t>
            </a:r>
            <a:endParaRPr lang="en-IN" sz="2200" b="0" i="0" dirty="0">
              <a:solidFill>
                <a:schemeClr val="bg1"/>
              </a:solidFill>
              <a:effectLst/>
            </a:endParaRPr>
          </a:p>
          <a:p>
            <a:endParaRPr lang="en-IN" sz="2200" dirty="0">
              <a:solidFill>
                <a:schemeClr val="bg1"/>
              </a:solidFill>
            </a:endParaRPr>
          </a:p>
        </p:txBody>
      </p:sp>
      <p:pic>
        <p:nvPicPr>
          <p:cNvPr id="7" name="Picture 2" descr="Spring | Home">
            <a:extLst>
              <a:ext uri="{FF2B5EF4-FFF2-40B4-BE49-F238E27FC236}">
                <a16:creationId xmlns:a16="http://schemas.microsoft.com/office/drawing/2014/main" id="{4FBF3054-D095-742B-280E-4AD3EBC2104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802" t="25243" r="9579" b="27637"/>
          <a:stretch/>
        </p:blipFill>
        <p:spPr bwMode="auto">
          <a:xfrm>
            <a:off x="9359899" y="791456"/>
            <a:ext cx="2600483" cy="9144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What is JAVA? - Programming tutorials Java programming language">
            <a:extLst>
              <a:ext uri="{FF2B5EF4-FFF2-40B4-BE49-F238E27FC236}">
                <a16:creationId xmlns:a16="http://schemas.microsoft.com/office/drawing/2014/main" id="{37D47396-0B34-9F45-55D3-5A661B9BDD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8055" y="759541"/>
            <a:ext cx="1936376"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6130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p:txBody>
          <a:bodyPr/>
          <a:lstStyle/>
          <a:p>
            <a:r>
              <a:rPr lang="en-US" sz="4500" dirty="0"/>
              <a:t>Back-end Technologies… </a:t>
            </a:r>
          </a:p>
        </p:txBody>
      </p:sp>
      <p:sp>
        <p:nvSpPr>
          <p:cNvPr id="4" name="Date Placeholder 3">
            <a:extLst>
              <a:ext uri="{FF2B5EF4-FFF2-40B4-BE49-F238E27FC236}">
                <a16:creationId xmlns:a16="http://schemas.microsoft.com/office/drawing/2014/main" id="{374915C9-579A-6644-A782-7D56C8F5561E}"/>
              </a:ext>
            </a:extLst>
          </p:cNvPr>
          <p:cNvSpPr>
            <a:spLocks noGrp="1"/>
          </p:cNvSpPr>
          <p:nvPr>
            <p:ph type="dt" sz="half" idx="2"/>
          </p:nvPr>
        </p:nvSpPr>
        <p:spPr/>
        <p:txBody>
          <a:bodyPr/>
          <a:lstStyle/>
          <a:p>
            <a:fld id="{91B0E312-4820-45FD-8F7E-7C389FF8A9EC}" type="datetime1">
              <a:rPr lang="en-US" smtClean="0"/>
              <a:t>6/29/2022</a:t>
            </a:fld>
            <a:endParaRPr lang="en-US" dirty="0"/>
          </a:p>
        </p:txBody>
      </p:sp>
      <p:sp>
        <p:nvSpPr>
          <p:cNvPr id="6" name="Slide Number Placeholder 5">
            <a:extLst>
              <a:ext uri="{FF2B5EF4-FFF2-40B4-BE49-F238E27FC236}">
                <a16:creationId xmlns:a16="http://schemas.microsoft.com/office/drawing/2014/main" id="{280037C3-0E79-CD4B-92A9-5B5F9E74A60B}"/>
              </a:ext>
            </a:extLst>
          </p:cNvPr>
          <p:cNvSpPr>
            <a:spLocks noGrp="1"/>
          </p:cNvSpPr>
          <p:nvPr>
            <p:ph type="sldNum" sz="quarter" idx="4"/>
          </p:nvPr>
        </p:nvSpPr>
        <p:spPr/>
        <p:txBody>
          <a:bodyPr/>
          <a:lstStyle/>
          <a:p>
            <a:fld id="{294A09A9-5501-47C1-A89A-A340965A2BE2}" type="slidenum">
              <a:rPr lang="en-US" smtClean="0"/>
              <a:t>13</a:t>
            </a:fld>
            <a:endParaRPr lang="en-US" dirty="0"/>
          </a:p>
        </p:txBody>
      </p:sp>
      <p:sp>
        <p:nvSpPr>
          <p:cNvPr id="8" name="TextBox 7">
            <a:extLst>
              <a:ext uri="{FF2B5EF4-FFF2-40B4-BE49-F238E27FC236}">
                <a16:creationId xmlns:a16="http://schemas.microsoft.com/office/drawing/2014/main" id="{9C49BC04-D6D7-CF9B-D8E9-E5C3376A5DF1}"/>
              </a:ext>
            </a:extLst>
          </p:cNvPr>
          <p:cNvSpPr txBox="1"/>
          <p:nvPr/>
        </p:nvSpPr>
        <p:spPr>
          <a:xfrm>
            <a:off x="1167491" y="1933574"/>
            <a:ext cx="9779183" cy="3847207"/>
          </a:xfrm>
          <a:prstGeom prst="rect">
            <a:avLst/>
          </a:prstGeom>
          <a:noFill/>
        </p:spPr>
        <p:txBody>
          <a:bodyPr wrap="square">
            <a:spAutoFit/>
          </a:bodyPr>
          <a:lstStyle/>
          <a:p>
            <a:r>
              <a:rPr lang="en-IN" sz="2200" dirty="0">
                <a:solidFill>
                  <a:srgbClr val="FFFF00"/>
                </a:solidFill>
              </a:rPr>
              <a:t>PHP</a:t>
            </a:r>
            <a:r>
              <a:rPr lang="en-IN" sz="2200" dirty="0">
                <a:solidFill>
                  <a:schemeClr val="bg1"/>
                </a:solidFill>
              </a:rPr>
              <a:t>:- </a:t>
            </a:r>
            <a:r>
              <a:rPr lang="en-IN" sz="2200" b="0" i="0" dirty="0">
                <a:solidFill>
                  <a:schemeClr val="bg1"/>
                </a:solidFill>
                <a:effectLst/>
              </a:rPr>
              <a:t>PHP is a server-side scripting language designed specifically for web development. Since PHP code executed on the server-side, so it is called a server-side scripting language.</a:t>
            </a:r>
          </a:p>
          <a:p>
            <a:endParaRPr lang="en-IN" sz="2200" dirty="0">
              <a:solidFill>
                <a:schemeClr val="bg1"/>
              </a:solidFill>
            </a:endParaRPr>
          </a:p>
          <a:p>
            <a:r>
              <a:rPr lang="en-IN" sz="2200" dirty="0">
                <a:solidFill>
                  <a:srgbClr val="FFFF00"/>
                </a:solidFill>
              </a:rPr>
              <a:t>.NET</a:t>
            </a:r>
            <a:r>
              <a:rPr lang="en-IN" sz="2200" dirty="0">
                <a:solidFill>
                  <a:schemeClr val="bg1"/>
                </a:solidFill>
              </a:rPr>
              <a:t>:- </a:t>
            </a:r>
            <a:r>
              <a:rPr lang="en-IN" sz="2200" b="0" i="0" dirty="0">
                <a:solidFill>
                  <a:schemeClr val="bg1"/>
                </a:solidFill>
                <a:effectLst/>
              </a:rPr>
              <a:t>.NET is a free, cross-platform, open source developer platform for building many different types of applications. With .NET, you can use multiple languages, editors, and libraries to build for web, mobile, desktop, games, IoT, and more.</a:t>
            </a:r>
          </a:p>
          <a:p>
            <a:endParaRPr lang="en-IN" sz="2200" dirty="0">
              <a:solidFill>
                <a:schemeClr val="bg1"/>
              </a:solidFill>
            </a:endParaRPr>
          </a:p>
          <a:p>
            <a:r>
              <a:rPr lang="en-IN" sz="2200" dirty="0">
                <a:solidFill>
                  <a:srgbClr val="FFFF00"/>
                </a:solidFill>
              </a:rPr>
              <a:t>C++</a:t>
            </a:r>
            <a:r>
              <a:rPr lang="en-IN" sz="2200" dirty="0">
                <a:solidFill>
                  <a:schemeClr val="bg1"/>
                </a:solidFill>
              </a:rPr>
              <a:t>:- </a:t>
            </a:r>
            <a:r>
              <a:rPr lang="en-IN" sz="2400" b="0" i="0" dirty="0">
                <a:solidFill>
                  <a:srgbClr val="273239"/>
                </a:solidFill>
                <a:effectLst/>
                <a:latin typeface="urw-din"/>
              </a:rPr>
              <a:t> </a:t>
            </a:r>
            <a:r>
              <a:rPr lang="en-IN" sz="2200" b="0" i="0" dirty="0">
                <a:solidFill>
                  <a:schemeClr val="bg1"/>
                </a:solidFill>
                <a:effectLst/>
              </a:rPr>
              <a:t>It is a general-purpose programming language and widely used nowadays for competitive programming. It is also used as a backend language.</a:t>
            </a:r>
            <a:endParaRPr lang="en-IN" sz="2200" dirty="0">
              <a:solidFill>
                <a:schemeClr val="bg1"/>
              </a:solidFill>
            </a:endParaRPr>
          </a:p>
        </p:txBody>
      </p:sp>
      <p:pic>
        <p:nvPicPr>
          <p:cNvPr id="7" name="Picture 2" descr="A Quick History of PHP. Hypertext preprocessor. Sound familiar… | by John  Wolfe | Quick Code | Medium">
            <a:extLst>
              <a:ext uri="{FF2B5EF4-FFF2-40B4-BE49-F238E27FC236}">
                <a16:creationId xmlns:a16="http://schemas.microsoft.com/office/drawing/2014/main" id="{757859E6-958E-1F39-24A1-90E651B08A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8108" y="792163"/>
            <a:ext cx="18288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NET Framework - Wikipedia">
            <a:extLst>
              <a:ext uri="{FF2B5EF4-FFF2-40B4-BE49-F238E27FC236}">
                <a16:creationId xmlns:a16="http://schemas.microsoft.com/office/drawing/2014/main" id="{C9A7F06A-74E5-AF01-0554-5BB7A678E2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30398" y="792163"/>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01A92134-DDE0-387A-BCF1-4657968BBE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8858" y="792163"/>
            <a:ext cx="814508"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6947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a:xfrm>
            <a:off x="1350372" y="246247"/>
            <a:ext cx="9779183" cy="1325563"/>
          </a:xfrm>
        </p:spPr>
        <p:txBody>
          <a:bodyPr/>
          <a:lstStyle/>
          <a:p>
            <a:r>
              <a:rPr lang="en-US" sz="4500" dirty="0"/>
              <a:t>Back-end Technologies… </a:t>
            </a:r>
          </a:p>
        </p:txBody>
      </p:sp>
      <p:sp>
        <p:nvSpPr>
          <p:cNvPr id="4" name="Date Placeholder 3">
            <a:extLst>
              <a:ext uri="{FF2B5EF4-FFF2-40B4-BE49-F238E27FC236}">
                <a16:creationId xmlns:a16="http://schemas.microsoft.com/office/drawing/2014/main" id="{374915C9-579A-6644-A782-7D56C8F5561E}"/>
              </a:ext>
            </a:extLst>
          </p:cNvPr>
          <p:cNvSpPr>
            <a:spLocks noGrp="1"/>
          </p:cNvSpPr>
          <p:nvPr>
            <p:ph type="dt" sz="half" idx="2"/>
          </p:nvPr>
        </p:nvSpPr>
        <p:spPr/>
        <p:txBody>
          <a:bodyPr/>
          <a:lstStyle/>
          <a:p>
            <a:fld id="{91B0E312-4820-45FD-8F7E-7C389FF8A9EC}" type="datetime1">
              <a:rPr lang="en-US" smtClean="0"/>
              <a:t>6/29/2022</a:t>
            </a:fld>
            <a:endParaRPr lang="en-US" dirty="0"/>
          </a:p>
        </p:txBody>
      </p:sp>
      <p:sp>
        <p:nvSpPr>
          <p:cNvPr id="6" name="Slide Number Placeholder 5">
            <a:extLst>
              <a:ext uri="{FF2B5EF4-FFF2-40B4-BE49-F238E27FC236}">
                <a16:creationId xmlns:a16="http://schemas.microsoft.com/office/drawing/2014/main" id="{280037C3-0E79-CD4B-92A9-5B5F9E74A60B}"/>
              </a:ext>
            </a:extLst>
          </p:cNvPr>
          <p:cNvSpPr>
            <a:spLocks noGrp="1"/>
          </p:cNvSpPr>
          <p:nvPr>
            <p:ph type="sldNum" sz="quarter" idx="4"/>
          </p:nvPr>
        </p:nvSpPr>
        <p:spPr/>
        <p:txBody>
          <a:bodyPr/>
          <a:lstStyle/>
          <a:p>
            <a:fld id="{294A09A9-5501-47C1-A89A-A340965A2BE2}" type="slidenum">
              <a:rPr lang="en-US" smtClean="0"/>
              <a:t>14</a:t>
            </a:fld>
            <a:endParaRPr lang="en-US" dirty="0"/>
          </a:p>
        </p:txBody>
      </p:sp>
      <p:sp>
        <p:nvSpPr>
          <p:cNvPr id="8" name="TextBox 7">
            <a:extLst>
              <a:ext uri="{FF2B5EF4-FFF2-40B4-BE49-F238E27FC236}">
                <a16:creationId xmlns:a16="http://schemas.microsoft.com/office/drawing/2014/main" id="{9C49BC04-D6D7-CF9B-D8E9-E5C3376A5DF1}"/>
              </a:ext>
            </a:extLst>
          </p:cNvPr>
          <p:cNvSpPr txBox="1"/>
          <p:nvPr/>
        </p:nvSpPr>
        <p:spPr>
          <a:xfrm>
            <a:off x="1167491" y="1933574"/>
            <a:ext cx="9779183" cy="3816429"/>
          </a:xfrm>
          <a:prstGeom prst="rect">
            <a:avLst/>
          </a:prstGeom>
          <a:noFill/>
        </p:spPr>
        <p:txBody>
          <a:bodyPr wrap="square">
            <a:spAutoFit/>
          </a:bodyPr>
          <a:lstStyle/>
          <a:p>
            <a:r>
              <a:rPr lang="en-IN" sz="2200" dirty="0">
                <a:solidFill>
                  <a:srgbClr val="FFFF00"/>
                </a:solidFill>
              </a:rPr>
              <a:t>Go</a:t>
            </a:r>
            <a:r>
              <a:rPr lang="en-IN" sz="2200" dirty="0">
                <a:solidFill>
                  <a:schemeClr val="bg1"/>
                </a:solidFill>
              </a:rPr>
              <a:t>:- </a:t>
            </a:r>
            <a:r>
              <a:rPr lang="en-IN" sz="2200" b="0" i="0" dirty="0">
                <a:solidFill>
                  <a:schemeClr val="bg1"/>
                </a:solidFill>
                <a:effectLst/>
              </a:rPr>
              <a:t>Go, also known as Golang, is an open-source, compiled, and statically typed programming language designed by Google. It is built to be simple, high-performing, readable, and efficient.</a:t>
            </a:r>
          </a:p>
          <a:p>
            <a:endParaRPr lang="en-IN" sz="2200" dirty="0">
              <a:solidFill>
                <a:schemeClr val="bg1"/>
              </a:solidFill>
            </a:endParaRPr>
          </a:p>
          <a:p>
            <a:r>
              <a:rPr lang="en-IN" sz="2200" dirty="0">
                <a:solidFill>
                  <a:srgbClr val="FFFF00"/>
                </a:solidFill>
              </a:rPr>
              <a:t>Node.js:- </a:t>
            </a:r>
            <a:r>
              <a:rPr lang="en-IN" sz="2200" b="0" i="0" dirty="0">
                <a:solidFill>
                  <a:schemeClr val="bg1"/>
                </a:solidFill>
                <a:effectLst/>
              </a:rPr>
              <a:t>Node.js is an open-source and cross-platform runtime environment for executing JavaScript code outside a browser. You need to remember that NodeJS is not a framework, and it’s not a programming language. Most people are confused and understand it’s a framework or a programming language. We often use Node.js for building back-end services like APIs like Web App or Mobile App. It’s used in production by large companies such as </a:t>
            </a:r>
            <a:r>
              <a:rPr lang="en-IN" sz="2200" b="0" i="0" dirty="0" err="1">
                <a:solidFill>
                  <a:schemeClr val="bg1"/>
                </a:solidFill>
                <a:effectLst/>
              </a:rPr>
              <a:t>Paypal</a:t>
            </a:r>
            <a:r>
              <a:rPr lang="en-IN" sz="2200" b="0" i="0" dirty="0">
                <a:solidFill>
                  <a:schemeClr val="bg1"/>
                </a:solidFill>
                <a:effectLst/>
              </a:rPr>
              <a:t>, Uber, Netflix, Walmart, and so on.</a:t>
            </a:r>
            <a:endParaRPr lang="en-IN" sz="2200" dirty="0">
              <a:solidFill>
                <a:schemeClr val="bg1"/>
              </a:solidFill>
            </a:endParaRPr>
          </a:p>
        </p:txBody>
      </p:sp>
      <p:pic>
        <p:nvPicPr>
          <p:cNvPr id="5122" name="Picture 2" descr="Logos and Graphics | Node.js">
            <a:extLst>
              <a:ext uri="{FF2B5EF4-FFF2-40B4-BE49-F238E27FC236}">
                <a16:creationId xmlns:a16="http://schemas.microsoft.com/office/drawing/2014/main" id="{F8840DEA-5A76-C528-54A4-D5734BE774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39881" y="657410"/>
            <a:ext cx="1499616" cy="91440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The Go Programming Language">
            <a:extLst>
              <a:ext uri="{FF2B5EF4-FFF2-40B4-BE49-F238E27FC236}">
                <a16:creationId xmlns:a16="http://schemas.microsoft.com/office/drawing/2014/main" id="{4408111A-6421-FE01-94F9-4343FCC226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0846" y="657410"/>
            <a:ext cx="1035742"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659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r>
              <a:rPr lang="en-US" dirty="0"/>
              <a:t>Kavan Brahmbhatt</a:t>
            </a:r>
          </a:p>
          <a:p>
            <a:r>
              <a:rPr lang="en-US" dirty="0"/>
              <a:t>kavanbrahmbhatt0910@gmail.com</a:t>
            </a:r>
          </a:p>
          <a:p>
            <a:endParaRPr lang="en-US" dirty="0"/>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dirty="0"/>
              <a:t>Description</a:t>
            </a:r>
          </a:p>
          <a:p>
            <a:r>
              <a:rPr lang="en-US" dirty="0"/>
              <a:t>Front-end technologies</a:t>
            </a:r>
          </a:p>
          <a:p>
            <a:r>
              <a:rPr lang="en-US" dirty="0"/>
              <a:t>Back-end technologies</a:t>
            </a:r>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308DB145-1760-4EEA-8208-524FB7F3DDD4}" type="datetime1">
              <a:rPr lang="en-US" smtClean="0"/>
              <a:t>6/29/2022</a:t>
            </a:fld>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Description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lnSpcReduction="10000"/>
          </a:bodyPr>
          <a:lstStyle/>
          <a:p>
            <a:r>
              <a:rPr lang="en-IN" b="1" i="0" dirty="0">
                <a:solidFill>
                  <a:srgbClr val="FFC000"/>
                </a:solidFill>
                <a:effectLst/>
              </a:rPr>
              <a:t>What is Front End and Back End Technologies ?</a:t>
            </a:r>
          </a:p>
          <a:p>
            <a:r>
              <a:rPr lang="en-IN" b="0" i="0" dirty="0">
                <a:solidFill>
                  <a:srgbClr val="FFC000"/>
                </a:solidFill>
                <a:effectLst/>
              </a:rPr>
              <a:t> </a:t>
            </a:r>
            <a:r>
              <a:rPr lang="en-IN" b="0" i="0" dirty="0">
                <a:effectLst/>
              </a:rPr>
              <a:t>Frontend and Backend are the two most popular terms used in web development. These terms are very crucial for web development but are quite different from each other. Each side needs to communicate and operate effectively with the other as a single unit to improve the website’s functionality.</a:t>
            </a:r>
            <a:endParaRPr lang="en-US"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2D24FA87-2530-4B8A-A320-FD311A130E24}" type="datetime1">
              <a:rPr lang="en-US" smtClean="0"/>
              <a:t>6/29/2022</a:t>
            </a:fld>
            <a:endParaRPr lang="en-US" dirty="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2476500"/>
            <a:ext cx="6245912" cy="1181100"/>
          </a:xfrm>
        </p:spPr>
        <p:txBody>
          <a:bodyPr/>
          <a:lstStyle/>
          <a:p>
            <a:r>
              <a:rPr lang="en-US" sz="4400" dirty="0"/>
              <a:t>Front-end technologies</a:t>
            </a:r>
          </a:p>
        </p:txBody>
      </p:sp>
    </p:spTree>
    <p:extLst>
      <p:ext uri="{BB962C8B-B14F-4D97-AF65-F5344CB8AC3E}">
        <p14:creationId xmlns:p14="http://schemas.microsoft.com/office/powerpoint/2010/main" val="344679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p:txBody>
          <a:bodyPr/>
          <a:lstStyle/>
          <a:p>
            <a:r>
              <a:rPr lang="en-US" sz="4500" dirty="0"/>
              <a:t>Front-end Technologies </a:t>
            </a:r>
          </a:p>
        </p:txBody>
      </p:sp>
      <p:sp>
        <p:nvSpPr>
          <p:cNvPr id="4" name="Date Placeholder 3">
            <a:extLst>
              <a:ext uri="{FF2B5EF4-FFF2-40B4-BE49-F238E27FC236}">
                <a16:creationId xmlns:a16="http://schemas.microsoft.com/office/drawing/2014/main" id="{374915C9-579A-6644-A782-7D56C8F5561E}"/>
              </a:ext>
            </a:extLst>
          </p:cNvPr>
          <p:cNvSpPr>
            <a:spLocks noGrp="1"/>
          </p:cNvSpPr>
          <p:nvPr>
            <p:ph type="dt" sz="half" idx="2"/>
          </p:nvPr>
        </p:nvSpPr>
        <p:spPr/>
        <p:txBody>
          <a:bodyPr/>
          <a:lstStyle/>
          <a:p>
            <a:fld id="{91B0E312-4820-45FD-8F7E-7C389FF8A9EC}" type="datetime1">
              <a:rPr lang="en-US" smtClean="0"/>
              <a:t>6/29/2022</a:t>
            </a:fld>
            <a:endParaRPr lang="en-US" dirty="0"/>
          </a:p>
        </p:txBody>
      </p:sp>
      <p:sp>
        <p:nvSpPr>
          <p:cNvPr id="6" name="Slide Number Placeholder 5">
            <a:extLst>
              <a:ext uri="{FF2B5EF4-FFF2-40B4-BE49-F238E27FC236}">
                <a16:creationId xmlns:a16="http://schemas.microsoft.com/office/drawing/2014/main" id="{280037C3-0E79-CD4B-92A9-5B5F9E74A60B}"/>
              </a:ext>
            </a:extLst>
          </p:cNvPr>
          <p:cNvSpPr>
            <a:spLocks noGrp="1"/>
          </p:cNvSpPr>
          <p:nvPr>
            <p:ph type="sldNum" sz="quarter" idx="4"/>
          </p:nvPr>
        </p:nvSpPr>
        <p:spPr/>
        <p:txBody>
          <a:bodyPr/>
          <a:lstStyle/>
          <a:p>
            <a:fld id="{294A09A9-5501-47C1-A89A-A340965A2BE2}" type="slidenum">
              <a:rPr lang="en-US" smtClean="0"/>
              <a:t>5</a:t>
            </a:fld>
            <a:endParaRPr lang="en-US" dirty="0"/>
          </a:p>
        </p:txBody>
      </p:sp>
      <p:sp>
        <p:nvSpPr>
          <p:cNvPr id="8" name="TextBox 7">
            <a:extLst>
              <a:ext uri="{FF2B5EF4-FFF2-40B4-BE49-F238E27FC236}">
                <a16:creationId xmlns:a16="http://schemas.microsoft.com/office/drawing/2014/main" id="{9C49BC04-D6D7-CF9B-D8E9-E5C3376A5DF1}"/>
              </a:ext>
            </a:extLst>
          </p:cNvPr>
          <p:cNvSpPr txBox="1"/>
          <p:nvPr/>
        </p:nvSpPr>
        <p:spPr>
          <a:xfrm>
            <a:off x="1167491" y="1933574"/>
            <a:ext cx="9779183" cy="3816429"/>
          </a:xfrm>
          <a:prstGeom prst="rect">
            <a:avLst/>
          </a:prstGeom>
          <a:noFill/>
        </p:spPr>
        <p:txBody>
          <a:bodyPr wrap="square">
            <a:spAutoFit/>
          </a:bodyPr>
          <a:lstStyle/>
          <a:p>
            <a:r>
              <a:rPr lang="en-IN" sz="2200" dirty="0">
                <a:solidFill>
                  <a:srgbClr val="FFFF00"/>
                </a:solidFill>
              </a:rPr>
              <a:t>HTML</a:t>
            </a:r>
            <a:r>
              <a:rPr lang="en-IN" sz="2200" dirty="0">
                <a:solidFill>
                  <a:schemeClr val="bg1"/>
                </a:solidFill>
              </a:rPr>
              <a:t>:- </a:t>
            </a:r>
            <a:r>
              <a:rPr lang="en-IN" sz="2200" b="0" i="0" dirty="0">
                <a:solidFill>
                  <a:schemeClr val="bg1"/>
                </a:solidFill>
                <a:effectLst/>
              </a:rPr>
              <a:t>HTML stands for Hypertext Markup Language. It is used to design the front-end portion of web pages using a markup language. HTML is the combination of Hypertext and Markup language. Hypertext defines the link between the web pages. The markup language is used to define the text documentation within the tag which defines the structure of web pages.</a:t>
            </a:r>
          </a:p>
          <a:p>
            <a:endParaRPr lang="en-IN" sz="2200" dirty="0">
              <a:solidFill>
                <a:schemeClr val="bg1"/>
              </a:solidFill>
            </a:endParaRPr>
          </a:p>
          <a:p>
            <a:r>
              <a:rPr lang="en-IN" sz="2200" dirty="0">
                <a:solidFill>
                  <a:srgbClr val="FFFF00"/>
                </a:solidFill>
              </a:rPr>
              <a:t>CSS</a:t>
            </a:r>
            <a:r>
              <a:rPr lang="en-IN" sz="2200" dirty="0">
                <a:solidFill>
                  <a:schemeClr val="bg1"/>
                </a:solidFill>
              </a:rPr>
              <a:t>:- </a:t>
            </a:r>
            <a:r>
              <a:rPr lang="en-IN" sz="2200" b="0" i="0" dirty="0">
                <a:solidFill>
                  <a:schemeClr val="bg1"/>
                </a:solidFill>
                <a:effectLst/>
              </a:rPr>
              <a:t>HTML stands for Hypertext Markup Language. It is used to design the front-end portion of web pages using a markup language. HTML is the combination of Hypertext and Markup language. Hypertext defines the link between the web pages. The markup language is used to define the text documentation within the tag which defines the structure of web pages.</a:t>
            </a:r>
            <a:endParaRPr lang="en-IN" sz="2200" dirty="0">
              <a:solidFill>
                <a:schemeClr val="bg1"/>
              </a:solidFill>
            </a:endParaRPr>
          </a:p>
        </p:txBody>
      </p:sp>
      <p:pic>
        <p:nvPicPr>
          <p:cNvPr id="9" name="Picture 2" descr="HTML5 - Wikipedia">
            <a:extLst>
              <a:ext uri="{FF2B5EF4-FFF2-40B4-BE49-F238E27FC236}">
                <a16:creationId xmlns:a16="http://schemas.microsoft.com/office/drawing/2014/main" id="{99D34BCF-B864-9FF7-6043-BB538ADCC4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96325" y="793433"/>
            <a:ext cx="913130" cy="91313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CSS - Wikipedia">
            <a:extLst>
              <a:ext uri="{FF2B5EF4-FFF2-40B4-BE49-F238E27FC236}">
                <a16:creationId xmlns:a16="http://schemas.microsoft.com/office/drawing/2014/main" id="{7CED6F7D-DD83-6C9B-0997-771036F363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9455" y="793433"/>
            <a:ext cx="648000" cy="914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2498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p:txBody>
          <a:bodyPr/>
          <a:lstStyle/>
          <a:p>
            <a:r>
              <a:rPr lang="en-US" sz="4500" dirty="0"/>
              <a:t>Front-end Technologies… </a:t>
            </a:r>
          </a:p>
        </p:txBody>
      </p:sp>
      <p:sp>
        <p:nvSpPr>
          <p:cNvPr id="4" name="Date Placeholder 3">
            <a:extLst>
              <a:ext uri="{FF2B5EF4-FFF2-40B4-BE49-F238E27FC236}">
                <a16:creationId xmlns:a16="http://schemas.microsoft.com/office/drawing/2014/main" id="{374915C9-579A-6644-A782-7D56C8F5561E}"/>
              </a:ext>
            </a:extLst>
          </p:cNvPr>
          <p:cNvSpPr>
            <a:spLocks noGrp="1"/>
          </p:cNvSpPr>
          <p:nvPr>
            <p:ph type="dt" sz="half" idx="2"/>
          </p:nvPr>
        </p:nvSpPr>
        <p:spPr/>
        <p:txBody>
          <a:bodyPr/>
          <a:lstStyle/>
          <a:p>
            <a:fld id="{91B0E312-4820-45FD-8F7E-7C389FF8A9EC}" type="datetime1">
              <a:rPr lang="en-US" smtClean="0"/>
              <a:t>6/29/2022</a:t>
            </a:fld>
            <a:endParaRPr lang="en-US" dirty="0"/>
          </a:p>
        </p:txBody>
      </p:sp>
      <p:sp>
        <p:nvSpPr>
          <p:cNvPr id="6" name="Slide Number Placeholder 5">
            <a:extLst>
              <a:ext uri="{FF2B5EF4-FFF2-40B4-BE49-F238E27FC236}">
                <a16:creationId xmlns:a16="http://schemas.microsoft.com/office/drawing/2014/main" id="{280037C3-0E79-CD4B-92A9-5B5F9E74A60B}"/>
              </a:ext>
            </a:extLst>
          </p:cNvPr>
          <p:cNvSpPr>
            <a:spLocks noGrp="1"/>
          </p:cNvSpPr>
          <p:nvPr>
            <p:ph type="sldNum" sz="quarter" idx="4"/>
          </p:nvPr>
        </p:nvSpPr>
        <p:spPr/>
        <p:txBody>
          <a:bodyPr/>
          <a:lstStyle/>
          <a:p>
            <a:fld id="{294A09A9-5501-47C1-A89A-A340965A2BE2}" type="slidenum">
              <a:rPr lang="en-US" smtClean="0"/>
              <a:t>6</a:t>
            </a:fld>
            <a:endParaRPr lang="en-US" dirty="0"/>
          </a:p>
        </p:txBody>
      </p:sp>
      <p:sp>
        <p:nvSpPr>
          <p:cNvPr id="8" name="TextBox 7">
            <a:extLst>
              <a:ext uri="{FF2B5EF4-FFF2-40B4-BE49-F238E27FC236}">
                <a16:creationId xmlns:a16="http://schemas.microsoft.com/office/drawing/2014/main" id="{9C49BC04-D6D7-CF9B-D8E9-E5C3376A5DF1}"/>
              </a:ext>
            </a:extLst>
          </p:cNvPr>
          <p:cNvSpPr txBox="1"/>
          <p:nvPr/>
        </p:nvSpPr>
        <p:spPr>
          <a:xfrm>
            <a:off x="1167491" y="1933574"/>
            <a:ext cx="9779183" cy="3508653"/>
          </a:xfrm>
          <a:prstGeom prst="rect">
            <a:avLst/>
          </a:prstGeom>
          <a:noFill/>
        </p:spPr>
        <p:txBody>
          <a:bodyPr wrap="square">
            <a:spAutoFit/>
          </a:bodyPr>
          <a:lstStyle/>
          <a:p>
            <a:r>
              <a:rPr lang="en-IN" sz="2200" dirty="0">
                <a:solidFill>
                  <a:srgbClr val="FFFF00"/>
                </a:solidFill>
              </a:rPr>
              <a:t>JavaScript</a:t>
            </a:r>
            <a:r>
              <a:rPr lang="en-IN" sz="2200" dirty="0">
                <a:solidFill>
                  <a:schemeClr val="bg1"/>
                </a:solidFill>
              </a:rPr>
              <a:t>:- </a:t>
            </a:r>
            <a:r>
              <a:rPr lang="en-IN" sz="2400" b="0" i="0" dirty="0">
                <a:solidFill>
                  <a:srgbClr val="273239"/>
                </a:solidFill>
                <a:effectLst/>
                <a:latin typeface="urw-din"/>
              </a:rPr>
              <a:t> </a:t>
            </a:r>
            <a:r>
              <a:rPr lang="en-IN" sz="2200" b="0" i="0" dirty="0">
                <a:solidFill>
                  <a:schemeClr val="bg1"/>
                </a:solidFill>
                <a:effectLst/>
              </a:rPr>
              <a:t>JavaScript is a famous scripting language used to create magic on the sites to make the site interactive for the user. It is used to enhancing the functionality of a website to running cool games and web-based software.</a:t>
            </a:r>
          </a:p>
          <a:p>
            <a:endParaRPr lang="en-IN" sz="2200" dirty="0">
              <a:solidFill>
                <a:schemeClr val="bg1"/>
              </a:solidFill>
            </a:endParaRPr>
          </a:p>
          <a:p>
            <a:r>
              <a:rPr lang="en-IN" sz="2200" dirty="0">
                <a:solidFill>
                  <a:srgbClr val="FFFF00"/>
                </a:solidFill>
              </a:rPr>
              <a:t>Angular</a:t>
            </a:r>
            <a:r>
              <a:rPr lang="en-IN" sz="2200" dirty="0">
                <a:solidFill>
                  <a:schemeClr val="bg1"/>
                </a:solidFill>
              </a:rPr>
              <a:t>:- </a:t>
            </a:r>
            <a:r>
              <a:rPr lang="en-IN" sz="2200" b="0" i="0" dirty="0" err="1">
                <a:solidFill>
                  <a:schemeClr val="bg1"/>
                </a:solidFill>
                <a:effectLst/>
              </a:rPr>
              <a:t>AngularJs</a:t>
            </a:r>
            <a:r>
              <a:rPr lang="en-IN" sz="2200" b="0" i="0" dirty="0">
                <a:solidFill>
                  <a:schemeClr val="bg1"/>
                </a:solidFill>
                <a:effectLst/>
              </a:rPr>
              <a:t> is a JavaScript open-source front-end framework that is mainly used to develop single-page web applications(SPAs). It is a continuously growing and expanding framework which provides better ways for developing web applications. It changes the static HTML to dynamic HTML. It is an open-source project which can be free. It extends HTML attributes with Directives, and data is bound with HTML</a:t>
            </a:r>
            <a:endParaRPr lang="en-IN" sz="2200" dirty="0">
              <a:solidFill>
                <a:schemeClr val="bg1"/>
              </a:solidFill>
            </a:endParaRPr>
          </a:p>
        </p:txBody>
      </p:sp>
      <p:pic>
        <p:nvPicPr>
          <p:cNvPr id="7" name="Picture 2" descr="What is JavaScript?">
            <a:extLst>
              <a:ext uri="{FF2B5EF4-FFF2-40B4-BE49-F238E27FC236}">
                <a16:creationId xmlns:a16="http://schemas.microsoft.com/office/drawing/2014/main" id="{8C2A407E-F713-25D6-E3F0-FC3235481C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7516" y="792025"/>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Download AngularJS 1.8.2 / 1.2.32">
            <a:extLst>
              <a:ext uri="{FF2B5EF4-FFF2-40B4-BE49-F238E27FC236}">
                <a16:creationId xmlns:a16="http://schemas.microsoft.com/office/drawing/2014/main" id="{11E879A2-9254-B8E4-2DBC-18413E7760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6076" y="792025"/>
            <a:ext cx="91440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507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p:txBody>
          <a:bodyPr/>
          <a:lstStyle/>
          <a:p>
            <a:r>
              <a:rPr lang="en-US" sz="4500" dirty="0"/>
              <a:t>Front-end Technologies… </a:t>
            </a:r>
          </a:p>
        </p:txBody>
      </p:sp>
      <p:sp>
        <p:nvSpPr>
          <p:cNvPr id="4" name="Date Placeholder 3">
            <a:extLst>
              <a:ext uri="{FF2B5EF4-FFF2-40B4-BE49-F238E27FC236}">
                <a16:creationId xmlns:a16="http://schemas.microsoft.com/office/drawing/2014/main" id="{374915C9-579A-6644-A782-7D56C8F5561E}"/>
              </a:ext>
            </a:extLst>
          </p:cNvPr>
          <p:cNvSpPr>
            <a:spLocks noGrp="1"/>
          </p:cNvSpPr>
          <p:nvPr>
            <p:ph type="dt" sz="half" idx="2"/>
          </p:nvPr>
        </p:nvSpPr>
        <p:spPr/>
        <p:txBody>
          <a:bodyPr/>
          <a:lstStyle/>
          <a:p>
            <a:fld id="{91B0E312-4820-45FD-8F7E-7C389FF8A9EC}" type="datetime1">
              <a:rPr lang="en-US" smtClean="0"/>
              <a:t>6/29/2022</a:t>
            </a:fld>
            <a:endParaRPr lang="en-US" dirty="0"/>
          </a:p>
        </p:txBody>
      </p:sp>
      <p:sp>
        <p:nvSpPr>
          <p:cNvPr id="6" name="Slide Number Placeholder 5">
            <a:extLst>
              <a:ext uri="{FF2B5EF4-FFF2-40B4-BE49-F238E27FC236}">
                <a16:creationId xmlns:a16="http://schemas.microsoft.com/office/drawing/2014/main" id="{280037C3-0E79-CD4B-92A9-5B5F9E74A60B}"/>
              </a:ext>
            </a:extLst>
          </p:cNvPr>
          <p:cNvSpPr>
            <a:spLocks noGrp="1"/>
          </p:cNvSpPr>
          <p:nvPr>
            <p:ph type="sldNum" sz="quarter" idx="4"/>
          </p:nvPr>
        </p:nvSpPr>
        <p:spPr/>
        <p:txBody>
          <a:bodyPr/>
          <a:lstStyle/>
          <a:p>
            <a:fld id="{294A09A9-5501-47C1-A89A-A340965A2BE2}" type="slidenum">
              <a:rPr lang="en-US" smtClean="0"/>
              <a:t>7</a:t>
            </a:fld>
            <a:endParaRPr lang="en-US" dirty="0"/>
          </a:p>
        </p:txBody>
      </p:sp>
      <p:sp>
        <p:nvSpPr>
          <p:cNvPr id="8" name="TextBox 7">
            <a:extLst>
              <a:ext uri="{FF2B5EF4-FFF2-40B4-BE49-F238E27FC236}">
                <a16:creationId xmlns:a16="http://schemas.microsoft.com/office/drawing/2014/main" id="{9C49BC04-D6D7-CF9B-D8E9-E5C3376A5DF1}"/>
              </a:ext>
            </a:extLst>
          </p:cNvPr>
          <p:cNvSpPr txBox="1"/>
          <p:nvPr/>
        </p:nvSpPr>
        <p:spPr>
          <a:xfrm>
            <a:off x="1167491" y="1933574"/>
            <a:ext cx="9779183" cy="3816429"/>
          </a:xfrm>
          <a:prstGeom prst="rect">
            <a:avLst/>
          </a:prstGeom>
          <a:noFill/>
        </p:spPr>
        <p:txBody>
          <a:bodyPr wrap="square">
            <a:spAutoFit/>
          </a:bodyPr>
          <a:lstStyle/>
          <a:p>
            <a:r>
              <a:rPr lang="en-IN" sz="2200" dirty="0">
                <a:solidFill>
                  <a:srgbClr val="FFFF00"/>
                </a:solidFill>
              </a:rPr>
              <a:t>React</a:t>
            </a:r>
            <a:r>
              <a:rPr lang="en-IN" sz="2200" dirty="0">
                <a:solidFill>
                  <a:schemeClr val="bg1"/>
                </a:solidFill>
              </a:rPr>
              <a:t>:- </a:t>
            </a:r>
            <a:r>
              <a:rPr lang="en-IN" sz="2200" b="0" i="0" dirty="0">
                <a:solidFill>
                  <a:schemeClr val="bg1"/>
                </a:solidFill>
                <a:effectLst/>
              </a:rPr>
              <a:t>React is a declarative, efficient, and flexible JavaScript library for building user interfaces. ReactJS is an open-source, component-based front-end library responsible only for the view layer of the application. It is maintained by Facebook. </a:t>
            </a:r>
          </a:p>
          <a:p>
            <a:endParaRPr lang="en-IN" sz="2200" dirty="0">
              <a:solidFill>
                <a:schemeClr val="bg1"/>
              </a:solidFill>
            </a:endParaRPr>
          </a:p>
          <a:p>
            <a:r>
              <a:rPr lang="en-IN" sz="2200" dirty="0">
                <a:solidFill>
                  <a:srgbClr val="FFFF00"/>
                </a:solidFill>
              </a:rPr>
              <a:t>Flutter</a:t>
            </a:r>
            <a:r>
              <a:rPr lang="en-IN" sz="2200" dirty="0">
                <a:solidFill>
                  <a:schemeClr val="bg1"/>
                </a:solidFill>
              </a:rPr>
              <a:t>:- </a:t>
            </a:r>
            <a:r>
              <a:rPr lang="en-IN" sz="2200" b="0" i="0" dirty="0">
                <a:solidFill>
                  <a:schemeClr val="bg1"/>
                </a:solidFill>
                <a:effectLst/>
              </a:rPr>
              <a:t>Flutter is an open-source UI development SDK managed by google. It is powered by Dart programming language. It builds performant and good-looking natively compiled applications for mobile (</a:t>
            </a:r>
            <a:r>
              <a:rPr lang="en-IN" sz="2200" b="0" i="0" dirty="0" err="1">
                <a:solidFill>
                  <a:schemeClr val="bg1"/>
                </a:solidFill>
                <a:effectLst/>
              </a:rPr>
              <a:t>Ios</a:t>
            </a:r>
            <a:r>
              <a:rPr lang="en-IN" sz="2200" b="0" i="0" dirty="0">
                <a:solidFill>
                  <a:schemeClr val="bg1"/>
                </a:solidFill>
                <a:effectLst/>
              </a:rPr>
              <a:t>, Android), web, and desktop from a single code base. The key selling point of flutter is flat development is made easier, expressive, and flexible UI and native performance.</a:t>
            </a:r>
            <a:endParaRPr lang="en-IN" sz="2200" dirty="0">
              <a:solidFill>
                <a:schemeClr val="bg1"/>
              </a:solidFill>
            </a:endParaRPr>
          </a:p>
        </p:txBody>
      </p:sp>
      <p:pic>
        <p:nvPicPr>
          <p:cNvPr id="7" name="Picture 4" descr="React - Full Stack Python">
            <a:extLst>
              <a:ext uri="{FF2B5EF4-FFF2-40B4-BE49-F238E27FC236}">
                <a16:creationId xmlns:a16="http://schemas.microsoft.com/office/drawing/2014/main" id="{891BC6BB-10EA-2363-860A-D3BC83E2E2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0894" y="1198963"/>
            <a:ext cx="1510995" cy="5076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Flutter for Android developers | Flutter">
            <a:extLst>
              <a:ext uri="{FF2B5EF4-FFF2-40B4-BE49-F238E27FC236}">
                <a16:creationId xmlns:a16="http://schemas.microsoft.com/office/drawing/2014/main" id="{635FC91E-B53D-B898-6AF0-463E37F9C8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33515" y="1147286"/>
            <a:ext cx="1778466" cy="50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7824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p:txBody>
          <a:bodyPr/>
          <a:lstStyle/>
          <a:p>
            <a:r>
              <a:rPr lang="en-US" sz="4500" dirty="0"/>
              <a:t>Front-end Technologies… </a:t>
            </a:r>
          </a:p>
        </p:txBody>
      </p:sp>
      <p:sp>
        <p:nvSpPr>
          <p:cNvPr id="4" name="Date Placeholder 3">
            <a:extLst>
              <a:ext uri="{FF2B5EF4-FFF2-40B4-BE49-F238E27FC236}">
                <a16:creationId xmlns:a16="http://schemas.microsoft.com/office/drawing/2014/main" id="{374915C9-579A-6644-A782-7D56C8F5561E}"/>
              </a:ext>
            </a:extLst>
          </p:cNvPr>
          <p:cNvSpPr>
            <a:spLocks noGrp="1"/>
          </p:cNvSpPr>
          <p:nvPr>
            <p:ph type="dt" sz="half" idx="2"/>
          </p:nvPr>
        </p:nvSpPr>
        <p:spPr/>
        <p:txBody>
          <a:bodyPr/>
          <a:lstStyle/>
          <a:p>
            <a:fld id="{91B0E312-4820-45FD-8F7E-7C389FF8A9EC}" type="datetime1">
              <a:rPr lang="en-US" smtClean="0"/>
              <a:t>6/29/2022</a:t>
            </a:fld>
            <a:endParaRPr lang="en-US" dirty="0"/>
          </a:p>
        </p:txBody>
      </p:sp>
      <p:sp>
        <p:nvSpPr>
          <p:cNvPr id="6" name="Slide Number Placeholder 5">
            <a:extLst>
              <a:ext uri="{FF2B5EF4-FFF2-40B4-BE49-F238E27FC236}">
                <a16:creationId xmlns:a16="http://schemas.microsoft.com/office/drawing/2014/main" id="{280037C3-0E79-CD4B-92A9-5B5F9E74A60B}"/>
              </a:ext>
            </a:extLst>
          </p:cNvPr>
          <p:cNvSpPr>
            <a:spLocks noGrp="1"/>
          </p:cNvSpPr>
          <p:nvPr>
            <p:ph type="sldNum" sz="quarter" idx="4"/>
          </p:nvPr>
        </p:nvSpPr>
        <p:spPr/>
        <p:txBody>
          <a:bodyPr/>
          <a:lstStyle/>
          <a:p>
            <a:fld id="{294A09A9-5501-47C1-A89A-A340965A2BE2}" type="slidenum">
              <a:rPr lang="en-US" smtClean="0"/>
              <a:t>8</a:t>
            </a:fld>
            <a:endParaRPr lang="en-US" dirty="0"/>
          </a:p>
        </p:txBody>
      </p:sp>
      <p:sp>
        <p:nvSpPr>
          <p:cNvPr id="8" name="TextBox 7">
            <a:extLst>
              <a:ext uri="{FF2B5EF4-FFF2-40B4-BE49-F238E27FC236}">
                <a16:creationId xmlns:a16="http://schemas.microsoft.com/office/drawing/2014/main" id="{9C49BC04-D6D7-CF9B-D8E9-E5C3376A5DF1}"/>
              </a:ext>
            </a:extLst>
          </p:cNvPr>
          <p:cNvSpPr txBox="1"/>
          <p:nvPr/>
        </p:nvSpPr>
        <p:spPr>
          <a:xfrm>
            <a:off x="1167491" y="1933574"/>
            <a:ext cx="9779183" cy="3262432"/>
          </a:xfrm>
          <a:prstGeom prst="rect">
            <a:avLst/>
          </a:prstGeom>
          <a:noFill/>
        </p:spPr>
        <p:txBody>
          <a:bodyPr wrap="square">
            <a:spAutoFit/>
          </a:bodyPr>
          <a:lstStyle/>
          <a:p>
            <a:r>
              <a:rPr lang="en-IN" sz="2200" dirty="0">
                <a:solidFill>
                  <a:srgbClr val="FFFF00"/>
                </a:solidFill>
              </a:rPr>
              <a:t>VueJS</a:t>
            </a:r>
            <a:r>
              <a:rPr lang="en-IN" sz="2200" dirty="0">
                <a:solidFill>
                  <a:schemeClr val="bg1"/>
                </a:solidFill>
              </a:rPr>
              <a:t>:- </a:t>
            </a:r>
            <a:r>
              <a:rPr lang="en-IN" sz="2200" i="0" dirty="0">
                <a:solidFill>
                  <a:schemeClr val="bg1"/>
                </a:solidFill>
                <a:effectLst/>
              </a:rPr>
              <a:t>VueJS</a:t>
            </a:r>
            <a:r>
              <a:rPr lang="en-IN" sz="2200" b="0" i="0" dirty="0">
                <a:solidFill>
                  <a:schemeClr val="bg1"/>
                </a:solidFill>
                <a:effectLst/>
              </a:rPr>
              <a:t> is an open source progressive JavaScript framework used to develop interactive web interfaces. It is one of the famous frameworks used to simplify web development. VueJS focusses on the view layer. It can be easily integrated into big projects for front-end development without any issues.</a:t>
            </a:r>
          </a:p>
          <a:p>
            <a:endParaRPr lang="en-IN" sz="2200" dirty="0">
              <a:solidFill>
                <a:schemeClr val="bg1"/>
              </a:solidFill>
            </a:endParaRPr>
          </a:p>
          <a:p>
            <a:r>
              <a:rPr lang="en-IN" sz="2200" dirty="0">
                <a:solidFill>
                  <a:srgbClr val="FFFF00"/>
                </a:solidFill>
              </a:rPr>
              <a:t>React Native</a:t>
            </a:r>
            <a:r>
              <a:rPr lang="en-IN" sz="2200" dirty="0">
                <a:solidFill>
                  <a:schemeClr val="bg1"/>
                </a:solidFill>
              </a:rPr>
              <a:t>:- </a:t>
            </a:r>
            <a:r>
              <a:rPr lang="en-IN" sz="2200" i="0" dirty="0">
                <a:solidFill>
                  <a:schemeClr val="bg1"/>
                </a:solidFill>
                <a:effectLst/>
              </a:rPr>
              <a:t>React Native is a popular JavaScript-based mobile app framework that allows you to build natively-rendered mobile apps for iOS and Android. The framework lets you create an application for various platforms by using the same codebase.</a:t>
            </a:r>
            <a:endParaRPr lang="en-IN" sz="2200" dirty="0">
              <a:solidFill>
                <a:schemeClr val="bg1"/>
              </a:solidFill>
            </a:endParaRPr>
          </a:p>
        </p:txBody>
      </p:sp>
      <p:pic>
        <p:nvPicPr>
          <p:cNvPr id="7" name="Picture 2" descr="Vue.js as an enterprise solution | Apps &amp; Platforms">
            <a:extLst>
              <a:ext uri="{FF2B5EF4-FFF2-40B4-BE49-F238E27FC236}">
                <a16:creationId xmlns:a16="http://schemas.microsoft.com/office/drawing/2014/main" id="{FCD61581-1E21-1462-D31B-C9686DDAD4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9573" y="792163"/>
            <a:ext cx="15240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You too, embrace cross-platform development with React Native">
            <a:extLst>
              <a:ext uri="{FF2B5EF4-FFF2-40B4-BE49-F238E27FC236}">
                <a16:creationId xmlns:a16="http://schemas.microsoft.com/office/drawing/2014/main" id="{BCDF95A5-F2C4-E72B-D9DD-9F6C1792B5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43573" y="797739"/>
            <a:ext cx="1391594"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6630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2476500"/>
            <a:ext cx="6245912" cy="1181100"/>
          </a:xfrm>
        </p:spPr>
        <p:txBody>
          <a:bodyPr/>
          <a:lstStyle/>
          <a:p>
            <a:r>
              <a:rPr lang="en-US" sz="4400" dirty="0"/>
              <a:t>Back-end technologies</a:t>
            </a:r>
          </a:p>
        </p:txBody>
      </p:sp>
    </p:spTree>
    <p:extLst>
      <p:ext uri="{BB962C8B-B14F-4D97-AF65-F5344CB8AC3E}">
        <p14:creationId xmlns:p14="http://schemas.microsoft.com/office/powerpoint/2010/main" val="329666122"/>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5334180-0405-413B-834A-44FA9E05ADB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Universal presentation</Template>
  <TotalTime>355</TotalTime>
  <Words>1164</Words>
  <Application>Microsoft Office PowerPoint</Application>
  <PresentationFormat>Widescreen</PresentationFormat>
  <Paragraphs>74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Tenorite</vt:lpstr>
      <vt:lpstr>urw-din</vt:lpstr>
      <vt:lpstr>Office Theme</vt:lpstr>
      <vt:lpstr>Technologies used in today’s IT field</vt:lpstr>
      <vt:lpstr>Agenda</vt:lpstr>
      <vt:lpstr>Description</vt:lpstr>
      <vt:lpstr>Front-end technologies</vt:lpstr>
      <vt:lpstr>Front-end Technologies </vt:lpstr>
      <vt:lpstr>Front-end Technologies… </vt:lpstr>
      <vt:lpstr>Front-end Technologies… </vt:lpstr>
      <vt:lpstr>Front-end Technologies… </vt:lpstr>
      <vt:lpstr>Back-end technologies</vt:lpstr>
      <vt:lpstr>Back-end Technologies</vt:lpstr>
      <vt:lpstr>Back-end Technologies… </vt:lpstr>
      <vt:lpstr>Back-end Technologies…</vt:lpstr>
      <vt:lpstr>Back-end Technologies… </vt:lpstr>
      <vt:lpstr>Back-end Technologies…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Technologies used in today’s IT field</dc:title>
  <dc:creator>kavan brahmbhatt</dc:creator>
  <cp:lastModifiedBy>kavan brahmbhatt</cp:lastModifiedBy>
  <cp:revision>1</cp:revision>
  <dcterms:created xsi:type="dcterms:W3CDTF">2022-06-29T06:18:02Z</dcterms:created>
  <dcterms:modified xsi:type="dcterms:W3CDTF">2022-06-29T12:13:54Z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