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77" r:id="rId5"/>
    <p:sldId id="278" r:id="rId6"/>
    <p:sldId id="279" r:id="rId7"/>
    <p:sldId id="280" r:id="rId8"/>
    <p:sldId id="281" r:id="rId9"/>
    <p:sldId id="282" r:id="rId10"/>
    <p:sldId id="283" r:id="rId11"/>
    <p:sldId id="284" r:id="rId12"/>
    <p:sldId id="285" r:id="rId13"/>
    <p:sldId id="286" r:id="rId14"/>
    <p:sldId id="287" r:id="rId15"/>
    <p:sldId id="2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6/29/2022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8A64461-00E8-4443-A052-11BCEC2635CB}" type="datetime1">
              <a:rPr lang="en-US" smtClean="0"/>
              <a:t>6/29/2022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D746C0-ABC0-4A45-9101-59A2E95FFC92}"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8B128-1211-43DB-BB88-60F8A53F8DC9}"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7C9798-4734-4DB5-80FE-877B518CFCD4}"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D8C5D-2C27-4599-962D-EB94C4E8B7E7}"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FAAB6-9DA5-4728-B2E6-4750B837B23A}"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A1BB40-6D82-49A3-84E2-025D759DE384}"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8428F6-F39F-4B24-9289-B3788090619C}"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F83431-F621-4BEF-AFC6-54FCFB845CD4}"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018A98-1F2B-4E04-82E7-FAB62011C7A3}"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362BA9-1067-45A1-BE7D-D78136428DF8}"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5758A3-53EB-4A8A-97A9-28A83AAF5AD3}"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96CAE5-D903-46D7-B177-4BE84B136DF7}" type="datetime1">
              <a:rPr lang="en-US" smtClean="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80F73C-FBA9-462E-B547-49C0B1E8E707}" type="datetime1">
              <a:rPr lang="en-US" smtClean="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9D5D4CE-63E7-4708-8044-55D8B28B9A88}" type="datetime1">
              <a:rPr lang="en-US" smtClean="0"/>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47CC18-1D70-423C-8D05-C783D4C80774}"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A71B88-3191-4CFA-9F29-206942E7FF4D}"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6413DF-B3D1-47DA-A0B9-3A52D046C082}" type="datetime1">
              <a:rPr lang="en-US" smtClean="0"/>
              <a:t>6/29/2022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r>
              <a:rPr lang="en-US" sz="6000" dirty="0"/>
              <a:t>OOPS CONCEPTS</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9"/>
            <a:ext cx="7197726" cy="1240970"/>
          </a:xfrm>
        </p:spPr>
        <p:txBody>
          <a:bodyPr>
            <a:normAutofit/>
          </a:bodyPr>
          <a:lstStyle/>
          <a:p>
            <a:pPr algn="ctr"/>
            <a:r>
              <a:rPr lang="en-US" dirty="0"/>
              <a:t>Kavan Brahmbhatt</a:t>
            </a:r>
          </a:p>
        </p:txBody>
      </p:sp>
      <p:sp>
        <p:nvSpPr>
          <p:cNvPr id="4" name="Date Placeholder 3">
            <a:extLst>
              <a:ext uri="{FF2B5EF4-FFF2-40B4-BE49-F238E27FC236}">
                <a16:creationId xmlns:a16="http://schemas.microsoft.com/office/drawing/2014/main" id="{B13D2FC9-3C41-D126-884D-220CDA276FF6}"/>
              </a:ext>
            </a:extLst>
          </p:cNvPr>
          <p:cNvSpPr>
            <a:spLocks noGrp="1"/>
          </p:cNvSpPr>
          <p:nvPr>
            <p:ph type="dt" sz="half" idx="10"/>
          </p:nvPr>
        </p:nvSpPr>
        <p:spPr/>
        <p:txBody>
          <a:bodyPr/>
          <a:lstStyle/>
          <a:p>
            <a:fld id="{119D7884-113C-4FF6-AF82-6B26263CC66F}" type="datetime1">
              <a:rPr lang="en-US" smtClean="0"/>
              <a:t>6/29/2022</a:t>
            </a:fld>
            <a:endParaRPr lang="en-US" dirty="0"/>
          </a:p>
        </p:txBody>
      </p:sp>
      <p:sp>
        <p:nvSpPr>
          <p:cNvPr id="5" name="Slide Number Placeholder 4">
            <a:extLst>
              <a:ext uri="{FF2B5EF4-FFF2-40B4-BE49-F238E27FC236}">
                <a16:creationId xmlns:a16="http://schemas.microsoft.com/office/drawing/2014/main" id="{170F13F7-BE1F-EF1D-FE34-DF52620610C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59C3AE53-069F-3A62-B9BA-59B04576768A}"/>
              </a:ext>
            </a:extLst>
          </p:cNvPr>
          <p:cNvPicPr>
            <a:picLocks noChangeAspect="1"/>
          </p:cNvPicPr>
          <p:nvPr/>
        </p:nvPicPr>
        <p:blipFill>
          <a:blip r:embed="rId2"/>
          <a:stretch>
            <a:fillRect/>
          </a:stretch>
        </p:blipFill>
        <p:spPr>
          <a:xfrm>
            <a:off x="0" y="212725"/>
            <a:ext cx="12192000" cy="6432550"/>
          </a:xfrm>
          <a:prstGeom prst="rect">
            <a:avLst/>
          </a:prstGeom>
        </p:spPr>
      </p:pic>
    </p:spTree>
    <p:extLst>
      <p:ext uri="{BB962C8B-B14F-4D97-AF65-F5344CB8AC3E}">
        <p14:creationId xmlns:p14="http://schemas.microsoft.com/office/powerpoint/2010/main" val="1991687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medium confidence">
            <a:extLst>
              <a:ext uri="{FF2B5EF4-FFF2-40B4-BE49-F238E27FC236}">
                <a16:creationId xmlns:a16="http://schemas.microsoft.com/office/drawing/2014/main" id="{9D2FCC44-7FB0-0897-1F37-A3ED7EDFD2CD}"/>
              </a:ext>
            </a:extLst>
          </p:cNvPr>
          <p:cNvPicPr>
            <a:picLocks noChangeAspect="1"/>
          </p:cNvPicPr>
          <p:nvPr/>
        </p:nvPicPr>
        <p:blipFill>
          <a:blip r:embed="rId2"/>
          <a:stretch>
            <a:fillRect/>
          </a:stretch>
        </p:blipFill>
        <p:spPr>
          <a:xfrm>
            <a:off x="0" y="203200"/>
            <a:ext cx="12192000" cy="6451600"/>
          </a:xfrm>
          <a:prstGeom prst="rect">
            <a:avLst/>
          </a:prstGeom>
        </p:spPr>
      </p:pic>
    </p:spTree>
    <p:extLst>
      <p:ext uri="{BB962C8B-B14F-4D97-AF65-F5344CB8AC3E}">
        <p14:creationId xmlns:p14="http://schemas.microsoft.com/office/powerpoint/2010/main" val="2985339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9429748" cy="1456267"/>
          </a:xfrm>
        </p:spPr>
        <p:txBody>
          <a:bodyPr>
            <a:normAutofit/>
          </a:bodyPr>
          <a:lstStyle/>
          <a:p>
            <a:r>
              <a:rPr lang="en-US" dirty="0"/>
              <a:t>encapsulation</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71476" y="1609725"/>
            <a:ext cx="11249021" cy="5372100"/>
          </a:xfrm>
        </p:spPr>
        <p:txBody>
          <a:bodyPr>
            <a:noAutofit/>
          </a:bodyPr>
          <a:lstStyle/>
          <a:p>
            <a:pPr algn="l" fontAlgn="base">
              <a:buFont typeface="Wingdings" panose="05000000000000000000" pitchFamily="2" charset="2"/>
              <a:buChar char="Ø"/>
            </a:pPr>
            <a:r>
              <a:rPr lang="en-IN" sz="2200" b="1" i="0" dirty="0">
                <a:effectLst/>
              </a:rPr>
              <a:t>Encapsulation</a:t>
            </a:r>
            <a:r>
              <a:rPr lang="en-IN" sz="2200" b="0" i="0" dirty="0">
                <a:effectLst/>
              </a:rPr>
              <a:t> is defined as the wrapping up of data under a single unit. It is the mechanism that binds together code and the data it manipulates. Another way to think about encapsulation is, that it is a protective shield that prevents the data from being accessed by the code outside this shield. </a:t>
            </a:r>
          </a:p>
          <a:p>
            <a:pPr algn="l" fontAlgn="base">
              <a:buFont typeface="Wingdings" panose="05000000000000000000" pitchFamily="2" charset="2"/>
              <a:buChar char="Ø"/>
            </a:pPr>
            <a:r>
              <a:rPr lang="en-IN" sz="2200" b="0" i="0" dirty="0">
                <a:effectLst/>
              </a:rPr>
              <a:t>Technically in encapsulation, the variables or data of a class is hidden from any other class and can be accessed only through any member function of its own class in which it is declared.</a:t>
            </a:r>
          </a:p>
          <a:p>
            <a:pPr algn="l" fontAlgn="base">
              <a:buFont typeface="Wingdings" panose="05000000000000000000" pitchFamily="2" charset="2"/>
              <a:buChar char="Ø"/>
            </a:pPr>
            <a:r>
              <a:rPr lang="en-IN" sz="2200" b="0" i="0" dirty="0">
                <a:effectLst/>
              </a:rPr>
              <a:t>As in encapsulation, the data in a class is hidden from other classes using the data hiding concept which is achieved by making the members or methods of a class private, and the class is exposed to the end-user or the world without providing any details behind implementation using the abstraction concept, so it is also known as a </a:t>
            </a:r>
            <a:r>
              <a:rPr lang="en-IN" sz="2200" b="1" i="0" dirty="0">
                <a:effectLst/>
              </a:rPr>
              <a:t>combination of data-hiding and abstraction</a:t>
            </a:r>
            <a:r>
              <a:rPr lang="en-IN" sz="2200" b="0" i="0" dirty="0">
                <a:effectLst/>
              </a:rPr>
              <a:t>.</a:t>
            </a:r>
          </a:p>
          <a:p>
            <a:pPr marL="0" indent="0">
              <a:buNone/>
            </a:pPr>
            <a:br>
              <a:rPr lang="en-IN" sz="2200" dirty="0"/>
            </a:br>
            <a:endParaRPr lang="en-US" sz="2200" dirty="0"/>
          </a:p>
        </p:txBody>
      </p:sp>
      <p:sp>
        <p:nvSpPr>
          <p:cNvPr id="4" name="Date Placeholder 3">
            <a:extLst>
              <a:ext uri="{FF2B5EF4-FFF2-40B4-BE49-F238E27FC236}">
                <a16:creationId xmlns:a16="http://schemas.microsoft.com/office/drawing/2014/main" id="{17385E86-9307-4D4D-2EF9-E06C058527FA}"/>
              </a:ext>
            </a:extLst>
          </p:cNvPr>
          <p:cNvSpPr>
            <a:spLocks noGrp="1"/>
          </p:cNvSpPr>
          <p:nvPr>
            <p:ph type="dt" sz="half" idx="10"/>
          </p:nvPr>
        </p:nvSpPr>
        <p:spPr/>
        <p:txBody>
          <a:bodyPr/>
          <a:lstStyle/>
          <a:p>
            <a:fld id="{A2F83AF9-9EE2-4A3C-AEED-ECA5C064DC80}" type="datetime1">
              <a:rPr lang="en-US" smtClean="0"/>
              <a:t>6/29/2022</a:t>
            </a:fld>
            <a:endParaRPr lang="en-US" dirty="0"/>
          </a:p>
        </p:txBody>
      </p:sp>
      <p:sp>
        <p:nvSpPr>
          <p:cNvPr id="5" name="Slide Number Placeholder 4">
            <a:extLst>
              <a:ext uri="{FF2B5EF4-FFF2-40B4-BE49-F238E27FC236}">
                <a16:creationId xmlns:a16="http://schemas.microsoft.com/office/drawing/2014/main" id="{1745D5EF-8A96-C778-306A-5726A257EBDF}"/>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665167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9429748" cy="1456267"/>
          </a:xfrm>
        </p:spPr>
        <p:txBody>
          <a:bodyPr>
            <a:normAutofit/>
          </a:bodyPr>
          <a:lstStyle/>
          <a:p>
            <a:r>
              <a:rPr lang="en-US" dirty="0"/>
              <a:t>OOPS Concepts</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2" y="1562100"/>
            <a:ext cx="7096758" cy="4610100"/>
          </a:xfrm>
        </p:spPr>
        <p:txBody>
          <a:bodyPr>
            <a:normAutofit/>
          </a:bodyPr>
          <a:lstStyle/>
          <a:p>
            <a:pPr marL="0" indent="0">
              <a:buNone/>
            </a:pPr>
            <a:r>
              <a:rPr lang="en-IN" sz="2200" b="1" i="0" dirty="0">
                <a:effectLst/>
              </a:rPr>
              <a:t>Object</a:t>
            </a:r>
            <a:r>
              <a:rPr lang="en-IN" sz="2200" b="0" i="0" dirty="0">
                <a:effectLst/>
              </a:rPr>
              <a:t> means a real-world entity such as a pen, chair, table, computer, watch, etc. </a:t>
            </a:r>
            <a:r>
              <a:rPr lang="en-IN" sz="2200" b="1" i="0" dirty="0">
                <a:effectLst/>
              </a:rPr>
              <a:t>Object-Oriented Programming</a:t>
            </a:r>
            <a:r>
              <a:rPr lang="en-IN" sz="2200" b="0" i="0" dirty="0">
                <a:effectLst/>
              </a:rPr>
              <a:t> is a methodology or paradigm to design a program using classes and objects. It simplifies software development and maintenance by providing some concepts:</a:t>
            </a:r>
          </a:p>
          <a:p>
            <a:r>
              <a:rPr lang="en-IN" sz="2200" dirty="0"/>
              <a:t>Class</a:t>
            </a:r>
          </a:p>
          <a:p>
            <a:r>
              <a:rPr lang="en-IN" sz="2200" dirty="0"/>
              <a:t>Object</a:t>
            </a:r>
          </a:p>
          <a:p>
            <a:r>
              <a:rPr lang="en-US" sz="2200" dirty="0"/>
              <a:t>Inheritance</a:t>
            </a:r>
          </a:p>
          <a:p>
            <a:r>
              <a:rPr lang="en-US" sz="2200" dirty="0"/>
              <a:t>Polymorphism</a:t>
            </a:r>
          </a:p>
          <a:p>
            <a:r>
              <a:rPr lang="en-US" sz="2200" dirty="0"/>
              <a:t>Abstraction</a:t>
            </a:r>
          </a:p>
          <a:p>
            <a:r>
              <a:rPr lang="en-US" sz="2200" dirty="0"/>
              <a:t>Encapsulation</a:t>
            </a:r>
          </a:p>
        </p:txBody>
      </p:sp>
      <p:sp>
        <p:nvSpPr>
          <p:cNvPr id="4" name="Date Placeholder 3">
            <a:extLst>
              <a:ext uri="{FF2B5EF4-FFF2-40B4-BE49-F238E27FC236}">
                <a16:creationId xmlns:a16="http://schemas.microsoft.com/office/drawing/2014/main" id="{F4C3C763-0AB2-ED44-0C75-46E032D5EB21}"/>
              </a:ext>
            </a:extLst>
          </p:cNvPr>
          <p:cNvSpPr>
            <a:spLocks noGrp="1"/>
          </p:cNvSpPr>
          <p:nvPr>
            <p:ph type="dt" sz="half" idx="10"/>
          </p:nvPr>
        </p:nvSpPr>
        <p:spPr/>
        <p:txBody>
          <a:bodyPr/>
          <a:lstStyle/>
          <a:p>
            <a:fld id="{2432118C-7350-44CD-94C0-6F048135770A}" type="datetime1">
              <a:rPr lang="en-US" smtClean="0"/>
              <a:t>6/29/2022</a:t>
            </a:fld>
            <a:endParaRPr lang="en-US" dirty="0"/>
          </a:p>
        </p:txBody>
      </p:sp>
      <p:sp>
        <p:nvSpPr>
          <p:cNvPr id="5" name="Slide Number Placeholder 4">
            <a:extLst>
              <a:ext uri="{FF2B5EF4-FFF2-40B4-BE49-F238E27FC236}">
                <a16:creationId xmlns:a16="http://schemas.microsoft.com/office/drawing/2014/main" id="{0297B016-BD1A-9050-D2D4-6F09A2A3DBA5}"/>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2050" name="Picture 2" descr="Object Oriented Programming (OOPs) Concept in Java - GeeksforGeeks">
            <a:extLst>
              <a:ext uri="{FF2B5EF4-FFF2-40B4-BE49-F238E27FC236}">
                <a16:creationId xmlns:a16="http://schemas.microsoft.com/office/drawing/2014/main" id="{26D44119-BA25-D38B-B519-1A068E557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5110" y="1473510"/>
            <a:ext cx="3910980" cy="3910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9429748" cy="1456267"/>
          </a:xfrm>
        </p:spPr>
        <p:txBody>
          <a:bodyPr>
            <a:normAutofit/>
          </a:bodyPr>
          <a:lstStyle/>
          <a:p>
            <a:r>
              <a:rPr lang="en-US" dirty="0"/>
              <a:t>Class</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2" y="963084"/>
            <a:ext cx="9696448" cy="3829050"/>
          </a:xfrm>
        </p:spPr>
        <p:txBody>
          <a:bodyPr>
            <a:normAutofit/>
          </a:bodyPr>
          <a:lstStyle/>
          <a:p>
            <a:pPr marL="0" indent="0">
              <a:buNone/>
            </a:pPr>
            <a:r>
              <a:rPr lang="en-IN" sz="2200" b="1" i="0" u="none" strike="noStrike" dirty="0">
                <a:effectLst/>
              </a:rPr>
              <a:t>Class </a:t>
            </a:r>
            <a:r>
              <a:rPr lang="en-IN" sz="2200" b="0" i="0" u="none" strike="noStrike" dirty="0">
                <a:effectLst/>
              </a:rPr>
              <a:t>is a user-defined data type which defines its properties and its functions. Class is the only logical representation of the data. For example, Human being is a class. The body parts of a human being are its properties, and the actions performed by the body parts are known as functions. The class does not occupy any memory space till the time an object is instantiated.</a:t>
            </a:r>
            <a:endParaRPr lang="en-US" sz="2200" dirty="0"/>
          </a:p>
        </p:txBody>
      </p:sp>
      <p:sp>
        <p:nvSpPr>
          <p:cNvPr id="4" name="Date Placeholder 3">
            <a:extLst>
              <a:ext uri="{FF2B5EF4-FFF2-40B4-BE49-F238E27FC236}">
                <a16:creationId xmlns:a16="http://schemas.microsoft.com/office/drawing/2014/main" id="{17385E86-9307-4D4D-2EF9-E06C058527FA}"/>
              </a:ext>
            </a:extLst>
          </p:cNvPr>
          <p:cNvSpPr>
            <a:spLocks noGrp="1"/>
          </p:cNvSpPr>
          <p:nvPr>
            <p:ph type="dt" sz="half" idx="10"/>
          </p:nvPr>
        </p:nvSpPr>
        <p:spPr/>
        <p:txBody>
          <a:bodyPr/>
          <a:lstStyle/>
          <a:p>
            <a:fld id="{A2F83AF9-9EE2-4A3C-AEED-ECA5C064DC80}" type="datetime1">
              <a:rPr lang="en-US" smtClean="0"/>
              <a:t>6/29/2022</a:t>
            </a:fld>
            <a:endParaRPr lang="en-US" dirty="0"/>
          </a:p>
        </p:txBody>
      </p:sp>
      <p:sp>
        <p:nvSpPr>
          <p:cNvPr id="5" name="Slide Number Placeholder 4">
            <a:extLst>
              <a:ext uri="{FF2B5EF4-FFF2-40B4-BE49-F238E27FC236}">
                <a16:creationId xmlns:a16="http://schemas.microsoft.com/office/drawing/2014/main" id="{1745D5EF-8A96-C778-306A-5726A257EBD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29247409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9429748" cy="1456267"/>
          </a:xfrm>
        </p:spPr>
        <p:txBody>
          <a:bodyPr>
            <a:normAutofit/>
          </a:bodyPr>
          <a:lstStyle/>
          <a:p>
            <a:r>
              <a:rPr lang="en-US" dirty="0"/>
              <a:t>Object</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2" y="609600"/>
            <a:ext cx="9696448" cy="3829050"/>
          </a:xfrm>
        </p:spPr>
        <p:txBody>
          <a:bodyPr>
            <a:normAutofit/>
          </a:bodyPr>
          <a:lstStyle/>
          <a:p>
            <a:pPr marL="0" indent="0">
              <a:buNone/>
            </a:pPr>
            <a:r>
              <a:rPr lang="en-IN" sz="2200" b="1" i="0" u="none" strike="noStrike" dirty="0">
                <a:effectLst/>
              </a:rPr>
              <a:t>Object </a:t>
            </a:r>
            <a:r>
              <a:rPr lang="en-IN" sz="2200" b="0" i="0" u="none" strike="noStrike" dirty="0">
                <a:effectLst/>
              </a:rPr>
              <a:t>is a run-time entity. It is an instance of the class. An object can represent a person, place or any other item. An object can operate on both data members and member functions.</a:t>
            </a:r>
            <a:endParaRPr lang="en-US" sz="2200" dirty="0"/>
          </a:p>
        </p:txBody>
      </p:sp>
      <p:sp>
        <p:nvSpPr>
          <p:cNvPr id="4" name="Date Placeholder 3">
            <a:extLst>
              <a:ext uri="{FF2B5EF4-FFF2-40B4-BE49-F238E27FC236}">
                <a16:creationId xmlns:a16="http://schemas.microsoft.com/office/drawing/2014/main" id="{17385E86-9307-4D4D-2EF9-E06C058527FA}"/>
              </a:ext>
            </a:extLst>
          </p:cNvPr>
          <p:cNvSpPr>
            <a:spLocks noGrp="1"/>
          </p:cNvSpPr>
          <p:nvPr>
            <p:ph type="dt" sz="half" idx="10"/>
          </p:nvPr>
        </p:nvSpPr>
        <p:spPr/>
        <p:txBody>
          <a:bodyPr/>
          <a:lstStyle/>
          <a:p>
            <a:fld id="{A2F83AF9-9EE2-4A3C-AEED-ECA5C064DC80}" type="datetime1">
              <a:rPr lang="en-US" smtClean="0"/>
              <a:t>6/29/2022</a:t>
            </a:fld>
            <a:endParaRPr lang="en-US" dirty="0"/>
          </a:p>
        </p:txBody>
      </p:sp>
      <p:sp>
        <p:nvSpPr>
          <p:cNvPr id="5" name="Slide Number Placeholder 4">
            <a:extLst>
              <a:ext uri="{FF2B5EF4-FFF2-40B4-BE49-F238E27FC236}">
                <a16:creationId xmlns:a16="http://schemas.microsoft.com/office/drawing/2014/main" id="{1745D5EF-8A96-C778-306A-5726A257EBD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148512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9429748" cy="1456267"/>
          </a:xfrm>
        </p:spPr>
        <p:txBody>
          <a:bodyPr>
            <a:normAutofit/>
          </a:bodyPr>
          <a:lstStyle/>
          <a:p>
            <a:r>
              <a:rPr lang="en-US" dirty="0"/>
              <a:t>inheritance</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57177" y="781050"/>
            <a:ext cx="9696448" cy="5534025"/>
          </a:xfrm>
        </p:spPr>
        <p:txBody>
          <a:bodyPr>
            <a:normAutofit/>
          </a:bodyPr>
          <a:lstStyle/>
          <a:p>
            <a:pPr marL="732815" marR="226847" indent="-342900" rtl="0">
              <a:spcBef>
                <a:spcPts val="1218"/>
              </a:spcBef>
              <a:spcAft>
                <a:spcPts val="0"/>
              </a:spcAft>
              <a:buFont typeface="Wingdings" panose="05000000000000000000" pitchFamily="2" charset="2"/>
              <a:buChar char="Ø"/>
            </a:pPr>
            <a:r>
              <a:rPr lang="en-IN" sz="2200" b="0" i="0" u="none" strike="noStrike" dirty="0">
                <a:effectLst/>
              </a:rPr>
              <a:t>Inheritance is a process in which one object acquires all the properties and </a:t>
            </a:r>
            <a:r>
              <a:rPr lang="en-IN" sz="2200" b="0" i="0" u="none" strike="noStrike" dirty="0" err="1">
                <a:effectLst/>
              </a:rPr>
              <a:t>behaviors</a:t>
            </a:r>
            <a:r>
              <a:rPr lang="en-IN" sz="2200" b="0" i="0" u="none" strike="noStrike" dirty="0">
                <a:effectLst/>
              </a:rPr>
              <a:t> of its parent object automatically. In such a way, you can </a:t>
            </a:r>
            <a:r>
              <a:rPr lang="en-IN" sz="2200" b="1" i="0" u="none" strike="noStrike" dirty="0">
                <a:effectLst/>
              </a:rPr>
              <a:t>reuse, extend or modify </a:t>
            </a:r>
            <a:r>
              <a:rPr lang="en-IN" sz="2200" b="0" i="0" u="none" strike="noStrike" dirty="0">
                <a:effectLst/>
              </a:rPr>
              <a:t>the attributes and </a:t>
            </a:r>
            <a:r>
              <a:rPr lang="en-IN" sz="2200" b="0" i="0" u="none" strike="noStrike" dirty="0" err="1">
                <a:effectLst/>
              </a:rPr>
              <a:t>behaviors</a:t>
            </a:r>
            <a:r>
              <a:rPr lang="en-IN" sz="2200" b="0" i="0" u="none" strike="noStrike" dirty="0">
                <a:effectLst/>
              </a:rPr>
              <a:t> which are defined in other classes. </a:t>
            </a:r>
            <a:endParaRPr lang="en-IN" sz="2200" b="0" dirty="0">
              <a:effectLst/>
            </a:endParaRPr>
          </a:p>
          <a:p>
            <a:pPr marL="730974" indent="-342900" rtl="0">
              <a:spcBef>
                <a:spcPts val="24"/>
              </a:spcBef>
              <a:spcAft>
                <a:spcPts val="0"/>
              </a:spcAft>
              <a:buFont typeface="Wingdings" panose="05000000000000000000" pitchFamily="2" charset="2"/>
              <a:buChar char="Ø"/>
            </a:pPr>
            <a:r>
              <a:rPr lang="en-IN" sz="2200" b="0" i="0" u="none" strike="noStrike" dirty="0">
                <a:effectLst/>
              </a:rPr>
              <a:t>In Java, the class which inherits the members of another class is called derived class and the class whose members are inherited is called base class. The derived class is the specialized class for the base class. </a:t>
            </a:r>
            <a:endParaRPr lang="en-IN" sz="2200" b="0" dirty="0">
              <a:effectLst/>
            </a:endParaRPr>
          </a:p>
          <a:p>
            <a:pPr marL="0" indent="0">
              <a:buNone/>
            </a:pPr>
            <a:br>
              <a:rPr lang="en-IN" sz="2200" dirty="0"/>
            </a:br>
            <a:endParaRPr lang="en-US" sz="2200" dirty="0"/>
          </a:p>
        </p:txBody>
      </p:sp>
      <p:sp>
        <p:nvSpPr>
          <p:cNvPr id="4" name="Date Placeholder 3">
            <a:extLst>
              <a:ext uri="{FF2B5EF4-FFF2-40B4-BE49-F238E27FC236}">
                <a16:creationId xmlns:a16="http://schemas.microsoft.com/office/drawing/2014/main" id="{17385E86-9307-4D4D-2EF9-E06C058527FA}"/>
              </a:ext>
            </a:extLst>
          </p:cNvPr>
          <p:cNvSpPr>
            <a:spLocks noGrp="1"/>
          </p:cNvSpPr>
          <p:nvPr>
            <p:ph type="dt" sz="half" idx="10"/>
          </p:nvPr>
        </p:nvSpPr>
        <p:spPr/>
        <p:txBody>
          <a:bodyPr/>
          <a:lstStyle/>
          <a:p>
            <a:fld id="{A2F83AF9-9EE2-4A3C-AEED-ECA5C064DC80}" type="datetime1">
              <a:rPr lang="en-US" smtClean="0"/>
              <a:t>6/29/2022</a:t>
            </a:fld>
            <a:endParaRPr lang="en-US" dirty="0"/>
          </a:p>
        </p:txBody>
      </p:sp>
      <p:sp>
        <p:nvSpPr>
          <p:cNvPr id="5" name="Slide Number Placeholder 4">
            <a:extLst>
              <a:ext uri="{FF2B5EF4-FFF2-40B4-BE49-F238E27FC236}">
                <a16:creationId xmlns:a16="http://schemas.microsoft.com/office/drawing/2014/main" id="{1745D5EF-8A96-C778-306A-5726A257EBDF}"/>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33897213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30B5723C-CCFE-27A9-6978-4D6AA0D85726}"/>
              </a:ext>
            </a:extLst>
          </p:cNvPr>
          <p:cNvPicPr>
            <a:picLocks noChangeAspect="1"/>
          </p:cNvPicPr>
          <p:nvPr/>
        </p:nvPicPr>
        <p:blipFill>
          <a:blip r:embed="rId2"/>
          <a:stretch>
            <a:fillRect/>
          </a:stretch>
        </p:blipFill>
        <p:spPr>
          <a:xfrm>
            <a:off x="707088" y="0"/>
            <a:ext cx="10777824" cy="6858000"/>
          </a:xfrm>
          <a:prstGeom prst="rect">
            <a:avLst/>
          </a:prstGeom>
        </p:spPr>
      </p:pic>
    </p:spTree>
    <p:extLst>
      <p:ext uri="{BB962C8B-B14F-4D97-AF65-F5344CB8AC3E}">
        <p14:creationId xmlns:p14="http://schemas.microsoft.com/office/powerpoint/2010/main" val="60345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9429748" cy="1456267"/>
          </a:xfrm>
        </p:spPr>
        <p:txBody>
          <a:bodyPr>
            <a:normAutofit/>
          </a:bodyPr>
          <a:lstStyle/>
          <a:p>
            <a:r>
              <a:rPr lang="en-US" dirty="0"/>
              <a:t>polymorphism</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57177" y="781050"/>
            <a:ext cx="9696448" cy="5534025"/>
          </a:xfrm>
        </p:spPr>
        <p:txBody>
          <a:bodyPr>
            <a:normAutofit/>
          </a:bodyPr>
          <a:lstStyle/>
          <a:p>
            <a:pPr algn="just">
              <a:buFont typeface="Wingdings" panose="05000000000000000000" pitchFamily="2" charset="2"/>
              <a:buChar char="Ø"/>
            </a:pPr>
            <a:r>
              <a:rPr lang="en-IN" sz="2200" b="0" i="0" dirty="0">
                <a:effectLst/>
              </a:rPr>
              <a:t>Polymorphism is the ability of an object to take on many forms. The most common use of polymorphism in OOP occurs when a parent class reference is used to refer to a child class object.</a:t>
            </a:r>
          </a:p>
          <a:p>
            <a:pPr algn="just">
              <a:buFont typeface="Wingdings" panose="05000000000000000000" pitchFamily="2" charset="2"/>
              <a:buChar char="Ø"/>
            </a:pPr>
            <a:r>
              <a:rPr lang="en-IN" sz="2200" b="0" i="0" dirty="0">
                <a:effectLst/>
              </a:rPr>
              <a:t>Any Java object that can pass more than one IS-A test is considered to be polymorphic.</a:t>
            </a:r>
            <a:r>
              <a:rPr lang="en-IN" sz="2400" b="0" i="0" dirty="0">
                <a:solidFill>
                  <a:srgbClr val="000000"/>
                </a:solidFill>
                <a:effectLst/>
                <a:latin typeface="Nunito" pitchFamily="2" charset="0"/>
              </a:rPr>
              <a:t> </a:t>
            </a:r>
            <a:r>
              <a:rPr lang="en-IN" sz="2200" b="0" i="0" dirty="0">
                <a:effectLst/>
              </a:rPr>
              <a:t>In Java, all Java objects are polymorphic since any object will pass the IS-A test for their own type and for the class Object.</a:t>
            </a:r>
          </a:p>
          <a:p>
            <a:pPr marL="0" indent="0">
              <a:buNone/>
            </a:pPr>
            <a:br>
              <a:rPr lang="en-IN" sz="2200" dirty="0"/>
            </a:br>
            <a:endParaRPr lang="en-US" sz="2200" dirty="0"/>
          </a:p>
        </p:txBody>
      </p:sp>
      <p:sp>
        <p:nvSpPr>
          <p:cNvPr id="4" name="Date Placeholder 3">
            <a:extLst>
              <a:ext uri="{FF2B5EF4-FFF2-40B4-BE49-F238E27FC236}">
                <a16:creationId xmlns:a16="http://schemas.microsoft.com/office/drawing/2014/main" id="{17385E86-9307-4D4D-2EF9-E06C058527FA}"/>
              </a:ext>
            </a:extLst>
          </p:cNvPr>
          <p:cNvSpPr>
            <a:spLocks noGrp="1"/>
          </p:cNvSpPr>
          <p:nvPr>
            <p:ph type="dt" sz="half" idx="10"/>
          </p:nvPr>
        </p:nvSpPr>
        <p:spPr/>
        <p:txBody>
          <a:bodyPr/>
          <a:lstStyle/>
          <a:p>
            <a:fld id="{A2F83AF9-9EE2-4A3C-AEED-ECA5C064DC80}" type="datetime1">
              <a:rPr lang="en-US" smtClean="0"/>
              <a:t>6/29/2022</a:t>
            </a:fld>
            <a:endParaRPr lang="en-US" dirty="0"/>
          </a:p>
        </p:txBody>
      </p:sp>
      <p:sp>
        <p:nvSpPr>
          <p:cNvPr id="5" name="Slide Number Placeholder 4">
            <a:extLst>
              <a:ext uri="{FF2B5EF4-FFF2-40B4-BE49-F238E27FC236}">
                <a16:creationId xmlns:a16="http://schemas.microsoft.com/office/drawing/2014/main" id="{1745D5EF-8A96-C778-306A-5726A257EBDF}"/>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80488133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FC09A7A-8652-C32C-E036-1EC8CE71ACA7}"/>
              </a:ext>
            </a:extLst>
          </p:cNvPr>
          <p:cNvPicPr>
            <a:picLocks noChangeAspect="1"/>
          </p:cNvPicPr>
          <p:nvPr/>
        </p:nvPicPr>
        <p:blipFill>
          <a:blip r:embed="rId2"/>
          <a:stretch>
            <a:fillRect/>
          </a:stretch>
        </p:blipFill>
        <p:spPr>
          <a:xfrm>
            <a:off x="0" y="212725"/>
            <a:ext cx="12192000" cy="6432550"/>
          </a:xfrm>
          <a:prstGeom prst="rect">
            <a:avLst/>
          </a:prstGeom>
        </p:spPr>
      </p:pic>
    </p:spTree>
    <p:extLst>
      <p:ext uri="{BB962C8B-B14F-4D97-AF65-F5344CB8AC3E}">
        <p14:creationId xmlns:p14="http://schemas.microsoft.com/office/powerpoint/2010/main" val="3547024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477308"/>
            <a:ext cx="9429748" cy="1456267"/>
          </a:xfrm>
        </p:spPr>
        <p:txBody>
          <a:bodyPr>
            <a:normAutofit/>
          </a:bodyPr>
          <a:lstStyle/>
          <a:p>
            <a:r>
              <a:rPr lang="en-US" dirty="0"/>
              <a:t>abstraction</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81002" y="1819275"/>
            <a:ext cx="11468098" cy="5534025"/>
          </a:xfrm>
        </p:spPr>
        <p:txBody>
          <a:bodyPr>
            <a:noAutofit/>
          </a:bodyPr>
          <a:lstStyle/>
          <a:p>
            <a:pPr algn="just" fontAlgn="base">
              <a:buFont typeface="Wingdings" panose="05000000000000000000" pitchFamily="2" charset="2"/>
              <a:buChar char="Ø"/>
            </a:pPr>
            <a:r>
              <a:rPr lang="en-IN" sz="2200" b="1" i="0" dirty="0">
                <a:effectLst/>
              </a:rPr>
              <a:t>Data Abstraction</a:t>
            </a:r>
            <a:r>
              <a:rPr lang="en-IN" sz="2200" b="0" i="0" dirty="0">
                <a:effectLst/>
              </a:rPr>
              <a:t> is the property by virtue of which only the essential details are displayed to the user. The trivial or the non-essential units are not displayed to the user. Ex: A car is viewed as a car rather than its individual components.</a:t>
            </a:r>
          </a:p>
          <a:p>
            <a:pPr algn="just" fontAlgn="base">
              <a:buFont typeface="Wingdings" panose="05000000000000000000" pitchFamily="2" charset="2"/>
              <a:buChar char="Ø"/>
            </a:pPr>
            <a:r>
              <a:rPr lang="en-IN" sz="2200" b="0" i="0" dirty="0">
                <a:effectLst/>
              </a:rPr>
              <a:t>Data Abstraction may also be defined as the process of identifying only the required characteristics of an object ignoring the irrelevant details. The properties and </a:t>
            </a:r>
            <a:r>
              <a:rPr lang="en-IN" sz="2200" b="0" i="0" dirty="0" err="1">
                <a:effectLst/>
              </a:rPr>
              <a:t>behaviors</a:t>
            </a:r>
            <a:r>
              <a:rPr lang="en-IN" sz="2200" b="0" i="0" dirty="0">
                <a:effectLst/>
              </a:rPr>
              <a:t> of an object differentiate it from other objects of similar type and also help in classifying/grouping the objects.</a:t>
            </a:r>
          </a:p>
          <a:p>
            <a:pPr algn="just" fontAlgn="base">
              <a:buFont typeface="Wingdings" panose="05000000000000000000" pitchFamily="2" charset="2"/>
              <a:buChar char="Ø"/>
            </a:pPr>
            <a:r>
              <a:rPr lang="en-IN" sz="2200" b="0" i="0" dirty="0">
                <a:effectLst/>
              </a:rPr>
              <a:t>Consider a real-life example of a man driving a car. The man only knows that pressing the accelerators will increase the speed of a car or applying brakes will stop the car, but he does not know how on pressing the accelerator the speed is actually increasing, he does not know about the inner mechanism of the car or the implementation of the accelerator, brakes, etc in the car. This is what abstraction is. </a:t>
            </a:r>
          </a:p>
          <a:p>
            <a:pPr algn="just" fontAlgn="base">
              <a:buFont typeface="Wingdings" panose="05000000000000000000" pitchFamily="2" charset="2"/>
              <a:buChar char="Ø"/>
            </a:pPr>
            <a:r>
              <a:rPr lang="en-IN" sz="2200" b="0" i="0" dirty="0">
                <a:effectLst/>
              </a:rPr>
              <a:t>In java, abstraction is achieved by interfaces and abstract classes. We can achieve 100% abstraction using interfaces.</a:t>
            </a:r>
          </a:p>
          <a:p>
            <a:pPr marL="0" indent="0">
              <a:buNone/>
            </a:pPr>
            <a:br>
              <a:rPr lang="en-IN" sz="2200" dirty="0"/>
            </a:br>
            <a:endParaRPr lang="en-US" sz="2200" dirty="0"/>
          </a:p>
        </p:txBody>
      </p:sp>
      <p:sp>
        <p:nvSpPr>
          <p:cNvPr id="4" name="Date Placeholder 3">
            <a:extLst>
              <a:ext uri="{FF2B5EF4-FFF2-40B4-BE49-F238E27FC236}">
                <a16:creationId xmlns:a16="http://schemas.microsoft.com/office/drawing/2014/main" id="{17385E86-9307-4D4D-2EF9-E06C058527FA}"/>
              </a:ext>
            </a:extLst>
          </p:cNvPr>
          <p:cNvSpPr>
            <a:spLocks noGrp="1"/>
          </p:cNvSpPr>
          <p:nvPr>
            <p:ph type="dt" sz="half" idx="10"/>
          </p:nvPr>
        </p:nvSpPr>
        <p:spPr/>
        <p:txBody>
          <a:bodyPr/>
          <a:lstStyle/>
          <a:p>
            <a:fld id="{A2F83AF9-9EE2-4A3C-AEED-ECA5C064DC80}" type="datetime1">
              <a:rPr lang="en-US" smtClean="0"/>
              <a:t>6/29/2022</a:t>
            </a:fld>
            <a:endParaRPr lang="en-US" dirty="0"/>
          </a:p>
        </p:txBody>
      </p:sp>
      <p:sp>
        <p:nvSpPr>
          <p:cNvPr id="5" name="Slide Number Placeholder 4">
            <a:extLst>
              <a:ext uri="{FF2B5EF4-FFF2-40B4-BE49-F238E27FC236}">
                <a16:creationId xmlns:a16="http://schemas.microsoft.com/office/drawing/2014/main" id="{1745D5EF-8A96-C778-306A-5726A257EBDF}"/>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19271440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Celestial design</Template>
  <TotalTime>77</TotalTime>
  <Words>717</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Nunito</vt:lpstr>
      <vt:lpstr>Wingdings</vt:lpstr>
      <vt:lpstr>Celestial</vt:lpstr>
      <vt:lpstr>OOPS CONCEPTS</vt:lpstr>
      <vt:lpstr>OOPS Concepts</vt:lpstr>
      <vt:lpstr>Class</vt:lpstr>
      <vt:lpstr>Object</vt:lpstr>
      <vt:lpstr>inheritance</vt:lpstr>
      <vt:lpstr>PowerPoint Presentation</vt:lpstr>
      <vt:lpstr>polymorphism</vt:lpstr>
      <vt:lpstr>PowerPoint Presentation</vt:lpstr>
      <vt:lpstr>abstraction</vt:lpstr>
      <vt:lpstr>PowerPoint Presentation</vt:lpstr>
      <vt:lpstr>PowerPoint Presentation</vt:lpstr>
      <vt:lpstr>encapsulation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CONCEPTS</dc:title>
  <dc:creator>kavan brahmbhatt</dc:creator>
  <cp:lastModifiedBy>kavan brahmbhatt</cp:lastModifiedBy>
  <cp:revision>1</cp:revision>
  <dcterms:created xsi:type="dcterms:W3CDTF">2022-06-29T15:34:25Z</dcterms:created>
  <dcterms:modified xsi:type="dcterms:W3CDTF">2022-06-29T16:52:06Z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