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0" r:id="rId3"/>
    <p:sldId id="294" r:id="rId4"/>
    <p:sldId id="295" r:id="rId5"/>
    <p:sldId id="310" r:id="rId6"/>
    <p:sldId id="311" r:id="rId7"/>
    <p:sldId id="312" r:id="rId8"/>
    <p:sldId id="313" r:id="rId9"/>
    <p:sldId id="291" r:id="rId10"/>
    <p:sldId id="292" r:id="rId11"/>
    <p:sldId id="293" r:id="rId12"/>
    <p:sldId id="297" r:id="rId13"/>
    <p:sldId id="296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14" r:id="rId22"/>
    <p:sldId id="305" r:id="rId23"/>
    <p:sldId id="306" r:id="rId24"/>
    <p:sldId id="307" r:id="rId25"/>
    <p:sldId id="308" r:id="rId26"/>
    <p:sldId id="309" r:id="rId2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0" autoAdjust="0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-110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0560B-858A-4F6E-80BA-BE5C1E0A0400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08901-9247-4519-B944-BD6A6E79F6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47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1" y="4767265"/>
            <a:ext cx="2133600" cy="273844"/>
          </a:xfrm>
          <a:prstGeom prst="rect">
            <a:avLst/>
          </a:prstGeom>
        </p:spPr>
        <p:txBody>
          <a:bodyPr lIns="63103" tIns="31551" rIns="63103" bIns="31551"/>
          <a:lstStyle/>
          <a:p>
            <a:fld id="{F61BD0C8-D35A-439E-96FB-C8D4A6430554}" type="datetimeFigureOut">
              <a:rPr lang="zh-CN" altLang="en-US" smtClean="0"/>
              <a:t>2022/4/25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5"/>
            <a:ext cx="2895601" cy="273844"/>
          </a:xfrm>
          <a:prstGeom prst="rect">
            <a:avLst/>
          </a:prstGeom>
        </p:spPr>
        <p:txBody>
          <a:bodyPr lIns="63103" tIns="31551" rIns="63103" bIns="31551"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2" y="4767265"/>
            <a:ext cx="2133600" cy="273844"/>
          </a:xfrm>
          <a:prstGeom prst="rect">
            <a:avLst/>
          </a:prstGeom>
        </p:spPr>
        <p:txBody>
          <a:bodyPr lIns="63103" tIns="31551" rIns="63103" bIns="31551"/>
          <a:lstStyle/>
          <a:p>
            <a:fld id="{670F15A6-E82C-4E1E-834E-C415C51F7DF3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05638" y="789061"/>
            <a:ext cx="879209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7"/>
          <p:cNvGrpSpPr/>
          <p:nvPr userDrawn="1"/>
        </p:nvGrpSpPr>
        <p:grpSpPr bwMode="auto">
          <a:xfrm>
            <a:off x="315884" y="376577"/>
            <a:ext cx="388803" cy="178323"/>
            <a:chOff x="0" y="0"/>
            <a:chExt cx="1041399" cy="549275"/>
          </a:xfrm>
        </p:grpSpPr>
        <p:sp>
          <p:nvSpPr>
            <p:cNvPr id="16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300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300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300"/>
            </a:p>
          </p:txBody>
        </p:sp>
      </p:grpSp>
      <p:sp>
        <p:nvSpPr>
          <p:cNvPr id="19" name="Rectangle 42"/>
          <p:cNvSpPr/>
          <p:nvPr userDrawn="1"/>
        </p:nvSpPr>
        <p:spPr>
          <a:xfrm>
            <a:off x="0" y="5061039"/>
            <a:ext cx="9143763" cy="8246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4" tIns="32517" rIns="65034" bIns="32517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zh-CN" altLang="zh-CN">
              <a:solidFill>
                <a:srgbClr val="FFFFFF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00020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02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853077" y="600976"/>
            <a:ext cx="7615888" cy="9069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 smtClean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RocketMQ</a:t>
            </a: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986401" y="1727311"/>
            <a:ext cx="5349240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zh-CN" altLang="en-US" dirty="0" smtClean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阿里双十一交易核心链路产品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680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1897380" y="3019467"/>
            <a:ext cx="5349240" cy="5120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8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李瑾老师</a:t>
            </a:r>
            <a:endParaRPr lang="en-US" sz="1500" dirty="0"/>
          </a:p>
        </p:txBody>
      </p:sp>
      <p:pic>
        <p:nvPicPr>
          <p:cNvPr id="12" name="Object 11" descr="https://fynotefile.oss-cn-zhangjiakou.aliyuncs.com/fynote/fyfile/5983/1/3acbf2d071284775872ab24d145548eb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87061" y="4007054"/>
            <a:ext cx="1930308" cy="1071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98464" y="327939"/>
            <a:ext cx="562097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25069">
              <a:lnSpc>
                <a:spcPct val="90000"/>
              </a:lnSpc>
              <a:defRPr/>
            </a:pPr>
            <a:r>
              <a:rPr lang="zh-CN" altLang="en-US" sz="1900" b="1" dirty="0">
                <a:solidFill>
                  <a:srgbClr val="1D69A3"/>
                </a:solidFill>
                <a:latin typeface="微软雅黑" panose="020B0503020204020204" pitchFamily="34" charset="-122"/>
              </a:rPr>
              <a:t>普通消息的消费模式</a:t>
            </a:r>
          </a:p>
        </p:txBody>
      </p:sp>
      <p:sp>
        <p:nvSpPr>
          <p:cNvPr id="37891" name="AutoShape 2" descr="https://upload-images.jianshu.io/upload_images/1856419-efd361484c60d785.png?imageMogr2/auto-orient/strip%7CimageView2/2/w/581/format/webp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16333" y="-108150"/>
            <a:ext cx="228700" cy="22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34" tIns="32517" rIns="65034" bIns="32517"/>
          <a:lstStyle/>
          <a:p>
            <a:endParaRPr lang="zh-CN" altLang="en-US"/>
          </a:p>
        </p:txBody>
      </p:sp>
      <p:pic>
        <p:nvPicPr>
          <p:cNvPr id="2052" name="Picture 4" descr="G:\VIP课二期\消息中间件\RocketMQ\img\groupi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389" y="1183720"/>
            <a:ext cx="5689717" cy="138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G:\VIP课二期\消息中间件\RocketMQ\img\groupid11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480" y="3263467"/>
            <a:ext cx="5745240" cy="1397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345033" y="1116237"/>
            <a:ext cx="2263196" cy="38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4" tIns="32517" rIns="65034" bIns="32517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1400" b="1" dirty="0"/>
              <a:t>集群消费</a:t>
            </a:r>
            <a:endParaRPr lang="en-US" altLang="zh-CN" sz="1400" b="1" dirty="0"/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230683" y="3263465"/>
            <a:ext cx="2263196" cy="38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4" tIns="32517" rIns="65034" bIns="32517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1400" b="1" dirty="0"/>
              <a:t>广播消费</a:t>
            </a: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142826642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98464" y="327939"/>
            <a:ext cx="562097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25069">
              <a:lnSpc>
                <a:spcPct val="90000"/>
              </a:lnSpc>
              <a:defRPr/>
            </a:pPr>
            <a:r>
              <a:rPr lang="zh-CN" altLang="en-US" sz="1900" b="1" dirty="0">
                <a:solidFill>
                  <a:srgbClr val="1D69A3"/>
                </a:solidFill>
                <a:latin typeface="微软雅黑" panose="020B0503020204020204" pitchFamily="34" charset="-122"/>
              </a:rPr>
              <a:t>顺序消息</a:t>
            </a:r>
          </a:p>
        </p:txBody>
      </p:sp>
      <p:sp>
        <p:nvSpPr>
          <p:cNvPr id="37891" name="AutoShape 2" descr="https://upload-images.jianshu.io/upload_images/1856419-efd361484c60d785.png?imageMogr2/auto-orient/strip%7CimageView2/2/w/581/format/webp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16333" y="-108150"/>
            <a:ext cx="228700" cy="22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34" tIns="32517" rIns="65034" bIns="32517"/>
          <a:lstStyle/>
          <a:p>
            <a:endParaRPr lang="zh-CN" altLang="en-US"/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345033" y="1116237"/>
            <a:ext cx="2263196" cy="38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4" tIns="32517" rIns="65034" bIns="32517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1400" b="1" dirty="0"/>
              <a:t>顺序消息生产</a:t>
            </a:r>
            <a:endParaRPr lang="en-US" altLang="zh-CN" sz="1400" b="1" dirty="0"/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230683" y="3263465"/>
            <a:ext cx="2263196" cy="38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4" tIns="32517" rIns="65034" bIns="32517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1400" b="1" dirty="0"/>
              <a:t>顺序消息消费</a:t>
            </a:r>
            <a:endParaRPr lang="en-US" altLang="zh-CN" sz="1400" b="1" dirty="0"/>
          </a:p>
        </p:txBody>
      </p:sp>
      <p:pic>
        <p:nvPicPr>
          <p:cNvPr id="3074" name="Picture 2" descr="G:\VIP课二期\消息中间件\RocketMQ\img\全局顺序消息 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527" y="779600"/>
            <a:ext cx="5917094" cy="195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G:\VIP课二期\消息中间件\RocketMQ\img\部分顺序消息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77" y="2672030"/>
            <a:ext cx="6461743" cy="224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5167546" y="955243"/>
            <a:ext cx="2263196" cy="38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4" tIns="32517" rIns="65034" bIns="32517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/>
              <a:t>全局顺序消息</a:t>
            </a:r>
            <a:endParaRPr lang="en-US" altLang="zh-CN" sz="1400" b="1" dirty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5167546" y="2672029"/>
            <a:ext cx="2263196" cy="38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4" tIns="32517" rIns="65034" bIns="32517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400" b="1" dirty="0"/>
              <a:t>部分顺序消息</a:t>
            </a: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359811725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98464" y="327939"/>
            <a:ext cx="562097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25069">
              <a:lnSpc>
                <a:spcPct val="90000"/>
              </a:lnSpc>
              <a:defRPr/>
            </a:pPr>
            <a:r>
              <a:rPr lang="zh-CN" altLang="en-US" sz="1900" b="1" dirty="0">
                <a:solidFill>
                  <a:srgbClr val="1D69A3"/>
                </a:solidFill>
                <a:latin typeface="微软雅黑" panose="020B0503020204020204" pitchFamily="34" charset="-122"/>
              </a:rPr>
              <a:t>延时消息与批量消息</a:t>
            </a:r>
          </a:p>
        </p:txBody>
      </p:sp>
      <p:sp>
        <p:nvSpPr>
          <p:cNvPr id="37891" name="AutoShape 2" descr="https://upload-images.jianshu.io/upload_images/1856419-efd361484c60d785.png?imageMogr2/auto-orient/strip%7CimageView2/2/w/581/format/webp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16333" y="-108150"/>
            <a:ext cx="228700" cy="22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34" tIns="32517" rIns="65034" bIns="32517"/>
          <a:lstStyle/>
          <a:p>
            <a:endParaRPr lang="zh-CN" altLang="en-US"/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345033" y="1116238"/>
            <a:ext cx="2263196" cy="38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4" tIns="32517" rIns="65034" bIns="32517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1400" b="1" dirty="0"/>
              <a:t>延时消息</a:t>
            </a:r>
            <a:endParaRPr lang="en-US" altLang="zh-CN" sz="1400" b="1" dirty="0"/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230683" y="2794472"/>
            <a:ext cx="2263196" cy="38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4" tIns="32517" rIns="65034" bIns="32517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1400" b="1" dirty="0"/>
              <a:t>批量消息</a:t>
            </a:r>
            <a:endParaRPr lang="en-US" altLang="zh-CN" sz="14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997" y="1004840"/>
            <a:ext cx="5060082" cy="1340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230683" y="3750973"/>
            <a:ext cx="2263196" cy="988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4" tIns="32517" rIns="65034" bIns="32517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1400" b="1" dirty="0"/>
              <a:t>过滤消息</a:t>
            </a:r>
            <a:endParaRPr lang="en-US" altLang="zh-CN" sz="14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300" b="1" dirty="0"/>
              <a:t>Tag</a:t>
            </a:r>
            <a:r>
              <a:rPr lang="zh-CN" altLang="en-US" sz="1300" b="1" dirty="0"/>
              <a:t>过滤</a:t>
            </a:r>
            <a:endParaRPr lang="en-US" altLang="zh-CN" sz="13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300" b="1" dirty="0"/>
              <a:t>SQL</a:t>
            </a:r>
            <a:r>
              <a:rPr lang="zh-CN" altLang="en-US" sz="1300" b="1" dirty="0"/>
              <a:t>语法</a:t>
            </a:r>
            <a:endParaRPr lang="en-US" altLang="zh-CN" sz="1300" b="1" dirty="0"/>
          </a:p>
        </p:txBody>
      </p:sp>
    </p:spTree>
    <p:extLst>
      <p:ext uri="{BB962C8B-B14F-4D97-AF65-F5344CB8AC3E}">
        <p14:creationId xmlns:p14="http://schemas.microsoft.com/office/powerpoint/2010/main" val="57195543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98464" y="327939"/>
            <a:ext cx="562097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25069">
              <a:lnSpc>
                <a:spcPct val="90000"/>
              </a:lnSpc>
              <a:defRPr/>
            </a:pPr>
            <a:r>
              <a:rPr lang="zh-CN" altLang="en-US" sz="1900" b="1" dirty="0">
                <a:solidFill>
                  <a:srgbClr val="1D69A3"/>
                </a:solidFill>
                <a:latin typeface="微软雅黑" panose="020B0503020204020204" pitchFamily="34" charset="-122"/>
              </a:rPr>
              <a:t>消息发送和消费时重要方法以及参数</a:t>
            </a:r>
          </a:p>
        </p:txBody>
      </p:sp>
      <p:sp>
        <p:nvSpPr>
          <p:cNvPr id="37891" name="AutoShape 2" descr="https://upload-images.jianshu.io/upload_images/1856419-efd361484c60d785.png?imageMogr2/auto-orient/strip%7CimageView2/2/w/581/format/webp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16333" y="-108150"/>
            <a:ext cx="228700" cy="22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34" tIns="32517" rIns="65034" bIns="32517"/>
          <a:lstStyle/>
          <a:p>
            <a:endParaRPr lang="zh-CN" altLang="en-US"/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345032" y="955794"/>
            <a:ext cx="4242182" cy="2073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4" tIns="32517" rIns="65034" bIns="32517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zh-CN" sz="1400" b="1" dirty="0"/>
              <a:t>消息发送时的重要方法</a:t>
            </a:r>
            <a:r>
              <a:rPr lang="en-US" altLang="zh-CN" sz="1400" b="1" dirty="0"/>
              <a:t>/</a:t>
            </a:r>
            <a:r>
              <a:rPr lang="zh-CN" altLang="zh-CN" sz="1400" b="1" dirty="0"/>
              <a:t>属性</a:t>
            </a:r>
            <a:endParaRPr lang="en-US" altLang="zh-CN" sz="14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300" dirty="0"/>
              <a:t>属性</a:t>
            </a:r>
            <a:endParaRPr lang="en-US" altLang="zh-CN" sz="13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300" dirty="0"/>
              <a:t>方法</a:t>
            </a:r>
            <a:endParaRPr lang="en-US" altLang="zh-CN" sz="13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100" dirty="0"/>
              <a:t>单向发送</a:t>
            </a:r>
            <a:endParaRPr lang="en-US" altLang="zh-CN" sz="11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100" dirty="0"/>
              <a:t>同步发送</a:t>
            </a:r>
            <a:endParaRPr lang="en-US" altLang="zh-CN" sz="11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100" dirty="0"/>
              <a:t>异步发送</a:t>
            </a:r>
            <a:endParaRPr lang="zh-CN" altLang="zh-CN" sz="11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en-US" altLang="zh-CN" sz="1400" b="1" dirty="0"/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230682" y="2738936"/>
            <a:ext cx="4523894" cy="128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4" tIns="32517" rIns="65034" bIns="32517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zh-CN" sz="1400" b="1" dirty="0"/>
              <a:t>消息消费时的重要方法</a:t>
            </a:r>
            <a:r>
              <a:rPr lang="en-US" altLang="zh-CN" sz="1400" b="1" dirty="0"/>
              <a:t>/</a:t>
            </a:r>
            <a:r>
              <a:rPr lang="zh-CN" altLang="zh-CN" sz="1400" b="1" dirty="0"/>
              <a:t>属性</a:t>
            </a:r>
            <a:endParaRPr lang="en-US" altLang="zh-CN" sz="14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300" dirty="0"/>
              <a:t>属性</a:t>
            </a:r>
            <a:endParaRPr lang="en-US" altLang="zh-CN" sz="13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300" dirty="0"/>
              <a:t>方法</a:t>
            </a:r>
            <a:endParaRPr lang="en-US" altLang="zh-CN" sz="13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300" dirty="0"/>
              <a:t>消费确认</a:t>
            </a:r>
            <a:r>
              <a:rPr lang="en-US" altLang="zh-CN" sz="1300" dirty="0"/>
              <a:t>(ACK)</a:t>
            </a:r>
          </a:p>
        </p:txBody>
      </p:sp>
    </p:spTree>
    <p:extLst>
      <p:ext uri="{BB962C8B-B14F-4D97-AF65-F5344CB8AC3E}">
        <p14:creationId xmlns:p14="http://schemas.microsoft.com/office/powerpoint/2010/main" val="473148971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 descr="https://upload-images.jianshu.io/upload_images/1856419-efd361484c60d785.png?imageMogr2/auto-orient/strip%7CimageView2/2/w/581/format/webp"/>
          <p:cNvSpPr>
            <a:spLocks noChangeAspect="1" noChangeArrowheads="1"/>
          </p:cNvSpPr>
          <p:nvPr/>
        </p:nvSpPr>
        <p:spPr bwMode="auto">
          <a:xfrm>
            <a:off x="771689" y="486576"/>
            <a:ext cx="194986" cy="177847"/>
          </a:xfrm>
          <a:prstGeom prst="rect">
            <a:avLst/>
          </a:prstGeom>
          <a:noFill/>
        </p:spPr>
        <p:txBody>
          <a:bodyPr vert="horz" wrap="square" lIns="51892" tIns="25945" rIns="51892" bIns="25945" numCol="1" anchor="t" anchorCtr="0" compatLnSpc="1"/>
          <a:lstStyle/>
          <a:p>
            <a:endParaRPr lang="zh-CN" altLang="en-US" sz="1000"/>
          </a:p>
        </p:txBody>
      </p:sp>
      <p:sp>
        <p:nvSpPr>
          <p:cNvPr id="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98464" y="327939"/>
            <a:ext cx="562097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25069">
              <a:lnSpc>
                <a:spcPct val="90000"/>
              </a:lnSpc>
              <a:defRPr/>
            </a:pPr>
            <a:r>
              <a:rPr lang="zh-CN" altLang="en-US" sz="1900" b="1" dirty="0">
                <a:solidFill>
                  <a:srgbClr val="1D69A3"/>
                </a:solidFill>
                <a:latin typeface="微软雅黑" panose="020B0503020204020204" pitchFamily="34" charset="-122"/>
              </a:rPr>
              <a:t>事务消息</a:t>
            </a: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302070" y="918499"/>
            <a:ext cx="2577161" cy="133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4" tIns="32517" rIns="65034" bIns="32517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dirty="0"/>
              <a:t>两个流程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300" dirty="0"/>
              <a:t>正常事务流程（</a:t>
            </a:r>
            <a:r>
              <a:rPr lang="en-US" altLang="zh-CN" sz="1300" dirty="0"/>
              <a:t>1,2,3,4</a:t>
            </a:r>
            <a:r>
              <a:rPr lang="zh-CN" altLang="en-US" sz="1300" dirty="0"/>
              <a:t>）</a:t>
            </a:r>
            <a:endParaRPr lang="en-US" altLang="zh-CN" sz="13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300" dirty="0"/>
              <a:t>事务补偿流程（</a:t>
            </a:r>
            <a:r>
              <a:rPr lang="en-US" altLang="zh-CN" sz="1300" dirty="0"/>
              <a:t>5,6,7</a:t>
            </a:r>
            <a:r>
              <a:rPr lang="zh-CN" altLang="en-US" sz="1300" dirty="0"/>
              <a:t>）</a:t>
            </a:r>
            <a:endParaRPr lang="en-US" altLang="zh-CN" sz="1300" dirty="0"/>
          </a:p>
        </p:txBody>
      </p:sp>
      <p:sp>
        <p:nvSpPr>
          <p:cNvPr id="9" name="矩形 1"/>
          <p:cNvSpPr>
            <a:spLocks noChangeArrowheads="1"/>
          </p:cNvSpPr>
          <p:nvPr/>
        </p:nvSpPr>
        <p:spPr bwMode="auto">
          <a:xfrm>
            <a:off x="5130860" y="918500"/>
            <a:ext cx="3665331" cy="1635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4" tIns="32517" rIns="65034" bIns="32517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dirty="0"/>
              <a:t>事务消息状态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300" dirty="0"/>
              <a:t>提交状态</a:t>
            </a:r>
            <a:endParaRPr lang="en-US" altLang="zh-CN" sz="13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300" dirty="0"/>
              <a:t>回滚状态</a:t>
            </a:r>
            <a:endParaRPr lang="en-US" altLang="zh-CN" sz="13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300" dirty="0"/>
              <a:t>中间状态</a:t>
            </a:r>
            <a:endParaRPr lang="en-US" altLang="zh-CN" sz="1300" dirty="0"/>
          </a:p>
        </p:txBody>
      </p:sp>
      <p:pic>
        <p:nvPicPr>
          <p:cNvPr id="1028" name="Picture 4" descr="G:\VIP课三期\消息中间件\RocketMQ\img\事务消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87" y="2497186"/>
            <a:ext cx="8074534" cy="183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6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 descr="https://upload-images.jianshu.io/upload_images/1856419-efd361484c60d785.png?imageMogr2/auto-orient/strip%7CimageView2/2/w/581/format/webp"/>
          <p:cNvSpPr>
            <a:spLocks noChangeAspect="1" noChangeArrowheads="1"/>
          </p:cNvSpPr>
          <p:nvPr/>
        </p:nvSpPr>
        <p:spPr bwMode="auto">
          <a:xfrm>
            <a:off x="771689" y="486576"/>
            <a:ext cx="194986" cy="177847"/>
          </a:xfrm>
          <a:prstGeom prst="rect">
            <a:avLst/>
          </a:prstGeom>
          <a:noFill/>
        </p:spPr>
        <p:txBody>
          <a:bodyPr vert="horz" wrap="square" lIns="51892" tIns="25945" rIns="51892" bIns="25945" numCol="1" anchor="t" anchorCtr="0" compatLnSpc="1"/>
          <a:lstStyle/>
          <a:p>
            <a:endParaRPr lang="zh-CN" altLang="en-US" sz="1000"/>
          </a:p>
        </p:txBody>
      </p:sp>
      <p:sp>
        <p:nvSpPr>
          <p:cNvPr id="7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98464" y="327939"/>
            <a:ext cx="562097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25069">
              <a:lnSpc>
                <a:spcPct val="90000"/>
              </a:lnSpc>
              <a:defRPr/>
            </a:pPr>
            <a:r>
              <a:rPr lang="zh-CN" altLang="en-US" sz="1900" b="1" dirty="0">
                <a:solidFill>
                  <a:srgbClr val="1D69A3"/>
                </a:solidFill>
                <a:latin typeface="微软雅黑" panose="020B0503020204020204" pitchFamily="34" charset="-122"/>
              </a:rPr>
              <a:t>事务的演进过程</a:t>
            </a:r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302067" y="838278"/>
            <a:ext cx="3585275" cy="66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4" tIns="32517" rIns="65034" bIns="32517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300" dirty="0"/>
              <a:t>事务</a:t>
            </a:r>
            <a:endParaRPr lang="en-US" altLang="zh-CN" sz="13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300" dirty="0"/>
              <a:t>分布式系统中的事务（接口调用）</a:t>
            </a:r>
            <a:endParaRPr lang="en-US" altLang="zh-CN" sz="1300" dirty="0"/>
          </a:p>
        </p:txBody>
      </p:sp>
      <p:pic>
        <p:nvPicPr>
          <p:cNvPr id="1026" name="Picture 2" descr="G:\VIP课三期\消息中间件\RocketMQ\img\分布式事务的演进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479" y="1820437"/>
            <a:ext cx="7501445" cy="316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4754577" y="988864"/>
            <a:ext cx="4138383" cy="36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4" tIns="32517" rIns="65034" bIns="32517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300" dirty="0">
                <a:solidFill>
                  <a:srgbClr val="FF0000"/>
                </a:solidFill>
              </a:rPr>
              <a:t>A</a:t>
            </a:r>
            <a:r>
              <a:rPr lang="zh-CN" altLang="en-US" sz="1300" dirty="0">
                <a:solidFill>
                  <a:srgbClr val="FF0000"/>
                </a:solidFill>
              </a:rPr>
              <a:t>调</a:t>
            </a:r>
            <a:r>
              <a:rPr lang="en-US" altLang="zh-CN" sz="1300" dirty="0">
                <a:solidFill>
                  <a:srgbClr val="FF0000"/>
                </a:solidFill>
              </a:rPr>
              <a:t>B</a:t>
            </a:r>
            <a:r>
              <a:rPr lang="zh-CN" altLang="en-US" sz="1300" dirty="0">
                <a:solidFill>
                  <a:srgbClr val="FF0000"/>
                </a:solidFill>
              </a:rPr>
              <a:t>系统接口成功，但</a:t>
            </a:r>
            <a:r>
              <a:rPr lang="en-US" altLang="zh-CN" sz="1300" dirty="0">
                <a:solidFill>
                  <a:srgbClr val="FF0000"/>
                </a:solidFill>
              </a:rPr>
              <a:t>A</a:t>
            </a:r>
            <a:r>
              <a:rPr lang="zh-CN" altLang="en-US" sz="1300" dirty="0">
                <a:solidFill>
                  <a:srgbClr val="FF0000"/>
                </a:solidFill>
              </a:rPr>
              <a:t>后续失败回滚怎么办？</a:t>
            </a:r>
            <a:endParaRPr lang="en-US" altLang="zh-CN" sz="1300" dirty="0">
              <a:solidFill>
                <a:srgbClr val="FF0000"/>
              </a:solidFill>
            </a:endParaRP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4754577" y="1431812"/>
            <a:ext cx="4138383" cy="36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4" tIns="32517" rIns="65034" bIns="32517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300" dirty="0">
                <a:solidFill>
                  <a:srgbClr val="FF0000"/>
                </a:solidFill>
              </a:rPr>
              <a:t>A</a:t>
            </a:r>
            <a:r>
              <a:rPr lang="zh-CN" altLang="en-US" sz="1300" dirty="0">
                <a:solidFill>
                  <a:srgbClr val="FF0000"/>
                </a:solidFill>
              </a:rPr>
              <a:t>执行到</a:t>
            </a:r>
            <a:r>
              <a:rPr lang="en-US" altLang="zh-CN" sz="1300" dirty="0">
                <a:solidFill>
                  <a:srgbClr val="FF0000"/>
                </a:solidFill>
              </a:rPr>
              <a:t>commit</a:t>
            </a:r>
            <a:r>
              <a:rPr lang="zh-CN" altLang="en-US" sz="1300" dirty="0">
                <a:solidFill>
                  <a:srgbClr val="FF0000"/>
                </a:solidFill>
              </a:rPr>
              <a:t>后再调用</a:t>
            </a:r>
            <a:r>
              <a:rPr lang="en-US" altLang="zh-CN" sz="1300" dirty="0">
                <a:solidFill>
                  <a:srgbClr val="FF0000"/>
                </a:solidFill>
              </a:rPr>
              <a:t>B</a:t>
            </a:r>
            <a:r>
              <a:rPr lang="zh-CN" altLang="en-US" sz="1300" dirty="0">
                <a:solidFill>
                  <a:srgbClr val="FF0000"/>
                </a:solidFill>
              </a:rPr>
              <a:t>接口行不行？</a:t>
            </a:r>
            <a:endParaRPr lang="en-US" altLang="zh-CN" sz="13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71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 descr="https://upload-images.jianshu.io/upload_images/1856419-efd361484c60d785.png?imageMogr2/auto-orient/strip%7CimageView2/2/w/581/format/webp"/>
          <p:cNvSpPr>
            <a:spLocks noChangeAspect="1" noChangeArrowheads="1"/>
          </p:cNvSpPr>
          <p:nvPr/>
        </p:nvSpPr>
        <p:spPr bwMode="auto">
          <a:xfrm>
            <a:off x="771689" y="486576"/>
            <a:ext cx="194986" cy="177847"/>
          </a:xfrm>
          <a:prstGeom prst="rect">
            <a:avLst/>
          </a:prstGeom>
          <a:noFill/>
        </p:spPr>
        <p:txBody>
          <a:bodyPr vert="horz" wrap="square" lIns="51892" tIns="25945" rIns="51892" bIns="25945" numCol="1" anchor="t" anchorCtr="0" compatLnSpc="1"/>
          <a:lstStyle/>
          <a:p>
            <a:endParaRPr lang="zh-CN" altLang="en-US" sz="1000"/>
          </a:p>
        </p:txBody>
      </p:sp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83680" y="313744"/>
            <a:ext cx="3585275" cy="36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4" tIns="32517" rIns="65034" bIns="32517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300" dirty="0"/>
              <a:t>加入</a:t>
            </a:r>
            <a:r>
              <a:rPr lang="en-US" altLang="zh-CN" sz="1300" dirty="0"/>
              <a:t>RocketMQ</a:t>
            </a:r>
            <a:r>
              <a:rPr lang="zh-CN" altLang="en-US" sz="1300" dirty="0"/>
              <a:t>及问题</a:t>
            </a:r>
            <a:endParaRPr lang="en-US" altLang="zh-CN" sz="1300" dirty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83682" y="661803"/>
            <a:ext cx="4138383" cy="36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4" tIns="32517" rIns="65034" bIns="32517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300" dirty="0">
                <a:solidFill>
                  <a:srgbClr val="FF0000"/>
                </a:solidFill>
              </a:rPr>
              <a:t>1</a:t>
            </a:r>
            <a:r>
              <a:rPr lang="zh-CN" altLang="en-US" sz="1300" dirty="0">
                <a:solidFill>
                  <a:srgbClr val="FF0000"/>
                </a:solidFill>
              </a:rPr>
              <a:t>、</a:t>
            </a:r>
            <a:r>
              <a:rPr lang="en-US" altLang="zh-CN" sz="1300" dirty="0">
                <a:solidFill>
                  <a:srgbClr val="FF0000"/>
                </a:solidFill>
              </a:rPr>
              <a:t>A</a:t>
            </a:r>
            <a:r>
              <a:rPr lang="zh-CN" altLang="en-US" sz="1300" dirty="0">
                <a:solidFill>
                  <a:srgbClr val="FF0000"/>
                </a:solidFill>
              </a:rPr>
              <a:t>发送到</a:t>
            </a:r>
            <a:r>
              <a:rPr lang="en-US" altLang="zh-CN" sz="1300" dirty="0">
                <a:solidFill>
                  <a:srgbClr val="FF0000"/>
                </a:solidFill>
              </a:rPr>
              <a:t>MQ</a:t>
            </a:r>
            <a:r>
              <a:rPr lang="zh-CN" altLang="en-US" sz="1300" dirty="0">
                <a:solidFill>
                  <a:srgbClr val="FF0000"/>
                </a:solidFill>
              </a:rPr>
              <a:t>成功，但</a:t>
            </a:r>
            <a:r>
              <a:rPr lang="en-US" altLang="zh-CN" sz="1300" dirty="0">
                <a:solidFill>
                  <a:srgbClr val="FF0000"/>
                </a:solidFill>
              </a:rPr>
              <a:t>A</a:t>
            </a:r>
            <a:r>
              <a:rPr lang="zh-CN" altLang="en-US" sz="1300" dirty="0">
                <a:solidFill>
                  <a:srgbClr val="FF0000"/>
                </a:solidFill>
              </a:rPr>
              <a:t>后续失败回滚怎么办？</a:t>
            </a:r>
            <a:endParaRPr lang="en-US" altLang="zh-CN" sz="1300" dirty="0">
              <a:solidFill>
                <a:srgbClr val="FF0000"/>
              </a:solidFill>
            </a:endParaRPr>
          </a:p>
        </p:txBody>
      </p:sp>
      <p:pic>
        <p:nvPicPr>
          <p:cNvPr id="2051" name="Picture 3" descr="G:\VIP课三期\消息中间件\RocketMQ\img\分布式事务的演进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344" y="305742"/>
            <a:ext cx="5024636" cy="235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83682" y="1069821"/>
            <a:ext cx="4138383" cy="365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4" tIns="32517" rIns="65034" bIns="32517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300" dirty="0">
                <a:solidFill>
                  <a:srgbClr val="FF0000"/>
                </a:solidFill>
              </a:rPr>
              <a:t>2</a:t>
            </a:r>
            <a:r>
              <a:rPr lang="zh-CN" altLang="en-US" sz="1300" dirty="0">
                <a:solidFill>
                  <a:srgbClr val="FF0000"/>
                </a:solidFill>
              </a:rPr>
              <a:t>、</a:t>
            </a:r>
            <a:r>
              <a:rPr lang="en-US" altLang="zh-CN" sz="1300" dirty="0">
                <a:solidFill>
                  <a:srgbClr val="FF0000"/>
                </a:solidFill>
              </a:rPr>
              <a:t>A</a:t>
            </a:r>
            <a:r>
              <a:rPr lang="zh-CN" altLang="en-US" sz="1300" dirty="0">
                <a:solidFill>
                  <a:srgbClr val="FF0000"/>
                </a:solidFill>
              </a:rPr>
              <a:t>执行到</a:t>
            </a:r>
            <a:r>
              <a:rPr lang="en-US" altLang="zh-CN" sz="1300" dirty="0">
                <a:solidFill>
                  <a:srgbClr val="FF0000"/>
                </a:solidFill>
              </a:rPr>
              <a:t>commit</a:t>
            </a:r>
            <a:r>
              <a:rPr lang="zh-CN" altLang="en-US" sz="1300" dirty="0">
                <a:solidFill>
                  <a:srgbClr val="FF0000"/>
                </a:solidFill>
              </a:rPr>
              <a:t>后再发送消息</a:t>
            </a:r>
            <a:r>
              <a:rPr lang="en-US" altLang="zh-CN" sz="1300" dirty="0">
                <a:solidFill>
                  <a:srgbClr val="FF0000"/>
                </a:solidFill>
              </a:rPr>
              <a:t>(</a:t>
            </a:r>
            <a:r>
              <a:rPr lang="zh-CN" altLang="en-US" sz="1300" dirty="0">
                <a:solidFill>
                  <a:srgbClr val="FF0000"/>
                </a:solidFill>
              </a:rPr>
              <a:t>生产</a:t>
            </a:r>
            <a:r>
              <a:rPr lang="en-US" altLang="zh-CN" sz="1300" dirty="0">
                <a:solidFill>
                  <a:srgbClr val="FF0000"/>
                </a:solidFill>
              </a:rPr>
              <a:t>)</a:t>
            </a:r>
            <a:r>
              <a:rPr lang="zh-CN" altLang="en-US" sz="1300" dirty="0">
                <a:solidFill>
                  <a:srgbClr val="FF0000"/>
                </a:solidFill>
              </a:rPr>
              <a:t>行不行？</a:t>
            </a:r>
            <a:endParaRPr lang="en-US" altLang="zh-CN" sz="1300" dirty="0">
              <a:solidFill>
                <a:srgbClr val="FF0000"/>
              </a:solidFill>
            </a:endParaRPr>
          </a:p>
        </p:txBody>
      </p:sp>
      <p:pic>
        <p:nvPicPr>
          <p:cNvPr id="2052" name="Picture 4" descr="G:\VIP课三期\消息中间件\RocketMQ\img\分布式事务的演进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185" y="2817939"/>
            <a:ext cx="6102937" cy="23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83681" y="3143026"/>
            <a:ext cx="2624526" cy="112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4" tIns="32517" rIns="65034" bIns="32517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300" dirty="0"/>
              <a:t>RocketMQ</a:t>
            </a:r>
            <a:r>
              <a:rPr lang="zh-CN" altLang="en-US" sz="1300" dirty="0"/>
              <a:t>事务全面方案</a:t>
            </a:r>
            <a:endParaRPr lang="en-US" altLang="zh-CN" sz="13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100" dirty="0"/>
              <a:t>半事务</a:t>
            </a:r>
            <a:endParaRPr lang="en-US" altLang="zh-CN" sz="11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100" dirty="0"/>
              <a:t>本地事务</a:t>
            </a:r>
            <a:r>
              <a:rPr lang="en-US" altLang="zh-CN" sz="1100" dirty="0"/>
              <a:t>/</a:t>
            </a:r>
            <a:r>
              <a:rPr lang="zh-CN" altLang="en-US" sz="1100" dirty="0"/>
              <a:t>回查</a:t>
            </a:r>
            <a:endParaRPr lang="en-US" altLang="zh-CN" sz="11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100" dirty="0"/>
              <a:t>消费者幂等性及确保成功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0403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 descr="https://upload-images.jianshu.io/upload_images/1856419-efd361484c60d785.png?imageMogr2/auto-orient/strip%7CimageView2/2/w/581/format/webp"/>
          <p:cNvSpPr>
            <a:spLocks noChangeAspect="1" noChangeArrowheads="1"/>
          </p:cNvSpPr>
          <p:nvPr/>
        </p:nvSpPr>
        <p:spPr bwMode="auto">
          <a:xfrm>
            <a:off x="771689" y="486576"/>
            <a:ext cx="194986" cy="177847"/>
          </a:xfrm>
          <a:prstGeom prst="rect">
            <a:avLst/>
          </a:prstGeom>
          <a:noFill/>
        </p:spPr>
        <p:txBody>
          <a:bodyPr vert="horz" wrap="square" lIns="51892" tIns="25945" rIns="51892" bIns="25945" numCol="1" anchor="t" anchorCtr="0" compatLnSpc="1"/>
          <a:lstStyle/>
          <a:p>
            <a:endParaRPr lang="zh-CN" altLang="en-US" sz="1000"/>
          </a:p>
        </p:txBody>
      </p:sp>
      <p:pic>
        <p:nvPicPr>
          <p:cNvPr id="3074" name="Picture 2" descr="G:\VIP课三期\消息中间件\RocketMQ\img\分布式事务的演进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672" y="1370984"/>
            <a:ext cx="7078528" cy="344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98463" y="327939"/>
            <a:ext cx="2921516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925069">
              <a:lnSpc>
                <a:spcPct val="90000"/>
              </a:lnSpc>
              <a:defRPr/>
            </a:pPr>
            <a:r>
              <a:rPr lang="zh-CN" altLang="en-US" sz="1900" b="1" dirty="0">
                <a:solidFill>
                  <a:srgbClr val="1D69A3"/>
                </a:solidFill>
                <a:latin typeface="微软雅黑" panose="020B0503020204020204" pitchFamily="34" charset="-122"/>
              </a:rPr>
              <a:t>事务的演进过程</a:t>
            </a:r>
          </a:p>
        </p:txBody>
      </p:sp>
    </p:spTree>
    <p:extLst>
      <p:ext uri="{BB962C8B-B14F-4D97-AF65-F5344CB8AC3E}">
        <p14:creationId xmlns:p14="http://schemas.microsoft.com/office/powerpoint/2010/main" val="93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97887" y="310495"/>
            <a:ext cx="487332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54125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54125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54125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54125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54125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54125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54125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54125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54125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100" b="1" dirty="0"/>
              <a:t>二、</a:t>
            </a:r>
            <a:r>
              <a:rPr lang="en-US" altLang="zh-CN" sz="2100" b="1" dirty="0"/>
              <a:t>RocketMQ</a:t>
            </a:r>
            <a:r>
              <a:rPr lang="zh-CN" altLang="en-US" sz="2100" b="1" dirty="0"/>
              <a:t>内部原理</a:t>
            </a:r>
          </a:p>
        </p:txBody>
      </p:sp>
      <p:sp>
        <p:nvSpPr>
          <p:cNvPr id="23555" name="矩形 1"/>
          <p:cNvSpPr>
            <a:spLocks noChangeArrowheads="1"/>
          </p:cNvSpPr>
          <p:nvPr/>
        </p:nvSpPr>
        <p:spPr bwMode="auto">
          <a:xfrm>
            <a:off x="234010" y="1435625"/>
            <a:ext cx="8314466" cy="265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735" tIns="34868" rIns="69735" bIns="34868">
            <a:spAutoFit/>
          </a:bodyPr>
          <a:lstStyle>
            <a:lvl1pPr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400" dirty="0"/>
              <a:t>1</a:t>
            </a:r>
            <a:r>
              <a:rPr lang="zh-CN" altLang="en-US" sz="1400" dirty="0"/>
              <a:t>、</a:t>
            </a:r>
            <a:r>
              <a:rPr lang="en-US" altLang="zh-CN" sz="1400" dirty="0"/>
              <a:t>RocketMQ</a:t>
            </a:r>
            <a:r>
              <a:rPr lang="zh-CN" altLang="en-US" sz="1400" dirty="0"/>
              <a:t>存储设计。</a:t>
            </a:r>
            <a:br>
              <a:rPr lang="zh-CN" altLang="en-US" sz="1400" dirty="0"/>
            </a:br>
            <a:r>
              <a:rPr lang="en-US" altLang="zh-CN" sz="1400" dirty="0"/>
              <a:t>2</a:t>
            </a:r>
            <a:r>
              <a:rPr lang="zh-CN" altLang="en-US" sz="1400" dirty="0"/>
              <a:t>、</a:t>
            </a:r>
            <a:r>
              <a:rPr lang="en-US" altLang="zh-CN" sz="1400" dirty="0"/>
              <a:t>RocketMQ</a:t>
            </a:r>
            <a:r>
              <a:rPr lang="zh-CN" altLang="en-US" sz="1400" dirty="0"/>
              <a:t>消息存储结构</a:t>
            </a:r>
            <a:br>
              <a:rPr lang="zh-CN" altLang="en-US" sz="1400" dirty="0"/>
            </a:br>
            <a:r>
              <a:rPr lang="en-US" altLang="zh-CN" sz="1400" dirty="0"/>
              <a:t>3</a:t>
            </a:r>
            <a:r>
              <a:rPr lang="zh-CN" altLang="en-US" sz="1400" dirty="0"/>
              <a:t>、零拷贝及</a:t>
            </a:r>
            <a:r>
              <a:rPr lang="en-US" altLang="zh-CN" sz="1400" dirty="0"/>
              <a:t>RocketMQ</a:t>
            </a:r>
            <a:r>
              <a:rPr lang="zh-CN" altLang="en-US" sz="1400" dirty="0"/>
              <a:t>中的运用</a:t>
            </a:r>
            <a:r>
              <a:rPr lang="en-US" altLang="zh-CN" sz="1400" dirty="0"/>
              <a:t>(MMAP)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dirty="0"/>
              <a:t>4</a:t>
            </a:r>
            <a:r>
              <a:rPr lang="zh-CN" altLang="en-US" sz="1400" dirty="0"/>
              <a:t>、</a:t>
            </a:r>
            <a:r>
              <a:rPr lang="en-US" altLang="zh-CN" sz="1400" noProof="1"/>
              <a:t>RocketMQ</a:t>
            </a:r>
            <a:r>
              <a:rPr lang="zh-CN" altLang="en-US" sz="1400" noProof="1"/>
              <a:t>的高可用机制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dirty="0"/>
              <a:t>5</a:t>
            </a:r>
            <a:r>
              <a:rPr lang="zh-CN" altLang="en-US" sz="1400" dirty="0"/>
              <a:t>、</a:t>
            </a:r>
            <a:r>
              <a:rPr lang="zh-CN" altLang="en-US" sz="1400" noProof="1"/>
              <a:t>消息生产的高可用机制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r>
              <a:rPr lang="en-US" altLang="zh-CN" sz="1400" dirty="0"/>
              <a:t>6</a:t>
            </a:r>
            <a:r>
              <a:rPr lang="zh-CN" altLang="en-US" sz="1400" dirty="0"/>
              <a:t>、</a:t>
            </a:r>
            <a:r>
              <a:rPr lang="zh-CN" altLang="en-US" sz="1400" noProof="1"/>
              <a:t>消息消费的高可用机制</a:t>
            </a:r>
            <a:endParaRPr lang="en-US" altLang="zh-CN" sz="14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400" dirty="0"/>
              <a:t>7</a:t>
            </a:r>
            <a:r>
              <a:rPr lang="zh-CN" altLang="en-US" sz="1400" dirty="0"/>
              <a:t>、</a:t>
            </a:r>
            <a:r>
              <a:rPr lang="en-US" altLang="zh-CN" sz="1400" noProof="1"/>
              <a:t>RocketMQ</a:t>
            </a:r>
            <a:r>
              <a:rPr lang="zh-CN" altLang="en-US" sz="1400" noProof="1"/>
              <a:t>中的负载均衡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1400" dirty="0"/>
          </a:p>
        </p:txBody>
      </p:sp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291766" y="817462"/>
            <a:ext cx="2252487" cy="4580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5034" tIns="32517" rIns="65034" bIns="32517">
            <a:spAutoFit/>
          </a:bodyPr>
          <a:lstStyle/>
          <a:p>
            <a:pPr marL="203331" indent="-203331" eaLnBrk="0" hangingPunct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课程知识点</a:t>
            </a:r>
            <a:endParaRPr lang="en-US" altLang="zh-CN" sz="17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608424" y="931676"/>
            <a:ext cx="5462341" cy="4000431"/>
            <a:chOff x="9089" y="2088"/>
            <a:chExt cx="10330" cy="9724"/>
          </a:xfrm>
        </p:grpSpPr>
        <p:pic>
          <p:nvPicPr>
            <p:cNvPr id="10" name="图片 9" descr="千库网_蓝色科技感几何_元素编号12526354 (1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089" y="2088"/>
              <a:ext cx="10330" cy="9725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0656" y="9015"/>
              <a:ext cx="2415" cy="10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55924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98464" y="327939"/>
            <a:ext cx="562097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25069">
              <a:lnSpc>
                <a:spcPct val="90000"/>
              </a:lnSpc>
              <a:defRPr/>
            </a:pPr>
            <a:r>
              <a:rPr lang="en-US" altLang="zh-CN" sz="1900" dirty="0">
                <a:solidFill>
                  <a:srgbClr val="1D69A3"/>
                </a:solidFill>
                <a:latin typeface="微软雅黑" panose="020B0503020204020204" pitchFamily="34" charset="-122"/>
              </a:rPr>
              <a:t>RocketMQ</a:t>
            </a:r>
            <a:r>
              <a:rPr lang="zh-CN" altLang="en-US" sz="1900" dirty="0">
                <a:solidFill>
                  <a:srgbClr val="1D69A3"/>
                </a:solidFill>
                <a:latin typeface="微软雅黑" panose="020B0503020204020204" pitchFamily="34" charset="-122"/>
              </a:rPr>
              <a:t>的存储设计</a:t>
            </a:r>
          </a:p>
        </p:txBody>
      </p:sp>
      <p:sp>
        <p:nvSpPr>
          <p:cNvPr id="37891" name="AutoShape 2" descr="https://upload-images.jianshu.io/upload_images/1856419-efd361484c60d785.png?imageMogr2/auto-orient/strip%7CimageView2/2/w/581/format/webp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16333" y="-108150"/>
            <a:ext cx="228700" cy="22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34" tIns="32517" rIns="65034" bIns="32517"/>
          <a:lstStyle/>
          <a:p>
            <a:endParaRPr lang="zh-CN" altLang="en-US"/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230682" y="795348"/>
            <a:ext cx="3838312" cy="165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4" tIns="32517" rIns="65034" bIns="32517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1400" b="1" dirty="0"/>
              <a:t>Domain Model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Message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Topic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Queue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Offset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100" dirty="0">
                <a:latin typeface="宋体" panose="02010600030101010101" pitchFamily="2" charset="-122"/>
                <a:ea typeface="宋体" panose="02010600030101010101" pitchFamily="2" charset="-122"/>
              </a:rPr>
              <a:t>Group</a:t>
            </a:r>
          </a:p>
        </p:txBody>
      </p:sp>
      <p:pic>
        <p:nvPicPr>
          <p:cNvPr id="2050" name="Picture 2" descr="G:\VIP课三期\消息中间件\RocketMQ\img\Domain Mode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85" y="1075496"/>
            <a:ext cx="6173554" cy="181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16332" y="3015394"/>
            <a:ext cx="3454261" cy="10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735" tIns="34868" rIns="69735" bIns="34868">
            <a:spAutoFit/>
          </a:bodyPr>
          <a:lstStyle>
            <a:lvl1pPr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244085" indent="-24408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/>
              <a:t>消费并发度</a:t>
            </a:r>
            <a:endParaRPr lang="en-US" altLang="zh-CN" sz="1400" dirty="0"/>
          </a:p>
          <a:p>
            <a:pPr marL="244085" indent="-244085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400" dirty="0"/>
              <a:t>热点问题</a:t>
            </a:r>
            <a:r>
              <a:rPr lang="en-US" altLang="zh-CN" sz="1400" dirty="0"/>
              <a:t>(</a:t>
            </a:r>
            <a:r>
              <a:rPr lang="zh-CN" altLang="en-US" sz="1400" dirty="0"/>
              <a:t>顺序消费、消息重复</a:t>
            </a:r>
            <a:r>
              <a:rPr lang="en-US" altLang="zh-CN" sz="1400" dirty="0"/>
              <a:t>)</a:t>
            </a:r>
            <a:r>
              <a:rPr lang="zh-CN" altLang="en-US" sz="1400" dirty="0"/>
              <a:t/>
            </a:r>
            <a:br>
              <a:rPr lang="zh-CN" altLang="en-US" sz="1400" dirty="0"/>
            </a:b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635713415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419739" y="92650"/>
            <a:ext cx="6330773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什么是消息中间件？</a:t>
            </a:r>
            <a:endParaRPr lang="en-US" sz="1500" dirty="0"/>
          </a:p>
        </p:txBody>
      </p:sp>
      <p:pic>
        <p:nvPicPr>
          <p:cNvPr id="1026" name="Picture 2" descr="E:\B站\文档\img\为什么要用消息中间件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000" y="838639"/>
            <a:ext cx="5861000" cy="420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95" y="847161"/>
            <a:ext cx="5224892" cy="35702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消息中间</a:t>
            </a:r>
            <a:r>
              <a:rPr lang="zh-CN" altLang="en-US" b="1" dirty="0" smtClean="0"/>
              <a:t>件</a:t>
            </a:r>
            <a:r>
              <a:rPr lang="en-US" altLang="zh-CN" b="1" dirty="0" smtClean="0"/>
              <a:t>(MessageQueue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MQ)</a:t>
            </a: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 smtClean="0"/>
              <a:t>主要功能：异步</a:t>
            </a: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16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/>
              <a:t>常</a:t>
            </a:r>
            <a:r>
              <a:rPr lang="zh-CN" altLang="en-US" sz="1600" dirty="0" smtClean="0"/>
              <a:t>见的</a:t>
            </a:r>
            <a:r>
              <a:rPr lang="en-US" altLang="zh-CN" sz="1600" dirty="0" smtClean="0"/>
              <a:t>MQ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ActiveMQ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RabbitMQ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Kafka</a:t>
            </a:r>
            <a:r>
              <a:rPr lang="zh-CN" altLang="en-US" sz="1600" dirty="0" smtClean="0"/>
              <a:t>、</a:t>
            </a:r>
            <a:r>
              <a:rPr lang="en-US" altLang="zh-CN" sz="1600" dirty="0" smtClean="0"/>
              <a:t>RocketMQ</a:t>
            </a:r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4025045" y="1862458"/>
            <a:ext cx="286100" cy="140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599599" y="2743196"/>
            <a:ext cx="286100" cy="140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6831990" y="4068047"/>
            <a:ext cx="286100" cy="140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895049" y="4060563"/>
            <a:ext cx="286100" cy="1402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98468" y="327939"/>
            <a:ext cx="2255264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925069">
              <a:lnSpc>
                <a:spcPct val="90000"/>
              </a:lnSpc>
              <a:defRPr/>
            </a:pPr>
            <a:r>
              <a:rPr lang="zh-CN" altLang="en-US" sz="1900" b="1" dirty="0">
                <a:solidFill>
                  <a:srgbClr val="1D69A3"/>
                </a:solidFill>
                <a:latin typeface="微软雅黑" panose="020B0503020204020204" pitchFamily="34" charset="-122"/>
              </a:rPr>
              <a:t>消息存储结构</a:t>
            </a:r>
          </a:p>
        </p:txBody>
      </p:sp>
      <p:sp>
        <p:nvSpPr>
          <p:cNvPr id="37891" name="AutoShape 2" descr="https://upload-images.jianshu.io/upload_images/1856419-efd361484c60d785.png?imageMogr2/auto-orient/strip%7CimageView2/2/w/581/format/webp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16333" y="-108150"/>
            <a:ext cx="228700" cy="22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34" tIns="32517" rIns="65034" bIns="32517"/>
          <a:lstStyle/>
          <a:p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62" y="1565369"/>
            <a:ext cx="2159894" cy="1623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175161" y="937740"/>
            <a:ext cx="1227792" cy="481167"/>
          </a:xfrm>
          <a:prstGeom prst="rect">
            <a:avLst/>
          </a:prstGeom>
        </p:spPr>
        <p:txBody>
          <a:bodyPr wrap="none" lIns="65034" tIns="32517" rIns="65034" bIns="32517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/>
              <a:t>存储文件</a:t>
            </a:r>
            <a:endParaRPr lang="zh-CN" altLang="en-US" b="1" dirty="0"/>
          </a:p>
        </p:txBody>
      </p:sp>
      <p:sp>
        <p:nvSpPr>
          <p:cNvPr id="14" name="矩形 13"/>
          <p:cNvSpPr/>
          <p:nvPr/>
        </p:nvSpPr>
        <p:spPr>
          <a:xfrm>
            <a:off x="3252685" y="937741"/>
            <a:ext cx="1689457" cy="481167"/>
          </a:xfrm>
          <a:prstGeom prst="rect">
            <a:avLst/>
          </a:prstGeom>
        </p:spPr>
        <p:txBody>
          <a:bodyPr wrap="none" lIns="65034" tIns="32517" rIns="65034" bIns="32517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/>
              <a:t>消息存储结构</a:t>
            </a:r>
            <a:endParaRPr lang="zh-CN" altLang="en-US" b="1" dirty="0"/>
          </a:p>
        </p:txBody>
      </p:sp>
      <p:sp>
        <p:nvSpPr>
          <p:cNvPr id="8" name="矩形 7"/>
          <p:cNvSpPr/>
          <p:nvPr/>
        </p:nvSpPr>
        <p:spPr>
          <a:xfrm>
            <a:off x="175161" y="3517205"/>
            <a:ext cx="1689457" cy="988999"/>
          </a:xfrm>
          <a:prstGeom prst="rect">
            <a:avLst/>
          </a:prstGeom>
        </p:spPr>
        <p:txBody>
          <a:bodyPr wrap="none" lIns="65034" tIns="32517" rIns="65034" bIns="32517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b="1" dirty="0" smtClean="0"/>
              <a:t>过期文件删除</a:t>
            </a:r>
            <a:endParaRPr lang="en-US" altLang="zh-CN" b="1" dirty="0" smtClean="0"/>
          </a:p>
          <a:p>
            <a:pPr marL="203331" indent="-20333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100" dirty="0"/>
              <a:t>过期判断</a:t>
            </a:r>
            <a:endParaRPr lang="en-US" altLang="zh-CN" sz="1100" dirty="0"/>
          </a:p>
          <a:p>
            <a:pPr marL="203331" indent="-20333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100" dirty="0"/>
              <a:t>删除条件</a:t>
            </a:r>
          </a:p>
        </p:txBody>
      </p:sp>
      <p:pic>
        <p:nvPicPr>
          <p:cNvPr id="1026" name="Picture 2" descr="G:\VIP课三期\消息中间件\RocketMQ\img\RocketMQ消息存储结构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013" y="1321597"/>
            <a:ext cx="6614567" cy="336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489284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1636615" y="79792"/>
            <a:ext cx="6330773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zh-CN" alt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提升文件读写性能的</a:t>
            </a:r>
            <a:r>
              <a:rPr 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MMAP</a:t>
            </a:r>
            <a:r>
              <a:rPr lang="zh-CN" alt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零拷贝技术</a:t>
            </a:r>
            <a:endParaRPr lang="en-US" sz="1500" dirty="0"/>
          </a:p>
        </p:txBody>
      </p:sp>
      <p:pic>
        <p:nvPicPr>
          <p:cNvPr id="2050" name="Picture 2" descr="E:\公开课\RocketMQ\img\零拷贝技术之MMA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023938"/>
            <a:ext cx="6479565" cy="356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4"/>
          <p:cNvSpPr/>
          <p:nvPr/>
        </p:nvSpPr>
        <p:spPr>
          <a:xfrm>
            <a:off x="167166" y="1023938"/>
            <a:ext cx="3191495" cy="117688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传</a:t>
            </a:r>
            <a:r>
              <a:rPr lang="zh-CN" altLang="en-US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统方式：</a:t>
            </a:r>
            <a:r>
              <a:rPr lang="en-US" altLang="zh-CN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4</a:t>
            </a:r>
            <a:r>
              <a:rPr lang="zh-CN" altLang="en-US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次拷贝</a:t>
            </a:r>
            <a:endParaRPr lang="en-US" sz="15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MMAP</a:t>
            </a:r>
            <a:r>
              <a:rPr lang="zh-CN" altLang="en-US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：</a:t>
            </a:r>
            <a:r>
              <a:rPr lang="en-US" altLang="zh-CN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3</a:t>
            </a:r>
            <a:r>
              <a:rPr lang="zh-CN" altLang="en-US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</a:rPr>
              <a:t>次拷贝</a:t>
            </a:r>
            <a:endParaRPr lang="en-US" sz="1500" dirty="0"/>
          </a:p>
        </p:txBody>
      </p:sp>
      <p:sp>
        <p:nvSpPr>
          <p:cNvPr id="4" name="椭圆 3"/>
          <p:cNvSpPr/>
          <p:nvPr/>
        </p:nvSpPr>
        <p:spPr>
          <a:xfrm>
            <a:off x="6162171" y="1404021"/>
            <a:ext cx="4572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808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7452" y="327706"/>
            <a:ext cx="316188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300480"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30048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30048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30048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30048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3004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3004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3004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3004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noProof="1"/>
              <a:t>零拷贝与</a:t>
            </a:r>
            <a:r>
              <a:rPr lang="en-US" altLang="zh-CN" sz="2000" b="1" noProof="1"/>
              <a:t>MMAP</a:t>
            </a:r>
            <a:endParaRPr lang="zh-CN" altLang="en-US" sz="2000" b="1" noProof="1"/>
          </a:p>
        </p:txBody>
      </p:sp>
      <p:sp>
        <p:nvSpPr>
          <p:cNvPr id="59395" name="文本框 15"/>
          <p:cNvSpPr txBox="1">
            <a:spLocks noChangeArrowheads="1"/>
          </p:cNvSpPr>
          <p:nvPr/>
        </p:nvSpPr>
        <p:spPr bwMode="auto">
          <a:xfrm>
            <a:off x="133956" y="851583"/>
            <a:ext cx="2966500" cy="942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34" tIns="32517" rIns="65034" bIns="32517">
            <a:spAutoFit/>
          </a:bodyPr>
          <a:lstStyle>
            <a:lvl1pPr indent="304800"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ts val="283"/>
              </a:spcAft>
              <a:buNone/>
            </a:pPr>
            <a:r>
              <a:rPr lang="zh-CN" altLang="en-US" sz="1300" b="1" dirty="0">
                <a:latin typeface="Calibri" panose="020F0502020204030204" charset="0"/>
                <a:ea typeface="宋体" panose="02010600030101010101" pitchFamily="2" charset="-122"/>
              </a:rPr>
              <a:t>客户端读取文件发送至服务端</a:t>
            </a:r>
            <a:endParaRPr lang="en-US" altLang="zh-CN" sz="1300" b="1" dirty="0">
              <a:latin typeface="Calibri" panose="020F050202020403020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283"/>
              </a:spcAft>
              <a:buNone/>
            </a:pPr>
            <a:r>
              <a:rPr lang="en-US" altLang="zh-CN" sz="1300" dirty="0">
                <a:latin typeface="Calibri" panose="020F0502020204030204" charset="0"/>
                <a:ea typeface="宋体" panose="02010600030101010101" pitchFamily="2" charset="-122"/>
              </a:rPr>
              <a:t>File.read(file,buf,len);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ts val="283"/>
              </a:spcAft>
              <a:buNone/>
            </a:pPr>
            <a:r>
              <a:rPr lang="en-US" altLang="zh-CN" sz="1300" dirty="0">
                <a:latin typeface="Calibri" panose="020F0502020204030204" charset="0"/>
                <a:ea typeface="宋体" panose="02010600030101010101" pitchFamily="2" charset="-122"/>
              </a:rPr>
              <a:t>Socket.send(file,buf,len);</a:t>
            </a:r>
            <a:endParaRPr lang="zh-CN" altLang="zh-CN" sz="1000" dirty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59396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56" y="2508251"/>
            <a:ext cx="4637677" cy="207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图片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761" y="1740583"/>
            <a:ext cx="3510121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"/>
          <p:cNvSpPr txBox="1">
            <a:spLocks noChangeArrowheads="1"/>
          </p:cNvSpPr>
          <p:nvPr/>
        </p:nvSpPr>
        <p:spPr bwMode="auto">
          <a:xfrm>
            <a:off x="5653390" y="976312"/>
            <a:ext cx="2538627" cy="4119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5034" tIns="32517" rIns="65034" bIns="32517">
            <a:spAutoFit/>
          </a:bodyPr>
          <a:lstStyle/>
          <a:p>
            <a:pPr marL="203331" indent="-203331" eaLnBrk="0" hangingPunct="0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1500" b="1" noProof="1">
                <a:latin typeface="微软雅黑" panose="020B0503020204020204" pitchFamily="34" charset="-122"/>
              </a:rPr>
              <a:t>MMAP(RocketMQ)</a:t>
            </a:r>
          </a:p>
        </p:txBody>
      </p:sp>
    </p:spTree>
    <p:extLst>
      <p:ext uri="{BB962C8B-B14F-4D97-AF65-F5344CB8AC3E}">
        <p14:creationId xmlns:p14="http://schemas.microsoft.com/office/powerpoint/2010/main" val="2420695540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7452" y="327706"/>
            <a:ext cx="35505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300480"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30048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30048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30048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30048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3004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3004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3004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3004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noProof="1"/>
              <a:t>RocketMQ</a:t>
            </a:r>
            <a:r>
              <a:rPr lang="zh-CN" altLang="en-US" sz="2000" b="1" noProof="1"/>
              <a:t>的高可用机制</a:t>
            </a: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259106" y="857057"/>
            <a:ext cx="2715358" cy="1404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4" tIns="32517" rIns="65034" bIns="32517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1400" b="1" dirty="0"/>
              <a:t>集群部署模式</a:t>
            </a:r>
            <a:endParaRPr lang="en-US" altLang="zh-CN" sz="14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100" dirty="0"/>
              <a:t>单</a:t>
            </a:r>
            <a:r>
              <a:rPr lang="en-US" altLang="zh-CN" sz="1100" dirty="0"/>
              <a:t>master</a:t>
            </a:r>
            <a:r>
              <a:rPr lang="zh-CN" altLang="en-US" sz="1100" dirty="0"/>
              <a:t>模式</a:t>
            </a:r>
            <a:endParaRPr lang="en-US" altLang="zh-CN" sz="11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100" dirty="0"/>
              <a:t>多</a:t>
            </a:r>
            <a:r>
              <a:rPr lang="en-US" altLang="zh-CN" sz="1100" dirty="0"/>
              <a:t>master</a:t>
            </a:r>
            <a:r>
              <a:rPr lang="zh-CN" altLang="en-US" sz="1100" dirty="0"/>
              <a:t>模式</a:t>
            </a:r>
            <a:endParaRPr lang="en-US" altLang="zh-CN" sz="11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100" dirty="0"/>
              <a:t>多</a:t>
            </a:r>
            <a:r>
              <a:rPr lang="en-US" altLang="zh-CN" sz="1100" dirty="0"/>
              <a:t>master</a:t>
            </a:r>
            <a:r>
              <a:rPr lang="zh-CN" altLang="en-US" sz="1100" dirty="0"/>
              <a:t>多</a:t>
            </a:r>
            <a:r>
              <a:rPr lang="en-US" altLang="zh-CN" sz="1100" dirty="0"/>
              <a:t>slave</a:t>
            </a:r>
            <a:r>
              <a:rPr lang="zh-CN" altLang="en-US" sz="1100" dirty="0"/>
              <a:t>模式</a:t>
            </a:r>
            <a:r>
              <a:rPr lang="en-US" altLang="zh-CN" sz="1100" dirty="0"/>
              <a:t>(</a:t>
            </a:r>
            <a:r>
              <a:rPr lang="zh-CN" altLang="en-US" sz="1100" dirty="0"/>
              <a:t>同步</a:t>
            </a:r>
            <a:r>
              <a:rPr lang="en-US" altLang="zh-CN" sz="1100" dirty="0"/>
              <a:t>)</a:t>
            </a:r>
            <a:endParaRPr lang="zh-CN" altLang="en-US" sz="11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100" dirty="0"/>
              <a:t>多</a:t>
            </a:r>
            <a:r>
              <a:rPr lang="en-US" altLang="zh-CN" sz="1100" dirty="0"/>
              <a:t>master</a:t>
            </a:r>
            <a:r>
              <a:rPr lang="zh-CN" altLang="en-US" sz="1100" dirty="0"/>
              <a:t>多</a:t>
            </a:r>
            <a:r>
              <a:rPr lang="en-US" altLang="zh-CN" sz="1100" dirty="0"/>
              <a:t>slave</a:t>
            </a:r>
            <a:r>
              <a:rPr lang="zh-CN" altLang="en-US" sz="1100" dirty="0"/>
              <a:t>模式</a:t>
            </a:r>
            <a:r>
              <a:rPr lang="en-US" altLang="zh-CN" sz="1100" dirty="0"/>
              <a:t>(</a:t>
            </a:r>
            <a:r>
              <a:rPr lang="zh-CN" altLang="en-US" sz="1100" dirty="0"/>
              <a:t>异步</a:t>
            </a:r>
            <a:r>
              <a:rPr lang="en-US" altLang="zh-CN" sz="1100" dirty="0"/>
              <a:t>)</a:t>
            </a:r>
          </a:p>
        </p:txBody>
      </p:sp>
      <p:pic>
        <p:nvPicPr>
          <p:cNvPr id="2" name="Picture 2" descr="G:\VIP课三期\消息中间件\RocketMQ\img\RocketMQ高可用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722" y="857058"/>
            <a:ext cx="6513429" cy="243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1"/>
          <p:cNvSpPr>
            <a:spLocks noChangeArrowheads="1"/>
          </p:cNvSpPr>
          <p:nvPr/>
        </p:nvSpPr>
        <p:spPr bwMode="auto">
          <a:xfrm>
            <a:off x="3987035" y="3498230"/>
            <a:ext cx="2699442" cy="89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4" tIns="32517" rIns="65034" bIns="32517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1400" b="1" dirty="0"/>
              <a:t>刷盘与主从同步</a:t>
            </a:r>
            <a:endParaRPr lang="en-US" altLang="zh-CN" sz="14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100" dirty="0"/>
              <a:t>同步刷盘与异步刷盘</a:t>
            </a:r>
            <a:endParaRPr lang="en-US" altLang="zh-CN" sz="11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100" dirty="0"/>
              <a:t>同步复制与异步复制</a:t>
            </a:r>
            <a:endParaRPr lang="en-US" altLang="zh-CN" sz="1100" dirty="0"/>
          </a:p>
        </p:txBody>
      </p:sp>
      <p:pic>
        <p:nvPicPr>
          <p:cNvPr id="1027" name="Picture 3" descr="G:\VIP课三期\消息中间件\RocketMQ\img\刷盘与主从同步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66" y="3011467"/>
            <a:ext cx="3377609" cy="198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椭圆 2"/>
          <p:cNvSpPr/>
          <p:nvPr/>
        </p:nvSpPr>
        <p:spPr>
          <a:xfrm>
            <a:off x="3182473" y="1865761"/>
            <a:ext cx="404441" cy="210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4" tIns="32517" rIns="65034" bIns="32517"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4266102" y="1336297"/>
            <a:ext cx="404441" cy="210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4" tIns="32517" rIns="65034" bIns="32517"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6752186" y="1336297"/>
            <a:ext cx="404441" cy="210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4" tIns="32517" rIns="65034" bIns="32517"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5748562" y="117290"/>
            <a:ext cx="404441" cy="2104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4" tIns="32517" rIns="65034" bIns="32517"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50329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7452" y="327706"/>
            <a:ext cx="35505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300480"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30048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30048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30048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30048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3004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3004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3004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3004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noProof="1"/>
              <a:t>消息生产的高可用机制</a:t>
            </a: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259105" y="857058"/>
            <a:ext cx="3286392" cy="115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4" tIns="32517" rIns="65034" bIns="32517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1400" b="1" dirty="0"/>
              <a:t>Topic</a:t>
            </a:r>
            <a:r>
              <a:rPr lang="zh-CN" altLang="en-US" sz="1400" b="1" dirty="0"/>
              <a:t>创建在多</a:t>
            </a:r>
            <a:r>
              <a:rPr lang="en-US" altLang="zh-CN" sz="1400" b="1" dirty="0"/>
              <a:t>Broker</a:t>
            </a:r>
            <a:r>
              <a:rPr lang="zh-CN" altLang="en-US" sz="1400" b="1" dirty="0"/>
              <a:t>中</a:t>
            </a:r>
            <a:endParaRPr lang="en-US" altLang="zh-CN" sz="14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100" dirty="0"/>
              <a:t>选择队列策略</a:t>
            </a:r>
            <a:endParaRPr lang="en-US" altLang="zh-CN" sz="11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100" dirty="0"/>
              <a:t>重试</a:t>
            </a:r>
            <a:endParaRPr lang="en-US" altLang="zh-CN" sz="11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100" dirty="0"/>
              <a:t>规避策略</a:t>
            </a:r>
            <a:endParaRPr lang="en-US" altLang="zh-CN" sz="1100" dirty="0"/>
          </a:p>
        </p:txBody>
      </p:sp>
      <p:pic>
        <p:nvPicPr>
          <p:cNvPr id="2050" name="Picture 2" descr="G:\VIP课三期\消息中间件\RocketMQ\img\Topic创建在多Broker中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533" y="1694534"/>
            <a:ext cx="6899311" cy="294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椭圆 5"/>
          <p:cNvSpPr/>
          <p:nvPr/>
        </p:nvSpPr>
        <p:spPr>
          <a:xfrm>
            <a:off x="3545500" y="1589628"/>
            <a:ext cx="245941" cy="1049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4" tIns="32517" rIns="65034" bIns="32517"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913158" y="1589628"/>
            <a:ext cx="245941" cy="1049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34" tIns="32517" rIns="65034" bIns="32517"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8660956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7452" y="327706"/>
            <a:ext cx="35505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300480"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30048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30048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30048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30048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3004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3004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3004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3004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noProof="1"/>
              <a:t>消息消费的高可用机制</a:t>
            </a: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259105" y="857056"/>
            <a:ext cx="6625665" cy="121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4" tIns="32517" rIns="65034" bIns="32517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1400" b="1" dirty="0"/>
              <a:t>主从的高可用原理</a:t>
            </a:r>
            <a:endParaRPr lang="en-US" altLang="zh-CN" sz="14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1400" b="1" dirty="0"/>
              <a:t>消息消费的重试</a:t>
            </a:r>
            <a:endParaRPr lang="en-US" altLang="zh-CN" sz="14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100" dirty="0"/>
              <a:t>顺序消息的重试</a:t>
            </a:r>
            <a:endParaRPr lang="en-US" altLang="zh-CN" sz="11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100" dirty="0"/>
              <a:t>无序消息</a:t>
            </a:r>
            <a:r>
              <a:rPr lang="en-US" altLang="zh-CN" sz="1100" dirty="0"/>
              <a:t>(</a:t>
            </a:r>
            <a:r>
              <a:rPr lang="zh-CN" altLang="en-US" sz="1100" dirty="0"/>
              <a:t>普通、定时、延时、事务消息</a:t>
            </a:r>
            <a:r>
              <a:rPr lang="en-US" altLang="zh-CN" sz="1100" dirty="0"/>
              <a:t>)</a:t>
            </a:r>
            <a:r>
              <a:rPr lang="zh-CN" altLang="en-US" sz="1100" dirty="0"/>
              <a:t>的重试</a:t>
            </a:r>
            <a:endParaRPr lang="en-US" altLang="zh-CN" sz="1100" dirty="0"/>
          </a:p>
        </p:txBody>
      </p:sp>
      <p:pic>
        <p:nvPicPr>
          <p:cNvPr id="1026" name="Picture 2" descr="G:\VIP课三期\消息中间件\RocketMQ\img\消费的高可用机制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305" y="2128276"/>
            <a:ext cx="7264849" cy="271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5406819" y="857058"/>
            <a:ext cx="3405370" cy="1150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4" tIns="32517" rIns="65034" bIns="32517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1400" b="1" dirty="0"/>
              <a:t>死信队列</a:t>
            </a:r>
            <a:endParaRPr lang="en-US" altLang="zh-CN" sz="1400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100" dirty="0"/>
              <a:t>重试次数</a:t>
            </a:r>
            <a:endParaRPr lang="en-US" altLang="zh-CN" sz="11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100" dirty="0"/>
              <a:t>死信特征</a:t>
            </a:r>
            <a:endParaRPr lang="en-US" altLang="zh-CN" sz="11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100" dirty="0"/>
              <a:t>查看死信消息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799278198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7452" y="327706"/>
            <a:ext cx="35505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300480" eaLnBrk="0" hangingPunc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30048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30048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30048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300480" eaLnBrk="0" hangingPunc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3004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3004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3004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30048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noProof="1"/>
              <a:t>RocketMQ</a:t>
            </a:r>
            <a:r>
              <a:rPr lang="zh-CN" altLang="en-US" sz="2000" b="1" noProof="1"/>
              <a:t>中的负载均衡</a:t>
            </a:r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259106" y="857057"/>
            <a:ext cx="2620125" cy="38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4" tIns="32517" rIns="65034" bIns="32517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1400" b="1" dirty="0"/>
              <a:t>Producer</a:t>
            </a:r>
            <a:r>
              <a:rPr lang="zh-CN" altLang="en-US" sz="1400" b="1" dirty="0"/>
              <a:t>负载均衡</a:t>
            </a:r>
            <a:endParaRPr lang="en-US" altLang="zh-CN" sz="1400" b="1" dirty="0"/>
          </a:p>
        </p:txBody>
      </p:sp>
      <p:pic>
        <p:nvPicPr>
          <p:cNvPr id="2050" name="Picture 2" descr="G:\VIP课三期\消息中间件\RocketMQ\img\Producer负载均衡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993" y="737313"/>
            <a:ext cx="4190614" cy="20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1"/>
          <p:cNvSpPr>
            <a:spLocks noChangeArrowheads="1"/>
          </p:cNvSpPr>
          <p:nvPr/>
        </p:nvSpPr>
        <p:spPr bwMode="auto">
          <a:xfrm>
            <a:off x="6154015" y="3011933"/>
            <a:ext cx="2620125" cy="38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34" tIns="32517" rIns="65034" bIns="32517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1400" b="1" dirty="0"/>
              <a:t>Comsu</a:t>
            </a:r>
            <a:r>
              <a:rPr lang="zh-CN" altLang="en-US" sz="1400" b="1" dirty="0"/>
              <a:t>负载均衡</a:t>
            </a:r>
            <a:endParaRPr lang="en-US" altLang="zh-CN" sz="1400" b="1" dirty="0"/>
          </a:p>
        </p:txBody>
      </p:sp>
      <p:pic>
        <p:nvPicPr>
          <p:cNvPr id="2052" name="Picture 4" descr="G:\VIP课三期\消息中间件\RocketMQ\img\Consumer负载均衡-集群模式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4" y="2652062"/>
            <a:ext cx="5940090" cy="229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59677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291766" y="922367"/>
            <a:ext cx="2252487" cy="150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5034" tIns="32517" rIns="65034" bIns="32517">
            <a:spAutoFit/>
          </a:bodyPr>
          <a:lstStyle/>
          <a:p>
            <a:pPr marL="203331" indent="-203331" eaLnBrk="0" hangingPunct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7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异步与解</a:t>
            </a:r>
            <a:r>
              <a:rPr lang="zh-CN" altLang="en-US" sz="17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耦</a:t>
            </a:r>
            <a:endParaRPr lang="en-US" altLang="zh-CN" sz="17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3331" indent="-203331" eaLnBrk="0" hangingPunct="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zh-CN" sz="17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3331" indent="-203331" eaLnBrk="0" hangingPunct="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zh-CN" altLang="en-US" sz="17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9193" y="2806178"/>
            <a:ext cx="1218174" cy="458084"/>
          </a:xfrm>
          <a:prstGeom prst="rect">
            <a:avLst/>
          </a:prstGeom>
        </p:spPr>
        <p:txBody>
          <a:bodyPr wrap="none" lIns="65034" tIns="32517" rIns="65034" bIns="32517">
            <a:spAutoFit/>
          </a:bodyPr>
          <a:lstStyle/>
          <a:p>
            <a:pPr marL="203331" indent="-203331" eaLnBrk="0" hangingPunct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流量削峰</a:t>
            </a:r>
          </a:p>
        </p:txBody>
      </p:sp>
      <p:pic>
        <p:nvPicPr>
          <p:cNvPr id="16" name="Picture 2" descr="G:\公开课\RocketMQ源码分析\img\应用解耦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58266" y="968842"/>
            <a:ext cx="6063091" cy="1824549"/>
          </a:xfrm>
          <a:prstGeom prst="rect">
            <a:avLst/>
          </a:prstGeom>
          <a:noFill/>
        </p:spPr>
      </p:pic>
      <p:pic>
        <p:nvPicPr>
          <p:cNvPr id="17" name="Picture 3" descr="G:\公开课\RocketMQ源码分析\img\流量削峰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46055" y="3449570"/>
            <a:ext cx="7553196" cy="1444007"/>
          </a:xfrm>
          <a:prstGeom prst="rect">
            <a:avLst/>
          </a:prstGeom>
          <a:noFill/>
        </p:spPr>
      </p:pic>
      <p:sp>
        <p:nvSpPr>
          <p:cNvPr id="18" name="Object2"/>
          <p:cNvSpPr/>
          <p:nvPr/>
        </p:nvSpPr>
        <p:spPr>
          <a:xfrm>
            <a:off x="1419739" y="92650"/>
            <a:ext cx="6330773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消息中间件的使用场景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4156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291766" y="922367"/>
            <a:ext cx="2252487" cy="150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5034" tIns="32517" rIns="65034" bIns="32517">
            <a:spAutoFit/>
          </a:bodyPr>
          <a:lstStyle/>
          <a:p>
            <a:pPr marL="203331" indent="-203331" eaLnBrk="0" hangingPunct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r>
              <a:rPr lang="zh-CN" altLang="en-US" sz="17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据分发</a:t>
            </a:r>
            <a:endParaRPr lang="en-US" altLang="zh-CN" sz="17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3331" indent="-203331" eaLnBrk="0" hangingPunct="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zh-CN" sz="17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3331" indent="-203331" eaLnBrk="0" hangingPunct="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zh-CN" altLang="en-US" sz="17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bject2"/>
          <p:cNvSpPr/>
          <p:nvPr/>
        </p:nvSpPr>
        <p:spPr>
          <a:xfrm>
            <a:off x="1419739" y="92650"/>
            <a:ext cx="6330773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消息中间件的使用场景</a:t>
            </a:r>
            <a:endParaRPr lang="en-US" sz="1500" dirty="0"/>
          </a:p>
        </p:txBody>
      </p:sp>
      <p:pic>
        <p:nvPicPr>
          <p:cNvPr id="8" name="Picture 6" descr="G:\公开课\RocketMQ源码分析\img\数据分发-接口调用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04731" y="953097"/>
            <a:ext cx="6043019" cy="1700419"/>
          </a:xfrm>
          <a:prstGeom prst="rect">
            <a:avLst/>
          </a:prstGeom>
          <a:noFill/>
        </p:spPr>
      </p:pic>
      <p:pic>
        <p:nvPicPr>
          <p:cNvPr id="9" name="Picture 7" descr="G:\公开课\RocketMQ源码分析\img\数据分发-MQ调用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26820" y="3122730"/>
            <a:ext cx="5812661" cy="18983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9626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3104706" y="92650"/>
            <a:ext cx="3867991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RocketMQ的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产品发展</a:t>
            </a:r>
            <a:endParaRPr lang="en-US" sz="1500" dirty="0"/>
          </a:p>
        </p:txBody>
      </p:sp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516096" y="681228"/>
            <a:ext cx="8111809" cy="44622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前世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MetaQ：2011年，阿里基于Kafka的设计使用Java完全重写并推出了MetaQ 1.0版本 。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2012年，阿里对MetaQ的存储进行了改进，推出MetaQ 2.0，同年阿里把Meta2.0从阿里内部开源出来，取名RocketMQ，为了命名上的规范以及版本上的延续，对外称为RocketMQ3.0。</a:t>
            </a:r>
            <a:endParaRPr lang="en-US" sz="1500" dirty="0"/>
          </a:p>
          <a:p>
            <a:endParaRPr lang="en-US" sz="1500" dirty="0"/>
          </a:p>
          <a:p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今生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2016年，阿里宣布将开源分布式消息中间件RocketMQ捐赠给Apache，同时RocketMQ3也升级为RocketMQ4，现在RocketMQ主要维护的是4.x的版本，也是大家使用得最多的版本。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8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未来</a:t>
            </a:r>
            <a:endParaRPr lang="en-US" sz="1500" dirty="0"/>
          </a:p>
          <a:p>
            <a:r>
              <a:rPr lang="en-US" sz="15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2021年，RocketMQ在github上发布5.0预览版。RocketMQ 5.0定义为云原生的消息、事件、流的超融合平台。因为尚未正式发布，目前不需要过多了解。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16685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3104706" y="92650"/>
            <a:ext cx="3867991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RocketMQ的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角色</a:t>
            </a:r>
            <a:endParaRPr lang="en-US" sz="1500" dirty="0"/>
          </a:p>
        </p:txBody>
      </p:sp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pic>
        <p:nvPicPr>
          <p:cNvPr id="5" name="Picture 3" descr="G:\VIP课三期\消息中间件\RocketMQ\img\Topology Struc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07" y="595011"/>
            <a:ext cx="7751653" cy="444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66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3104706" y="92650"/>
            <a:ext cx="3867991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RocketMQ的</a:t>
            </a:r>
            <a:r>
              <a:rPr lang="zh-CN" altLang="en-US" sz="2700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基本概念</a:t>
            </a:r>
            <a:endParaRPr lang="en-US" sz="1500" dirty="0"/>
          </a:p>
        </p:txBody>
      </p:sp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pic>
        <p:nvPicPr>
          <p:cNvPr id="6" name="Picture 2" descr="G:\VIP课三期\消息中间件\RocketMQ\img\概念模型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04" y="2165041"/>
            <a:ext cx="7767840" cy="279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45032" y="769306"/>
            <a:ext cx="8018051" cy="1512219"/>
          </a:xfrm>
          <a:prstGeom prst="rect">
            <a:avLst/>
          </a:prstGeom>
        </p:spPr>
        <p:txBody>
          <a:bodyPr wrap="square" lIns="65034" tIns="32517" rIns="65034" bIns="32517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331" indent="-203331">
              <a:lnSpc>
                <a:spcPct val="150000"/>
              </a:lnSpc>
              <a:spcBef>
                <a:spcPts val="428"/>
              </a:spcBef>
              <a:buFont typeface="Wingdings" panose="05000000000000000000" charset="0"/>
              <a:buChar char="Ø"/>
            </a:pP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分组</a:t>
            </a: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(Group)</a:t>
            </a:r>
          </a:p>
          <a:p>
            <a:pPr marL="203331" indent="-203331">
              <a:lnSpc>
                <a:spcPct val="150000"/>
              </a:lnSpc>
              <a:spcBef>
                <a:spcPts val="428"/>
              </a:spcBef>
              <a:buFont typeface="Wingdings" panose="05000000000000000000" charset="0"/>
              <a:buChar char="Ø"/>
            </a:pP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主题</a:t>
            </a: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(Topic)</a:t>
            </a:r>
          </a:p>
          <a:p>
            <a:pPr marL="203331" indent="-203331">
              <a:lnSpc>
                <a:spcPct val="150000"/>
              </a:lnSpc>
              <a:spcBef>
                <a:spcPts val="428"/>
              </a:spcBef>
              <a:buFont typeface="Wingdings" panose="05000000000000000000" charset="0"/>
              <a:buChar char="Ø"/>
            </a:pP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消息队列</a:t>
            </a: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en-US" altLang="zh-CN" sz="1400" b="1" dirty="0"/>
              <a:t>Message Queue</a:t>
            </a: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</a:p>
          <a:p>
            <a:pPr marL="203331" indent="-203331">
              <a:lnSpc>
                <a:spcPct val="150000"/>
              </a:lnSpc>
              <a:spcBef>
                <a:spcPts val="428"/>
              </a:spcBef>
              <a:buFont typeface="Wingdings" panose="05000000000000000000" charset="0"/>
              <a:buChar char="Ø"/>
            </a:pPr>
            <a:r>
              <a:rPr lang="zh-CN" altLang="en-US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偏移量</a:t>
            </a:r>
            <a:r>
              <a:rPr lang="en-US" altLang="zh-CN" sz="1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(Offset)</a:t>
            </a:r>
          </a:p>
        </p:txBody>
      </p:sp>
    </p:spTree>
    <p:extLst>
      <p:ext uri="{BB962C8B-B14F-4D97-AF65-F5344CB8AC3E}">
        <p14:creationId xmlns:p14="http://schemas.microsoft.com/office/powerpoint/2010/main" val="207277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683970" y="106763"/>
            <a:ext cx="4496595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RocketMQ的</a:t>
            </a:r>
            <a:r>
              <a:rPr lang="zh-CN" altLang="en-US" sz="2700" dirty="0" smtClean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下载与安装</a:t>
            </a:r>
            <a:endParaRPr lang="en-US" sz="1500" dirty="0"/>
          </a:p>
        </p:txBody>
      </p:sp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197725" y="1313458"/>
            <a:ext cx="4653314" cy="2066217"/>
          </a:xfrm>
          <a:prstGeom prst="rect">
            <a:avLst/>
          </a:prstGeom>
        </p:spPr>
        <p:txBody>
          <a:bodyPr wrap="square" lIns="65034" tIns="32517" rIns="65034" bIns="32517">
            <a:spAutoFit/>
          </a:bodyPr>
          <a:lstStyle>
            <a:defPPr>
              <a:defRPr lang="zh-CN"/>
            </a:defPPr>
            <a:lvl1pPr marL="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331" indent="-203331">
              <a:lnSpc>
                <a:spcPct val="150000"/>
              </a:lnSpc>
              <a:spcBef>
                <a:spcPts val="428"/>
              </a:spcBef>
              <a:buFont typeface="Wingdings" panose="05000000000000000000" charset="0"/>
              <a:buChar char="Ø"/>
            </a:pPr>
            <a:r>
              <a:rPr lang="en-US" altLang="zh-CN" sz="20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lang="zh-CN" altLang="en-US" sz="2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安装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03331" indent="-203331">
              <a:lnSpc>
                <a:spcPct val="150000"/>
              </a:lnSpc>
              <a:spcBef>
                <a:spcPts val="428"/>
              </a:spcBef>
              <a:buFont typeface="Wingdings" panose="05000000000000000000" charset="0"/>
              <a:buChar char="Ø"/>
            </a:pPr>
            <a:r>
              <a:rPr lang="en-US" altLang="zh-CN" sz="2000" dirty="0" smtClean="0"/>
              <a:t>Linux</a:t>
            </a:r>
            <a:r>
              <a:rPr lang="zh-CN" altLang="en-US" sz="2000" dirty="0"/>
              <a:t>安装</a:t>
            </a:r>
            <a:endParaRPr lang="en-US" altLang="zh-CN" sz="2000" b="1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03331" indent="-203331">
              <a:lnSpc>
                <a:spcPct val="150000"/>
              </a:lnSpc>
              <a:spcBef>
                <a:spcPts val="428"/>
              </a:spcBef>
              <a:buFont typeface="Wingdings" panose="05000000000000000000" charset="0"/>
              <a:buChar char="Ø"/>
            </a:pPr>
            <a:r>
              <a:rPr lang="zh-CN" altLang="en-US" sz="2000" dirty="0"/>
              <a:t>源码安</a:t>
            </a:r>
            <a:r>
              <a:rPr lang="zh-CN" altLang="en-US" sz="2000" dirty="0" smtClean="0"/>
              <a:t>装</a:t>
            </a:r>
            <a:endParaRPr lang="en-US" altLang="zh-CN" sz="2000" dirty="0" smtClean="0"/>
          </a:p>
          <a:p>
            <a:pPr marL="203331" indent="-203331">
              <a:lnSpc>
                <a:spcPct val="150000"/>
              </a:lnSpc>
              <a:spcBef>
                <a:spcPts val="428"/>
              </a:spcBef>
              <a:buFont typeface="Wingdings" panose="05000000000000000000" charset="0"/>
              <a:buChar char="Ø"/>
            </a:pPr>
            <a:r>
              <a:rPr lang="zh-CN" altLang="en-US" sz="2000" dirty="0"/>
              <a:t>控制台安装</a:t>
            </a:r>
            <a:endParaRPr lang="en-US" altLang="zh-CN" sz="20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1391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_矩形 3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98464" y="327939"/>
            <a:ext cx="5620975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925069">
              <a:lnSpc>
                <a:spcPct val="90000"/>
              </a:lnSpc>
              <a:defRPr/>
            </a:pPr>
            <a:r>
              <a:rPr lang="zh-CN" altLang="en-US" sz="1900" b="1" dirty="0">
                <a:solidFill>
                  <a:srgbClr val="1D69A3"/>
                </a:solidFill>
                <a:latin typeface="微软雅黑" panose="020B0503020204020204" pitchFamily="34" charset="-122"/>
              </a:rPr>
              <a:t>普通消息的发送</a:t>
            </a:r>
          </a:p>
        </p:txBody>
      </p:sp>
      <p:sp>
        <p:nvSpPr>
          <p:cNvPr id="37891" name="AutoShape 2" descr="https://upload-images.jianshu.io/upload_images/1856419-efd361484c60d785.png?imageMogr2/auto-orient/strip%7CimageView2/2/w/581/format/webp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116333" y="-108150"/>
            <a:ext cx="228700" cy="22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34" tIns="32517" rIns="65034" bIns="32517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0681" y="866881"/>
            <a:ext cx="1237410" cy="619667"/>
          </a:xfrm>
          <a:prstGeom prst="rect">
            <a:avLst/>
          </a:prstGeom>
        </p:spPr>
        <p:txBody>
          <a:bodyPr wrap="none" lIns="65034" tIns="32517" rIns="65034" bIns="32517">
            <a:spAutoFit/>
          </a:bodyPr>
          <a:lstStyle/>
          <a:p>
            <a:pPr>
              <a:lnSpc>
                <a:spcPct val="200000"/>
              </a:lnSpc>
              <a:spcBef>
                <a:spcPts val="428"/>
              </a:spcBef>
              <a:buFont typeface="Wingdings" panose="05000000000000000000" pitchFamily="2" charset="2"/>
              <a:buChar char="Ø"/>
            </a:pPr>
            <a:r>
              <a:rPr lang="zh-CN" altLang="en-US" b="1" dirty="0"/>
              <a:t>同步</a:t>
            </a:r>
            <a:r>
              <a:rPr lang="zh-CN" altLang="en-US" b="1" dirty="0" smtClean="0"/>
              <a:t>发</a:t>
            </a:r>
            <a:r>
              <a:rPr lang="zh-CN" altLang="en-US" b="1" dirty="0"/>
              <a:t>送</a:t>
            </a:r>
            <a:endParaRPr lang="en-US" altLang="zh-CN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34" y="1517924"/>
            <a:ext cx="2910295" cy="2746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3284411" y="866881"/>
            <a:ext cx="1237410" cy="619667"/>
          </a:xfrm>
          <a:prstGeom prst="rect">
            <a:avLst/>
          </a:prstGeom>
        </p:spPr>
        <p:txBody>
          <a:bodyPr wrap="none" lIns="65034" tIns="32517" rIns="65034" bIns="32517">
            <a:spAutoFit/>
          </a:bodyPr>
          <a:lstStyle/>
          <a:p>
            <a:pPr>
              <a:lnSpc>
                <a:spcPct val="200000"/>
              </a:lnSpc>
              <a:spcBef>
                <a:spcPts val="428"/>
              </a:spcBef>
              <a:buFont typeface="Wingdings" panose="05000000000000000000" pitchFamily="2" charset="2"/>
              <a:buChar char="Ø"/>
            </a:pPr>
            <a:r>
              <a:rPr lang="zh-CN" altLang="en-US" b="1" dirty="0"/>
              <a:t>异步</a:t>
            </a:r>
            <a:r>
              <a:rPr lang="zh-CN" altLang="en-US" b="1" dirty="0" smtClean="0"/>
              <a:t>发</a:t>
            </a:r>
            <a:r>
              <a:rPr lang="zh-CN" altLang="en-US" b="1" dirty="0"/>
              <a:t>送</a:t>
            </a:r>
            <a:endParaRPr lang="en-US" altLang="zh-CN" b="1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630" y="1500574"/>
            <a:ext cx="2876449" cy="276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/>
          <p:nvPr/>
        </p:nvSpPr>
        <p:spPr>
          <a:xfrm>
            <a:off x="6419439" y="872770"/>
            <a:ext cx="1237410" cy="619667"/>
          </a:xfrm>
          <a:prstGeom prst="rect">
            <a:avLst/>
          </a:prstGeom>
        </p:spPr>
        <p:txBody>
          <a:bodyPr wrap="none" lIns="65034" tIns="32517" rIns="65034" bIns="32517">
            <a:spAutoFit/>
          </a:bodyPr>
          <a:lstStyle/>
          <a:p>
            <a:pPr>
              <a:lnSpc>
                <a:spcPct val="200000"/>
              </a:lnSpc>
              <a:spcBef>
                <a:spcPts val="428"/>
              </a:spcBef>
              <a:buFont typeface="Wingdings" panose="05000000000000000000" pitchFamily="2" charset="2"/>
              <a:buChar char="Ø"/>
            </a:pPr>
            <a:r>
              <a:rPr lang="zh-CN" altLang="en-US" b="1" dirty="0" smtClean="0"/>
              <a:t>单向发</a:t>
            </a:r>
            <a:r>
              <a:rPr lang="zh-CN" altLang="en-US" b="1" dirty="0"/>
              <a:t>送</a:t>
            </a:r>
            <a:endParaRPr lang="en-US" altLang="zh-CN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519" y="1579254"/>
            <a:ext cx="2621045" cy="2606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001393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-(-#ppt_w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-#ppt_h/2*cos(ppt_r/180*pi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(-#ppt_h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(-#ppt_w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890366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890366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890366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890366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890366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890366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890366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915</Words>
  <Application>Microsoft Office PowerPoint</Application>
  <PresentationFormat>全屏显示(16:9)</PresentationFormat>
  <Paragraphs>163</Paragraphs>
  <Slides>26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xb21cn</cp:lastModifiedBy>
  <cp:revision>27</cp:revision>
  <dcterms:created xsi:type="dcterms:W3CDTF">2022-04-08T09:09:14Z</dcterms:created>
  <dcterms:modified xsi:type="dcterms:W3CDTF">2022-04-25T10:58:55Z</dcterms:modified>
</cp:coreProperties>
</file>