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image" Target="../media/image-1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image" Target="../media/image-1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4" Type="http://schemas.openxmlformats.org/officeDocument/2006/relationships/image" Target="../media/image-1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4" Type="http://schemas.openxmlformats.org/officeDocument/2006/relationships/image" Target="../media/image-1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svg"/><Relationship Id="rId4" Type="http://schemas.openxmlformats.org/officeDocument/2006/relationships/image" Target="../media/image-1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svg"/><Relationship Id="rId4" Type="http://schemas.openxmlformats.org/officeDocument/2006/relationships/image" Target="../media/image-1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png"/><Relationship Id="rId3" Type="http://schemas.openxmlformats.org/officeDocument/2006/relationships/image" Target="../media/image-2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image" Target="../media/image-2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png"/><Relationship Id="rId3" Type="http://schemas.openxmlformats.org/officeDocument/2006/relationships/image" Target="../media/image-26-3.svg"/><Relationship Id="rId4" Type="http://schemas.openxmlformats.org/officeDocument/2006/relationships/image" Target="../media/image-2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image" Target="../media/image-2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image" Target="../media/image-2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深入理解Gateway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马坤鹏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017292" y="1656797"/>
            <a:ext cx="2729656" cy="16367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四、工作原理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16673" y="690088"/>
            <a:ext cx="998810" cy="408369"/>
          </a:xfrm>
          <a:custGeom>
            <a:avLst/>
            <a:gdLst/>
            <a:ahLst/>
            <a:cxnLst/>
            <a:rect l="l" t="t" r="r" b="b"/>
            <a:pathLst>
              <a:path w="998810" h="408369">
                <a:moveTo>
                  <a:pt x="0" y="0"/>
                </a:moveTo>
                <a:lnTo>
                  <a:pt x="699167" y="0"/>
                </a:lnTo>
                <a:quadBezTo>
                  <a:pt x="998810" y="0"/>
                  <a:pt x="998810" y="122511"/>
                </a:quadBezTo>
                <a:lnTo>
                  <a:pt x="998810" y="408369"/>
                </a:lnTo>
                <a:lnTo>
                  <a:pt x="299643" y="408369"/>
                </a:lnTo>
                <a:quadBezTo>
                  <a:pt x="0" y="408369"/>
                  <a:pt x="0" y="285858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5" name="Object4"/>
          <p:cNvSpPr/>
          <p:nvPr/>
        </p:nvSpPr>
        <p:spPr>
          <a:xfrm>
            <a:off x="416673" y="690088"/>
            <a:ext cx="998810" cy="4083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工作原理</a:t>
            </a:r>
            <a:endParaRPr lang="en-US" sz="1500" dirty="0"/>
          </a:p>
        </p:txBody>
      </p:sp>
      <p:pic>
        <p:nvPicPr>
          <p:cNvPr id="6" name="Object 5" descr="https://fynotefile.oss-cn-zhangjiakou.aliyuncs.com/fynote/fyfile/15647/109515/f05c2953fd2f476aa4c624f489f9cc5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826" y="0"/>
            <a:ext cx="404234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017292" y="1656797"/>
            <a:ext cx="2729656" cy="19568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五、快速入门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017292" y="1656797"/>
            <a:ext cx="3924083" cy="19568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六、路由谓词工厂配置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34958" y="723267"/>
            <a:ext cx="998810" cy="408369"/>
          </a:xfrm>
          <a:custGeom>
            <a:avLst/>
            <a:gdLst/>
            <a:ahLst/>
            <a:cxnLst/>
            <a:rect l="l" t="t" r="r" b="b"/>
            <a:pathLst>
              <a:path w="998810" h="408369">
                <a:moveTo>
                  <a:pt x="0" y="0"/>
                </a:moveTo>
                <a:lnTo>
                  <a:pt x="699167" y="0"/>
                </a:lnTo>
                <a:quadBezTo>
                  <a:pt x="998810" y="0"/>
                  <a:pt x="998810" y="122511"/>
                </a:quadBezTo>
                <a:lnTo>
                  <a:pt x="998810" y="408369"/>
                </a:lnTo>
                <a:lnTo>
                  <a:pt x="299643" y="408369"/>
                </a:lnTo>
                <a:quadBezTo>
                  <a:pt x="0" y="408369"/>
                  <a:pt x="0" y="285858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5" name="Object4"/>
          <p:cNvSpPr/>
          <p:nvPr/>
        </p:nvSpPr>
        <p:spPr>
          <a:xfrm>
            <a:off x="434958" y="723267"/>
            <a:ext cx="998810" cy="4083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网关介绍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995356" y="1235900"/>
            <a:ext cx="54864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路由配置的两种形式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路由到指定URL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通用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精确匹配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路由到服务发现组件上的微服务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通用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精确匹配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34958" y="723267"/>
            <a:ext cx="2566495" cy="424958"/>
          </a:xfrm>
          <a:custGeom>
            <a:avLst/>
            <a:gdLst/>
            <a:ahLst/>
            <a:cxnLst/>
            <a:rect l="l" t="t" r="r" b="b"/>
            <a:pathLst>
              <a:path w="2566495" h="424958">
                <a:moveTo>
                  <a:pt x="0" y="0"/>
                </a:moveTo>
                <a:lnTo>
                  <a:pt x="1796546" y="0"/>
                </a:lnTo>
                <a:quadBezTo>
                  <a:pt x="2566495" y="0"/>
                  <a:pt x="2566495" y="127487"/>
                </a:quadBezTo>
                <a:lnTo>
                  <a:pt x="2566495" y="424958"/>
                </a:lnTo>
                <a:lnTo>
                  <a:pt x="769948" y="424958"/>
                </a:lnTo>
                <a:quadBezTo>
                  <a:pt x="0" y="424958"/>
                  <a:pt x="0" y="297471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5" name="Object4"/>
          <p:cNvSpPr/>
          <p:nvPr/>
        </p:nvSpPr>
        <p:spPr>
          <a:xfrm>
            <a:off x="434958" y="723267"/>
            <a:ext cx="2566495" cy="4249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路由到指定URL———通用</a:t>
            </a:r>
            <a:endParaRPr lang="en-US" sz="1500" dirty="0"/>
          </a:p>
        </p:txBody>
      </p:sp>
      <p:pic>
        <p:nvPicPr>
          <p:cNvPr id="6" name="Object 5" descr="https://fynotefile.oss-cn-zhangjiakou.aliyuncs.com/fynote/fyfile/15647/109515/1e28afc1f99b41e3aaddaec57893223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34" y="1444726"/>
            <a:ext cx="6016925" cy="24480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34958" y="723267"/>
            <a:ext cx="2972932" cy="441547"/>
          </a:xfrm>
          <a:custGeom>
            <a:avLst/>
            <a:gdLst/>
            <a:ahLst/>
            <a:cxnLst/>
            <a:rect l="l" t="t" r="r" b="b"/>
            <a:pathLst>
              <a:path w="2972932" h="441547">
                <a:moveTo>
                  <a:pt x="0" y="0"/>
                </a:moveTo>
                <a:lnTo>
                  <a:pt x="2081052" y="0"/>
                </a:lnTo>
                <a:quadBezTo>
                  <a:pt x="2972932" y="0"/>
                  <a:pt x="2972932" y="132464"/>
                </a:quadBezTo>
                <a:lnTo>
                  <a:pt x="2972932" y="441547"/>
                </a:lnTo>
                <a:lnTo>
                  <a:pt x="891880" y="441547"/>
                </a:lnTo>
                <a:quadBezTo>
                  <a:pt x="0" y="441547"/>
                  <a:pt x="0" y="309083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5" name="Object4"/>
          <p:cNvSpPr/>
          <p:nvPr/>
        </p:nvSpPr>
        <p:spPr>
          <a:xfrm>
            <a:off x="434958" y="723267"/>
            <a:ext cx="2972932" cy="4415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路由到指定URL———精确匹配</a:t>
            </a:r>
            <a:endParaRPr lang="en-US" sz="1500" dirty="0"/>
          </a:p>
        </p:txBody>
      </p:sp>
      <p:pic>
        <p:nvPicPr>
          <p:cNvPr id="6" name="Object 5" descr="https://fynotefile.oss-cn-zhangjiakou.aliyuncs.com/fynote/fyfile/15647/109515/7d17d448d7a24538a3cdb305c6663b6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6" y="1263947"/>
            <a:ext cx="6157933" cy="30811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35423" y="698383"/>
            <a:ext cx="3984877" cy="449842"/>
          </a:xfrm>
          <a:custGeom>
            <a:avLst/>
            <a:gdLst/>
            <a:ahLst/>
            <a:cxnLst/>
            <a:rect l="l" t="t" r="r" b="b"/>
            <a:pathLst>
              <a:path w="3984877" h="449842">
                <a:moveTo>
                  <a:pt x="0" y="0"/>
                </a:moveTo>
                <a:lnTo>
                  <a:pt x="2789414" y="0"/>
                </a:lnTo>
                <a:quadBezTo>
                  <a:pt x="3984877" y="0"/>
                  <a:pt x="3984877" y="134953"/>
                </a:quadBezTo>
                <a:lnTo>
                  <a:pt x="3984877" y="449842"/>
                </a:lnTo>
                <a:lnTo>
                  <a:pt x="1195463" y="449842"/>
                </a:lnTo>
                <a:quadBezTo>
                  <a:pt x="0" y="449842"/>
                  <a:pt x="0" y="314889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5" name="Object4"/>
          <p:cNvSpPr/>
          <p:nvPr/>
        </p:nvSpPr>
        <p:spPr>
          <a:xfrm>
            <a:off x="335423" y="698383"/>
            <a:ext cx="3984877" cy="449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路由到服务发现组件上的微服务——通用</a:t>
            </a:r>
            <a:endParaRPr lang="en-US" sz="1500" dirty="0"/>
          </a:p>
        </p:txBody>
      </p:sp>
      <p:pic>
        <p:nvPicPr>
          <p:cNvPr id="6" name="Object 5" descr="https://fynotefile.oss-cn-zhangjiakou.aliyuncs.com/fynote/fyfile/15647/109515/3327e41526434e4eaefd9a9d8ab6a77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14" y="1481063"/>
            <a:ext cx="5239180" cy="22432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35423" y="698383"/>
            <a:ext cx="4236577" cy="483020"/>
          </a:xfrm>
          <a:custGeom>
            <a:avLst/>
            <a:gdLst/>
            <a:ahLst/>
            <a:cxnLst/>
            <a:rect l="l" t="t" r="r" b="b"/>
            <a:pathLst>
              <a:path w="4236577" h="483020">
                <a:moveTo>
                  <a:pt x="0" y="0"/>
                </a:moveTo>
                <a:lnTo>
                  <a:pt x="2965604" y="0"/>
                </a:lnTo>
                <a:quadBezTo>
                  <a:pt x="4236577" y="0"/>
                  <a:pt x="4236577" y="144906"/>
                </a:quadBezTo>
                <a:lnTo>
                  <a:pt x="4236577" y="483020"/>
                </a:lnTo>
                <a:lnTo>
                  <a:pt x="1270973" y="483020"/>
                </a:lnTo>
                <a:quadBezTo>
                  <a:pt x="0" y="483020"/>
                  <a:pt x="0" y="338114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5" name="Object4"/>
          <p:cNvSpPr/>
          <p:nvPr/>
        </p:nvSpPr>
        <p:spPr>
          <a:xfrm>
            <a:off x="335423" y="698383"/>
            <a:ext cx="4236577" cy="483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路由到服务发现组件上的微服务——精确匹配</a:t>
            </a:r>
            <a:endParaRPr lang="en-US" sz="1500" dirty="0"/>
          </a:p>
        </p:txBody>
      </p:sp>
      <p:pic>
        <p:nvPicPr>
          <p:cNvPr id="6" name="Object 5" descr="https://fynotefile.oss-cn-zhangjiakou.aliyuncs.com/fynote/fyfile/15647/109515/c9d732298b6c4bacb0e3c1a52b45909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23" y="1458279"/>
            <a:ext cx="5401967" cy="24443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34958" y="723267"/>
            <a:ext cx="998810" cy="408369"/>
          </a:xfrm>
          <a:custGeom>
            <a:avLst/>
            <a:gdLst/>
            <a:ahLst/>
            <a:cxnLst/>
            <a:rect l="l" t="t" r="r" b="b"/>
            <a:pathLst>
              <a:path w="998810" h="408369">
                <a:moveTo>
                  <a:pt x="0" y="0"/>
                </a:moveTo>
                <a:lnTo>
                  <a:pt x="699167" y="0"/>
                </a:lnTo>
                <a:quadBezTo>
                  <a:pt x="998810" y="0"/>
                  <a:pt x="998810" y="122511"/>
                </a:quadBezTo>
                <a:lnTo>
                  <a:pt x="998810" y="408369"/>
                </a:lnTo>
                <a:lnTo>
                  <a:pt x="299643" y="408369"/>
                </a:lnTo>
                <a:quadBezTo>
                  <a:pt x="0" y="408369"/>
                  <a:pt x="0" y="285858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5" name="Object4"/>
          <p:cNvSpPr/>
          <p:nvPr/>
        </p:nvSpPr>
        <p:spPr>
          <a:xfrm>
            <a:off x="434958" y="723267"/>
            <a:ext cx="998810" cy="4083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谓词分类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434958" y="1131635"/>
            <a:ext cx="8464172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官网：https://docs.spring.io/spring-cloud-gateway/docs/current/reference/html/#gateway-request-predicates-factories</a:t>
            </a:r>
            <a:endParaRPr lang="en-US" sz="1500" dirty="0"/>
          </a:p>
        </p:txBody>
      </p:sp>
      <p:pic>
        <p:nvPicPr>
          <p:cNvPr id="7" name="Object 6" descr="https://fynotefile.oss-cn-zhangjiakou.aliyuncs.com/fynote/fyfile/15647/109515/24c45c679f704042a20f3c516c8959c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39" y="1540833"/>
            <a:ext cx="5682654" cy="34865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0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846508" y="303237"/>
            <a:ext cx="5450983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网关简介</a:t>
            </a:r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Gateway简介</a:t>
            </a:r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核心概念</a:t>
            </a:r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工作原理</a:t>
            </a:r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快速入门</a:t>
            </a:r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路由谓词工厂配置</a:t>
            </a:r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过滤器工厂配置</a:t>
            </a:r>
            <a:endParaRPr lang="en-US" sz="1500" dirty="0"/>
          </a:p>
          <a:p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源码分析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34958" y="723267"/>
            <a:ext cx="1455014" cy="416663"/>
          </a:xfrm>
          <a:custGeom>
            <a:avLst/>
            <a:gdLst/>
            <a:ahLst/>
            <a:cxnLst/>
            <a:rect l="l" t="t" r="r" b="b"/>
            <a:pathLst>
              <a:path w="1455014" h="416663">
                <a:moveTo>
                  <a:pt x="0" y="0"/>
                </a:moveTo>
                <a:lnTo>
                  <a:pt x="1018510" y="0"/>
                </a:lnTo>
                <a:quadBezTo>
                  <a:pt x="1455014" y="0"/>
                  <a:pt x="1455014" y="124999"/>
                </a:quadBezTo>
                <a:lnTo>
                  <a:pt x="1455014" y="416663"/>
                </a:lnTo>
                <a:lnTo>
                  <a:pt x="436504" y="416663"/>
                </a:lnTo>
                <a:quadBezTo>
                  <a:pt x="0" y="416663"/>
                  <a:pt x="0" y="291664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5" name="Object4"/>
          <p:cNvSpPr/>
          <p:nvPr/>
        </p:nvSpPr>
        <p:spPr>
          <a:xfrm>
            <a:off x="434958" y="723267"/>
            <a:ext cx="1455014" cy="416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谓词工厂使用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434958" y="1474470"/>
            <a:ext cx="548640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Betwee谓词工厂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Cookie匹配谓词工厂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Head匹配谓词工厂</a:t>
            </a:r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869942" y="2289318"/>
            <a:ext cx="409091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自定义谓词工厂</a:t>
            </a:r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017292" y="1656797"/>
            <a:ext cx="4347109" cy="16367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七、过滤器工厂配置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68945" y="1293962"/>
            <a:ext cx="8406110" cy="2606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SpringCloudGateway 内置了很多的过滤器工厂，我们通过一些过滤器工厂可以进行一些业务逻辑处理器，比如添加剔除响应头，添加去除参数等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官网：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https://docs.spring.io/spring-cloud-gateway/docs/current/reference/html/#gatewayfilter-factories</a:t>
            </a:r>
            <a:endParaRPr lang="en-US" sz="1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34958" y="723267"/>
            <a:ext cx="1488193" cy="416663"/>
          </a:xfrm>
          <a:custGeom>
            <a:avLst/>
            <a:gdLst/>
            <a:ahLst/>
            <a:cxnLst/>
            <a:rect l="l" t="t" r="r" b="b"/>
            <a:pathLst>
              <a:path w="1488193" h="416663">
                <a:moveTo>
                  <a:pt x="0" y="0"/>
                </a:moveTo>
                <a:lnTo>
                  <a:pt x="1041735" y="0"/>
                </a:lnTo>
                <a:quadBezTo>
                  <a:pt x="1488193" y="0"/>
                  <a:pt x="1488193" y="124999"/>
                </a:quadBezTo>
                <a:lnTo>
                  <a:pt x="1488193" y="416663"/>
                </a:lnTo>
                <a:lnTo>
                  <a:pt x="446458" y="416663"/>
                </a:lnTo>
                <a:quadBezTo>
                  <a:pt x="0" y="416663"/>
                  <a:pt x="0" y="291664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5" name="Object4"/>
          <p:cNvSpPr/>
          <p:nvPr/>
        </p:nvSpPr>
        <p:spPr>
          <a:xfrm>
            <a:off x="434958" y="723267"/>
            <a:ext cx="1488193" cy="416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过滤器的使用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348374" y="168381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AddRequestHeader 过滤工厂</a:t>
            </a:r>
            <a:endParaRPr lang="en-US"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34958" y="723267"/>
            <a:ext cx="1471604" cy="433253"/>
          </a:xfrm>
          <a:custGeom>
            <a:avLst/>
            <a:gdLst/>
            <a:ahLst/>
            <a:cxnLst/>
            <a:rect l="l" t="t" r="r" b="b"/>
            <a:pathLst>
              <a:path w="1471604" h="433253">
                <a:moveTo>
                  <a:pt x="0" y="0"/>
                </a:moveTo>
                <a:lnTo>
                  <a:pt x="1030123" y="0"/>
                </a:lnTo>
                <a:quadBezTo>
                  <a:pt x="1471604" y="0"/>
                  <a:pt x="1471604" y="129976"/>
                </a:quadBezTo>
                <a:lnTo>
                  <a:pt x="1471604" y="433253"/>
                </a:lnTo>
                <a:lnTo>
                  <a:pt x="441481" y="433253"/>
                </a:lnTo>
                <a:quadBezTo>
                  <a:pt x="0" y="433253"/>
                  <a:pt x="0" y="303277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5" name="Object4"/>
          <p:cNvSpPr/>
          <p:nvPr/>
        </p:nvSpPr>
        <p:spPr>
          <a:xfrm>
            <a:off x="434958" y="723267"/>
            <a:ext cx="1471604" cy="4332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自定义过滤器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434958" y="1733578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记录日志信息</a:t>
            </a:r>
            <a:endParaRPr lang="en-US" sz="1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34958" y="723267"/>
            <a:ext cx="1363774" cy="433253"/>
          </a:xfrm>
          <a:custGeom>
            <a:avLst/>
            <a:gdLst/>
            <a:ahLst/>
            <a:cxnLst/>
            <a:rect l="l" t="t" r="r" b="b"/>
            <a:pathLst>
              <a:path w="1363774" h="433253">
                <a:moveTo>
                  <a:pt x="0" y="0"/>
                </a:moveTo>
                <a:lnTo>
                  <a:pt x="954641" y="0"/>
                </a:lnTo>
                <a:quadBezTo>
                  <a:pt x="1363774" y="0"/>
                  <a:pt x="1363774" y="129976"/>
                </a:quadBezTo>
                <a:lnTo>
                  <a:pt x="1363774" y="433253"/>
                </a:lnTo>
                <a:lnTo>
                  <a:pt x="409132" y="433253"/>
                </a:lnTo>
                <a:quadBezTo>
                  <a:pt x="0" y="433253"/>
                  <a:pt x="0" y="303277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5" name="Object4"/>
          <p:cNvSpPr/>
          <p:nvPr/>
        </p:nvSpPr>
        <p:spPr>
          <a:xfrm>
            <a:off x="434958" y="723267"/>
            <a:ext cx="1363774" cy="4332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全局过滤器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434958" y="1385203"/>
            <a:ext cx="8115798" cy="777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前面的 GatewayFilter 工厂是在某一特定路由策略中设置的，仅对这一种路由生效。若要使某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些过滤效果应用到所有路由策略中，就可以将该 GatewayFilter 工厂定义在全局Filters中。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434958" y="2762112"/>
            <a:ext cx="76181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https://docs.spring.io/spring-cloud-gateway/docs/current/reference/html/#global-filters</a:t>
            </a:r>
            <a:endParaRPr lang="en-US" sz="1500" dirty="0"/>
          </a:p>
        </p:txBody>
      </p:sp>
      <p:pic>
        <p:nvPicPr>
          <p:cNvPr id="8" name="Object 7" descr="https://fynotefile.oss-cn-zhangjiakou.aliyuncs.com/fynote/fyfile/15647/109515/8a1396312c094214b4173d0b148db1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29" y="3838797"/>
            <a:ext cx="6639022" cy="40431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522562" y="1634042"/>
            <a:ext cx="5486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LoadBalancerClientFilter讲解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自定义全局过滤器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34958" y="723267"/>
            <a:ext cx="1363774" cy="433253"/>
          </a:xfrm>
          <a:custGeom>
            <a:avLst/>
            <a:gdLst/>
            <a:ahLst/>
            <a:cxnLst/>
            <a:rect l="l" t="t" r="r" b="b"/>
            <a:pathLst>
              <a:path w="1363774" h="433253">
                <a:moveTo>
                  <a:pt x="0" y="0"/>
                </a:moveTo>
                <a:lnTo>
                  <a:pt x="954641" y="0"/>
                </a:lnTo>
                <a:quadBezTo>
                  <a:pt x="1363774" y="0"/>
                  <a:pt x="1363774" y="129976"/>
                </a:quadBezTo>
                <a:lnTo>
                  <a:pt x="1363774" y="433253"/>
                </a:lnTo>
                <a:lnTo>
                  <a:pt x="409132" y="433253"/>
                </a:lnTo>
                <a:quadBezTo>
                  <a:pt x="0" y="433253"/>
                  <a:pt x="0" y="303277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6" name="Object5"/>
          <p:cNvSpPr/>
          <p:nvPr/>
        </p:nvSpPr>
        <p:spPr>
          <a:xfrm>
            <a:off x="434958" y="723267"/>
            <a:ext cx="1363774" cy="4332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全局过滤器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017292" y="1656797"/>
            <a:ext cx="2729656" cy="19568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八、源码分析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017292" y="1656797"/>
            <a:ext cx="2729656" cy="16367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一、网关简介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934363" y="1343730"/>
            <a:ext cx="6407104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网关作为流量的入口，常用的功能包括路由转发，权限校验，限流等。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34958" y="723267"/>
            <a:ext cx="998810" cy="408369"/>
          </a:xfrm>
          <a:custGeom>
            <a:avLst/>
            <a:gdLst/>
            <a:ahLst/>
            <a:cxnLst/>
            <a:rect l="l" t="t" r="r" b="b"/>
            <a:pathLst>
              <a:path w="998810" h="408369">
                <a:moveTo>
                  <a:pt x="0" y="0"/>
                </a:moveTo>
                <a:lnTo>
                  <a:pt x="699167" y="0"/>
                </a:lnTo>
                <a:quadBezTo>
                  <a:pt x="998810" y="0"/>
                  <a:pt x="998810" y="122511"/>
                </a:quadBezTo>
                <a:lnTo>
                  <a:pt x="998810" y="408369"/>
                </a:lnTo>
                <a:lnTo>
                  <a:pt x="299643" y="408369"/>
                </a:lnTo>
                <a:quadBezTo>
                  <a:pt x="0" y="408369"/>
                  <a:pt x="0" y="285858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6" name="Object5"/>
          <p:cNvSpPr/>
          <p:nvPr/>
        </p:nvSpPr>
        <p:spPr>
          <a:xfrm>
            <a:off x="434958" y="723267"/>
            <a:ext cx="998810" cy="4083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网关介绍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017292" y="1656797"/>
            <a:ext cx="3600592" cy="19568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二、Gateway简介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34958" y="723267"/>
            <a:ext cx="998810" cy="408369"/>
          </a:xfrm>
          <a:custGeom>
            <a:avLst/>
            <a:gdLst/>
            <a:ahLst/>
            <a:cxnLst/>
            <a:rect l="l" t="t" r="r" b="b"/>
            <a:pathLst>
              <a:path w="998810" h="408369">
                <a:moveTo>
                  <a:pt x="0" y="0"/>
                </a:moveTo>
                <a:lnTo>
                  <a:pt x="699167" y="0"/>
                </a:lnTo>
                <a:quadBezTo>
                  <a:pt x="998810" y="0"/>
                  <a:pt x="998810" y="122511"/>
                </a:quadBezTo>
                <a:lnTo>
                  <a:pt x="998810" y="408369"/>
                </a:lnTo>
                <a:lnTo>
                  <a:pt x="299643" y="408369"/>
                </a:lnTo>
                <a:quadBezTo>
                  <a:pt x="0" y="408369"/>
                  <a:pt x="0" y="285858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5" name="Object4"/>
          <p:cNvSpPr/>
          <p:nvPr/>
        </p:nvSpPr>
        <p:spPr>
          <a:xfrm>
            <a:off x="434958" y="723267"/>
            <a:ext cx="998810" cy="4083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网关介绍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547446" y="1360319"/>
            <a:ext cx="7925021" cy="11704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Cloud Gateway 是Spring Cloud官方推出的第二代网关框架，定位于取代 Netflix Zuul。相比Zuul来说，Spring Cloud Gateway 提供更优秀的性能，更强大的有功能。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547446" y="2853353"/>
            <a:ext cx="7875253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Cloud Gateway 是由 WebFlux + Netty + Reactor 实现的响应式的 API 网关。</a:t>
            </a:r>
            <a:endParaRPr lang="en-US" sz="1500" dirty="0"/>
          </a:p>
        </p:txBody>
      </p:sp>
      <p:sp>
        <p:nvSpPr>
          <p:cNvPr id="8" name="Object7"/>
          <p:cNvSpPr/>
          <p:nvPr/>
        </p:nvSpPr>
        <p:spPr>
          <a:xfrm>
            <a:off x="630392" y="3915065"/>
            <a:ext cx="5486400" cy="4846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dirty="0">
                <a:solidFill>
                  <a:srgbClr val="D7141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它不能在传统的servlet容器中工作，也不能构建成war包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017292" y="1656797"/>
            <a:ext cx="2729656" cy="19568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三、核心概念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34958" y="723267"/>
            <a:ext cx="998810" cy="408369"/>
          </a:xfrm>
          <a:custGeom>
            <a:avLst/>
            <a:gdLst/>
            <a:ahLst/>
            <a:cxnLst/>
            <a:rect l="l" t="t" r="r" b="b"/>
            <a:pathLst>
              <a:path w="998810" h="408369">
                <a:moveTo>
                  <a:pt x="0" y="0"/>
                </a:moveTo>
                <a:lnTo>
                  <a:pt x="699167" y="0"/>
                </a:lnTo>
                <a:quadBezTo>
                  <a:pt x="998810" y="0"/>
                  <a:pt x="998810" y="122511"/>
                </a:quadBezTo>
                <a:lnTo>
                  <a:pt x="998810" y="408369"/>
                </a:lnTo>
                <a:lnTo>
                  <a:pt x="299643" y="408369"/>
                </a:lnTo>
                <a:quadBezTo>
                  <a:pt x="0" y="408369"/>
                  <a:pt x="0" y="285858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5" name="Object4"/>
          <p:cNvSpPr/>
          <p:nvPr/>
        </p:nvSpPr>
        <p:spPr>
          <a:xfrm>
            <a:off x="434958" y="723267"/>
            <a:ext cx="998810" cy="4083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SimHei" pitchFamily="34" charset="0"/>
                <a:ea typeface="SimHei" pitchFamily="34" charset="-122"/>
                <a:cs typeface="SimHei" pitchFamily="34" charset="-120"/>
              </a:rPr>
              <a:t>核心概念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501665" y="1393498"/>
            <a:ext cx="8356342" cy="2606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路由（route)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路由是网关中最基础的部分，路由信息包括一个ID、一个目的URI、一组谓词工厂、一组Filter组成。如果谓词为真，则说明请求的URL和配置的路由匹配。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谓词(predicates)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即java.util.function.Predicate , Spring Cloud Gateway使用Predicate实现路由的匹配条件。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过滤器（Filter)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SpringCloud Gateway中的filter分为Gateway FilIer和Global Filter。Filter可以对请求和响应进行处理。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4" name="Object 3" descr="https://fynotefile.oss-cn-zhangjiakou.aliyuncs.com/fynote/fyfile/15647/109515/4dfb220397724b6fb9393064d5ffd60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92" y="908899"/>
            <a:ext cx="6968139" cy="33257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2023-02-07T07:56:03Z</dcterms:created>
  <dcterms:modified xsi:type="dcterms:W3CDTF">2023-02-07T07:56:03Z</dcterms:modified>
</cp:coreProperties>
</file>