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notesMasterIdLst>
    <p:notesMasterId r:id="rId3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sv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sv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sv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svg"/><Relationship Id="rId4" Type="http://schemas.openxmlformats.org/officeDocument/2006/relationships/image" Target="../media/image-12-4.png"/><Relationship Id="rId5" Type="http://schemas.openxmlformats.org/officeDocument/2006/relationships/slideLayout" Target="../slideLayouts/slideLayout1.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svg"/><Relationship Id="rId4" Type="http://schemas.openxmlformats.org/officeDocument/2006/relationships/image" Target="../media/image-13-4.png"/><Relationship Id="rId5" Type="http://schemas.openxmlformats.org/officeDocument/2006/relationships/slideLayout" Target="../slideLayouts/slideLayout1.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sv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svg"/><Relationship Id="rId4" Type="http://schemas.openxmlformats.org/officeDocument/2006/relationships/slideLayout" Target="../slideLayouts/slideLayout1.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svg"/><Relationship Id="rId4" Type="http://schemas.openxmlformats.org/officeDocument/2006/relationships/image" Target="../media/image-16-4.png"/><Relationship Id="rId5" Type="http://schemas.openxmlformats.org/officeDocument/2006/relationships/slideLayout" Target="../slideLayouts/slideLayout1.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svg"/><Relationship Id="rId4" Type="http://schemas.openxmlformats.org/officeDocument/2006/relationships/image" Target="../media/image-17-4.png"/><Relationship Id="rId5" Type="http://schemas.openxmlformats.org/officeDocument/2006/relationships/slideLayout" Target="../slideLayouts/slideLayout1.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svg"/><Relationship Id="rId4" Type="http://schemas.openxmlformats.org/officeDocument/2006/relationships/slideLayout" Target="../slideLayouts/slideLayout1.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sv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sv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svg"/><Relationship Id="rId4" Type="http://schemas.openxmlformats.org/officeDocument/2006/relationships/slideLayout" Target="../slideLayouts/slideLayout1.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svg"/><Relationship Id="rId4" Type="http://schemas.openxmlformats.org/officeDocument/2006/relationships/slideLayout" Target="../slideLayouts/slideLayout1.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svg"/><Relationship Id="rId4" Type="http://schemas.openxmlformats.org/officeDocument/2006/relationships/slideLayout" Target="../slideLayouts/slideLayout1.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svg"/><Relationship Id="rId4" Type="http://schemas.openxmlformats.org/officeDocument/2006/relationships/slideLayout" Target="../slideLayouts/slideLayout1.xml"/><Relationship Id="rId5"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svg"/><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svg"/><Relationship Id="rId4" Type="http://schemas.openxmlformats.org/officeDocument/2006/relationships/image" Target="../media/image-25-4.gif"/><Relationship Id="rId5" Type="http://schemas.openxmlformats.org/officeDocument/2006/relationships/slideLayout" Target="../slideLayouts/slideLayout1.xml"/><Relationship Id="rId6"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svg"/><Relationship Id="rId4" Type="http://schemas.openxmlformats.org/officeDocument/2006/relationships/image" Target="../media/image-26-4.png"/><Relationship Id="rId5" Type="http://schemas.openxmlformats.org/officeDocument/2006/relationships/slideLayout" Target="../slideLayouts/slideLayout1.xml"/><Relationship Id="rId6"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svg"/><Relationship Id="rId4" Type="http://schemas.openxmlformats.org/officeDocument/2006/relationships/image" Target="../media/image-27-4.png"/><Relationship Id="rId5" Type="http://schemas.openxmlformats.org/officeDocument/2006/relationships/slideLayout" Target="../slideLayouts/slideLayout1.xml"/><Relationship Id="rId6"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svg"/><Relationship Id="rId4" Type="http://schemas.openxmlformats.org/officeDocument/2006/relationships/slideLayout" Target="../slideLayouts/slideLayout1.xml"/><Relationship Id="rId5"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image" Target="../media/image-29-3.svg"/><Relationship Id="rId4" Type="http://schemas.openxmlformats.org/officeDocument/2006/relationships/slideLayout" Target="../slideLayouts/slideLayout1.xml"/><Relationship Id="rId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sv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svg"/><Relationship Id="rId4" Type="http://schemas.openxmlformats.org/officeDocument/2006/relationships/slideLayout" Target="../slideLayouts/slideLayout1.xml"/><Relationship Id="rId5"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png"/><Relationship Id="rId3" Type="http://schemas.openxmlformats.org/officeDocument/2006/relationships/image" Target="../media/image-31-3.svg"/><Relationship Id="rId4" Type="http://schemas.openxmlformats.org/officeDocument/2006/relationships/slideLayout" Target="../slideLayouts/slideLayout1.xml"/><Relationship Id="rId5"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png"/><Relationship Id="rId3" Type="http://schemas.openxmlformats.org/officeDocument/2006/relationships/image" Target="../media/image-32-3.svg"/><Relationship Id="rId4" Type="http://schemas.openxmlformats.org/officeDocument/2006/relationships/slideLayout" Target="../slideLayouts/slideLayout1.xml"/><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image" Target="../media/image-33-2.png"/><Relationship Id="rId3" Type="http://schemas.openxmlformats.org/officeDocument/2006/relationships/image" Target="../media/image-33-3.svg"/><Relationship Id="rId4" Type="http://schemas.openxmlformats.org/officeDocument/2006/relationships/slideLayout" Target="../slideLayouts/slideLayout1.xml"/><Relationship Id="rId5"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png"/><Relationship Id="rId3" Type="http://schemas.openxmlformats.org/officeDocument/2006/relationships/image" Target="../media/image-34-3.svg"/><Relationship Id="rId4" Type="http://schemas.openxmlformats.org/officeDocument/2006/relationships/slideLayout" Target="../slideLayouts/slideLayout1.xml"/><Relationship Id="rId5"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svg"/><Relationship Id="rId4" Type="http://schemas.openxmlformats.org/officeDocument/2006/relationships/image" Target="../media/image-4-4.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sv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sv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sv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svg"/><Relationship Id="rId4" Type="http://schemas.openxmlformats.org/officeDocument/2006/relationships/image" Target="../media/image-8-4.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svg"/><Relationship Id="rId4" Type="http://schemas.openxmlformats.org/officeDocument/2006/relationships/image" Target="../media/image-9-4.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2d55bbbf0a794d2daff265f2a2ef259d.png">    </p:cNvPr>
          <p:cNvPicPr>
            <a:picLocks noChangeAspect="1"/>
          </p:cNvPicPr>
          <p:nvPr/>
        </p:nvPicPr>
        <p:blipFill>
          <a:blip r:embed="rId1"/>
          <a:stretch>
            <a:fillRect/>
          </a:stretch>
        </p:blipFill>
        <p:spPr>
          <a:xfrm>
            <a:off x="0" y="-2300"/>
            <a:ext cx="9144000" cy="4663887"/>
          </a:xfrm>
          <a:prstGeom prst="rect">
            <a:avLst/>
          </a:prstGeom>
        </p:spPr>
      </p:pic>
      <p:sp>
        <p:nvSpPr>
          <p:cNvPr id="3" name="Object2"/>
          <p:cNvSpPr/>
          <p:nvPr/>
        </p:nvSpPr>
        <p:spPr>
          <a:xfrm>
            <a:off x="764056" y="1664780"/>
            <a:ext cx="7615888" cy="906971"/>
          </a:xfrm>
          <a:prstGeom prst="rect">
            <a:avLst/>
          </a:prstGeom>
          <a:noFill/>
          <a:ln/>
        </p:spPr>
        <p:txBody>
          <a:bodyPr wrap="square" rtlCol="0" anchor="ctr"/>
          <a:lstStyle/>
          <a:p>
            <a:pPr algn="ctr">
              <a:lnSpc>
                <a:spcPct val="90000"/>
              </a:lnSpc>
            </a:pPr>
            <a:r>
              <a:rPr lang="en-US" sz="5000" b="1" dirty="0">
                <a:solidFill>
                  <a:srgbClr val="C21401"/>
                </a:solidFill>
                <a:latin typeface="Microsoft Yahei" pitchFamily="34" charset="0"/>
                <a:ea typeface="Microsoft Yahei" pitchFamily="34" charset="-122"/>
                <a:cs typeface="Microsoft Yahei" pitchFamily="34" charset="-120"/>
              </a:rPr>
              <a:t>Sentinel使用和源码分析</a:t>
            </a:r>
            <a:endParaRPr lang="en-US" sz="1500" dirty="0"/>
          </a:p>
        </p:txBody>
      </p:sp>
      <p:sp>
        <p:nvSpPr>
          <p:cNvPr id="4" name="Object3"/>
          <p:cNvSpPr/>
          <p:nvPr/>
        </p:nvSpPr>
        <p:spPr>
          <a:xfrm>
            <a:off x="1897380" y="3287957"/>
            <a:ext cx="5349240" cy="731520"/>
          </a:xfrm>
          <a:prstGeom prst="rect">
            <a:avLst/>
          </a:prstGeom>
          <a:noFill/>
          <a:ln/>
        </p:spPr>
        <p:txBody>
          <a:bodyPr wrap="square" rtlCol="0" anchor="ctr"/>
          <a:lstStyle/>
          <a:p>
            <a:pPr algn="ctr"/>
            <a:r>
              <a:rPr lang="en-US" sz="3000" b="1" dirty="0">
                <a:solidFill>
                  <a:srgbClr val="333333"/>
                </a:solidFill>
                <a:latin typeface="Microsoft Yahei" pitchFamily="34" charset="0"/>
                <a:ea typeface="Microsoft Yahei" pitchFamily="34" charset="-122"/>
                <a:cs typeface="Microsoft Yahei" pitchFamily="34" charset="-120"/>
              </a:rPr>
              <a:t>马士兵教育 马坤鹏</a:t>
            </a:r>
            <a:endParaRPr lang="en-US" sz="1500" dirty="0"/>
          </a:p>
        </p:txBody>
      </p:sp>
      <p:pic>
        <p:nvPicPr>
          <p:cNvPr id="5" name="Object 4"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711846" cy="425317"/>
          </a:xfrm>
          <a:custGeom>
            <a:avLst/>
            <a:gdLst/>
            <a:ahLst/>
            <a:cxnLst/>
            <a:rect l="l" t="t" r="r" b="b"/>
            <a:pathLst>
              <a:path w="711846" h="425317">
                <a:moveTo>
                  <a:pt x="0" y="0"/>
                </a:moveTo>
                <a:lnTo>
                  <a:pt x="498292" y="0"/>
                </a:lnTo>
                <a:quadBezTo>
                  <a:pt x="711846" y="0"/>
                  <a:pt x="711846" y="127595"/>
                </a:quadBezTo>
                <a:lnTo>
                  <a:pt x="711846" y="425317"/>
                </a:lnTo>
                <a:lnTo>
                  <a:pt x="213554" y="425317"/>
                </a:lnTo>
                <a:quadBezTo>
                  <a:pt x="0" y="425317"/>
                  <a:pt x="0" y="297722"/>
                </a:quadBezTo>
                <a:lnTo>
                  <a:pt x="0" y="0"/>
                </a:lnTo>
                <a:close/>
              </a:path>
            </a:pathLst>
          </a:custGeom>
          <a:solidFill>
            <a:srgbClr val="EC3447"/>
          </a:solidFill>
          <a:ln/>
        </p:spPr>
      </p:sp>
      <p:sp>
        <p:nvSpPr>
          <p:cNvPr id="5" name="Object4"/>
          <p:cNvSpPr/>
          <p:nvPr/>
        </p:nvSpPr>
        <p:spPr>
          <a:xfrm>
            <a:off x="502411" y="623551"/>
            <a:ext cx="711846" cy="42531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超时</a:t>
            </a:r>
            <a:endParaRPr lang="en-US" sz="1500" dirty="0"/>
          </a:p>
        </p:txBody>
      </p:sp>
      <p:sp>
        <p:nvSpPr>
          <p:cNvPr id="6" name="Object5"/>
          <p:cNvSpPr/>
          <p:nvPr/>
        </p:nvSpPr>
        <p:spPr>
          <a:xfrm>
            <a:off x="689776" y="1355208"/>
            <a:ext cx="7482694" cy="73152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在上游服务调用下游服务的时候，上游服务设置一个最大响应时间，如果超过这个时间，下游未作出反应，上游服务就断开请求，释放掉线程。</a:t>
            </a:r>
            <a:endParaRPr lang="en-US"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711846" cy="425317"/>
          </a:xfrm>
          <a:custGeom>
            <a:avLst/>
            <a:gdLst/>
            <a:ahLst/>
            <a:cxnLst/>
            <a:rect l="l" t="t" r="r" b="b"/>
            <a:pathLst>
              <a:path w="711846" h="425317">
                <a:moveTo>
                  <a:pt x="0" y="0"/>
                </a:moveTo>
                <a:lnTo>
                  <a:pt x="498292" y="0"/>
                </a:lnTo>
                <a:quadBezTo>
                  <a:pt x="711846" y="0"/>
                  <a:pt x="711846" y="127595"/>
                </a:quadBezTo>
                <a:lnTo>
                  <a:pt x="711846" y="425317"/>
                </a:lnTo>
                <a:lnTo>
                  <a:pt x="213554" y="425317"/>
                </a:lnTo>
                <a:quadBezTo>
                  <a:pt x="0" y="425317"/>
                  <a:pt x="0" y="297722"/>
                </a:quadBezTo>
                <a:lnTo>
                  <a:pt x="0" y="0"/>
                </a:lnTo>
                <a:close/>
              </a:path>
            </a:pathLst>
          </a:custGeom>
          <a:solidFill>
            <a:srgbClr val="EC3447"/>
          </a:solidFill>
          <a:ln/>
        </p:spPr>
      </p:sp>
      <p:sp>
        <p:nvSpPr>
          <p:cNvPr id="5" name="Object4"/>
          <p:cNvSpPr/>
          <p:nvPr/>
        </p:nvSpPr>
        <p:spPr>
          <a:xfrm>
            <a:off x="502411" y="623551"/>
            <a:ext cx="711846" cy="42531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限流</a:t>
            </a:r>
            <a:endParaRPr lang="en-US" sz="1500" dirty="0"/>
          </a:p>
        </p:txBody>
      </p:sp>
      <p:sp>
        <p:nvSpPr>
          <p:cNvPr id="6" name="Object5"/>
          <p:cNvSpPr/>
          <p:nvPr/>
        </p:nvSpPr>
        <p:spPr>
          <a:xfrm>
            <a:off x="858334" y="1395783"/>
            <a:ext cx="6622502" cy="73152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限制请求核心服务提供者的流量，使大流量拦截在核心服务之外，这样可以更好的保证核心服务提供者不出问题，对于一些出问题的服务可以限制流量访问。</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711846" cy="425317"/>
          </a:xfrm>
          <a:custGeom>
            <a:avLst/>
            <a:gdLst/>
            <a:ahLst/>
            <a:cxnLst/>
            <a:rect l="l" t="t" r="r" b="b"/>
            <a:pathLst>
              <a:path w="711846" h="425317">
                <a:moveTo>
                  <a:pt x="0" y="0"/>
                </a:moveTo>
                <a:lnTo>
                  <a:pt x="498292" y="0"/>
                </a:lnTo>
                <a:quadBezTo>
                  <a:pt x="711846" y="0"/>
                  <a:pt x="711846" y="127595"/>
                </a:quadBezTo>
                <a:lnTo>
                  <a:pt x="711846" y="425317"/>
                </a:lnTo>
                <a:lnTo>
                  <a:pt x="213554" y="425317"/>
                </a:lnTo>
                <a:quadBezTo>
                  <a:pt x="0" y="425317"/>
                  <a:pt x="0" y="297722"/>
                </a:quadBezTo>
                <a:lnTo>
                  <a:pt x="0" y="0"/>
                </a:lnTo>
                <a:close/>
              </a:path>
            </a:pathLst>
          </a:custGeom>
          <a:solidFill>
            <a:srgbClr val="EC3447"/>
          </a:solidFill>
          <a:ln/>
        </p:spPr>
      </p:sp>
      <p:sp>
        <p:nvSpPr>
          <p:cNvPr id="5" name="Object4"/>
          <p:cNvSpPr/>
          <p:nvPr/>
        </p:nvSpPr>
        <p:spPr>
          <a:xfrm>
            <a:off x="502411" y="623551"/>
            <a:ext cx="711846" cy="42531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熔断</a:t>
            </a:r>
            <a:endParaRPr lang="en-US" sz="1500" dirty="0"/>
          </a:p>
        </p:txBody>
      </p:sp>
      <p:sp>
        <p:nvSpPr>
          <p:cNvPr id="6" name="Object5"/>
          <p:cNvSpPr/>
          <p:nvPr/>
        </p:nvSpPr>
        <p:spPr>
          <a:xfrm>
            <a:off x="502411" y="1103642"/>
            <a:ext cx="8537646" cy="73152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在互联网系统中，当下游服务因访问压力过大而响应变慢或失败，上游服务为了保护系统整体的可用性，可以暂时切断对下游服务的调用。</a:t>
            </a:r>
            <a:endParaRPr lang="en-US" sz="1500" dirty="0"/>
          </a:p>
        </p:txBody>
      </p:sp>
      <p:pic>
        <p:nvPicPr>
          <p:cNvPr id="7" name="Object 6" descr="https://fynotefile.oss-cn-zhangjiakou.aliyuncs.com/fynote/fyfile/15647/104020/bb2970353c3346868c53ab53d4f5ac60.png">    </p:cNvPr>
          <p:cNvPicPr>
            <a:picLocks noChangeAspect="1"/>
          </p:cNvPicPr>
          <p:nvPr/>
        </p:nvPicPr>
        <p:blipFill>
          <a:blip r:embed="rId4"/>
          <a:stretch>
            <a:fillRect/>
          </a:stretch>
        </p:blipFill>
        <p:spPr>
          <a:xfrm>
            <a:off x="235335" y="1835162"/>
            <a:ext cx="8511029" cy="20345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711846" cy="425317"/>
          </a:xfrm>
          <a:custGeom>
            <a:avLst/>
            <a:gdLst/>
            <a:ahLst/>
            <a:cxnLst/>
            <a:rect l="l" t="t" r="r" b="b"/>
            <a:pathLst>
              <a:path w="711846" h="425317">
                <a:moveTo>
                  <a:pt x="0" y="0"/>
                </a:moveTo>
                <a:lnTo>
                  <a:pt x="498292" y="0"/>
                </a:lnTo>
                <a:quadBezTo>
                  <a:pt x="711846" y="0"/>
                  <a:pt x="711846" y="127595"/>
                </a:quadBezTo>
                <a:lnTo>
                  <a:pt x="711846" y="425317"/>
                </a:lnTo>
                <a:lnTo>
                  <a:pt x="213554" y="425317"/>
                </a:lnTo>
                <a:quadBezTo>
                  <a:pt x="0" y="425317"/>
                  <a:pt x="0" y="297722"/>
                </a:quadBezTo>
                <a:lnTo>
                  <a:pt x="0" y="0"/>
                </a:lnTo>
                <a:close/>
              </a:path>
            </a:pathLst>
          </a:custGeom>
          <a:solidFill>
            <a:srgbClr val="EC3447"/>
          </a:solidFill>
          <a:ln/>
        </p:spPr>
      </p:sp>
      <p:sp>
        <p:nvSpPr>
          <p:cNvPr id="5" name="Object4"/>
          <p:cNvSpPr/>
          <p:nvPr/>
        </p:nvSpPr>
        <p:spPr>
          <a:xfrm>
            <a:off x="502411" y="623551"/>
            <a:ext cx="711846" cy="42531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熔断</a:t>
            </a:r>
            <a:endParaRPr lang="en-US" sz="1500" dirty="0"/>
          </a:p>
        </p:txBody>
      </p:sp>
      <p:pic>
        <p:nvPicPr>
          <p:cNvPr id="6" name="Object 5" descr="https://fynotefile.oss-cn-zhangjiakou.aliyuncs.com/fynote/fyfile/15647/104020/5d185a9dd97749288aff5908aedbcac9.png">    </p:cNvPr>
          <p:cNvPicPr>
            <a:picLocks noChangeAspect="1"/>
          </p:cNvPicPr>
          <p:nvPr/>
        </p:nvPicPr>
        <p:blipFill>
          <a:blip r:embed="rId4"/>
          <a:stretch>
            <a:fillRect/>
          </a:stretch>
        </p:blipFill>
        <p:spPr>
          <a:xfrm>
            <a:off x="185060" y="1521511"/>
            <a:ext cx="8722019" cy="31797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711846" cy="425317"/>
          </a:xfrm>
          <a:custGeom>
            <a:avLst/>
            <a:gdLst/>
            <a:ahLst/>
            <a:cxnLst/>
            <a:rect l="l" t="t" r="r" b="b"/>
            <a:pathLst>
              <a:path w="711846" h="425317">
                <a:moveTo>
                  <a:pt x="0" y="0"/>
                </a:moveTo>
                <a:lnTo>
                  <a:pt x="498292" y="0"/>
                </a:lnTo>
                <a:quadBezTo>
                  <a:pt x="711846" y="0"/>
                  <a:pt x="711846" y="127595"/>
                </a:quadBezTo>
                <a:lnTo>
                  <a:pt x="711846" y="425317"/>
                </a:lnTo>
                <a:lnTo>
                  <a:pt x="213554" y="425317"/>
                </a:lnTo>
                <a:quadBezTo>
                  <a:pt x="0" y="425317"/>
                  <a:pt x="0" y="297722"/>
                </a:quadBezTo>
                <a:lnTo>
                  <a:pt x="0" y="0"/>
                </a:lnTo>
                <a:close/>
              </a:path>
            </a:pathLst>
          </a:custGeom>
          <a:solidFill>
            <a:srgbClr val="EC3447"/>
          </a:solidFill>
          <a:ln/>
        </p:spPr>
      </p:sp>
      <p:sp>
        <p:nvSpPr>
          <p:cNvPr id="5" name="Object4"/>
          <p:cNvSpPr/>
          <p:nvPr/>
        </p:nvSpPr>
        <p:spPr>
          <a:xfrm>
            <a:off x="502411" y="623551"/>
            <a:ext cx="711846" cy="42531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降级</a:t>
            </a:r>
            <a:endParaRPr lang="en-US" sz="1500" dirty="0"/>
          </a:p>
        </p:txBody>
      </p:sp>
      <p:sp>
        <p:nvSpPr>
          <p:cNvPr id="6" name="Object5"/>
          <p:cNvSpPr/>
          <p:nvPr/>
        </p:nvSpPr>
        <p:spPr>
          <a:xfrm>
            <a:off x="502411" y="1347093"/>
            <a:ext cx="7304164" cy="73152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所谓降级就是我们调用的服务异常超时等原因不能正常返回的情况下，我们返回一个缺省的值。</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751864" y="1665092"/>
            <a:ext cx="4087217" cy="1316736"/>
          </a:xfrm>
          <a:prstGeom prst="rect">
            <a:avLst/>
          </a:prstGeom>
          <a:noFill/>
          <a:ln/>
        </p:spPr>
        <p:txBody>
          <a:bodyPr wrap="square" rtlCol="0" anchor="ctr"/>
          <a:lstStyle/>
          <a:p>
            <a:endParaRPr lang="en-US" sz="1500" dirty="0"/>
          </a:p>
          <a:p>
            <a:pPr algn="ctr"/>
            <a:r>
              <a:rPr lang="en-US" sz="2700" b="1" dirty="0">
                <a:solidFill>
                  <a:srgbClr val="333333"/>
                </a:solidFill>
                <a:latin typeface="Microsoft Yahei" pitchFamily="34" charset="0"/>
                <a:ea typeface="Microsoft Yahei" pitchFamily="34" charset="-122"/>
                <a:cs typeface="Microsoft Yahei" pitchFamily="34" charset="-120"/>
              </a:rPr>
              <a:t>三、常见的容错组件</a:t>
            </a:r>
            <a:endParaRPr lang="en-US" sz="1500" dirty="0"/>
          </a:p>
          <a:p>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pic>
        <p:nvPicPr>
          <p:cNvPr id="4" name="Object 3" descr="https://fynotefile.oss-cn-zhangjiakou.aliyuncs.com/fynote/fyfile/15647/104020/fd935b9ebcec4c3fb5c35a92fe219f70.png">    </p:cNvPr>
          <p:cNvPicPr>
            <a:picLocks noChangeAspect="1"/>
          </p:cNvPicPr>
          <p:nvPr/>
        </p:nvPicPr>
        <p:blipFill>
          <a:blip r:embed="rId4"/>
          <a:stretch>
            <a:fillRect/>
          </a:stretch>
        </p:blipFill>
        <p:spPr>
          <a:xfrm>
            <a:off x="185060" y="1154745"/>
            <a:ext cx="8535374" cy="16757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pic>
        <p:nvPicPr>
          <p:cNvPr id="4" name="Object 3" descr="https://fynotefile.oss-cn-zhangjiakou.aliyuncs.com/fynote/fyfile/15647/104020/809de37631dc475b8cb8d8795ee444da.png">    </p:cNvPr>
          <p:cNvPicPr>
            <a:picLocks noChangeAspect="1"/>
          </p:cNvPicPr>
          <p:nvPr/>
        </p:nvPicPr>
        <p:blipFill>
          <a:blip r:embed="rId4"/>
          <a:stretch>
            <a:fillRect/>
          </a:stretch>
        </p:blipFill>
        <p:spPr>
          <a:xfrm>
            <a:off x="202875" y="564190"/>
            <a:ext cx="8738249" cy="45143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751864" y="1665092"/>
            <a:ext cx="4087217" cy="1316736"/>
          </a:xfrm>
          <a:prstGeom prst="rect">
            <a:avLst/>
          </a:prstGeom>
          <a:noFill/>
          <a:ln/>
        </p:spPr>
        <p:txBody>
          <a:bodyPr wrap="square" rtlCol="0" anchor="ctr"/>
          <a:lstStyle/>
          <a:p>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四、Sentinel基本操作</a:t>
            </a:r>
            <a:endParaRPr lang="en-US" sz="1500" dirty="0"/>
          </a:p>
          <a:p>
            <a:endParaRPr lang="en-US"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763685" y="241609"/>
            <a:ext cx="6286386" cy="4712446"/>
          </a:xfrm>
          <a:prstGeom prst="rect">
            <a:avLst/>
          </a:prstGeom>
          <a:noFill/>
          <a:ln/>
        </p:spPr>
        <p:txBody>
          <a:bodyPr wrap="square" rtlCol="0" anchor="ctr"/>
          <a:lstStyle/>
          <a:p>
            <a:endParaRPr lang="en-US" sz="1500" dirty="0"/>
          </a:p>
          <a:p>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1、什么是Sentinel</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2、基本概念</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3、Sentinel 功能和设计理念</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4、Sentinel快速开始</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5、Sentinel规则（dashboard）</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6、 Sentinel规则持久化</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7、 RestTemplate整合Sentinel</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8、Feign整合Sentinel</a:t>
            </a:r>
            <a:endParaRPr lang="en-US" sz="1500" dirty="0"/>
          </a:p>
          <a:p>
            <a:endParaRPr lang="en-US"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1737686" y="0"/>
            <a:ext cx="5668627" cy="786384"/>
          </a:xfrm>
          <a:prstGeom prst="rect">
            <a:avLst/>
          </a:prstGeom>
          <a:noFill/>
          <a:ln/>
        </p:spPr>
        <p:txBody>
          <a:bodyPr wrap="square" rtlCol="0" anchor="ctr"/>
          <a:lstStyle/>
          <a:p>
            <a:pPr algn="ctr"/>
            <a:r>
              <a:rPr lang="en-US" sz="3300" b="1" dirty="0">
                <a:solidFill>
                  <a:srgbClr val="333333"/>
                </a:solidFill>
                <a:latin typeface="Microsoft Yahei" pitchFamily="34" charset="0"/>
                <a:ea typeface="Microsoft Yahei" pitchFamily="34" charset="-122"/>
                <a:cs typeface="Microsoft Yahei" pitchFamily="34" charset="-120"/>
              </a:rPr>
              <a:t>目录</a:t>
            </a:r>
            <a:endParaRPr lang="en-US" sz="1500" dirty="0"/>
          </a:p>
        </p:txBody>
      </p:sp>
      <p:sp>
        <p:nvSpPr>
          <p:cNvPr id="5" name="Object4"/>
          <p:cNvSpPr/>
          <p:nvPr/>
        </p:nvSpPr>
        <p:spPr>
          <a:xfrm>
            <a:off x="1434953" y="393192"/>
            <a:ext cx="7342159" cy="4334256"/>
          </a:xfrm>
          <a:prstGeom prst="rect">
            <a:avLst/>
          </a:prstGeom>
          <a:noFill/>
          <a:ln/>
        </p:spPr>
        <p:txBody>
          <a:bodyPr wrap="square" rtlCol="0" anchor="ctr"/>
          <a:lstStyle/>
          <a:p>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分布式系统遇到的问题</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常见容错方案</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常见的容错组件</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Sentinel基本操作</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限流算法</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源码分析</a:t>
            </a:r>
            <a:endParaRPr lang="en-US" sz="1500" dirty="0"/>
          </a:p>
          <a:p>
            <a:endParaRPr lang="en-US" sz="1500" dirty="0"/>
          </a:p>
          <a:p>
            <a:endParaRPr lang="en-US"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343109" y="2233422"/>
            <a:ext cx="5486400" cy="676656"/>
          </a:xfrm>
          <a:prstGeom prst="rect">
            <a:avLst/>
          </a:prstGeom>
          <a:noFill/>
          <a:ln/>
        </p:spPr>
        <p:txBody>
          <a:bodyPr wrap="square" rtlCol="0" anchor="ctr"/>
          <a:lstStyle/>
          <a:p>
            <a:pPr algn="ctr"/>
            <a:r>
              <a:rPr lang="en-US" sz="2700" b="1" dirty="0">
                <a:solidFill>
                  <a:srgbClr val="333333"/>
                </a:solidFill>
                <a:latin typeface="Microsoft Yahei" pitchFamily="34" charset="0"/>
                <a:ea typeface="Microsoft Yahei" pitchFamily="34" charset="-122"/>
                <a:cs typeface="Microsoft Yahei" pitchFamily="34" charset="-120"/>
              </a:rPr>
              <a:t>1、Sentinel是什么</a:t>
            </a:r>
            <a:endParaRPr lang="en-US" sz="1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731225" y="1849755"/>
            <a:ext cx="3446130" cy="187452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特征：</a:t>
            </a:r>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    </a:t>
            </a:r>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丰富的应用场景</a:t>
            </a:r>
            <a:endParaRPr lang="en-US" sz="1500" dirty="0"/>
          </a:p>
          <a:p>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    </a:t>
            </a:r>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完备的实时监控</a:t>
            </a:r>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    </a:t>
            </a:r>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广泛的开源生态</a:t>
            </a:r>
            <a:endParaRPr lang="en-US" sz="1500" dirty="0"/>
          </a:p>
          <a:p>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    </a:t>
            </a:r>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完善的 SPI 扩展点</a:t>
            </a:r>
            <a:endParaRPr lang="en-US" sz="1500" dirty="0"/>
          </a:p>
          <a:p>
            <a:endParaRPr lang="en-US" sz="1500" dirty="0"/>
          </a:p>
        </p:txBody>
      </p:sp>
      <p:sp>
        <p:nvSpPr>
          <p:cNvPr id="5" name="Object4"/>
          <p:cNvSpPr/>
          <p:nvPr/>
        </p:nvSpPr>
        <p:spPr>
          <a:xfrm>
            <a:off x="502411" y="623551"/>
            <a:ext cx="1726223" cy="392857"/>
          </a:xfrm>
          <a:custGeom>
            <a:avLst/>
            <a:gdLst/>
            <a:ahLst/>
            <a:cxnLst/>
            <a:rect l="l" t="t" r="r" b="b"/>
            <a:pathLst>
              <a:path w="1726223" h="392857">
                <a:moveTo>
                  <a:pt x="0" y="0"/>
                </a:moveTo>
                <a:lnTo>
                  <a:pt x="1208356" y="0"/>
                </a:lnTo>
                <a:quadBezTo>
                  <a:pt x="1726223" y="0"/>
                  <a:pt x="1726223" y="117857"/>
                </a:quadBezTo>
                <a:lnTo>
                  <a:pt x="1726223" y="392857"/>
                </a:lnTo>
                <a:lnTo>
                  <a:pt x="517867" y="392857"/>
                </a:lnTo>
                <a:quadBezTo>
                  <a:pt x="0" y="392857"/>
                  <a:pt x="0" y="275000"/>
                </a:quadBezTo>
                <a:lnTo>
                  <a:pt x="0" y="0"/>
                </a:lnTo>
                <a:close/>
              </a:path>
            </a:pathLst>
          </a:custGeom>
          <a:solidFill>
            <a:srgbClr val="EC3447"/>
          </a:solidFill>
          <a:ln/>
        </p:spPr>
      </p:sp>
      <p:sp>
        <p:nvSpPr>
          <p:cNvPr id="6" name="Object5"/>
          <p:cNvSpPr/>
          <p:nvPr/>
        </p:nvSpPr>
        <p:spPr>
          <a:xfrm>
            <a:off x="502411" y="623551"/>
            <a:ext cx="1726223" cy="39285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什么是Sentinel</a:t>
            </a:r>
            <a:endParaRPr lang="en-US" sz="1500" dirty="0"/>
          </a:p>
        </p:txBody>
      </p:sp>
      <p:sp>
        <p:nvSpPr>
          <p:cNvPr id="7" name="Object6"/>
          <p:cNvSpPr/>
          <p:nvPr/>
        </p:nvSpPr>
        <p:spPr>
          <a:xfrm>
            <a:off x="587203" y="1094107"/>
            <a:ext cx="7969595" cy="73152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Sentinel (分布式系统的流量防卫兵) 是阿里开源的一套用于服务容错的综合性解决方案。它以流量为切入点, 从</a:t>
            </a:r>
            <a:r>
              <a:rPr lang="en-US" sz="1500" b="1" dirty="0">
                <a:solidFill>
                  <a:srgbClr val="333333"/>
                </a:solidFill>
                <a:latin typeface="Microsoft Yahei" pitchFamily="34" charset="0"/>
                <a:ea typeface="Microsoft Yahei" pitchFamily="34" charset="-122"/>
                <a:cs typeface="Microsoft Yahei" pitchFamily="34" charset="-120"/>
              </a:rPr>
              <a:t>流量控制、熔断降级、系统负载</a:t>
            </a:r>
            <a:r>
              <a:rPr lang="en-US" sz="1500" dirty="0">
                <a:solidFill>
                  <a:srgbClr val="333333"/>
                </a:solidFill>
                <a:latin typeface="Microsoft Yahei" pitchFamily="34" charset="0"/>
                <a:ea typeface="Microsoft Yahei" pitchFamily="34" charset="-122"/>
                <a:cs typeface="Microsoft Yahei" pitchFamily="34" charset="-120"/>
              </a:rPr>
              <a:t>保护等多个维度来保护服务的稳定性。</a:t>
            </a:r>
            <a:endParaRPr lang="en-US" sz="1500" dirty="0"/>
          </a:p>
        </p:txBody>
      </p:sp>
      <p:sp>
        <p:nvSpPr>
          <p:cNvPr id="8" name="Object7"/>
          <p:cNvSpPr/>
          <p:nvPr/>
        </p:nvSpPr>
        <p:spPr>
          <a:xfrm>
            <a:off x="731225" y="3320748"/>
            <a:ext cx="3446130" cy="128016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组成部分：</a:t>
            </a:r>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     核心库（Java客户端）</a:t>
            </a:r>
            <a:r>
              <a:rPr lang="en-US" sz="1200" b="1" dirty="0">
                <a:solidFill>
                  <a:srgbClr val="4183C4"/>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     控制台（Dashboard）</a:t>
            </a:r>
            <a:endParaRPr lang="en-US" sz="1500" dirty="0"/>
          </a:p>
          <a:p>
            <a:endParaRPr lang="en-US" sz="1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1880553" y="2136042"/>
            <a:ext cx="5486400" cy="676656"/>
          </a:xfrm>
          <a:prstGeom prst="rect">
            <a:avLst/>
          </a:prstGeom>
          <a:noFill/>
          <a:ln/>
        </p:spPr>
        <p:txBody>
          <a:bodyPr wrap="square" rtlCol="0" anchor="ctr"/>
          <a:lstStyle/>
          <a:p>
            <a:pPr algn="ctr"/>
            <a:r>
              <a:rPr lang="en-US" sz="2700" b="1" dirty="0">
                <a:solidFill>
                  <a:srgbClr val="333333"/>
                </a:solidFill>
                <a:latin typeface="Microsoft Yahei" pitchFamily="34" charset="0"/>
                <a:ea typeface="Microsoft Yahei" pitchFamily="34" charset="-122"/>
                <a:cs typeface="Microsoft Yahei" pitchFamily="34" charset="-120"/>
              </a:rPr>
              <a:t>2、基本概念</a:t>
            </a:r>
            <a:endParaRPr lang="en-US" sz="1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1166287" cy="376627"/>
          </a:xfrm>
          <a:custGeom>
            <a:avLst/>
            <a:gdLst/>
            <a:ahLst/>
            <a:cxnLst/>
            <a:rect l="l" t="t" r="r" b="b"/>
            <a:pathLst>
              <a:path w="1166287" h="376627">
                <a:moveTo>
                  <a:pt x="0" y="0"/>
                </a:moveTo>
                <a:lnTo>
                  <a:pt x="816401" y="0"/>
                </a:lnTo>
                <a:quadBezTo>
                  <a:pt x="1166287" y="0"/>
                  <a:pt x="1166287" y="112988"/>
                </a:quadBezTo>
                <a:lnTo>
                  <a:pt x="1166287" y="376627"/>
                </a:lnTo>
                <a:lnTo>
                  <a:pt x="349886" y="376627"/>
                </a:lnTo>
                <a:quadBezTo>
                  <a:pt x="0" y="376627"/>
                  <a:pt x="0" y="263639"/>
                </a:quadBezTo>
                <a:lnTo>
                  <a:pt x="0" y="0"/>
                </a:lnTo>
                <a:close/>
              </a:path>
            </a:pathLst>
          </a:custGeom>
          <a:solidFill>
            <a:srgbClr val="EC3447"/>
          </a:solidFill>
          <a:ln/>
        </p:spPr>
      </p:sp>
      <p:sp>
        <p:nvSpPr>
          <p:cNvPr id="5" name="Object4"/>
          <p:cNvSpPr/>
          <p:nvPr/>
        </p:nvSpPr>
        <p:spPr>
          <a:xfrm>
            <a:off x="502411" y="623551"/>
            <a:ext cx="1166287" cy="37662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基本概念</a:t>
            </a:r>
            <a:endParaRPr lang="en-US" sz="1500" dirty="0"/>
          </a:p>
        </p:txBody>
      </p:sp>
      <p:sp>
        <p:nvSpPr>
          <p:cNvPr id="6" name="Object5"/>
          <p:cNvSpPr/>
          <p:nvPr/>
        </p:nvSpPr>
        <p:spPr>
          <a:xfrm>
            <a:off x="1039596" y="1373144"/>
            <a:ext cx="3446130" cy="73152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资源</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规则</a:t>
            </a:r>
            <a:endParaRPr lang="en-US" sz="1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1880553" y="2136042"/>
            <a:ext cx="5486400" cy="676656"/>
          </a:xfrm>
          <a:prstGeom prst="rect">
            <a:avLst/>
          </a:prstGeom>
          <a:noFill/>
          <a:ln/>
        </p:spPr>
        <p:txBody>
          <a:bodyPr wrap="square" rtlCol="0" anchor="ctr"/>
          <a:lstStyle/>
          <a:p>
            <a:pPr algn="ctr"/>
            <a:r>
              <a:rPr lang="en-US" sz="2700" b="1" dirty="0">
                <a:solidFill>
                  <a:srgbClr val="333333"/>
                </a:solidFill>
                <a:latin typeface="Microsoft Yahei" pitchFamily="34" charset="0"/>
                <a:ea typeface="Microsoft Yahei" pitchFamily="34" charset="-122"/>
                <a:cs typeface="Microsoft Yahei" pitchFamily="34" charset="-120"/>
              </a:rPr>
              <a:t>3、Sentinel 功能和设计理念</a:t>
            </a:r>
            <a:endParaRPr lang="en-US" sz="1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2716255" cy="392857"/>
          </a:xfrm>
          <a:custGeom>
            <a:avLst/>
            <a:gdLst/>
            <a:ahLst/>
            <a:cxnLst/>
            <a:rect l="l" t="t" r="r" b="b"/>
            <a:pathLst>
              <a:path w="2716255" h="392857">
                <a:moveTo>
                  <a:pt x="0" y="0"/>
                </a:moveTo>
                <a:lnTo>
                  <a:pt x="1901378" y="0"/>
                </a:lnTo>
                <a:quadBezTo>
                  <a:pt x="2716255" y="0"/>
                  <a:pt x="2716255" y="117857"/>
                </a:quadBezTo>
                <a:lnTo>
                  <a:pt x="2716255" y="392857"/>
                </a:lnTo>
                <a:lnTo>
                  <a:pt x="814876" y="392857"/>
                </a:lnTo>
                <a:quadBezTo>
                  <a:pt x="0" y="392857"/>
                  <a:pt x="0" y="275000"/>
                </a:quadBezTo>
                <a:lnTo>
                  <a:pt x="0" y="0"/>
                </a:lnTo>
                <a:close/>
              </a:path>
            </a:pathLst>
          </a:custGeom>
          <a:solidFill>
            <a:srgbClr val="EC3447"/>
          </a:solidFill>
          <a:ln/>
        </p:spPr>
      </p:sp>
      <p:sp>
        <p:nvSpPr>
          <p:cNvPr id="5" name="Object4"/>
          <p:cNvSpPr/>
          <p:nvPr/>
        </p:nvSpPr>
        <p:spPr>
          <a:xfrm>
            <a:off x="502411" y="623551"/>
            <a:ext cx="2716255" cy="39285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Sentinel功能和设计理念</a:t>
            </a:r>
            <a:endParaRPr lang="en-US" sz="1500" dirty="0"/>
          </a:p>
        </p:txBody>
      </p:sp>
      <p:pic>
        <p:nvPicPr>
          <p:cNvPr id="6" name="Object 5" descr="https://fynotefile.oss-cn-zhangjiakou.aliyuncs.com/fynote/fyfile/15647/104020/105af5099a3a4174b167adc8f1632b8b.gif">    </p:cNvPr>
          <p:cNvPicPr>
            <a:picLocks noChangeAspect="1"/>
          </p:cNvPicPr>
          <p:nvPr/>
        </p:nvPicPr>
        <p:blipFill>
          <a:blip r:embed="rId4"/>
          <a:stretch>
            <a:fillRect/>
          </a:stretch>
        </p:blipFill>
        <p:spPr>
          <a:xfrm>
            <a:off x="1312775" y="1226074"/>
            <a:ext cx="6401290" cy="3435811"/>
          </a:xfrm>
          <a:prstGeom prst="rect">
            <a:avLst/>
          </a:prstGeom>
        </p:spPr>
      </p:pic>
      <p:sp>
        <p:nvSpPr>
          <p:cNvPr id="7" name="Object6"/>
          <p:cNvSpPr/>
          <p:nvPr/>
        </p:nvSpPr>
        <p:spPr>
          <a:xfrm>
            <a:off x="502411" y="1090793"/>
            <a:ext cx="2312780" cy="4572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流量控制（上游）</a:t>
            </a:r>
            <a:endParaRPr lang="en-US" sz="1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2716255" cy="392857"/>
          </a:xfrm>
          <a:custGeom>
            <a:avLst/>
            <a:gdLst/>
            <a:ahLst/>
            <a:cxnLst/>
            <a:rect l="l" t="t" r="r" b="b"/>
            <a:pathLst>
              <a:path w="2716255" h="392857">
                <a:moveTo>
                  <a:pt x="0" y="0"/>
                </a:moveTo>
                <a:lnTo>
                  <a:pt x="1901378" y="0"/>
                </a:lnTo>
                <a:quadBezTo>
                  <a:pt x="2716255" y="0"/>
                  <a:pt x="2716255" y="117857"/>
                </a:quadBezTo>
                <a:lnTo>
                  <a:pt x="2716255" y="392857"/>
                </a:lnTo>
                <a:lnTo>
                  <a:pt x="814876" y="392857"/>
                </a:lnTo>
                <a:quadBezTo>
                  <a:pt x="0" y="392857"/>
                  <a:pt x="0" y="275000"/>
                </a:quadBezTo>
                <a:lnTo>
                  <a:pt x="0" y="0"/>
                </a:lnTo>
                <a:close/>
              </a:path>
            </a:pathLst>
          </a:custGeom>
          <a:solidFill>
            <a:srgbClr val="EC3447"/>
          </a:solidFill>
          <a:ln/>
        </p:spPr>
      </p:sp>
      <p:sp>
        <p:nvSpPr>
          <p:cNvPr id="5" name="Object4"/>
          <p:cNvSpPr/>
          <p:nvPr/>
        </p:nvSpPr>
        <p:spPr>
          <a:xfrm>
            <a:off x="502411" y="623551"/>
            <a:ext cx="2716255" cy="39285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Sentinel功能和设计理念</a:t>
            </a:r>
            <a:endParaRPr lang="en-US" sz="1500" dirty="0"/>
          </a:p>
        </p:txBody>
      </p:sp>
      <p:sp>
        <p:nvSpPr>
          <p:cNvPr id="6" name="Object5"/>
          <p:cNvSpPr/>
          <p:nvPr/>
        </p:nvSpPr>
        <p:spPr>
          <a:xfrm>
            <a:off x="405751" y="1257827"/>
            <a:ext cx="5486400" cy="4572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 熔断降级（下游）</a:t>
            </a:r>
            <a:endParaRPr lang="en-US" sz="1500" dirty="0"/>
          </a:p>
        </p:txBody>
      </p:sp>
      <p:pic>
        <p:nvPicPr>
          <p:cNvPr id="7" name="Object 6" descr="https://fynotefile.oss-cn-zhangjiakou.aliyuncs.com/fynote/fyfile/15647/104020/8cc2844e19f144cea1168e77e5963caf.png">    </p:cNvPr>
          <p:cNvPicPr>
            <a:picLocks noChangeAspect="1"/>
          </p:cNvPicPr>
          <p:nvPr/>
        </p:nvPicPr>
        <p:blipFill>
          <a:blip r:embed="rId4"/>
          <a:stretch>
            <a:fillRect/>
          </a:stretch>
        </p:blipFill>
        <p:spPr>
          <a:xfrm>
            <a:off x="2099339" y="1147171"/>
            <a:ext cx="6130114" cy="383402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2716255" cy="392857"/>
          </a:xfrm>
          <a:custGeom>
            <a:avLst/>
            <a:gdLst/>
            <a:ahLst/>
            <a:cxnLst/>
            <a:rect l="l" t="t" r="r" b="b"/>
            <a:pathLst>
              <a:path w="2716255" h="392857">
                <a:moveTo>
                  <a:pt x="0" y="0"/>
                </a:moveTo>
                <a:lnTo>
                  <a:pt x="1901378" y="0"/>
                </a:lnTo>
                <a:quadBezTo>
                  <a:pt x="2716255" y="0"/>
                  <a:pt x="2716255" y="117857"/>
                </a:quadBezTo>
                <a:lnTo>
                  <a:pt x="2716255" y="392857"/>
                </a:lnTo>
                <a:lnTo>
                  <a:pt x="814876" y="392857"/>
                </a:lnTo>
                <a:quadBezTo>
                  <a:pt x="0" y="392857"/>
                  <a:pt x="0" y="275000"/>
                </a:quadBezTo>
                <a:lnTo>
                  <a:pt x="0" y="0"/>
                </a:lnTo>
                <a:close/>
              </a:path>
            </a:pathLst>
          </a:custGeom>
          <a:solidFill>
            <a:srgbClr val="EC3447"/>
          </a:solidFill>
          <a:ln/>
        </p:spPr>
      </p:sp>
      <p:sp>
        <p:nvSpPr>
          <p:cNvPr id="5" name="Object4"/>
          <p:cNvSpPr/>
          <p:nvPr/>
        </p:nvSpPr>
        <p:spPr>
          <a:xfrm>
            <a:off x="502411" y="623551"/>
            <a:ext cx="2716255" cy="39285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Sentinel功能和设计理念</a:t>
            </a:r>
            <a:endParaRPr lang="en-US" sz="1500" dirty="0"/>
          </a:p>
        </p:txBody>
      </p:sp>
      <p:pic>
        <p:nvPicPr>
          <p:cNvPr id="6" name="Object 5" descr="https://fynotefile.oss-cn-zhangjiakou.aliyuncs.com/fynote/fyfile/15647/104020/a8d403af14c047c98086ba3c845c0810.png">    </p:cNvPr>
          <p:cNvPicPr>
            <a:picLocks noChangeAspect="1"/>
          </p:cNvPicPr>
          <p:nvPr/>
        </p:nvPicPr>
        <p:blipFill>
          <a:blip r:embed="rId4"/>
          <a:stretch>
            <a:fillRect/>
          </a:stretch>
        </p:blipFill>
        <p:spPr>
          <a:xfrm>
            <a:off x="495016" y="1619963"/>
            <a:ext cx="8153968" cy="31171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343109" y="2233422"/>
            <a:ext cx="5486400" cy="676656"/>
          </a:xfrm>
          <a:prstGeom prst="rect">
            <a:avLst/>
          </a:prstGeom>
          <a:noFill/>
          <a:ln/>
        </p:spPr>
        <p:txBody>
          <a:bodyPr wrap="square" rtlCol="0" anchor="ctr"/>
          <a:lstStyle/>
          <a:p>
            <a:pPr algn="ctr"/>
            <a:r>
              <a:rPr lang="en-US" sz="2700" b="1" dirty="0">
                <a:solidFill>
                  <a:srgbClr val="333333"/>
                </a:solidFill>
                <a:latin typeface="Microsoft Yahei" pitchFamily="34" charset="0"/>
                <a:ea typeface="Microsoft Yahei" pitchFamily="34" charset="-122"/>
                <a:cs typeface="Microsoft Yahei" pitchFamily="34" charset="-120"/>
              </a:rPr>
              <a:t>4、Sentinel快速开始</a:t>
            </a:r>
            <a:endParaRPr lang="en-US" sz="15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343109" y="2233422"/>
            <a:ext cx="5486400" cy="679514"/>
          </a:xfrm>
          <a:prstGeom prst="rect">
            <a:avLst/>
          </a:prstGeom>
          <a:noFill/>
          <a:ln/>
        </p:spPr>
        <p:txBody>
          <a:bodyPr wrap="square" rtlCol="0" anchor="ctr"/>
          <a:lstStyle/>
          <a:p>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5、Sentinel规则（dashboard）</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751864" y="1665092"/>
            <a:ext cx="4712073" cy="1316736"/>
          </a:xfrm>
          <a:prstGeom prst="rect">
            <a:avLst/>
          </a:prstGeom>
          <a:noFill/>
          <a:ln/>
        </p:spPr>
        <p:txBody>
          <a:bodyPr wrap="square" rtlCol="0" anchor="ctr"/>
          <a:lstStyle/>
          <a:p>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一、分布式系统遇到的问题</a:t>
            </a:r>
            <a:endParaRPr lang="en-US" sz="1500" dirty="0"/>
          </a:p>
          <a:p>
            <a:endParaRPr lang="en-US" sz="1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343109" y="2233422"/>
            <a:ext cx="5486400" cy="679514"/>
          </a:xfrm>
          <a:prstGeom prst="rect">
            <a:avLst/>
          </a:prstGeom>
          <a:noFill/>
          <a:ln/>
        </p:spPr>
        <p:txBody>
          <a:bodyPr wrap="square" rtlCol="0" anchor="ctr"/>
          <a:lstStyle/>
          <a:p>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6、Sentinel规则持久化</a:t>
            </a:r>
            <a:endParaRPr lang="en-US" sz="15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343109" y="2233422"/>
            <a:ext cx="5486400" cy="679514"/>
          </a:xfrm>
          <a:prstGeom prst="rect">
            <a:avLst/>
          </a:prstGeom>
          <a:noFill/>
          <a:ln/>
        </p:spPr>
        <p:txBody>
          <a:bodyPr wrap="square" rtlCol="0" anchor="ctr"/>
          <a:lstStyle/>
          <a:p>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7、RestTemplate整合Sentinel</a:t>
            </a:r>
            <a:endParaRPr lang="en-US" sz="1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343109" y="2233422"/>
            <a:ext cx="5486400" cy="680371"/>
          </a:xfrm>
          <a:prstGeom prst="rect">
            <a:avLst/>
          </a:prstGeom>
          <a:noFill/>
          <a:ln/>
        </p:spPr>
        <p:txBody>
          <a:bodyPr wrap="square" rtlCol="0" anchor="ctr"/>
          <a:lstStyle/>
          <a:p>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8、Feign整合Sentinel</a:t>
            </a:r>
            <a:endParaRPr lang="en-US" sz="1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751864" y="1665092"/>
            <a:ext cx="4087217" cy="1316736"/>
          </a:xfrm>
          <a:prstGeom prst="rect">
            <a:avLst/>
          </a:prstGeom>
          <a:noFill/>
          <a:ln/>
        </p:spPr>
        <p:txBody>
          <a:bodyPr wrap="square" rtlCol="0" anchor="ctr"/>
          <a:lstStyle/>
          <a:p>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五、限流算法</a:t>
            </a:r>
            <a:endParaRPr lang="en-US" sz="1500" dirty="0"/>
          </a:p>
          <a:p>
            <a:endParaRPr lang="en-US" sz="1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3100810" y="1819277"/>
            <a:ext cx="4087217" cy="1316736"/>
          </a:xfrm>
          <a:prstGeom prst="rect">
            <a:avLst/>
          </a:prstGeom>
          <a:noFill/>
          <a:ln/>
        </p:spPr>
        <p:txBody>
          <a:bodyPr wrap="square" rtlCol="0" anchor="ctr"/>
          <a:lstStyle/>
          <a:p>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六、源码分析</a:t>
            </a:r>
            <a:endParaRPr lang="en-US" sz="1500" dirty="0"/>
          </a:p>
          <a:p>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52476" y="615436"/>
            <a:ext cx="1612612" cy="441547"/>
          </a:xfrm>
          <a:custGeom>
            <a:avLst/>
            <a:gdLst/>
            <a:ahLst/>
            <a:cxnLst/>
            <a:rect l="l" t="t" r="r" b="b"/>
            <a:pathLst>
              <a:path w="1612612" h="441547">
                <a:moveTo>
                  <a:pt x="0" y="0"/>
                </a:moveTo>
                <a:lnTo>
                  <a:pt x="1128829" y="0"/>
                </a:lnTo>
                <a:quadBezTo>
                  <a:pt x="1612612" y="0"/>
                  <a:pt x="1612612" y="132464"/>
                </a:quadBezTo>
                <a:lnTo>
                  <a:pt x="1612612" y="441547"/>
                </a:lnTo>
                <a:lnTo>
                  <a:pt x="483784" y="441547"/>
                </a:lnTo>
                <a:quadBezTo>
                  <a:pt x="0" y="441547"/>
                  <a:pt x="0" y="309083"/>
                </a:quadBezTo>
                <a:lnTo>
                  <a:pt x="0" y="0"/>
                </a:lnTo>
                <a:close/>
              </a:path>
            </a:pathLst>
          </a:custGeom>
          <a:solidFill>
            <a:srgbClr val="EC3447"/>
          </a:solidFill>
          <a:ln/>
        </p:spPr>
      </p:sp>
      <p:sp>
        <p:nvSpPr>
          <p:cNvPr id="5" name="Object4"/>
          <p:cNvSpPr/>
          <p:nvPr/>
        </p:nvSpPr>
        <p:spPr>
          <a:xfrm>
            <a:off x="252476" y="615436"/>
            <a:ext cx="1612612" cy="44154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服务雪崩效应</a:t>
            </a:r>
            <a:endParaRPr lang="en-US" sz="1500" dirty="0"/>
          </a:p>
        </p:txBody>
      </p:sp>
      <p:pic>
        <p:nvPicPr>
          <p:cNvPr id="6" name="Object 5" descr="https://fynotefile.oss-cn-zhangjiakou.aliyuncs.com/fynote/fyfile/15647/104020/6daec1213f954e92b2bdbec346d06814.png">    </p:cNvPr>
          <p:cNvPicPr>
            <a:picLocks noChangeAspect="1"/>
          </p:cNvPicPr>
          <p:nvPr/>
        </p:nvPicPr>
        <p:blipFill>
          <a:blip r:embed="rId4"/>
          <a:stretch>
            <a:fillRect/>
          </a:stretch>
        </p:blipFill>
        <p:spPr>
          <a:xfrm>
            <a:off x="803387" y="1124772"/>
            <a:ext cx="7439847" cy="34380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52476" y="615436"/>
            <a:ext cx="1612612" cy="441547"/>
          </a:xfrm>
          <a:custGeom>
            <a:avLst/>
            <a:gdLst/>
            <a:ahLst/>
            <a:cxnLst/>
            <a:rect l="l" t="t" r="r" b="b"/>
            <a:pathLst>
              <a:path w="1612612" h="441547">
                <a:moveTo>
                  <a:pt x="0" y="0"/>
                </a:moveTo>
                <a:lnTo>
                  <a:pt x="1128829" y="0"/>
                </a:lnTo>
                <a:quadBezTo>
                  <a:pt x="1612612" y="0"/>
                  <a:pt x="1612612" y="132464"/>
                </a:quadBezTo>
                <a:lnTo>
                  <a:pt x="1612612" y="441547"/>
                </a:lnTo>
                <a:lnTo>
                  <a:pt x="483784" y="441547"/>
                </a:lnTo>
                <a:quadBezTo>
                  <a:pt x="0" y="441547"/>
                  <a:pt x="0" y="309083"/>
                </a:quadBezTo>
                <a:lnTo>
                  <a:pt x="0" y="0"/>
                </a:lnTo>
                <a:close/>
              </a:path>
            </a:pathLst>
          </a:custGeom>
          <a:solidFill>
            <a:srgbClr val="EC3447"/>
          </a:solidFill>
          <a:ln/>
        </p:spPr>
      </p:sp>
      <p:sp>
        <p:nvSpPr>
          <p:cNvPr id="5" name="Object4"/>
          <p:cNvSpPr/>
          <p:nvPr/>
        </p:nvSpPr>
        <p:spPr>
          <a:xfrm>
            <a:off x="252476" y="615436"/>
            <a:ext cx="1612612" cy="44154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服务雪崩效应</a:t>
            </a:r>
            <a:endParaRPr lang="en-US" sz="1500" dirty="0"/>
          </a:p>
        </p:txBody>
      </p:sp>
      <p:sp>
        <p:nvSpPr>
          <p:cNvPr id="6" name="Object5"/>
          <p:cNvSpPr/>
          <p:nvPr/>
        </p:nvSpPr>
        <p:spPr>
          <a:xfrm>
            <a:off x="793413" y="1429131"/>
            <a:ext cx="5486400" cy="2295144"/>
          </a:xfrm>
          <a:prstGeom prst="rect">
            <a:avLst/>
          </a:prstGeom>
          <a:noFill/>
          <a:ln/>
        </p:spPr>
        <p:txBody>
          <a:bodyPr wrap="square" rtlCol="0" anchor="ctr"/>
          <a:lstStyle/>
          <a:p>
            <a:r>
              <a:rPr lang="en-US" sz="2700" b="1" dirty="0">
                <a:solidFill>
                  <a:srgbClr val="333333"/>
                </a:solidFill>
                <a:latin typeface="Microsoft Yahei" pitchFamily="34" charset="0"/>
                <a:ea typeface="Microsoft Yahei" pitchFamily="34" charset="-122"/>
                <a:cs typeface="Microsoft Yahei" pitchFamily="34" charset="-120"/>
              </a:rPr>
              <a:t>1、程序Bug</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2、大流量请求</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3、硬件故障</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4、缓存击穿</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751864" y="1665092"/>
            <a:ext cx="4087217" cy="996696"/>
          </a:xfrm>
          <a:prstGeom prst="rect">
            <a:avLst/>
          </a:prstGeom>
          <a:noFill/>
          <a:ln/>
        </p:spPr>
        <p:txBody>
          <a:bodyPr wrap="square" rtlCol="0" anchor="ctr"/>
          <a:lstStyle/>
          <a:p>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二、常见容错方案</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252476" y="615436"/>
            <a:ext cx="1125711" cy="417202"/>
          </a:xfrm>
          <a:custGeom>
            <a:avLst/>
            <a:gdLst/>
            <a:ahLst/>
            <a:cxnLst/>
            <a:rect l="l" t="t" r="r" b="b"/>
            <a:pathLst>
              <a:path w="1125711" h="417202">
                <a:moveTo>
                  <a:pt x="0" y="0"/>
                </a:moveTo>
                <a:lnTo>
                  <a:pt x="787998" y="0"/>
                </a:lnTo>
                <a:quadBezTo>
                  <a:pt x="1125711" y="0"/>
                  <a:pt x="1125711" y="125161"/>
                </a:quadBezTo>
                <a:lnTo>
                  <a:pt x="1125711" y="417202"/>
                </a:lnTo>
                <a:lnTo>
                  <a:pt x="337713" y="417202"/>
                </a:lnTo>
                <a:quadBezTo>
                  <a:pt x="0" y="417202"/>
                  <a:pt x="0" y="292042"/>
                </a:quadBezTo>
                <a:lnTo>
                  <a:pt x="0" y="0"/>
                </a:lnTo>
                <a:close/>
              </a:path>
            </a:pathLst>
          </a:custGeom>
          <a:solidFill>
            <a:srgbClr val="EC3447"/>
          </a:solidFill>
          <a:ln/>
        </p:spPr>
      </p:sp>
      <p:sp>
        <p:nvSpPr>
          <p:cNvPr id="5" name="Object4"/>
          <p:cNvSpPr/>
          <p:nvPr/>
        </p:nvSpPr>
        <p:spPr>
          <a:xfrm>
            <a:off x="252476" y="615436"/>
            <a:ext cx="1125711" cy="417202"/>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容错方案</a:t>
            </a:r>
            <a:endParaRPr lang="en-US" sz="1500" dirty="0"/>
          </a:p>
        </p:txBody>
      </p:sp>
      <p:sp>
        <p:nvSpPr>
          <p:cNvPr id="6" name="Object5"/>
          <p:cNvSpPr/>
          <p:nvPr/>
        </p:nvSpPr>
        <p:spPr>
          <a:xfrm>
            <a:off x="793413" y="1429131"/>
            <a:ext cx="5486400" cy="2834640"/>
          </a:xfrm>
          <a:prstGeom prst="rect">
            <a:avLst/>
          </a:prstGeom>
          <a:noFill/>
          <a:ln/>
        </p:spPr>
        <p:txBody>
          <a:bodyPr wrap="square" rtlCol="0" anchor="ctr"/>
          <a:lstStyle/>
          <a:p>
            <a:r>
              <a:rPr lang="en-US" sz="2700" b="1" dirty="0">
                <a:solidFill>
                  <a:srgbClr val="333333"/>
                </a:solidFill>
                <a:latin typeface="Microsoft Yahei" pitchFamily="34" charset="0"/>
                <a:ea typeface="Microsoft Yahei" pitchFamily="34" charset="-122"/>
                <a:cs typeface="Microsoft Yahei" pitchFamily="34" charset="-120"/>
              </a:rPr>
              <a:t>▷ </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隔离</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超时</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限流</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熔断</a:t>
            </a:r>
            <a:endParaRPr lang="en-US" sz="1500" dirty="0"/>
          </a:p>
          <a:p>
            <a:r>
              <a:rPr lang="en-US" sz="2700" b="1" dirty="0">
                <a:solidFill>
                  <a:srgbClr val="333333"/>
                </a:solidFill>
                <a:latin typeface="Microsoft Yahei" pitchFamily="34" charset="0"/>
                <a:ea typeface="Microsoft Yahei" pitchFamily="34" charset="-122"/>
                <a:cs typeface="Microsoft Yahei" pitchFamily="34" charset="-120"/>
              </a:rPr>
              <a:t>▷ </a:t>
            </a:r>
            <a:r>
              <a:rPr lang="en-US" sz="1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降级</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711846" cy="425317"/>
          </a:xfrm>
          <a:custGeom>
            <a:avLst/>
            <a:gdLst/>
            <a:ahLst/>
            <a:cxnLst/>
            <a:rect l="l" t="t" r="r" b="b"/>
            <a:pathLst>
              <a:path w="711846" h="425317">
                <a:moveTo>
                  <a:pt x="0" y="0"/>
                </a:moveTo>
                <a:lnTo>
                  <a:pt x="498292" y="0"/>
                </a:lnTo>
                <a:quadBezTo>
                  <a:pt x="711846" y="0"/>
                  <a:pt x="711846" y="127595"/>
                </a:quadBezTo>
                <a:lnTo>
                  <a:pt x="711846" y="425317"/>
                </a:lnTo>
                <a:lnTo>
                  <a:pt x="213554" y="425317"/>
                </a:lnTo>
                <a:quadBezTo>
                  <a:pt x="0" y="425317"/>
                  <a:pt x="0" y="297722"/>
                </a:quadBezTo>
                <a:lnTo>
                  <a:pt x="0" y="0"/>
                </a:lnTo>
                <a:close/>
              </a:path>
            </a:pathLst>
          </a:custGeom>
          <a:solidFill>
            <a:srgbClr val="EC3447"/>
          </a:solidFill>
          <a:ln/>
        </p:spPr>
      </p:sp>
      <p:sp>
        <p:nvSpPr>
          <p:cNvPr id="5" name="Object4"/>
          <p:cNvSpPr/>
          <p:nvPr/>
        </p:nvSpPr>
        <p:spPr>
          <a:xfrm>
            <a:off x="502411" y="623551"/>
            <a:ext cx="711846" cy="42531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隔离</a:t>
            </a:r>
            <a:endParaRPr lang="en-US" sz="1500" dirty="0"/>
          </a:p>
        </p:txBody>
      </p:sp>
      <p:pic>
        <p:nvPicPr>
          <p:cNvPr id="6" name="Object 5" descr="https://fynotefile.oss-cn-zhangjiakou.aliyuncs.com/fynote/fyfile/15647/104020/72cd6e8102ed4225b7e39927100c9254.png">    </p:cNvPr>
          <p:cNvPicPr>
            <a:picLocks noChangeAspect="1"/>
          </p:cNvPicPr>
          <p:nvPr/>
        </p:nvPicPr>
        <p:blipFill>
          <a:blip r:embed="rId4"/>
          <a:stretch>
            <a:fillRect/>
          </a:stretch>
        </p:blipFill>
        <p:spPr>
          <a:xfrm>
            <a:off x="0" y="614955"/>
            <a:ext cx="9144000" cy="3913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9b33dd61b6d545a1b5c968269a9b6275.png">    </p:cNvPr>
          <p:cNvPicPr>
            <a:picLocks noChangeAspect="1"/>
          </p:cNvPicPr>
          <p:nvPr/>
        </p:nvPicPr>
        <p:blipFill>
          <a:blip r:embed="rId1"/>
          <a:stretch>
            <a:fillRect/>
          </a:stretch>
        </p:blipFill>
        <p:spPr>
          <a:xfrm>
            <a:off x="0" y="3724275"/>
            <a:ext cx="9144000" cy="1419225"/>
          </a:xfrm>
          <a:prstGeom prst="rect">
            <a:avLst/>
          </a:prstGeom>
        </p:spPr>
      </p:pic>
      <p:pic>
        <p:nvPicPr>
          <p:cNvPr id="3" name="Object 2" descr="https://fynotefile.oss-cn-zhangjiakou.aliyuncs.com/fynote/fyfile/3/1/09a55c53ed2b4a4d9ff43893669e9072.svg">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060" y="127621"/>
            <a:ext cx="1346548" cy="351232"/>
          </a:xfrm>
          <a:prstGeom prst="rect">
            <a:avLst/>
          </a:prstGeom>
        </p:spPr>
      </p:pic>
      <p:sp>
        <p:nvSpPr>
          <p:cNvPr id="4" name="Object3"/>
          <p:cNvSpPr/>
          <p:nvPr/>
        </p:nvSpPr>
        <p:spPr>
          <a:xfrm>
            <a:off x="502411" y="623551"/>
            <a:ext cx="711846" cy="425317"/>
          </a:xfrm>
          <a:custGeom>
            <a:avLst/>
            <a:gdLst/>
            <a:ahLst/>
            <a:cxnLst/>
            <a:rect l="l" t="t" r="r" b="b"/>
            <a:pathLst>
              <a:path w="711846" h="425317">
                <a:moveTo>
                  <a:pt x="0" y="0"/>
                </a:moveTo>
                <a:lnTo>
                  <a:pt x="498292" y="0"/>
                </a:lnTo>
                <a:quadBezTo>
                  <a:pt x="711846" y="0"/>
                  <a:pt x="711846" y="127595"/>
                </a:quadBezTo>
                <a:lnTo>
                  <a:pt x="711846" y="425317"/>
                </a:lnTo>
                <a:lnTo>
                  <a:pt x="213554" y="425317"/>
                </a:lnTo>
                <a:quadBezTo>
                  <a:pt x="0" y="425317"/>
                  <a:pt x="0" y="297722"/>
                </a:quadBezTo>
                <a:lnTo>
                  <a:pt x="0" y="0"/>
                </a:lnTo>
                <a:close/>
              </a:path>
            </a:pathLst>
          </a:custGeom>
          <a:solidFill>
            <a:srgbClr val="EC3447"/>
          </a:solidFill>
          <a:ln/>
        </p:spPr>
      </p:sp>
      <p:sp>
        <p:nvSpPr>
          <p:cNvPr id="5" name="Object4"/>
          <p:cNvSpPr/>
          <p:nvPr/>
        </p:nvSpPr>
        <p:spPr>
          <a:xfrm>
            <a:off x="502411" y="623551"/>
            <a:ext cx="711846" cy="425317"/>
          </a:xfrm>
          <a:prstGeom prst="rect">
            <a:avLst/>
          </a:prstGeom>
          <a:noFill/>
          <a:ln/>
        </p:spPr>
        <p:txBody>
          <a:bodyPr wrap="square" rtlCol="0" anchor="t"/>
          <a:lstStyle/>
          <a:p>
            <a:r>
              <a:rPr lang="en-US" sz="1700" dirty="0">
                <a:solidFill>
                  <a:srgbClr val="FFFFFF"/>
                </a:solidFill>
                <a:latin typeface="SimHei" pitchFamily="34" charset="0"/>
                <a:ea typeface="SimHei" pitchFamily="34" charset="-122"/>
                <a:cs typeface="SimHei" pitchFamily="34" charset="-120"/>
              </a:rPr>
              <a:t>隔离</a:t>
            </a:r>
            <a:endParaRPr lang="en-US" sz="1500" dirty="0"/>
          </a:p>
        </p:txBody>
      </p:sp>
      <p:pic>
        <p:nvPicPr>
          <p:cNvPr id="6" name="Object 5" descr="https://fynotefile.oss-cn-zhangjiakou.aliyuncs.com/fynote/fyfile/15647/104020/3299962bdcbb4d9794e070d3fbbf44cc.png">    </p:cNvPr>
          <p:cNvPicPr>
            <a:picLocks noChangeAspect="1"/>
          </p:cNvPicPr>
          <p:nvPr/>
        </p:nvPicPr>
        <p:blipFill>
          <a:blip r:embed="rId4"/>
          <a:stretch>
            <a:fillRect/>
          </a:stretch>
        </p:blipFill>
        <p:spPr>
          <a:xfrm>
            <a:off x="858334" y="1163463"/>
            <a:ext cx="8105278" cy="33608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2023-03-30T13:50:33Z</dcterms:created>
  <dcterms:modified xsi:type="dcterms:W3CDTF">2023-03-30T13:50:33Z</dcterms:modified>
</cp:coreProperties>
</file>