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9144000" cy="5143500" type="screen16x9"/>
  <p:notesSz cx="6858000" cy="9144000"/>
  <p:embeddedFontLst>
    <p:embeddedFont>
      <p:font typeface="Economica" panose="02000506040000020004" pitchFamily="2" charset="77"/>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p:scale>
          <a:sx n="164" d="100"/>
          <a:sy n="164" d="100"/>
        </p:scale>
        <p:origin x="144" y="-5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3a3852387_0_2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13a3852387_0_2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13a3852387_0_2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13a3852387_0_2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3a38523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3a38523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3abada8f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3abada8f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3a3852387_0_2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3a3852387_0_2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13a3852387_0_2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13a3852387_0_2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3a3852387_0_2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13a3852387_0_2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After this we looked closer at unarmed and not attacking individuals by race. We focus on just Hispanic, Black, and White populations as they were the only ones with sufficient number of data points to meet both of these conditions.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13a3852387_0_2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13a3852387_0_2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3a3852387_0_2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3a3852387_0_2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13a3852387_0_2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3a3852387_0_2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110150" y="698450"/>
            <a:ext cx="72969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t>Unequal Force: </a:t>
            </a:r>
            <a:endParaRPr sz="4000"/>
          </a:p>
          <a:p>
            <a:pPr marL="0" lvl="0" indent="0" algn="ctr" rtl="0">
              <a:spcBef>
                <a:spcPts val="0"/>
              </a:spcBef>
              <a:spcAft>
                <a:spcPts val="0"/>
              </a:spcAft>
              <a:buNone/>
            </a:pPr>
            <a:r>
              <a:rPr lang="en" sz="2400"/>
              <a:t>Analyzing Police Killings Across America</a:t>
            </a:r>
            <a:endParaRPr sz="2400"/>
          </a:p>
        </p:txBody>
      </p:sp>
      <p:sp>
        <p:nvSpPr>
          <p:cNvPr id="63" name="Google Shape;63;p13"/>
          <p:cNvSpPr txBox="1">
            <a:spLocks noGrp="1"/>
          </p:cNvSpPr>
          <p:nvPr>
            <p:ph type="subTitle" idx="1"/>
          </p:nvPr>
        </p:nvSpPr>
        <p:spPr>
          <a:xfrm>
            <a:off x="394500" y="2100000"/>
            <a:ext cx="8520600" cy="792600"/>
          </a:xfrm>
          <a:prstGeom prst="rect">
            <a:avLst/>
          </a:prstGeom>
        </p:spPr>
        <p:txBody>
          <a:bodyPr spcFirstLastPara="1" wrap="square" lIns="91425" tIns="91425" rIns="91425" bIns="91425" anchor="t" anchorCtr="0">
            <a:normAutofit fontScale="47500" lnSpcReduction="20000"/>
          </a:bodyPr>
          <a:lstStyle/>
          <a:p>
            <a:pPr marL="0" lvl="0" indent="0" algn="ctr" rtl="0">
              <a:spcBef>
                <a:spcPts val="0"/>
              </a:spcBef>
              <a:spcAft>
                <a:spcPts val="0"/>
              </a:spcAft>
              <a:buNone/>
            </a:pPr>
            <a:endParaRPr/>
          </a:p>
          <a:p>
            <a:pPr marL="0" lvl="0" indent="0" algn="ctr" rtl="0">
              <a:spcBef>
                <a:spcPts val="0"/>
              </a:spcBef>
              <a:spcAft>
                <a:spcPts val="0"/>
              </a:spcAft>
              <a:buClr>
                <a:schemeClr val="dk1"/>
              </a:buClr>
              <a:buSzPts val="523"/>
              <a:buFont typeface="Arial"/>
              <a:buNone/>
            </a:pPr>
            <a:r>
              <a:rPr lang="en" sz="6000">
                <a:solidFill>
                  <a:schemeClr val="dk1"/>
                </a:solidFill>
              </a:rPr>
              <a:t>The Data Vizards</a:t>
            </a:r>
            <a:endParaRPr sz="6000">
              <a:solidFill>
                <a:schemeClr val="dk1"/>
              </a:solidFill>
            </a:endParaRPr>
          </a:p>
          <a:p>
            <a:pPr marL="0" lvl="0" indent="0" algn="ctr" rtl="0">
              <a:spcBef>
                <a:spcPts val="0"/>
              </a:spcBef>
              <a:spcAft>
                <a:spcPts val="0"/>
              </a:spcAft>
              <a:buNone/>
            </a:pPr>
            <a:endParaRPr/>
          </a:p>
        </p:txBody>
      </p:sp>
      <p:sp>
        <p:nvSpPr>
          <p:cNvPr id="64" name="Google Shape;64;p13"/>
          <p:cNvSpPr txBox="1"/>
          <p:nvPr/>
        </p:nvSpPr>
        <p:spPr>
          <a:xfrm>
            <a:off x="2314800" y="2954700"/>
            <a:ext cx="4887600" cy="141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rPr>
              <a:t>Ankita Mishra</a:t>
            </a:r>
            <a:endParaRPr sz="1800">
              <a:solidFill>
                <a:schemeClr val="dk2"/>
              </a:solidFill>
            </a:endParaRPr>
          </a:p>
          <a:p>
            <a:pPr marL="0" lvl="0" indent="0" algn="ctr" rtl="0">
              <a:spcBef>
                <a:spcPts val="0"/>
              </a:spcBef>
              <a:spcAft>
                <a:spcPts val="0"/>
              </a:spcAft>
              <a:buNone/>
            </a:pPr>
            <a:r>
              <a:rPr lang="en" sz="1800">
                <a:solidFill>
                  <a:schemeClr val="dk2"/>
                </a:solidFill>
              </a:rPr>
              <a:t>Kavana Manvi Krishnamurthy</a:t>
            </a:r>
            <a:endParaRPr sz="1800">
              <a:solidFill>
                <a:schemeClr val="dk2"/>
              </a:solidFill>
            </a:endParaRPr>
          </a:p>
          <a:p>
            <a:pPr marL="0" lvl="0" indent="0" algn="ctr" rtl="0">
              <a:spcBef>
                <a:spcPts val="0"/>
              </a:spcBef>
              <a:spcAft>
                <a:spcPts val="0"/>
              </a:spcAft>
              <a:buNone/>
            </a:pPr>
            <a:r>
              <a:rPr lang="en" sz="1800">
                <a:solidFill>
                  <a:schemeClr val="dk2"/>
                </a:solidFill>
              </a:rPr>
              <a:t>Sanchal Sunil Dhurve</a:t>
            </a:r>
            <a:endParaRPr sz="1800">
              <a:solidFill>
                <a:schemeClr val="dk2"/>
              </a:solidFill>
            </a:endParaRPr>
          </a:p>
          <a:p>
            <a:pPr marL="0" lvl="0" indent="0" algn="ctr" rtl="0">
              <a:spcBef>
                <a:spcPts val="0"/>
              </a:spcBef>
              <a:spcAft>
                <a:spcPts val="0"/>
              </a:spcAft>
              <a:buNone/>
            </a:pPr>
            <a:r>
              <a:rPr lang="en" sz="1800">
                <a:solidFill>
                  <a:schemeClr val="dk2"/>
                </a:solidFill>
              </a:rPr>
              <a:t>Jonathan Lindahl</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body" idx="1"/>
          </p:nvPr>
        </p:nvSpPr>
        <p:spPr>
          <a:xfrm>
            <a:off x="6371625" y="310050"/>
            <a:ext cx="2505000" cy="4523400"/>
          </a:xfrm>
          <a:prstGeom prst="rect">
            <a:avLst/>
          </a:prstGeom>
        </p:spPr>
        <p:txBody>
          <a:bodyPr spcFirstLastPara="1" wrap="square" lIns="91425" tIns="91425" rIns="91425" bIns="91425" anchor="t" anchorCtr="0">
            <a:normAutofit lnSpcReduction="20000"/>
          </a:bodyPr>
          <a:lstStyle/>
          <a:p>
            <a:pPr marL="457200" lvl="0" indent="-298450" algn="l" rtl="0">
              <a:spcBef>
                <a:spcPts val="0"/>
              </a:spcBef>
              <a:spcAft>
                <a:spcPts val="0"/>
              </a:spcAft>
              <a:buClr>
                <a:schemeClr val="dk1"/>
              </a:buClr>
              <a:buSzPts val="1100"/>
              <a:buAutoNum type="arabicPeriod"/>
            </a:pPr>
            <a:r>
              <a:rPr lang="en" sz="1100" b="1">
                <a:solidFill>
                  <a:schemeClr val="dk1"/>
                </a:solidFill>
              </a:rPr>
              <a:t>Visualizing High-Risk Profiles:</a:t>
            </a:r>
            <a:r>
              <a:rPr lang="en" sz="1100">
                <a:solidFill>
                  <a:schemeClr val="dk1"/>
                </a:solidFill>
              </a:rPr>
              <a:t> A choropleth map highlights police killings across top high-risk groups (e.g., Black, Hispanic, White males) and lower income levels, with color intensity showing the frequency of killings.</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b="1">
                <a:solidFill>
                  <a:schemeClr val="dk1"/>
                </a:solidFill>
              </a:rPr>
              <a:t>Interactive Analysis:</a:t>
            </a:r>
            <a:r>
              <a:rPr lang="en" sz="1100">
                <a:solidFill>
                  <a:schemeClr val="dk1"/>
                </a:solidFill>
              </a:rPr>
              <a:t> The map’s filters (e.g., race, gender, income) allow users to explore how risk varies across geographic regions.</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b="1">
                <a:solidFill>
                  <a:schemeClr val="dk1"/>
                </a:solidFill>
              </a:rPr>
              <a:t>Compounded Risk Factors:</a:t>
            </a:r>
            <a:r>
              <a:rPr lang="en" sz="1100">
                <a:solidFill>
                  <a:schemeClr val="dk1"/>
                </a:solidFill>
              </a:rPr>
              <a:t> Geographic layers reveal compounded vulnerabilities, showing how race, gender, and socioeconomic status heighten risk in certain states and cities.</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b="1">
                <a:solidFill>
                  <a:schemeClr val="dk1"/>
                </a:solidFill>
              </a:rPr>
              <a:t>Policy Implications: </a:t>
            </a:r>
            <a:r>
              <a:rPr lang="en" sz="1100">
                <a:solidFill>
                  <a:schemeClr val="dk1"/>
                </a:solidFill>
              </a:rPr>
              <a:t>Insights can guide resource allocation, training, and community policies, helping target interventions where they’re most needed.</a:t>
            </a:r>
            <a:endParaRPr sz="1100">
              <a:solidFill>
                <a:schemeClr val="dk1"/>
              </a:solidFill>
            </a:endParaRPr>
          </a:p>
        </p:txBody>
      </p:sp>
      <p:pic>
        <p:nvPicPr>
          <p:cNvPr id="118" name="Google Shape;118;p21"/>
          <p:cNvPicPr preferRelativeResize="0"/>
          <p:nvPr/>
        </p:nvPicPr>
        <p:blipFill rotWithShape="1">
          <a:blip r:embed="rId3">
            <a:alphaModFix/>
          </a:blip>
          <a:srcRect b="8667"/>
          <a:stretch/>
        </p:blipFill>
        <p:spPr>
          <a:xfrm>
            <a:off x="97275" y="310050"/>
            <a:ext cx="6639672" cy="4287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body" idx="1"/>
          </p:nvPr>
        </p:nvSpPr>
        <p:spPr>
          <a:xfrm>
            <a:off x="413425" y="3618000"/>
            <a:ext cx="8675100" cy="1525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100" b="1" dirty="0">
                <a:solidFill>
                  <a:schemeClr val="dk1"/>
                </a:solidFill>
              </a:rPr>
              <a:t>Disproportionate Impact on Black Men:</a:t>
            </a:r>
            <a:r>
              <a:rPr lang="en" sz="1100" dirty="0">
                <a:solidFill>
                  <a:schemeClr val="dk1"/>
                </a:solidFill>
              </a:rPr>
              <a:t> Black men are overrepresented in police killings across all income levels, highlighting systemic biases.</a:t>
            </a:r>
            <a:endParaRPr sz="1100" dirty="0">
              <a:solidFill>
                <a:schemeClr val="dk1"/>
              </a:solidFill>
            </a:endParaRPr>
          </a:p>
          <a:p>
            <a:pPr marL="0" lvl="0" indent="0" algn="l" rtl="0">
              <a:spcBef>
                <a:spcPts val="0"/>
              </a:spcBef>
              <a:spcAft>
                <a:spcPts val="0"/>
              </a:spcAft>
              <a:buNone/>
            </a:pPr>
            <a:r>
              <a:rPr lang="en" sz="1100" b="1" dirty="0"/>
              <a:t>I</a:t>
            </a:r>
            <a:r>
              <a:rPr lang="en" sz="1100" b="1" dirty="0">
                <a:solidFill>
                  <a:schemeClr val="dk1"/>
                </a:solidFill>
              </a:rPr>
              <a:t>ncome and Race Link:</a:t>
            </a:r>
            <a:r>
              <a:rPr lang="en" sz="1100" dirty="0">
                <a:solidFill>
                  <a:schemeClr val="dk1"/>
                </a:solidFill>
              </a:rPr>
              <a:t> The highest percentage of Black men killed by police falls within the lowest income bracket, showing a socioeconomic dimension.</a:t>
            </a:r>
            <a:endParaRPr sz="1100" dirty="0">
              <a:solidFill>
                <a:schemeClr val="dk1"/>
              </a:solidFill>
            </a:endParaRPr>
          </a:p>
          <a:p>
            <a:pPr marL="0" lvl="0" indent="0" algn="l" rtl="0">
              <a:spcBef>
                <a:spcPts val="0"/>
              </a:spcBef>
              <a:spcAft>
                <a:spcPts val="0"/>
              </a:spcAft>
              <a:buNone/>
            </a:pPr>
            <a:r>
              <a:rPr lang="en" sz="1100" b="1" dirty="0">
                <a:solidFill>
                  <a:schemeClr val="dk1"/>
                </a:solidFill>
              </a:rPr>
              <a:t>Gender and Racial Gap:</a:t>
            </a:r>
            <a:r>
              <a:rPr lang="en" sz="1100" dirty="0">
                <a:solidFill>
                  <a:schemeClr val="dk1"/>
                </a:solidFill>
              </a:rPr>
              <a:t> Black men are far more likely to be killed by police than Black women, and while White men have a higher total number, Black men are disproportionately affected.</a:t>
            </a:r>
            <a:endParaRPr sz="1100" dirty="0">
              <a:solidFill>
                <a:schemeClr val="dk1"/>
              </a:solidFill>
            </a:endParaRPr>
          </a:p>
          <a:p>
            <a:pPr marL="0" lvl="0" indent="0" algn="l" rtl="0">
              <a:spcBef>
                <a:spcPts val="0"/>
              </a:spcBef>
              <a:spcAft>
                <a:spcPts val="0"/>
              </a:spcAft>
              <a:buNone/>
            </a:pPr>
            <a:r>
              <a:rPr lang="en" sz="1100" b="1" dirty="0">
                <a:solidFill>
                  <a:schemeClr val="dk1"/>
                </a:solidFill>
              </a:rPr>
              <a:t>Contributing Factors:</a:t>
            </a:r>
            <a:r>
              <a:rPr lang="en" sz="1100" dirty="0">
                <a:solidFill>
                  <a:schemeClr val="dk1"/>
                </a:solidFill>
              </a:rPr>
              <a:t> Implicit bias, socioeconomic challenges, and over-policing in minority communities may contribute to these disparities.</a:t>
            </a:r>
            <a:endParaRPr sz="1100" dirty="0">
              <a:solidFill>
                <a:schemeClr val="dk1"/>
              </a:solidFill>
            </a:endParaRPr>
          </a:p>
        </p:txBody>
      </p:sp>
      <p:sp>
        <p:nvSpPr>
          <p:cNvPr id="124" name="Google Shape;124;p22"/>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b="1">
                <a:solidFill>
                  <a:schemeClr val="dk1"/>
                </a:solidFill>
                <a:latin typeface="Open Sans"/>
                <a:ea typeface="Open Sans"/>
                <a:cs typeface="Open Sans"/>
                <a:sym typeface="Open Sans"/>
              </a:rPr>
              <a:t>When Factors Collide: The Intersectionality Analysis</a:t>
            </a:r>
            <a:endParaRPr sz="1900"/>
          </a:p>
        </p:txBody>
      </p:sp>
      <p:pic>
        <p:nvPicPr>
          <p:cNvPr id="125" name="Google Shape;125;p22"/>
          <p:cNvPicPr preferRelativeResize="0"/>
          <p:nvPr/>
        </p:nvPicPr>
        <p:blipFill>
          <a:blip r:embed="rId3">
            <a:alphaModFix/>
          </a:blip>
          <a:stretch>
            <a:fillRect/>
          </a:stretch>
        </p:blipFill>
        <p:spPr>
          <a:xfrm>
            <a:off x="1433950" y="583500"/>
            <a:ext cx="6060426" cy="288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p:nvPr/>
        </p:nvSpPr>
        <p:spPr>
          <a:xfrm>
            <a:off x="753900" y="1094375"/>
            <a:ext cx="74538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rPr>
              <a:t>Key Takeaway</a:t>
            </a:r>
            <a:r>
              <a:rPr lang="en" dirty="0">
                <a:solidFill>
                  <a:schemeClr val="dk1"/>
                </a:solidFill>
              </a:rPr>
              <a:t>: Police killings reveal significant disparities across racial, socioeconomic, and geographic dimensions, underlying systemic inequalities that impact vulnerable communities.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b="1" dirty="0">
                <a:solidFill>
                  <a:schemeClr val="dk1"/>
                </a:solidFill>
              </a:rPr>
              <a:t>The Role of Intersectionality</a:t>
            </a:r>
            <a:r>
              <a:rPr lang="en" dirty="0">
                <a:solidFill>
                  <a:schemeClr val="dk1"/>
                </a:solidFill>
              </a:rPr>
              <a:t>: The compounded risks faced by individuals at the intersection of race, low income, and other demographic factors highlight the need for a more nuanced understanding of these inequalities.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b="1" dirty="0">
                <a:solidFill>
                  <a:schemeClr val="dk1"/>
                </a:solidFill>
              </a:rPr>
              <a:t>Call for Action</a:t>
            </a:r>
            <a:r>
              <a:rPr lang="en" dirty="0">
                <a:solidFill>
                  <a:schemeClr val="dk1"/>
                </a:solidFill>
              </a:rPr>
              <a:t>: Addressing these disparities requires comprehensive policy reform, focusing on equity, accountability, and bias reduction in law enforcement practices.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b="1" dirty="0">
                <a:solidFill>
                  <a:schemeClr val="dk1"/>
                </a:solidFill>
              </a:rPr>
              <a:t>Future Implications</a:t>
            </a:r>
            <a:r>
              <a:rPr lang="en" dirty="0">
                <a:solidFill>
                  <a:schemeClr val="dk1"/>
                </a:solidFill>
              </a:rPr>
              <a:t>: Continued research and advocacy are crucial for promoting justice and creating safer environments for all, irrespective of race, socioeconomic status, or other intersecting factors.</a:t>
            </a:r>
            <a:endParaRPr dirty="0">
              <a:solidFill>
                <a:schemeClr val="dk1"/>
              </a:solidFill>
            </a:endParaRPr>
          </a:p>
        </p:txBody>
      </p:sp>
      <p:sp>
        <p:nvSpPr>
          <p:cNvPr id="131" name="Google Shape;131;p23"/>
          <p:cNvSpPr txBox="1">
            <a:spLocks noGrp="1"/>
          </p:cNvSpPr>
          <p:nvPr>
            <p:ph type="title"/>
          </p:nvPr>
        </p:nvSpPr>
        <p:spPr>
          <a:xfrm>
            <a:off x="311700" y="315925"/>
            <a:ext cx="8520600" cy="681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STORY</a:t>
            </a:r>
            <a:endParaRPr/>
          </a:p>
        </p:txBody>
      </p:sp>
      <p:sp>
        <p:nvSpPr>
          <p:cNvPr id="70" name="Google Shape;70;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00" b="1">
                <a:solidFill>
                  <a:schemeClr val="dk1"/>
                </a:solidFill>
              </a:rPr>
              <a:t>The Initial Shock: Race &amp; Police Killings</a:t>
            </a:r>
            <a:br>
              <a:rPr lang="en" sz="1100" b="1">
                <a:solidFill>
                  <a:schemeClr val="dk1"/>
                </a:solidFill>
              </a:rPr>
            </a:br>
            <a:r>
              <a:rPr lang="en" sz="1100">
                <a:solidFill>
                  <a:schemeClr val="dk1"/>
                </a:solidFill>
              </a:rPr>
              <a:t>Focuses on racial disparities in police killings, analyzing trends over time, causes of death, and per capita rates by comparing racial groups to population data.</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Armed vs. Unarmed Disparities</a:t>
            </a:r>
            <a:r>
              <a:rPr lang="en" sz="1100">
                <a:latin typeface="Arial"/>
                <a:ea typeface="Arial"/>
                <a:cs typeface="Arial"/>
                <a:sym typeface="Arial"/>
              </a:rPr>
              <a:t> Unarmed individuals, particularly from marginalized racial groups, face a significant risk of fatal police encounters, highlighting disparities in the perceived threat and response.</a:t>
            </a:r>
            <a:endParaRPr sz="1100"/>
          </a:p>
          <a:p>
            <a:pPr marL="0" lvl="0" indent="0" algn="l" rtl="0">
              <a:spcBef>
                <a:spcPts val="1200"/>
              </a:spcBef>
              <a:spcAft>
                <a:spcPts val="0"/>
              </a:spcAft>
              <a:buClr>
                <a:schemeClr val="dk1"/>
              </a:buClr>
              <a:buSzPts val="1100"/>
              <a:buFont typeface="Arial"/>
              <a:buNone/>
            </a:pPr>
            <a:r>
              <a:rPr lang="en" sz="1100" b="1"/>
              <a:t>The Geography of Risk </a:t>
            </a:r>
            <a:r>
              <a:rPr lang="en" sz="1100"/>
              <a:t>Explores location-based differences, including regions and high-risk community profiles.</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00" b="1">
                <a:solidFill>
                  <a:schemeClr val="dk1"/>
                </a:solidFill>
              </a:rPr>
              <a:t>When Factors Collide: The Intersectionality Analysis</a:t>
            </a:r>
            <a:br>
              <a:rPr lang="en" sz="1100" b="1">
                <a:solidFill>
                  <a:schemeClr val="dk1"/>
                </a:solidFill>
              </a:rPr>
            </a:br>
            <a:r>
              <a:rPr lang="en" sz="1100">
                <a:solidFill>
                  <a:schemeClr val="dk1"/>
                </a:solidFill>
              </a:rPr>
              <a:t>Investigates how intersecting factors like race, income, gender, age, and geography create compounded vulnerabilities, and explores whether being armed or the cause of death adds to the risk.</a:t>
            </a:r>
            <a:endParaRPr sz="11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2298150" y="247600"/>
            <a:ext cx="41220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b="1">
                <a:solidFill>
                  <a:schemeClr val="dk1"/>
                </a:solidFill>
                <a:latin typeface="Open Sans"/>
                <a:ea typeface="Open Sans"/>
                <a:cs typeface="Open Sans"/>
                <a:sym typeface="Open Sans"/>
              </a:rPr>
              <a:t>The Initial Shock: Race &amp; Police Killings</a:t>
            </a:r>
            <a:endParaRPr sz="1900"/>
          </a:p>
        </p:txBody>
      </p:sp>
      <p:sp>
        <p:nvSpPr>
          <p:cNvPr id="76" name="Google Shape;76;p15"/>
          <p:cNvSpPr txBox="1"/>
          <p:nvPr/>
        </p:nvSpPr>
        <p:spPr>
          <a:xfrm>
            <a:off x="6439200" y="1204625"/>
            <a:ext cx="2297400" cy="14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Open Sans"/>
              <a:ea typeface="Open Sans"/>
              <a:cs typeface="Open Sans"/>
              <a:sym typeface="Open Sans"/>
            </a:endParaRPr>
          </a:p>
        </p:txBody>
      </p:sp>
      <p:pic>
        <p:nvPicPr>
          <p:cNvPr id="77" name="Google Shape;77;p15"/>
          <p:cNvPicPr preferRelativeResize="0"/>
          <p:nvPr/>
        </p:nvPicPr>
        <p:blipFill>
          <a:blip r:embed="rId3">
            <a:alphaModFix/>
          </a:blip>
          <a:stretch>
            <a:fillRect/>
          </a:stretch>
        </p:blipFill>
        <p:spPr>
          <a:xfrm>
            <a:off x="862125" y="832400"/>
            <a:ext cx="3709885" cy="4159999"/>
          </a:xfrm>
          <a:prstGeom prst="rect">
            <a:avLst/>
          </a:prstGeom>
          <a:noFill/>
          <a:ln>
            <a:noFill/>
          </a:ln>
        </p:spPr>
      </p:pic>
      <p:pic>
        <p:nvPicPr>
          <p:cNvPr id="78" name="Google Shape;78;p15"/>
          <p:cNvPicPr preferRelativeResize="0"/>
          <p:nvPr/>
        </p:nvPicPr>
        <p:blipFill>
          <a:blip r:embed="rId4">
            <a:alphaModFix/>
          </a:blip>
          <a:stretch>
            <a:fillRect/>
          </a:stretch>
        </p:blipFill>
        <p:spPr>
          <a:xfrm>
            <a:off x="5111675" y="880032"/>
            <a:ext cx="3624926" cy="40647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267500" y="979250"/>
            <a:ext cx="5391852" cy="3787299"/>
          </a:xfrm>
          <a:prstGeom prst="rect">
            <a:avLst/>
          </a:prstGeom>
          <a:noFill/>
          <a:ln>
            <a:noFill/>
          </a:ln>
        </p:spPr>
      </p:pic>
      <p:sp>
        <p:nvSpPr>
          <p:cNvPr id="84" name="Google Shape;84;p16"/>
          <p:cNvSpPr txBox="1"/>
          <p:nvPr/>
        </p:nvSpPr>
        <p:spPr>
          <a:xfrm>
            <a:off x="5946200" y="1078038"/>
            <a:ext cx="3000000" cy="238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rPr>
              <a:t>Younger Median Age at Death for Black Individuals</a:t>
            </a:r>
            <a:r>
              <a:rPr lang="en" sz="1100">
                <a:solidFill>
                  <a:schemeClr val="dk1"/>
                </a:solidFill>
              </a:rPr>
              <a:t>: Black individuals experience a significantly lower median age at death compared to White individuals, indicating that younger Black people are disproportionately affected in police-related deaths.</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100" b="1">
                <a:solidFill>
                  <a:schemeClr val="dk1"/>
                </a:solidFill>
              </a:rPr>
              <a:t>Concerning Trend Among Black and Hispanic Populations</a:t>
            </a:r>
            <a:r>
              <a:rPr lang="en" sz="1100">
                <a:solidFill>
                  <a:schemeClr val="dk1"/>
                </a:solidFill>
              </a:rPr>
              <a:t>: The skew toward younger ages in police-related deaths for Black and Hispanic individuals highlights a troubling trend, with these populations being impacted more frequently at younger age.</a:t>
            </a:r>
            <a:endParaRPr sz="1100">
              <a:solidFill>
                <a:schemeClr val="dk1"/>
              </a:solidFill>
            </a:endParaRPr>
          </a:p>
        </p:txBody>
      </p:sp>
      <p:sp>
        <p:nvSpPr>
          <p:cNvPr id="85" name="Google Shape;85;p16"/>
          <p:cNvSpPr txBox="1"/>
          <p:nvPr/>
        </p:nvSpPr>
        <p:spPr>
          <a:xfrm>
            <a:off x="2298150" y="247600"/>
            <a:ext cx="41220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b="1">
                <a:solidFill>
                  <a:schemeClr val="dk1"/>
                </a:solidFill>
                <a:latin typeface="Open Sans"/>
                <a:ea typeface="Open Sans"/>
                <a:cs typeface="Open Sans"/>
                <a:sym typeface="Open Sans"/>
              </a:rPr>
              <a:t>The Initial Shock: Race &amp; Police Killings</a:t>
            </a:r>
            <a:endParaRPr sz="1900"/>
          </a:p>
        </p:txBody>
      </p:sp>
      <p:sp>
        <p:nvSpPr>
          <p:cNvPr id="86" name="Google Shape;86;p16"/>
          <p:cNvSpPr txBox="1"/>
          <p:nvPr/>
        </p:nvSpPr>
        <p:spPr>
          <a:xfrm>
            <a:off x="5240775" y="291825"/>
            <a:ext cx="3927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body" idx="1"/>
          </p:nvPr>
        </p:nvSpPr>
        <p:spPr>
          <a:xfrm>
            <a:off x="6206175" y="918125"/>
            <a:ext cx="2562300" cy="445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dirty="0">
                <a:solidFill>
                  <a:schemeClr val="dk1"/>
                </a:solidFill>
              </a:rPr>
              <a:t>Black individuals are killed by police while unarmed at 2.6 times their population rate.</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dirty="0">
                <a:solidFill>
                  <a:schemeClr val="dk1"/>
                </a:solidFill>
              </a:rPr>
              <a:t>Other groups (White, Asian, Native) had rates lower than 1 relative to population</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dirty="0">
                <a:solidFill>
                  <a:schemeClr val="dk1"/>
                </a:solidFill>
              </a:rPr>
              <a:t>Suggests potential bias in handling unarmed encounters across races.</a:t>
            </a:r>
            <a:endParaRPr sz="1100" dirty="0">
              <a:solidFill>
                <a:schemeClr val="dk1"/>
              </a:solidFill>
            </a:endParaRPr>
          </a:p>
          <a:p>
            <a:pPr marL="0" lvl="0" indent="0" algn="l" rtl="0">
              <a:spcBef>
                <a:spcPts val="0"/>
              </a:spcBef>
              <a:spcAft>
                <a:spcPts val="1200"/>
              </a:spcAft>
              <a:buNone/>
            </a:pPr>
            <a:endParaRPr dirty="0"/>
          </a:p>
        </p:txBody>
      </p:sp>
      <p:pic>
        <p:nvPicPr>
          <p:cNvPr id="92" name="Google Shape;92;p17"/>
          <p:cNvPicPr preferRelativeResize="0"/>
          <p:nvPr/>
        </p:nvPicPr>
        <p:blipFill>
          <a:blip r:embed="rId3">
            <a:alphaModFix/>
          </a:blip>
          <a:stretch>
            <a:fillRect/>
          </a:stretch>
        </p:blipFill>
        <p:spPr>
          <a:xfrm>
            <a:off x="235949" y="918113"/>
            <a:ext cx="6412357" cy="3769376"/>
          </a:xfrm>
          <a:prstGeom prst="rect">
            <a:avLst/>
          </a:prstGeom>
          <a:noFill/>
          <a:ln>
            <a:noFill/>
          </a:ln>
        </p:spPr>
      </p:pic>
      <p:sp>
        <p:nvSpPr>
          <p:cNvPr id="93" name="Google Shape;93;p17"/>
          <p:cNvSpPr txBox="1"/>
          <p:nvPr/>
        </p:nvSpPr>
        <p:spPr>
          <a:xfrm>
            <a:off x="0" y="194575"/>
            <a:ext cx="91440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Clr>
                <a:schemeClr val="dk1"/>
              </a:buClr>
              <a:buSzPts val="1100"/>
              <a:buFont typeface="Arial"/>
              <a:buNone/>
            </a:pPr>
            <a:r>
              <a:rPr lang="en" sz="1600" b="1">
                <a:solidFill>
                  <a:schemeClr val="dk1"/>
                </a:solidFill>
              </a:rPr>
              <a:t>Armed vs. Unarmed Disparities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379DB1-0102-AB18-AF85-8CDC601B538E}"/>
              </a:ext>
            </a:extLst>
          </p:cNvPr>
          <p:cNvPicPr>
            <a:picLocks noChangeAspect="1"/>
          </p:cNvPicPr>
          <p:nvPr/>
        </p:nvPicPr>
        <p:blipFill>
          <a:blip r:embed="rId2"/>
          <a:stretch>
            <a:fillRect/>
          </a:stretch>
        </p:blipFill>
        <p:spPr>
          <a:xfrm>
            <a:off x="639413" y="0"/>
            <a:ext cx="7865173" cy="5143500"/>
          </a:xfrm>
          <a:prstGeom prst="rect">
            <a:avLst/>
          </a:prstGeom>
        </p:spPr>
      </p:pic>
    </p:spTree>
    <p:extLst>
      <p:ext uri="{BB962C8B-B14F-4D97-AF65-F5344CB8AC3E}">
        <p14:creationId xmlns:p14="http://schemas.microsoft.com/office/powerpoint/2010/main" val="422698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6225700" y="413425"/>
            <a:ext cx="2663100" cy="4158600"/>
          </a:xfrm>
          <a:prstGeom prst="rect">
            <a:avLst/>
          </a:prstGeom>
        </p:spPr>
        <p:txBody>
          <a:bodyPr spcFirstLastPara="1" wrap="square" lIns="91425" tIns="91425" rIns="91425" bIns="91425" anchor="t" anchorCtr="0">
            <a:normAutofit lnSpcReduction="10000"/>
          </a:bodyPr>
          <a:lstStyle/>
          <a:p>
            <a:pPr marL="457200" lvl="0" indent="-298450" algn="l" rtl="0">
              <a:spcBef>
                <a:spcPts val="1200"/>
              </a:spcBef>
              <a:spcAft>
                <a:spcPts val="0"/>
              </a:spcAft>
              <a:buClr>
                <a:schemeClr val="dk1"/>
              </a:buClr>
              <a:buSzPts val="1100"/>
              <a:buAutoNum type="arabicPeriod"/>
            </a:pPr>
            <a:r>
              <a:rPr lang="en" sz="1100" dirty="0">
                <a:solidFill>
                  <a:schemeClr val="dk1"/>
                </a:solidFill>
              </a:rPr>
              <a:t>Hispanic, Black, and White populations were analyzed as they had enough data to meet these conditions.                                                         </a:t>
            </a: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dirty="0">
                <a:solidFill>
                  <a:schemeClr val="dk1"/>
                </a:solidFill>
              </a:rPr>
              <a:t>Among unarmed, non-attacking cases: </a:t>
            </a:r>
            <a:endParaRPr sz="1100" dirty="0">
              <a:solidFill>
                <a:schemeClr val="dk1"/>
              </a:solidFill>
            </a:endParaRPr>
          </a:p>
          <a:p>
            <a:pPr marL="914400" lvl="0" indent="-298450" algn="l" rtl="0">
              <a:spcBef>
                <a:spcPts val="0"/>
              </a:spcBef>
              <a:spcAft>
                <a:spcPts val="0"/>
              </a:spcAft>
              <a:buClr>
                <a:schemeClr val="dk1"/>
              </a:buClr>
              <a:buSzPts val="1100"/>
              <a:buChar char="●"/>
            </a:pPr>
            <a:r>
              <a:rPr lang="en" sz="1100" dirty="0">
                <a:solidFill>
                  <a:schemeClr val="dk1"/>
                </a:solidFill>
              </a:rPr>
              <a:t>4.8% of Hispanic individuals met these conditions.</a:t>
            </a:r>
            <a:endParaRPr sz="1100" dirty="0">
              <a:solidFill>
                <a:schemeClr val="dk1"/>
              </a:solidFill>
            </a:endParaRPr>
          </a:p>
          <a:p>
            <a:pPr marL="914400" lvl="0" indent="-298450" algn="l" rtl="0">
              <a:spcBef>
                <a:spcPts val="0"/>
              </a:spcBef>
              <a:spcAft>
                <a:spcPts val="0"/>
              </a:spcAft>
              <a:buClr>
                <a:schemeClr val="dk1"/>
              </a:buClr>
              <a:buSzPts val="1100"/>
              <a:buChar char="●"/>
            </a:pPr>
            <a:r>
              <a:rPr lang="en" sz="1100" dirty="0">
                <a:solidFill>
                  <a:schemeClr val="dk1"/>
                </a:solidFill>
              </a:rPr>
              <a:t>4.7% of Black individuals met these conditions.</a:t>
            </a:r>
            <a:endParaRPr sz="1100" dirty="0">
              <a:solidFill>
                <a:schemeClr val="dk1"/>
              </a:solidFill>
            </a:endParaRPr>
          </a:p>
          <a:p>
            <a:pPr marL="914400" lvl="0" indent="-298450" algn="l" rtl="0">
              <a:spcBef>
                <a:spcPts val="0"/>
              </a:spcBef>
              <a:spcAft>
                <a:spcPts val="0"/>
              </a:spcAft>
              <a:buClr>
                <a:schemeClr val="dk1"/>
              </a:buClr>
              <a:buSzPts val="1100"/>
              <a:buChar char="●"/>
            </a:pPr>
            <a:r>
              <a:rPr lang="en" sz="1100" dirty="0">
                <a:solidFill>
                  <a:schemeClr val="dk1"/>
                </a:solidFill>
              </a:rPr>
              <a:t>3.1% of White individuals met these conditions.</a:t>
            </a:r>
            <a:endParaRPr sz="1100" dirty="0">
              <a:solidFill>
                <a:schemeClr val="dk1"/>
              </a:solidFill>
            </a:endParaRPr>
          </a:p>
          <a:p>
            <a:pPr marL="914400" lvl="0" indent="0" algn="l" rtl="0">
              <a:spcBef>
                <a:spcPts val="0"/>
              </a:spcBef>
              <a:spcAft>
                <a:spcPts val="0"/>
              </a:spcAft>
              <a:buClr>
                <a:schemeClr val="dk1"/>
              </a:buClr>
              <a:buSzPts val="1100"/>
              <a:buFont typeface="Arial"/>
              <a:buNone/>
            </a:pP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dirty="0">
                <a:solidFill>
                  <a:schemeClr val="dk1"/>
                </a:solidFill>
              </a:rPr>
              <a:t>Hispanic and Black individuals are 1.5 times more likely than White individuals to be killed while posing no apparent threat.</a:t>
            </a:r>
            <a:endParaRPr sz="1100" dirty="0">
              <a:solidFill>
                <a:schemeClr val="dk1"/>
              </a:solidFill>
            </a:endParaRPr>
          </a:p>
          <a:p>
            <a:pPr marL="0" lvl="0" indent="0" algn="l" rtl="0">
              <a:spcBef>
                <a:spcPts val="0"/>
              </a:spcBef>
              <a:spcAft>
                <a:spcPts val="0"/>
              </a:spcAft>
              <a:buNone/>
            </a:pPr>
            <a:endParaRPr sz="1100" dirty="0">
              <a:solidFill>
                <a:schemeClr val="dk1"/>
              </a:solidFill>
            </a:endParaRPr>
          </a:p>
        </p:txBody>
      </p:sp>
      <p:pic>
        <p:nvPicPr>
          <p:cNvPr id="99" name="Google Shape;99;p18"/>
          <p:cNvPicPr preferRelativeResize="0"/>
          <p:nvPr/>
        </p:nvPicPr>
        <p:blipFill>
          <a:blip r:embed="rId3">
            <a:alphaModFix/>
          </a:blip>
          <a:stretch>
            <a:fillRect/>
          </a:stretch>
        </p:blipFill>
        <p:spPr>
          <a:xfrm>
            <a:off x="175925" y="680908"/>
            <a:ext cx="6486132" cy="38911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body" idx="1"/>
          </p:nvPr>
        </p:nvSpPr>
        <p:spPr>
          <a:xfrm>
            <a:off x="6468900" y="942450"/>
            <a:ext cx="2030700" cy="3258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endParaRPr sz="1100" dirty="0">
              <a:solidFill>
                <a:schemeClr val="dk1"/>
              </a:solidFill>
            </a:endParaRPr>
          </a:p>
          <a:p>
            <a:pPr marL="457200" lvl="0" indent="-293211" algn="l" rtl="0">
              <a:spcBef>
                <a:spcPts val="0"/>
              </a:spcBef>
              <a:spcAft>
                <a:spcPts val="0"/>
              </a:spcAft>
              <a:buClr>
                <a:schemeClr val="dk1"/>
              </a:buClr>
              <a:buSzPct val="100000"/>
              <a:buAutoNum type="arabicPeriod"/>
            </a:pPr>
            <a:r>
              <a:rPr lang="en" sz="1100" b="1" dirty="0">
                <a:solidFill>
                  <a:schemeClr val="dk1"/>
                </a:solidFill>
              </a:rPr>
              <a:t>Top States: </a:t>
            </a:r>
            <a:r>
              <a:rPr lang="en" sz="1100" dirty="0">
                <a:solidFill>
                  <a:schemeClr val="dk1"/>
                </a:solidFill>
              </a:rPr>
              <a:t>California, Florida, and Texas have the highest police killings per 100,000 people.</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293211" algn="l" rtl="0">
              <a:spcBef>
                <a:spcPts val="0"/>
              </a:spcBef>
              <a:spcAft>
                <a:spcPts val="0"/>
              </a:spcAft>
              <a:buClr>
                <a:schemeClr val="dk1"/>
              </a:buClr>
              <a:buSzPct val="100000"/>
              <a:buAutoNum type="arabicPeriod"/>
            </a:pPr>
            <a:r>
              <a:rPr lang="en" sz="1100" b="1" dirty="0">
                <a:solidFill>
                  <a:schemeClr val="dk1"/>
                </a:solidFill>
              </a:rPr>
              <a:t>Most Affected:</a:t>
            </a:r>
            <a:r>
              <a:rPr lang="en" sz="1100" dirty="0">
                <a:solidFill>
                  <a:schemeClr val="dk1"/>
                </a:solidFill>
              </a:rPr>
              <a:t> White, Black and Hispanic populations see the largest impacts in these states.</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293211" algn="l" rtl="0">
              <a:spcBef>
                <a:spcPts val="0"/>
              </a:spcBef>
              <a:spcAft>
                <a:spcPts val="0"/>
              </a:spcAft>
              <a:buClr>
                <a:schemeClr val="dk1"/>
              </a:buClr>
              <a:buSzPct val="100000"/>
              <a:buAutoNum type="arabicPeriod"/>
            </a:pPr>
            <a:r>
              <a:rPr lang="en" sz="1100" b="1" dirty="0">
                <a:solidFill>
                  <a:schemeClr val="dk1"/>
                </a:solidFill>
              </a:rPr>
              <a:t>Racial Disparities: </a:t>
            </a:r>
            <a:r>
              <a:rPr lang="en" sz="1100" dirty="0">
                <a:solidFill>
                  <a:schemeClr val="dk1"/>
                </a:solidFill>
              </a:rPr>
              <a:t>Black populations consistently face higher rates, reflecting systemic patterns in police violence.</a:t>
            </a:r>
            <a:endParaRPr sz="1100" dirty="0">
              <a:solidFill>
                <a:schemeClr val="dk1"/>
              </a:solidFill>
            </a:endParaRPr>
          </a:p>
          <a:p>
            <a:pPr marL="0" lvl="0" indent="0" algn="l" rtl="0">
              <a:spcBef>
                <a:spcPts val="0"/>
              </a:spcBef>
              <a:spcAft>
                <a:spcPts val="1200"/>
              </a:spcAft>
              <a:buNone/>
            </a:pPr>
            <a:endParaRPr dirty="0"/>
          </a:p>
        </p:txBody>
      </p:sp>
      <p:pic>
        <p:nvPicPr>
          <p:cNvPr id="105" name="Google Shape;105;p19"/>
          <p:cNvPicPr preferRelativeResize="0"/>
          <p:nvPr/>
        </p:nvPicPr>
        <p:blipFill>
          <a:blip r:embed="rId3">
            <a:alphaModFix/>
          </a:blip>
          <a:stretch>
            <a:fillRect/>
          </a:stretch>
        </p:blipFill>
        <p:spPr>
          <a:xfrm>
            <a:off x="246325" y="942450"/>
            <a:ext cx="6611674" cy="3885343"/>
          </a:xfrm>
          <a:prstGeom prst="rect">
            <a:avLst/>
          </a:prstGeom>
          <a:noFill/>
          <a:ln>
            <a:noFill/>
          </a:ln>
        </p:spPr>
      </p:pic>
      <p:sp>
        <p:nvSpPr>
          <p:cNvPr id="106" name="Google Shape;106;p19"/>
          <p:cNvSpPr txBox="1"/>
          <p:nvPr/>
        </p:nvSpPr>
        <p:spPr>
          <a:xfrm>
            <a:off x="2286000" y="291825"/>
            <a:ext cx="45720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b="1">
                <a:solidFill>
                  <a:schemeClr val="dk1"/>
                </a:solidFill>
                <a:latin typeface="Open Sans"/>
                <a:ea typeface="Open Sans"/>
                <a:cs typeface="Open Sans"/>
                <a:sym typeface="Open Sans"/>
              </a:rPr>
              <a:t>The Geography of Risk</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body" idx="1"/>
          </p:nvPr>
        </p:nvSpPr>
        <p:spPr>
          <a:xfrm>
            <a:off x="6237850" y="693200"/>
            <a:ext cx="2650800" cy="3623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dirty="0">
                <a:solidFill>
                  <a:schemeClr val="dk1"/>
                </a:solidFill>
              </a:rPr>
              <a:t>We focused on White, Black, and Hispanic groups due to higher rates of police killings.</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b="1" dirty="0">
                <a:solidFill>
                  <a:schemeClr val="dk1"/>
                </a:solidFill>
              </a:rPr>
              <a:t>Black Populations</a:t>
            </a:r>
            <a:r>
              <a:rPr lang="en" sz="1100" dirty="0">
                <a:solidFill>
                  <a:schemeClr val="dk1"/>
                </a:solidFill>
              </a:rPr>
              <a:t>: Highest rates in the Mountain region, with a significant outlier showing increased risk.</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b="1" dirty="0">
                <a:solidFill>
                  <a:schemeClr val="dk1"/>
                </a:solidFill>
              </a:rPr>
              <a:t>Hispanic Populations</a:t>
            </a:r>
            <a:r>
              <a:rPr lang="en" sz="1100" dirty="0">
                <a:solidFill>
                  <a:schemeClr val="dk1"/>
                </a:solidFill>
              </a:rPr>
              <a:t>: Highest rates on the </a:t>
            </a:r>
            <a:r>
              <a:rPr lang="en" sz="1100" dirty="0"/>
              <a:t>East</a:t>
            </a:r>
            <a:r>
              <a:rPr lang="en" sz="1100" dirty="0">
                <a:solidFill>
                  <a:schemeClr val="dk1"/>
                </a:solidFill>
              </a:rPr>
              <a:t> Coast, reflecting risks in areas with large Hispanic populations.</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b="1" dirty="0">
                <a:solidFill>
                  <a:schemeClr val="dk1"/>
                </a:solidFill>
              </a:rPr>
              <a:t>White Populations: </a:t>
            </a:r>
            <a:r>
              <a:rPr lang="en" sz="1100" dirty="0">
                <a:solidFill>
                  <a:schemeClr val="dk1"/>
                </a:solidFill>
              </a:rPr>
              <a:t>Highest rates in the Pacific region, with less variability than other groups..</a:t>
            </a:r>
            <a:endParaRPr dirty="0"/>
          </a:p>
        </p:txBody>
      </p:sp>
      <p:pic>
        <p:nvPicPr>
          <p:cNvPr id="112" name="Google Shape;112;p20"/>
          <p:cNvPicPr preferRelativeResize="0"/>
          <p:nvPr/>
        </p:nvPicPr>
        <p:blipFill>
          <a:blip r:embed="rId3">
            <a:alphaModFix/>
          </a:blip>
          <a:stretch>
            <a:fillRect/>
          </a:stretch>
        </p:blipFill>
        <p:spPr>
          <a:xfrm>
            <a:off x="222825" y="693200"/>
            <a:ext cx="6485473" cy="3901149"/>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879</Words>
  <Application>Microsoft Macintosh PowerPoint</Application>
  <PresentationFormat>On-screen Show (16:9)</PresentationFormat>
  <Paragraphs>66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Open Sans</vt:lpstr>
      <vt:lpstr>Economica</vt:lpstr>
      <vt:lpstr>Arial</vt:lpstr>
      <vt:lpstr>Luxe</vt:lpstr>
      <vt:lpstr>Unequal Force:  Analyzing Police Killings Across America</vt:lpstr>
      <vt:lpstr>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Unequal Force:  Analyzing Police Killings Across America</dc:title>
  <cp:lastModifiedBy>Manvi Krishnamurthy, Kavana</cp:lastModifiedBy>
  <cp:revision>3</cp:revision>
  <dcterms:modified xsi:type="dcterms:W3CDTF">2024-11-11T23:39:26Z</dcterms:modified>
</cp:coreProperties>
</file>