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6"/>
  </p:notesMasterIdLst>
  <p:handoutMasterIdLst>
    <p:handoutMasterId r:id="rId37"/>
  </p:handoutMasterIdLst>
  <p:sldIdLst>
    <p:sldId id="317" r:id="rId2"/>
    <p:sldId id="318" r:id="rId3"/>
    <p:sldId id="319" r:id="rId4"/>
    <p:sldId id="288" r:id="rId5"/>
    <p:sldId id="305" r:id="rId6"/>
    <p:sldId id="306" r:id="rId7"/>
    <p:sldId id="307" r:id="rId8"/>
    <p:sldId id="289" r:id="rId9"/>
    <p:sldId id="291" r:id="rId10"/>
    <p:sldId id="290" r:id="rId11"/>
    <p:sldId id="292" r:id="rId12"/>
    <p:sldId id="308" r:id="rId13"/>
    <p:sldId id="293" r:id="rId14"/>
    <p:sldId id="294" r:id="rId15"/>
    <p:sldId id="295" r:id="rId16"/>
    <p:sldId id="296" r:id="rId17"/>
    <p:sldId id="297" r:id="rId18"/>
    <p:sldId id="314" r:id="rId19"/>
    <p:sldId id="298" r:id="rId20"/>
    <p:sldId id="309" r:id="rId21"/>
    <p:sldId id="315" r:id="rId22"/>
    <p:sldId id="299" r:id="rId23"/>
    <p:sldId id="320" r:id="rId24"/>
    <p:sldId id="321" r:id="rId25"/>
    <p:sldId id="322" r:id="rId26"/>
    <p:sldId id="323" r:id="rId27"/>
    <p:sldId id="326" r:id="rId28"/>
    <p:sldId id="324" r:id="rId29"/>
    <p:sldId id="325" r:id="rId30"/>
    <p:sldId id="327" r:id="rId31"/>
    <p:sldId id="328" r:id="rId32"/>
    <p:sldId id="329" r:id="rId33"/>
    <p:sldId id="330" r:id="rId34"/>
    <p:sldId id="331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37" autoAdjust="0"/>
    <p:restoredTop sz="94660"/>
  </p:normalViewPr>
  <p:slideViewPr>
    <p:cSldViewPr showGuides="1">
      <p:cViewPr>
        <p:scale>
          <a:sx n="108" d="100"/>
          <a:sy n="108" d="100"/>
        </p:scale>
        <p:origin x="-13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9A3106-F1B1-BA40-BEF0-FC753EDEF493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83BD0-DB58-8B44-B340-FD84233632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385208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B123A-DC90-4380-9148-4A3A6BD4712D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1237C0-CDBB-4933-A2F0-C179221564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20243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237C0-CDBB-4933-A2F0-C179221564A8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smtClean="0"/>
              <a:t>1/30/2013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smtClean="0"/>
              <a:t>PFE - Week 4 - Part 2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FF3B0D8-9D7E-4467-9D86-37DC6C4FCD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- Week 4 - Part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3B0D8-9D7E-4467-9D86-37DC6C4FCD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- Week 4 - Part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3B0D8-9D7E-4467-9D86-37DC6C4FCD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689090"/>
            <a:ext cx="2289048" cy="168910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 smtClean="0"/>
              <a:t>1/30/2013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689090"/>
            <a:ext cx="3505200" cy="168910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 smtClean="0"/>
              <a:t>PFE - Week 4 - Part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689090"/>
            <a:ext cx="1981200" cy="168910"/>
          </a:xfrm>
        </p:spPr>
        <p:txBody>
          <a:bodyPr/>
          <a:lstStyle>
            <a:lvl1pPr>
              <a:defRPr sz="800"/>
            </a:lvl1pPr>
          </a:lstStyle>
          <a:p>
            <a:fld id="{4FF3B0D8-9D7E-4467-9D86-37DC6C4FCDB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 smtClean="0"/>
              <a:t>1/30/2013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smtClean="0"/>
              <a:t>PFE - Week 4 - Part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FF3B0D8-9D7E-4467-9D86-37DC6C4FCD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- Week 4 - Part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3B0D8-9D7E-4467-9D86-37DC6C4FCD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- Week 4 - Part 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3B0D8-9D7E-4467-9D86-37DC6C4FCD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- Week 4 - Part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3B0D8-9D7E-4467-9D86-37DC6C4FCD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- Week 4 - Part 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3B0D8-9D7E-4467-9D86-37DC6C4FCD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- Week 4 - Part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3B0D8-9D7E-4467-9D86-37DC6C4FCD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- Week 4 - Part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3B0D8-9D7E-4467-9D86-37DC6C4FCD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1/30/2013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pPr algn="ctr"/>
            <a:r>
              <a:rPr lang="en-US" dirty="0" smtClean="0"/>
              <a:t>PFE - Week 4 - Part 2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fld id="{4FF3B0D8-9D7E-4467-9D86-37DC6C4FCD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5532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702418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mdb.com/title/tt0070509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Week 4</a:t>
            </a:r>
            <a:br>
              <a:rPr lang="en-US" dirty="0" smtClean="0"/>
            </a:br>
            <a:r>
              <a:rPr lang="en-US" dirty="0" smtClean="0"/>
              <a:t>Part 2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1939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Functions: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Terminology:</a:t>
            </a:r>
          </a:p>
          <a:p>
            <a:pPr lvl="1"/>
            <a:r>
              <a:rPr lang="en-US" dirty="0" smtClean="0"/>
              <a:t>A function must be </a:t>
            </a:r>
            <a:r>
              <a:rPr lang="en-US" dirty="0" smtClean="0">
                <a:solidFill>
                  <a:srgbClr val="FF0000"/>
                </a:solidFill>
              </a:rPr>
              <a:t>defined </a:t>
            </a:r>
            <a:r>
              <a:rPr lang="en-US" dirty="0" smtClean="0"/>
              <a:t>(in a </a:t>
            </a:r>
            <a:r>
              <a:rPr lang="en-US" u="sng" dirty="0" smtClean="0">
                <a:solidFill>
                  <a:srgbClr val="0000FF"/>
                </a:solidFill>
              </a:rPr>
              <a:t>declaration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 program </a:t>
            </a:r>
            <a:r>
              <a:rPr lang="en-US" dirty="0" smtClean="0">
                <a:solidFill>
                  <a:srgbClr val="FF0000"/>
                </a:solidFill>
              </a:rPr>
              <a:t>uses</a:t>
            </a:r>
            <a:r>
              <a:rPr lang="en-US" dirty="0" smtClean="0"/>
              <a:t> a function by </a:t>
            </a:r>
            <a:r>
              <a:rPr lang="en-US" u="sng" dirty="0" smtClean="0">
                <a:solidFill>
                  <a:srgbClr val="0000FF"/>
                </a:solidFill>
              </a:rPr>
              <a:t>calling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it</a:t>
            </a:r>
          </a:p>
          <a:p>
            <a:pPr lvl="1"/>
            <a:r>
              <a:rPr lang="en-US" dirty="0" smtClean="0"/>
              <a:t>The calling program </a:t>
            </a:r>
            <a:r>
              <a:rPr lang="en-US" i="1" dirty="0" smtClean="0"/>
              <a:t>may</a:t>
            </a:r>
            <a:r>
              <a:rPr lang="en-US" dirty="0" smtClean="0"/>
              <a:t> </a:t>
            </a:r>
            <a:r>
              <a:rPr lang="en-US" u="sng" dirty="0" smtClean="0">
                <a:solidFill>
                  <a:srgbClr val="0000FF"/>
                </a:solidFill>
              </a:rPr>
              <a:t>pass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u="sng" dirty="0" smtClean="0">
                <a:solidFill>
                  <a:srgbClr val="0000FF"/>
                </a:solidFill>
              </a:rPr>
              <a:t>arguments</a:t>
            </a:r>
            <a:r>
              <a:rPr lang="en-US" dirty="0" smtClean="0"/>
              <a:t>  to the function</a:t>
            </a:r>
          </a:p>
          <a:p>
            <a:pPr lvl="2"/>
            <a:r>
              <a:rPr lang="en-US" u="sng" dirty="0" smtClean="0">
                <a:solidFill>
                  <a:srgbClr val="0000FF"/>
                </a:solidFill>
              </a:rPr>
              <a:t>Arguments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are also called </a:t>
            </a:r>
            <a:r>
              <a:rPr lang="en-US" u="sng" dirty="0" smtClean="0">
                <a:solidFill>
                  <a:srgbClr val="0000FF"/>
                </a:solidFill>
              </a:rPr>
              <a:t>parameters</a:t>
            </a:r>
          </a:p>
          <a:p>
            <a:pPr lvl="1"/>
            <a:r>
              <a:rPr lang="en-US" dirty="0" smtClean="0"/>
              <a:t>The function </a:t>
            </a:r>
            <a:r>
              <a:rPr lang="en-US" u="sng" dirty="0" smtClean="0">
                <a:solidFill>
                  <a:srgbClr val="FF0000"/>
                </a:solidFill>
              </a:rPr>
              <a:t>receives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arguments/parameters from the calling statement</a:t>
            </a:r>
          </a:p>
          <a:p>
            <a:pPr lvl="1"/>
            <a:r>
              <a:rPr lang="en-US" dirty="0" smtClean="0"/>
              <a:t>The function </a:t>
            </a:r>
            <a:r>
              <a:rPr lang="en-US" i="1" dirty="0" smtClean="0"/>
              <a:t>may</a:t>
            </a:r>
            <a:r>
              <a:rPr lang="en-US" dirty="0" smtClean="0"/>
              <a:t> </a:t>
            </a:r>
            <a:r>
              <a:rPr lang="en-US" u="sng" dirty="0" smtClean="0">
                <a:solidFill>
                  <a:srgbClr val="0000FF"/>
                </a:solidFill>
              </a:rPr>
              <a:t>return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a value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3B0D8-9D7E-4467-9D86-37DC6C4FCDB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- Week 4 - Part 2</a:t>
            </a:r>
            <a:endParaRPr lang="en-US"/>
          </a:p>
        </p:txBody>
      </p:sp>
      <p:sp>
        <p:nvSpPr>
          <p:cNvPr id="7" name="Process 6"/>
          <p:cNvSpPr/>
          <p:nvPr/>
        </p:nvSpPr>
        <p:spPr>
          <a:xfrm>
            <a:off x="5562600" y="4953000"/>
            <a:ext cx="1676400" cy="990600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executing</a:t>
            </a:r>
          </a:p>
          <a:p>
            <a:pPr algn="ctr"/>
            <a:r>
              <a:rPr lang="en-US" dirty="0" smtClean="0"/>
              <a:t>function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3276600" y="5715000"/>
            <a:ext cx="2286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276600" y="5181600"/>
            <a:ext cx="2286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Process 15"/>
          <p:cNvSpPr/>
          <p:nvPr/>
        </p:nvSpPr>
        <p:spPr>
          <a:xfrm>
            <a:off x="1600200" y="4953000"/>
            <a:ext cx="1676400" cy="990600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calling</a:t>
            </a:r>
          </a:p>
          <a:p>
            <a:pPr algn="ctr"/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81400" y="48006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581400" y="56504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Return Value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Functions: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Functions you've seen so far:</a:t>
            </a:r>
          </a:p>
          <a:p>
            <a:pPr lvl="3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ain()</a:t>
            </a:r>
          </a:p>
          <a:p>
            <a:pPr lvl="3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and()</a:t>
            </a:r>
          </a:p>
          <a:p>
            <a:pPr lvl="3"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rand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(seed)</a:t>
            </a:r>
          </a:p>
          <a:p>
            <a:pPr lvl="3"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c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out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3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cin</a:t>
            </a:r>
          </a:p>
          <a:p>
            <a:pPr lvl="3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(3)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3B0D8-9D7E-4467-9D86-37DC6C4FCDB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- Week 4 - Part 2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3962400"/>
            <a:ext cx="3797300" cy="2146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4038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A function has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definition</a:t>
            </a:r>
            <a:r>
              <a:rPr lang="en-US" dirty="0" smtClean="0"/>
              <a:t>, with:</a:t>
            </a:r>
          </a:p>
          <a:p>
            <a:pPr lvl="2"/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type </a:t>
            </a:r>
            <a:r>
              <a:rPr lang="en-US" dirty="0" smtClean="0"/>
              <a:t>(void, </a:t>
            </a:r>
            <a:r>
              <a:rPr lang="en-US" dirty="0" err="1" smtClean="0"/>
              <a:t>int</a:t>
            </a:r>
            <a:r>
              <a:rPr lang="en-US" dirty="0" smtClean="0"/>
              <a:t>, double, etc.)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name</a:t>
            </a:r>
          </a:p>
          <a:p>
            <a:pPr lvl="3"/>
            <a:r>
              <a:rPr lang="en-US" dirty="0" smtClean="0"/>
              <a:t>Must start with a letter</a:t>
            </a:r>
          </a:p>
          <a:p>
            <a:pPr lvl="3"/>
            <a:r>
              <a:rPr lang="en-US" dirty="0" smtClean="0"/>
              <a:t>Can't be a keyword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A parameter </a:t>
            </a:r>
            <a:r>
              <a:rPr lang="en-US" dirty="0" smtClean="0">
                <a:solidFill>
                  <a:srgbClr val="FF0000"/>
                </a:solidFill>
              </a:rPr>
              <a:t>list </a:t>
            </a:r>
            <a:r>
              <a:rPr lang="en-US" dirty="0" smtClean="0"/>
              <a:t>( ) with optional </a:t>
            </a:r>
            <a:r>
              <a:rPr lang="en-US" u="sng" dirty="0" smtClean="0"/>
              <a:t>defined</a:t>
            </a:r>
            <a:r>
              <a:rPr lang="en-US" dirty="0" smtClean="0"/>
              <a:t> parameters</a:t>
            </a:r>
          </a:p>
          <a:p>
            <a:pPr lvl="2"/>
            <a:endParaRPr lang="en-US" u="sng" dirty="0" smtClean="0"/>
          </a:p>
          <a:p>
            <a:pPr lvl="2"/>
            <a:r>
              <a:rPr lang="en-US" u="sng" dirty="0" smtClean="0"/>
              <a:t>No</a:t>
            </a:r>
            <a:r>
              <a:rPr lang="en-US" dirty="0" smtClean="0"/>
              <a:t> semicolon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400" y="2057400"/>
            <a:ext cx="3581400" cy="3886200"/>
          </a:xfrm>
          <a:prstGeom prst="rect">
            <a:avLst/>
          </a:prstGeom>
          <a:solidFill>
            <a:schemeClr val="bg1">
              <a:lumMod val="85000"/>
              <a:alpha val="23922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724400" y="1905000"/>
            <a:ext cx="3962400" cy="381000"/>
          </a:xfrm>
          <a:prstGeom prst="rect">
            <a:avLst/>
          </a:prstGeom>
          <a:solidFill>
            <a:srgbClr val="000000">
              <a:alpha val="23922"/>
            </a:srgb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Functions: Rules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29200" y="1981200"/>
            <a:ext cx="3886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nt</a:t>
            </a: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funfunfun</a:t>
            </a: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var1)</a:t>
            </a:r>
          </a:p>
          <a:p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nofun</a:t>
            </a: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b="1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( var1 == 'f' )</a:t>
            </a:r>
          </a:p>
          <a:p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nofun</a:t>
            </a: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1;</a:t>
            </a:r>
          </a:p>
          <a:p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nofun</a:t>
            </a: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nofun</a:t>
            </a: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b="1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  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end of </a:t>
            </a:r>
            <a:r>
              <a:rPr lang="en-US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funfunfun</a:t>
            </a:r>
            <a:endParaRPr lang="en-US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</p:txBody>
      </p:sp>
      <p:sp>
        <p:nvSpPr>
          <p:cNvPr id="7" name="Down Arrow 6"/>
          <p:cNvSpPr/>
          <p:nvPr/>
        </p:nvSpPr>
        <p:spPr>
          <a:xfrm>
            <a:off x="5638800" y="1066800"/>
            <a:ext cx="1219200" cy="914400"/>
          </a:xfrm>
          <a:prstGeom prst="downArrow">
            <a:avLst>
              <a:gd name="adj1" fmla="val 605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4724400" y="1371600"/>
            <a:ext cx="1219200" cy="609600"/>
          </a:xfrm>
          <a:prstGeom prst="downArrow">
            <a:avLst>
              <a:gd name="adj1" fmla="val 60500"/>
              <a:gd name="adj2" fmla="val 50000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type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6858000" y="914400"/>
            <a:ext cx="1752600" cy="1066800"/>
          </a:xfrm>
          <a:prstGeom prst="downArrow">
            <a:avLst>
              <a:gd name="adj1" fmla="val 60500"/>
              <a:gd name="adj2" fmla="val 50000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Para-meter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list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8077200" y="1371600"/>
            <a:ext cx="1219200" cy="609600"/>
          </a:xfrm>
          <a:prstGeom prst="downArrow">
            <a:avLst>
              <a:gd name="adj1" fmla="val 60500"/>
              <a:gd name="adj2" fmla="val 50000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No</a:t>
            </a:r>
            <a:r>
              <a:rPr lang="en-US" dirty="0" smtClean="0"/>
              <a:t> </a:t>
            </a:r>
            <a:r>
              <a:rPr lang="en-US" b="1" dirty="0" smtClean="0"/>
              <a:t>;</a:t>
            </a:r>
            <a:endParaRPr lang="en-US" b="1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1/30/2013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3B0D8-9D7E-4467-9D86-37DC6C4FCDB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- Week 4 - Part 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62000" y="2133600"/>
            <a:ext cx="3581400" cy="3962400"/>
          </a:xfrm>
          <a:prstGeom prst="rect">
            <a:avLst/>
          </a:prstGeom>
          <a:solidFill>
            <a:srgbClr val="92D050">
              <a:alpha val="23922"/>
            </a:srgb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Functions: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3505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A function has</a:t>
            </a:r>
          </a:p>
          <a:p>
            <a:pPr lvl="1"/>
            <a:r>
              <a:rPr lang="en-US" dirty="0" smtClean="0"/>
              <a:t>a body</a:t>
            </a:r>
          </a:p>
          <a:p>
            <a:pPr lvl="2"/>
            <a:r>
              <a:rPr lang="en-US" dirty="0" smtClean="0"/>
              <a:t>With brackets</a:t>
            </a:r>
          </a:p>
          <a:p>
            <a:pPr lvl="2"/>
            <a:r>
              <a:rPr lang="en-US" dirty="0" smtClean="0"/>
              <a:t>With a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tatement</a:t>
            </a:r>
          </a:p>
          <a:p>
            <a:pPr lvl="3"/>
            <a:r>
              <a:rPr lang="en-US" u="sng" dirty="0" smtClean="0"/>
              <a:t>Unless</a:t>
            </a:r>
            <a:r>
              <a:rPr lang="en-US" dirty="0" smtClean="0"/>
              <a:t> the function is type void </a:t>
            </a:r>
          </a:p>
          <a:p>
            <a:pPr lvl="4"/>
            <a:r>
              <a:rPr lang="en-US" dirty="0" smtClean="0"/>
              <a:t>Then return is optional, but a good idea</a:t>
            </a:r>
          </a:p>
          <a:p>
            <a:pPr lvl="3"/>
            <a:r>
              <a:rPr lang="en-US" dirty="0" smtClean="0"/>
              <a:t>Parameters become </a:t>
            </a:r>
            <a:r>
              <a:rPr lang="en-US" dirty="0" smtClean="0">
                <a:solidFill>
                  <a:srgbClr val="FF0000"/>
                </a:solidFill>
              </a:rPr>
              <a:t>new variables </a:t>
            </a:r>
            <a:r>
              <a:rPr lang="en-US" dirty="0" smtClean="0"/>
              <a:t>in the body of the function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29200" y="1981200"/>
            <a:ext cx="3886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nt</a:t>
            </a: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funfunfun</a:t>
            </a: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 char var1)</a:t>
            </a:r>
          </a:p>
          <a:p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nofun</a:t>
            </a: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b="1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if (var1 == '</a:t>
            </a:r>
            <a:r>
              <a:rPr lang="en-US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nofun</a:t>
            </a: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1;</a:t>
            </a:r>
          </a:p>
          <a:p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else</a:t>
            </a:r>
          </a:p>
          <a:p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nofun</a:t>
            </a: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nofun</a:t>
            </a: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b="1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  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end of </a:t>
            </a:r>
            <a:r>
              <a:rPr lang="en-US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funfunfun</a:t>
            </a:r>
            <a:endParaRPr lang="en-US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724400" y="2286000"/>
            <a:ext cx="3962400" cy="2819400"/>
          </a:xfrm>
          <a:prstGeom prst="rect">
            <a:avLst/>
          </a:prstGeom>
          <a:solidFill>
            <a:srgbClr val="92D050">
              <a:alpha val="23922"/>
            </a:srgb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1/30/2013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3B0D8-9D7E-4467-9D86-37DC6C4FCDB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- Week 4 - Part 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Functions: Calling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962400" cy="4525963"/>
          </a:xfrm>
        </p:spPr>
        <p:txBody>
          <a:bodyPr/>
          <a:lstStyle/>
          <a:p>
            <a:r>
              <a:rPr lang="en-US" dirty="0" smtClean="0"/>
              <a:t>Call a function:</a:t>
            </a:r>
          </a:p>
          <a:p>
            <a:pPr lvl="1"/>
            <a:r>
              <a:rPr lang="en-US" dirty="0" smtClean="0"/>
              <a:t>The function name is a statement</a:t>
            </a:r>
          </a:p>
          <a:p>
            <a:pPr lvl="2"/>
            <a:r>
              <a:rPr lang="en-US" dirty="0" smtClean="0"/>
              <a:t>Include parameters if necessary</a:t>
            </a:r>
          </a:p>
          <a:p>
            <a:pPr lvl="2"/>
            <a:r>
              <a:rPr lang="en-US" dirty="0" smtClean="0"/>
              <a:t>Use a semi-colon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53000" y="1143000"/>
            <a:ext cx="3886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nt</a:t>
            </a:r>
            <a:r>
              <a:rPr lang="en-US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main()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c = </a:t>
            </a:r>
            <a:r>
              <a:rPr lang="en-US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n-US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x;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x 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funfunfun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(c);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0;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   </a:t>
            </a:r>
            <a:r>
              <a:rPr lang="en-US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end of main</a:t>
            </a:r>
          </a:p>
          <a:p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funfunfun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var1)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nofun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(var1 == </a:t>
            </a:r>
            <a:r>
              <a:rPr lang="en-US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nofun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1;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nofun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nofun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b="1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  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end of </a:t>
            </a:r>
            <a:r>
              <a:rPr lang="en-US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funfunfun</a:t>
            </a:r>
            <a:endParaRPr lang="en-US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3B0D8-9D7E-4467-9D86-37DC6C4FCDB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- Week 4 - Part 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Functions:Calling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1121688"/>
            <a:ext cx="3886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nt</a:t>
            </a:r>
            <a:r>
              <a:rPr lang="en-US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main()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 = </a:t>
            </a:r>
            <a:r>
              <a:rPr lang="en-US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n-US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x;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x 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funfunfun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(c);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0;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  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end of main</a:t>
            </a:r>
          </a:p>
          <a:p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funfunfun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var1)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nofun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(var1 == </a:t>
            </a:r>
            <a:r>
              <a:rPr lang="en-US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nofun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1;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nofun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nofun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b="1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  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end of </a:t>
            </a:r>
            <a:r>
              <a:rPr lang="en-US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funfunfun</a:t>
            </a:r>
            <a:endParaRPr lang="en-US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</p:txBody>
      </p:sp>
      <p:sp>
        <p:nvSpPr>
          <p:cNvPr id="5" name="Left Arrow 4"/>
          <p:cNvSpPr/>
          <p:nvPr/>
        </p:nvSpPr>
        <p:spPr>
          <a:xfrm>
            <a:off x="4191000" y="1828800"/>
            <a:ext cx="3429000" cy="1143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 function </a:t>
            </a:r>
            <a:r>
              <a:rPr lang="en-US" b="1" dirty="0" err="1" smtClean="0"/>
              <a:t>funfunfun</a:t>
            </a:r>
            <a:r>
              <a:rPr lang="en-US" b="1" dirty="0" smtClean="0"/>
              <a:t> </a:t>
            </a:r>
            <a:r>
              <a:rPr lang="en-US" dirty="0" smtClean="0"/>
              <a:t>and pass </a:t>
            </a:r>
            <a:r>
              <a:rPr lang="en-US" u="sng" dirty="0" smtClean="0"/>
              <a:t>value</a:t>
            </a:r>
            <a:r>
              <a:rPr lang="en-US" dirty="0" smtClean="0"/>
              <a:t> of variable c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267200" y="2133600"/>
            <a:ext cx="4495800" cy="1676400"/>
            <a:chOff x="4267200" y="2133600"/>
            <a:chExt cx="4495800" cy="1676400"/>
          </a:xfrm>
        </p:grpSpPr>
        <p:sp>
          <p:nvSpPr>
            <p:cNvPr id="6" name="U-Turn Arrow 5"/>
            <p:cNvSpPr/>
            <p:nvPr/>
          </p:nvSpPr>
          <p:spPr>
            <a:xfrm rot="5400000">
              <a:off x="4267200" y="2133600"/>
              <a:ext cx="1676400" cy="1676400"/>
            </a:xfrm>
            <a:prstGeom prst="uturn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dirty="0" err="1" smtClean="0">
                  <a:solidFill>
                    <a:srgbClr val="FF0000"/>
                  </a:solidFill>
                </a:rPr>
                <a:t>j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867400" y="2609671"/>
              <a:ext cx="28956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 copy of the </a:t>
              </a:r>
              <a:r>
                <a:rPr lang="en-US" u="sng" dirty="0" smtClean="0"/>
                <a:t>value </a:t>
              </a:r>
              <a:r>
                <a:rPr lang="en-US" dirty="0" smtClean="0"/>
                <a:t>of c (whose value is '</a:t>
              </a:r>
              <a:r>
                <a:rPr lang="en-US" dirty="0" err="1" smtClean="0"/>
                <a:t>j</a:t>
              </a:r>
              <a:r>
                <a:rPr lang="en-US" dirty="0" smtClean="0"/>
                <a:t>') is passed to </a:t>
              </a:r>
              <a:r>
                <a:rPr lang="en-US" dirty="0" err="1" smtClean="0"/>
                <a:t>funfunfun</a:t>
              </a:r>
              <a:r>
                <a:rPr lang="en-US" dirty="0" smtClean="0"/>
                <a:t> and assigned to the parameter var1 </a:t>
              </a:r>
              <a:endParaRPr lang="en-US" dirty="0"/>
            </a:p>
          </p:txBody>
        </p:sp>
      </p:grpSp>
      <p:sp>
        <p:nvSpPr>
          <p:cNvPr id="9" name="Left Arrow 8"/>
          <p:cNvSpPr/>
          <p:nvPr/>
        </p:nvSpPr>
        <p:spPr>
          <a:xfrm>
            <a:off x="4191000" y="3810000"/>
            <a:ext cx="4191000" cy="1066800"/>
          </a:xfrm>
          <a:prstGeom prst="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 </a:t>
            </a:r>
            <a:r>
              <a:rPr lang="en-US" b="1" dirty="0" err="1" smtClean="0">
                <a:solidFill>
                  <a:schemeClr val="tx1"/>
                </a:solidFill>
              </a:rPr>
              <a:t>funfunfun</a:t>
            </a:r>
            <a:r>
              <a:rPr lang="en-US" dirty="0" smtClean="0">
                <a:solidFill>
                  <a:schemeClr val="tx1"/>
                </a:solidFill>
              </a:rPr>
              <a:t>, var1 (which equals '</a:t>
            </a:r>
            <a:r>
              <a:rPr lang="en-US" dirty="0" err="1" smtClean="0">
                <a:solidFill>
                  <a:schemeClr val="tx1"/>
                </a:solidFill>
              </a:rPr>
              <a:t>j</a:t>
            </a:r>
            <a:r>
              <a:rPr lang="en-US" dirty="0" smtClean="0">
                <a:solidFill>
                  <a:schemeClr val="tx1"/>
                </a:solidFill>
              </a:rPr>
              <a:t>') is evaluated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Left Arrow 9"/>
          <p:cNvSpPr/>
          <p:nvPr/>
        </p:nvSpPr>
        <p:spPr>
          <a:xfrm>
            <a:off x="3733800" y="4572000"/>
            <a:ext cx="5181600" cy="1066800"/>
          </a:xfrm>
          <a:prstGeom prst="left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dirty="0" smtClean="0">
                <a:solidFill>
                  <a:schemeClr val="tx1"/>
                </a:solidFill>
              </a:rPr>
              <a:t>ar1 does </a:t>
            </a:r>
            <a:r>
              <a:rPr lang="en-US" u="sng" dirty="0" smtClean="0">
                <a:solidFill>
                  <a:schemeClr val="tx1"/>
                </a:solidFill>
              </a:rPr>
              <a:t>not</a:t>
            </a:r>
            <a:r>
              <a:rPr lang="en-US" dirty="0" smtClean="0">
                <a:solidFill>
                  <a:schemeClr val="tx1"/>
                </a:solidFill>
              </a:rPr>
              <a:t> equal '</a:t>
            </a:r>
            <a:r>
              <a:rPr lang="en-US" dirty="0" err="1" smtClean="0">
                <a:solidFill>
                  <a:schemeClr val="tx1"/>
                </a:solidFill>
              </a:rPr>
              <a:t>f</a:t>
            </a:r>
            <a:r>
              <a:rPr lang="en-US" dirty="0" smtClean="0">
                <a:solidFill>
                  <a:schemeClr val="tx1"/>
                </a:solidFill>
              </a:rPr>
              <a:t>', so else statement assigns value of 0 to variable </a:t>
            </a:r>
            <a:r>
              <a:rPr lang="en-US" dirty="0" err="1" smtClean="0">
                <a:solidFill>
                  <a:schemeClr val="tx1"/>
                </a:solidFill>
              </a:rPr>
              <a:t>nofun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Left Arrow 10"/>
          <p:cNvSpPr/>
          <p:nvPr/>
        </p:nvSpPr>
        <p:spPr>
          <a:xfrm>
            <a:off x="3657600" y="5181600"/>
            <a:ext cx="5181600" cy="1066800"/>
          </a:xfrm>
          <a:prstGeom prst="lef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The value of variable </a:t>
            </a:r>
            <a:r>
              <a:rPr lang="en-US" dirty="0" err="1" smtClean="0">
                <a:solidFill>
                  <a:schemeClr val="bg1"/>
                </a:solidFill>
              </a:rPr>
              <a:t>nofun</a:t>
            </a:r>
            <a:r>
              <a:rPr lang="en-US" dirty="0" smtClean="0">
                <a:solidFill>
                  <a:schemeClr val="bg1"/>
                </a:solidFill>
              </a:rPr>
              <a:t> (which is 0) is returned to the calling function (main)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581400" y="2133600"/>
            <a:ext cx="4495800" cy="4504730"/>
            <a:chOff x="3581400" y="1981200"/>
            <a:chExt cx="4495800" cy="4504730"/>
          </a:xfrm>
        </p:grpSpPr>
        <p:sp>
          <p:nvSpPr>
            <p:cNvPr id="12" name="U-Turn Arrow 11"/>
            <p:cNvSpPr/>
            <p:nvPr/>
          </p:nvSpPr>
          <p:spPr>
            <a:xfrm rot="5400000" flipH="1">
              <a:off x="2362200" y="3200400"/>
              <a:ext cx="3733800" cy="1295400"/>
            </a:xfrm>
            <a:prstGeom prst="uturnArrow">
              <a:avLst>
                <a:gd name="adj1" fmla="val 24294"/>
                <a:gd name="adj2" fmla="val 25000"/>
                <a:gd name="adj3" fmla="val 26412"/>
                <a:gd name="adj4" fmla="val 45868"/>
                <a:gd name="adj5" fmla="val 59471"/>
              </a:avLst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72000" y="5562600"/>
              <a:ext cx="35052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The calling function (main) receives the return value (0) – this value is then assigned to </a:t>
              </a:r>
              <a:r>
                <a:rPr lang="en-US" dirty="0" err="1" smtClean="0">
                  <a:solidFill>
                    <a:srgbClr val="FF0000"/>
                  </a:solidFill>
                </a:rPr>
                <a:t>x</a:t>
              </a:r>
              <a:r>
                <a:rPr lang="en-US" dirty="0" smtClean="0">
                  <a:solidFill>
                    <a:srgbClr val="FF0000"/>
                  </a:solidFill>
                </a:rPr>
                <a:t>.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1/30/2013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3B0D8-9D7E-4467-9D86-37DC6C4FCDB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- Week 4 - Part 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Rule: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</a:t>
            </a:r>
            <a:r>
              <a:rPr lang="en-US" dirty="0" smtClean="0">
                <a:solidFill>
                  <a:srgbClr val="FF0000"/>
                </a:solidFill>
              </a:rPr>
              <a:t>Prototype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 definition of the function</a:t>
            </a:r>
          </a:p>
          <a:p>
            <a:pPr lvl="1"/>
            <a:r>
              <a:rPr lang="en-US" u="sng" dirty="0" smtClean="0"/>
              <a:t>With</a:t>
            </a:r>
            <a:r>
              <a:rPr lang="en-US" dirty="0" smtClean="0"/>
              <a:t> a semicolon</a:t>
            </a:r>
          </a:p>
          <a:p>
            <a:pPr lvl="1"/>
            <a:r>
              <a:rPr lang="en-US" u="sng" dirty="0" smtClean="0"/>
              <a:t>Must</a:t>
            </a:r>
            <a:r>
              <a:rPr lang="en-US" dirty="0" smtClean="0"/>
              <a:t> go </a:t>
            </a:r>
            <a:r>
              <a:rPr lang="en-US" b="1" u="sng" dirty="0" smtClean="0">
                <a:solidFill>
                  <a:srgbClr val="800000"/>
                </a:solidFill>
              </a:rPr>
              <a:t>before</a:t>
            </a:r>
            <a:r>
              <a:rPr lang="en-US" dirty="0" smtClean="0"/>
              <a:t> the function is called</a:t>
            </a:r>
          </a:p>
          <a:p>
            <a:pPr lvl="1"/>
            <a:r>
              <a:rPr lang="en-US" dirty="0" smtClean="0"/>
              <a:t>Must </a:t>
            </a:r>
            <a:r>
              <a:rPr lang="en-US" u="sng" dirty="0" smtClean="0"/>
              <a:t>not</a:t>
            </a:r>
            <a:r>
              <a:rPr lang="en-US" dirty="0" smtClean="0"/>
              <a:t> be inside a function</a:t>
            </a:r>
          </a:p>
          <a:p>
            <a:pPr lvl="1"/>
            <a:r>
              <a:rPr lang="en-US" dirty="0" smtClean="0"/>
              <a:t>Generally goes at the top of the program</a:t>
            </a:r>
          </a:p>
          <a:p>
            <a:pPr lvl="1"/>
            <a:endParaRPr lang="en-US" dirty="0"/>
          </a:p>
          <a:p>
            <a:pPr lvl="1">
              <a:buNone/>
            </a:pP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A function prototype</a:t>
            </a:r>
          </a:p>
          <a:p>
            <a:pPr lvl="1">
              <a:buNone/>
            </a:pP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funfunfun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var1);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3B0D8-9D7E-4467-9D86-37DC6C4FCDB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- Week 4 - Part 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Informs the compiler: </a:t>
            </a:r>
          </a:p>
          <a:p>
            <a:pPr lvl="2"/>
            <a:r>
              <a:rPr lang="en-US" dirty="0" smtClean="0"/>
              <a:t>that there </a:t>
            </a:r>
            <a:r>
              <a:rPr lang="en-US" i="1" dirty="0" smtClean="0"/>
              <a:t>will</a:t>
            </a:r>
            <a:r>
              <a:rPr lang="en-US" dirty="0" smtClean="0"/>
              <a:t> be a function </a:t>
            </a:r>
          </a:p>
          <a:p>
            <a:pPr lvl="2"/>
            <a:r>
              <a:rPr lang="en-US" dirty="0"/>
              <a:t>o</a:t>
            </a:r>
            <a:r>
              <a:rPr lang="en-US" dirty="0" smtClean="0"/>
              <a:t>f a certain type</a:t>
            </a:r>
          </a:p>
          <a:p>
            <a:pPr lvl="2"/>
            <a:r>
              <a:rPr lang="en-US" dirty="0"/>
              <a:t>o</a:t>
            </a:r>
            <a:r>
              <a:rPr lang="en-US" dirty="0" smtClean="0"/>
              <a:t>f a certain name</a:t>
            </a:r>
          </a:p>
          <a:p>
            <a:pPr lvl="2"/>
            <a:r>
              <a:rPr lang="en-US" dirty="0" smtClean="0"/>
              <a:t>With a certain set of parameters</a:t>
            </a:r>
          </a:p>
          <a:p>
            <a:pPr lvl="1"/>
            <a:r>
              <a:rPr lang="en-US" dirty="0" smtClean="0"/>
              <a:t>Think of it as "preview of coming attractions"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Explosion 2 3"/>
          <p:cNvSpPr/>
          <p:nvPr/>
        </p:nvSpPr>
        <p:spPr>
          <a:xfrm>
            <a:off x="1600200" y="4191000"/>
            <a:ext cx="6324600" cy="1524000"/>
          </a:xfrm>
          <a:prstGeom prst="irregularSeal2">
            <a:avLst/>
          </a:prstGeom>
          <a:solidFill>
            <a:srgbClr val="FFFF00"/>
          </a:solidFill>
          <a:ln>
            <a:solidFill>
              <a:schemeClr val="accent2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FF0000"/>
                </a:solidFill>
                <a:latin typeface="Andy" pitchFamily="66" charset="0"/>
              </a:rPr>
              <a:t>Coming Soon!</a:t>
            </a:r>
            <a:endParaRPr lang="en-US" sz="3600" dirty="0">
              <a:solidFill>
                <a:srgbClr val="FF0000"/>
              </a:solidFill>
              <a:latin typeface="Andy" pitchFamily="66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3B0D8-9D7E-4467-9D86-37DC6C4FCDB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- Week 4 - Part 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Why do I have to write prototypes?</a:t>
            </a:r>
          </a:p>
          <a:p>
            <a:pPr lvl="1"/>
            <a:r>
              <a:rPr lang="en-US" dirty="0" smtClean="0"/>
              <a:t>So you don’t have to put functions in front of the functions that call them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3B0D8-9D7E-4467-9D86-37DC6C4FCDB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- Week 4 - Part 2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90600" y="2971800"/>
            <a:ext cx="1600200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fun1()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90600" y="3962400"/>
            <a:ext cx="1600200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fun2()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90600" y="4953000"/>
            <a:ext cx="1600200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  <p:sp>
        <p:nvSpPr>
          <p:cNvPr id="12" name="Oval Callout 11"/>
          <p:cNvSpPr/>
          <p:nvPr/>
        </p:nvSpPr>
        <p:spPr>
          <a:xfrm>
            <a:off x="4572000" y="2743200"/>
            <a:ext cx="1905000" cy="1219200"/>
          </a:xfrm>
          <a:prstGeom prst="wedgeEllipseCallout">
            <a:avLst>
              <a:gd name="adj1" fmla="val 46339"/>
              <a:gd name="adj2" fmla="val 6886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</a:t>
            </a:r>
            <a:r>
              <a:rPr lang="en-US" i="1" dirty="0" smtClean="0"/>
              <a:t>hate</a:t>
            </a:r>
            <a:r>
              <a:rPr lang="en-US" dirty="0" smtClean="0"/>
              <a:t> prototypes.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0" y="3733800"/>
            <a:ext cx="2438400" cy="25019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57200" y="586740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What if fun1 calls fun2 ?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242482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Prototype</a:t>
            </a:r>
            <a:endParaRPr lang="en-US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2743200" y="1143000"/>
            <a:ext cx="4114800" cy="5555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sz="1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&lt;iostream&gt;</a:t>
            </a:r>
          </a:p>
          <a:p>
            <a:pPr>
              <a:buNone/>
            </a:pPr>
            <a:r>
              <a:rPr lang="en-US" sz="1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1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sing</a:t>
            </a:r>
            <a:r>
              <a:rPr lang="en-US" sz="1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namespace</a:t>
            </a:r>
            <a:r>
              <a:rPr lang="en-US" sz="1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std;</a:t>
            </a:r>
          </a:p>
          <a:p>
            <a:pPr>
              <a:buNone/>
            </a:pPr>
            <a:endParaRPr lang="en-US" sz="1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function prototype</a:t>
            </a:r>
          </a:p>
          <a:p>
            <a:pPr>
              <a:buNone/>
            </a:pPr>
            <a:r>
              <a:rPr lang="en-US" sz="10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nt</a:t>
            </a:r>
            <a:r>
              <a:rPr lang="en-US" sz="1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funfunfun</a:t>
            </a:r>
            <a:r>
              <a:rPr lang="en-US" sz="1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 char var1);</a:t>
            </a:r>
          </a:p>
          <a:p>
            <a:pPr>
              <a:buNone/>
            </a:pPr>
            <a:endParaRPr lang="en-US" sz="1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None/>
            </a:pPr>
            <a:r>
              <a:rPr lang="en-US" sz="1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c = </a:t>
            </a:r>
            <a:r>
              <a:rPr lang="en-US" sz="10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000" b="1" dirty="0" err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x;</a:t>
            </a:r>
          </a:p>
          <a:p>
            <a:pPr>
              <a:buNone/>
            </a:pPr>
            <a:r>
              <a:rPr lang="en-US" sz="1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x =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funfunfun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(c);</a:t>
            </a:r>
          </a:p>
          <a:p>
            <a:pPr>
              <a:buNone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0;</a:t>
            </a:r>
          </a:p>
          <a:p>
            <a:pPr>
              <a:buNone/>
            </a:pPr>
            <a:r>
              <a:rPr lang="en-US" sz="1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   </a:t>
            </a:r>
            <a:r>
              <a:rPr lang="en-US" sz="1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end of main</a:t>
            </a:r>
          </a:p>
          <a:p>
            <a:pPr>
              <a:buNone/>
            </a:pPr>
            <a:endParaRPr lang="en-US" sz="10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funfunfun</a:t>
            </a:r>
            <a:r>
              <a:rPr lang="en-US" sz="1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var1)</a:t>
            </a:r>
          </a:p>
          <a:p>
            <a:pPr>
              <a:buNone/>
            </a:pPr>
            <a:r>
              <a:rPr lang="en-US" sz="1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nofun</a:t>
            </a: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000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(var1 == </a:t>
            </a:r>
            <a:r>
              <a:rPr lang="en-US" sz="10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000" b="1" dirty="0" err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0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nofun</a:t>
            </a:r>
            <a:r>
              <a:rPr lang="en-US" sz="1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1;</a:t>
            </a:r>
          </a:p>
          <a:p>
            <a:pPr>
              <a:buNone/>
            </a:pPr>
            <a:r>
              <a:rPr lang="en-US" sz="1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buNone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nofun</a:t>
            </a:r>
            <a:r>
              <a:rPr lang="en-US" sz="1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>
              <a:buNone/>
            </a:pPr>
            <a:r>
              <a:rPr lang="en-US" sz="1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nofun</a:t>
            </a:r>
            <a:r>
              <a:rPr lang="en-US" sz="1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000" b="1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   </a:t>
            </a:r>
            <a:r>
              <a:rPr lang="en-US" sz="1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end of </a:t>
            </a:r>
            <a:r>
              <a:rPr lang="en-US" sz="10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funfunfun</a:t>
            </a:r>
            <a:endParaRPr lang="en-US" sz="10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</p:txBody>
      </p:sp>
      <p:sp>
        <p:nvSpPr>
          <p:cNvPr id="5" name="Striped Right Arrow 4"/>
          <p:cNvSpPr/>
          <p:nvPr/>
        </p:nvSpPr>
        <p:spPr>
          <a:xfrm>
            <a:off x="685800" y="1828800"/>
            <a:ext cx="2057400" cy="762000"/>
          </a:xfrm>
          <a:prstGeom prst="stripedRightArrow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90"/>
                </a:solidFill>
              </a:rPr>
              <a:t>Prototype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3B0D8-9D7E-4467-9D86-37DC6C4FCDB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- Week 4 - Part 2</a:t>
            </a:r>
            <a:endParaRPr lang="en-US"/>
          </a:p>
        </p:txBody>
      </p:sp>
      <p:sp>
        <p:nvSpPr>
          <p:cNvPr id="3" name="Left Arrow 2"/>
          <p:cNvSpPr/>
          <p:nvPr/>
        </p:nvSpPr>
        <p:spPr>
          <a:xfrm>
            <a:off x="4953000" y="2743200"/>
            <a:ext cx="2438400" cy="12954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90"/>
                </a:solidFill>
              </a:rPr>
              <a:t>main() should be the </a:t>
            </a:r>
            <a:r>
              <a:rPr lang="en-US" u="sng" dirty="0" smtClean="0">
                <a:solidFill>
                  <a:srgbClr val="000090"/>
                </a:solidFill>
              </a:rPr>
              <a:t>first</a:t>
            </a:r>
            <a:r>
              <a:rPr lang="en-US" dirty="0" smtClean="0">
                <a:solidFill>
                  <a:srgbClr val="000090"/>
                </a:solidFill>
              </a:rPr>
              <a:t> function</a:t>
            </a:r>
            <a:endParaRPr lang="en-US" dirty="0">
              <a:solidFill>
                <a:srgbClr val="0000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4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Designing a Program</a:t>
            </a:r>
          </a:p>
          <a:p>
            <a:r>
              <a:rPr lang="en-US" smtClean="0"/>
              <a:t>Functions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- Week 4 - Part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09424-F6BD-394B-A40E-37A0A06797D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1731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- Week 4 - Part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3B0D8-9D7E-4467-9D86-37DC6C4FCDB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343400" cy="493776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Write your prototype </a:t>
            </a:r>
            <a:r>
              <a:rPr lang="en-US" sz="2000" dirty="0" smtClean="0">
                <a:solidFill>
                  <a:srgbClr val="FF0000"/>
                </a:solidFill>
              </a:rPr>
              <a:t>first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solidFill>
                  <a:srgbClr val="FF0000"/>
                </a:solidFill>
              </a:rPr>
              <a:t>Copy </a:t>
            </a:r>
            <a:r>
              <a:rPr lang="en-US" sz="2000" dirty="0" smtClean="0"/>
              <a:t>it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solidFill>
                  <a:srgbClr val="FF0000"/>
                </a:solidFill>
              </a:rPr>
              <a:t>Paste </a:t>
            </a:r>
            <a:r>
              <a:rPr lang="en-US" sz="2000" dirty="0" smtClean="0"/>
              <a:t>it at the declaration location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Remove the </a:t>
            </a:r>
            <a:r>
              <a:rPr lang="en-US" sz="2000" dirty="0" smtClean="0">
                <a:solidFill>
                  <a:srgbClr val="FF0000"/>
                </a:solidFill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Add the </a:t>
            </a:r>
            <a:r>
              <a:rPr lang="en-US" sz="2000" dirty="0" smtClean="0">
                <a:solidFill>
                  <a:srgbClr val="FF0000"/>
                </a:solidFill>
              </a:rPr>
              <a:t>{ } </a:t>
            </a:r>
            <a:r>
              <a:rPr lang="en-US" sz="2000" dirty="0" smtClean="0"/>
              <a:t>brackets (and comment)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solidFill>
                  <a:srgbClr val="FF0000"/>
                </a:solidFill>
              </a:rPr>
              <a:t>Paste </a:t>
            </a:r>
            <a:r>
              <a:rPr lang="en-US" sz="2000" dirty="0" smtClean="0"/>
              <a:t>it at the calling location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solidFill>
                  <a:srgbClr val="FF0000"/>
                </a:solidFill>
              </a:rPr>
              <a:t>Change </a:t>
            </a:r>
            <a:r>
              <a:rPr lang="en-US" sz="2000" dirty="0" smtClean="0"/>
              <a:t>the parameter list in the call</a:t>
            </a:r>
          </a:p>
          <a:p>
            <a:pPr lvl="1"/>
            <a:r>
              <a:rPr lang="en-US" sz="1700" dirty="0" smtClean="0"/>
              <a:t>Be sure to remove the types in the call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4876800" y="685800"/>
            <a:ext cx="4114800" cy="555536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#include</a:t>
            </a: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&lt;iostream</a:t>
            </a:r>
            <a:r>
              <a:rPr lang="en-US" sz="1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kumimoji="0" lang="en-US" sz="1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using</a:t>
            </a: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namespace</a:t>
            </a: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std;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endParaRPr kumimoji="0" lang="en-US" sz="1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// function prototype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funfunfun</a:t>
            </a: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 char var1);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endParaRPr kumimoji="0" lang="en-US" sz="1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char</a:t>
            </a: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</a:t>
            </a: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= '</a:t>
            </a:r>
            <a:r>
              <a:rPr kumimoji="0" lang="en-US" sz="1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j</a:t>
            </a: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';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en-US" sz="1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x</a:t>
            </a: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en-US" sz="1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x</a:t>
            </a: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en-US" sz="1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funfunfun(c</a:t>
            </a: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0;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}   </a:t>
            </a: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// end of main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endParaRPr kumimoji="0" lang="en-US" sz="10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funfunfun</a:t>
            </a: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 </a:t>
            </a: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char</a:t>
            </a: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var1)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en-US" sz="1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nofun</a:t>
            </a: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(var1 == '</a:t>
            </a:r>
            <a:r>
              <a:rPr kumimoji="0" lang="en-US" sz="1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f</a:t>
            </a: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')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US" sz="1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nofun</a:t>
            </a: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= 1;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US" sz="1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nofun</a:t>
            </a: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nofun</a:t>
            </a: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;</a:t>
            </a:r>
            <a:endParaRPr kumimoji="0" lang="en-US" sz="1000" b="1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}   </a:t>
            </a: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// end of </a:t>
            </a:r>
            <a:r>
              <a:rPr kumimoji="0" lang="en-US" sz="1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funfunfun</a:t>
            </a:r>
            <a:endParaRPr kumimoji="0" lang="en-US" sz="1000" b="1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Left Arrow 7"/>
          <p:cNvSpPr/>
          <p:nvPr/>
        </p:nvSpPr>
        <p:spPr>
          <a:xfrm>
            <a:off x="7010400" y="1447800"/>
            <a:ext cx="762000" cy="533400"/>
          </a:xfrm>
          <a:prstGeom prst="lef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1</a:t>
            </a:r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9" name="Left Arrow 8"/>
          <p:cNvSpPr/>
          <p:nvPr/>
        </p:nvSpPr>
        <p:spPr>
          <a:xfrm>
            <a:off x="7848600" y="1447800"/>
            <a:ext cx="762000" cy="533400"/>
          </a:xfrm>
          <a:prstGeom prst="lef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39D"/>
                </a:solidFill>
                <a:latin typeface="Courier New"/>
                <a:cs typeface="Courier New"/>
              </a:rPr>
              <a:t>2</a:t>
            </a:r>
            <a:endParaRPr lang="en-US" dirty="0">
              <a:solidFill>
                <a:srgbClr val="FFF39D"/>
              </a:solidFill>
              <a:latin typeface="Courier New"/>
              <a:cs typeface="Courier New"/>
            </a:endParaRPr>
          </a:p>
        </p:txBody>
      </p:sp>
      <p:sp>
        <p:nvSpPr>
          <p:cNvPr id="10" name="Left Arrow 9"/>
          <p:cNvSpPr/>
          <p:nvPr/>
        </p:nvSpPr>
        <p:spPr>
          <a:xfrm>
            <a:off x="7010400" y="3733800"/>
            <a:ext cx="762000" cy="533400"/>
          </a:xfrm>
          <a:prstGeom prst="lef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39D"/>
                </a:solidFill>
                <a:latin typeface="Courier New"/>
                <a:cs typeface="Courier New"/>
              </a:rPr>
              <a:t>3</a:t>
            </a:r>
            <a:endParaRPr lang="en-US" dirty="0">
              <a:solidFill>
                <a:srgbClr val="FFF39D"/>
              </a:solidFill>
              <a:latin typeface="Courier New"/>
              <a:cs typeface="Courier New"/>
            </a:endParaRPr>
          </a:p>
        </p:txBody>
      </p:sp>
      <p:sp>
        <p:nvSpPr>
          <p:cNvPr id="11" name="Left Arrow 10"/>
          <p:cNvSpPr/>
          <p:nvPr/>
        </p:nvSpPr>
        <p:spPr>
          <a:xfrm rot="19359106">
            <a:off x="6789277" y="3453053"/>
            <a:ext cx="762000" cy="533400"/>
          </a:xfrm>
          <a:prstGeom prst="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39D"/>
                </a:solidFill>
                <a:latin typeface="Courier New"/>
                <a:cs typeface="Courier New"/>
              </a:rPr>
              <a:t>4</a:t>
            </a:r>
            <a:endParaRPr lang="en-US" dirty="0">
              <a:solidFill>
                <a:srgbClr val="FFF39D"/>
              </a:solidFill>
              <a:latin typeface="Courier New"/>
              <a:cs typeface="Courier New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191000" y="3962400"/>
            <a:ext cx="762000" cy="4572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urier New"/>
                <a:cs typeface="Courier New"/>
              </a:rPr>
              <a:t>5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4191000" y="5638800"/>
            <a:ext cx="762000" cy="4572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urier New"/>
                <a:cs typeface="Courier New"/>
              </a:rPr>
              <a:t>5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15" name="Left Arrow 14"/>
          <p:cNvSpPr/>
          <p:nvPr/>
        </p:nvSpPr>
        <p:spPr>
          <a:xfrm>
            <a:off x="6553200" y="2895600"/>
            <a:ext cx="762000" cy="533400"/>
          </a:xfrm>
          <a:prstGeom prst="lef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6</a:t>
            </a:r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6019800" y="2438400"/>
            <a:ext cx="609600" cy="5334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urier New"/>
                <a:cs typeface="Courier New"/>
              </a:rPr>
              <a:t>7</a:t>
            </a:r>
            <a:endParaRPr lang="en-US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Functions: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- Week 4 - Part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3B0D8-9D7E-4467-9D86-37DC6C4FCDB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419600" cy="493776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Watchouts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 prototype has a semi-colon, a declaration doesn’t</a:t>
            </a:r>
          </a:p>
          <a:p>
            <a:pPr lvl="1"/>
            <a:r>
              <a:rPr lang="en-US" dirty="0" smtClean="0"/>
              <a:t>The call has a semi-colon</a:t>
            </a:r>
          </a:p>
          <a:p>
            <a:pPr lvl="1"/>
            <a:r>
              <a:rPr lang="en-US" dirty="0" smtClean="0"/>
              <a:t>The call passes parameters; it doesn’t define them</a:t>
            </a:r>
          </a:p>
          <a:p>
            <a:pPr lvl="1"/>
            <a:r>
              <a:rPr lang="en-US" dirty="0" smtClean="0"/>
              <a:t>The declaration </a:t>
            </a:r>
            <a:r>
              <a:rPr lang="en-US" dirty="0" smtClean="0">
                <a:solidFill>
                  <a:srgbClr val="008000"/>
                </a:solidFill>
              </a:rPr>
              <a:t>defines</a:t>
            </a:r>
            <a:r>
              <a:rPr lang="en-US" dirty="0" smtClean="0"/>
              <a:t> parameters</a:t>
            </a:r>
          </a:p>
          <a:p>
            <a:pPr lvl="2"/>
            <a:r>
              <a:rPr lang="en-US" dirty="0" smtClean="0"/>
              <a:t>the prototype matches</a:t>
            </a:r>
          </a:p>
          <a:p>
            <a:pPr lvl="1"/>
            <a:r>
              <a:rPr lang="en-US" dirty="0" smtClean="0"/>
              <a:t>You can call parameters the same name in the call and in the function</a:t>
            </a:r>
          </a:p>
          <a:p>
            <a:pPr lvl="2"/>
            <a:r>
              <a:rPr lang="en-US" dirty="0" smtClean="0"/>
              <a:t>or not…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it doesn’t matter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4876800" y="1828800"/>
            <a:ext cx="4114800" cy="36779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endParaRPr kumimoji="0" lang="en-US" sz="1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// function prototype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1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funfunfun</a:t>
            </a: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 </a:t>
            </a: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char</a:t>
            </a: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var1 );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/>
            </a:pPr>
            <a:endParaRPr kumimoji="0" lang="en-US" sz="11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/>
            </a:pPr>
            <a:r>
              <a:rPr lang="en-US" sz="11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function call</a:t>
            </a:r>
            <a:endParaRPr kumimoji="0" lang="en-US" sz="1100" b="1" i="0" u="none" strike="noStrike" kern="1200" cap="none" spc="0" normalizeH="0" baseline="0" noProof="0" dirty="0" smtClean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x = </a:t>
            </a:r>
            <a:r>
              <a:rPr kumimoji="0" lang="en-US" sz="11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funfunfun</a:t>
            </a: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(c); 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/>
            </a:pPr>
            <a:endParaRPr lang="en-US" sz="1100" b="1" dirty="0">
              <a:latin typeface="Courier New" pitchFamily="49" charset="0"/>
              <a:cs typeface="Courier New" pitchFamily="49" charset="0"/>
            </a:endParaRP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// function declaration 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1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funfunfun</a:t>
            </a: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 </a:t>
            </a: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char</a:t>
            </a: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var1)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/>
            </a:pPr>
            <a:r>
              <a:rPr lang="en-US" sz="11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/>
            </a:pPr>
            <a:endParaRPr kumimoji="0" lang="en-US" sz="1100" b="1" i="0" u="none" strike="noStrike" kern="1200" cap="none" spc="0" normalizeH="0" baseline="0" noProof="0" dirty="0" smtClean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/>
            </a:pPr>
            <a:r>
              <a:rPr lang="en-US" sz="11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	// function block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/>
            </a:pPr>
            <a:endParaRPr lang="en-US" sz="1100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endParaRPr kumimoji="0" lang="en-US" sz="1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5715000" y="152400"/>
            <a:ext cx="1530742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3510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Functions: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See:</a:t>
            </a:r>
          </a:p>
          <a:p>
            <a:pPr lvl="1"/>
            <a:r>
              <a:rPr lang="en-US" dirty="0" smtClean="0"/>
              <a:t>Sample 5</a:t>
            </a:r>
          </a:p>
          <a:p>
            <a:pPr lvl="2"/>
            <a:r>
              <a:rPr lang="en-US" dirty="0" err="1" smtClean="0"/>
              <a:t>ContinueYesNo.cpp</a:t>
            </a:r>
            <a:endParaRPr lang="en-US" dirty="0" smtClean="0"/>
          </a:p>
          <a:p>
            <a:pPr lvl="2"/>
            <a:r>
              <a:rPr lang="en-US" dirty="0" smtClean="0"/>
              <a:t>Posted on Blackboard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3B0D8-9D7E-4467-9D86-37DC6C4FCDB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- Week 4 - Part 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Hold on just a minute…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- Week 4 - Part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3B0D8-9D7E-4467-9D86-37DC6C4FCDB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572000" cy="4937760"/>
          </a:xfrm>
        </p:spPr>
        <p:txBody>
          <a:bodyPr/>
          <a:lstStyle/>
          <a:p>
            <a:r>
              <a:rPr lang="en-US" dirty="0" smtClean="0"/>
              <a:t>Didn't you say</a:t>
            </a:r>
          </a:p>
          <a:p>
            <a:pPr lvl="1"/>
            <a:r>
              <a:rPr lang="en-US" dirty="0" smtClean="0"/>
              <a:t>"A function can only return </a:t>
            </a:r>
            <a:r>
              <a:rPr lang="en-US" u="sng" dirty="0" smtClean="0"/>
              <a:t>one</a:t>
            </a:r>
            <a:r>
              <a:rPr lang="en-US" dirty="0" smtClean="0"/>
              <a:t> value?"</a:t>
            </a:r>
          </a:p>
          <a:p>
            <a:pPr lvl="1"/>
            <a:endParaRPr lang="en-US" dirty="0"/>
          </a:p>
          <a:p>
            <a:r>
              <a:rPr lang="en-US" dirty="0" smtClean="0"/>
              <a:t>Yes, that is true</a:t>
            </a:r>
          </a:p>
          <a:p>
            <a:pPr lvl="1"/>
            <a:r>
              <a:rPr lang="en-US" dirty="0" smtClean="0"/>
              <a:t>A function can only return one value.</a:t>
            </a:r>
          </a:p>
          <a:p>
            <a:pPr lvl="1"/>
            <a:endParaRPr lang="en-US" dirty="0"/>
          </a:p>
          <a:p>
            <a:r>
              <a:rPr lang="en-US" dirty="0" smtClean="0"/>
              <a:t>But, what if the function needs to return </a:t>
            </a:r>
            <a:r>
              <a:rPr lang="en-US" dirty="0" smtClean="0">
                <a:solidFill>
                  <a:srgbClr val="0000FF"/>
                </a:solidFill>
              </a:rPr>
              <a:t>two or more </a:t>
            </a:r>
            <a:r>
              <a:rPr lang="en-US" dirty="0" smtClean="0"/>
              <a:t>things?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10200" y="2362200"/>
            <a:ext cx="32893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168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- Week 4 - Part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3B0D8-9D7E-4467-9D86-37DC6C4FCDB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function to convert a single digit number to its character equivalent:</a:t>
            </a:r>
          </a:p>
          <a:p>
            <a:pPr lvl="1"/>
            <a:r>
              <a:rPr lang="en-US" dirty="0" smtClean="0"/>
              <a:t>convert 5 to '5'</a:t>
            </a:r>
          </a:p>
          <a:p>
            <a:pPr lvl="1"/>
            <a:r>
              <a:rPr lang="en-US" dirty="0" smtClean="0"/>
              <a:t>convert 7 to '7'</a:t>
            </a:r>
            <a:endParaRPr lang="en-US" dirty="0"/>
          </a:p>
          <a:p>
            <a:pPr marL="0" indent="0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 New"/>
                <a:cs typeface="Courier New"/>
              </a:rPr>
              <a:t>convert2char( 8 );	</a:t>
            </a:r>
            <a:r>
              <a:rPr lang="en-US" sz="18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pass an 8, get an '8' back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/>
                <a:cs typeface="Courier New"/>
              </a:rPr>
              <a:t>…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3366FF"/>
                </a:solidFill>
                <a:latin typeface="Courier New"/>
                <a:cs typeface="Courier New"/>
              </a:rPr>
              <a:t>char</a:t>
            </a:r>
            <a:r>
              <a:rPr lang="en-US" sz="1800" b="1" dirty="0" smtClean="0">
                <a:latin typeface="Courier New"/>
                <a:cs typeface="Courier New"/>
              </a:rPr>
              <a:t> convert2char( </a:t>
            </a:r>
            <a:r>
              <a:rPr lang="en-US" sz="1800" b="1" dirty="0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800" b="1" dirty="0" smtClean="0">
                <a:latin typeface="Courier New"/>
                <a:cs typeface="Courier New"/>
              </a:rPr>
              <a:t> number)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/>
                <a:cs typeface="Courier New"/>
              </a:rPr>
              <a:t>{</a:t>
            </a:r>
          </a:p>
          <a:p>
            <a:pPr marL="274320" lvl="1" indent="0">
              <a:buNone/>
            </a:pPr>
            <a:r>
              <a:rPr lang="en-US" sz="18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convert a number to a char</a:t>
            </a:r>
          </a:p>
          <a:p>
            <a:pPr marL="274320" lvl="1" indent="0">
              <a:buNone/>
            </a:pPr>
            <a:r>
              <a:rPr lang="en-US" sz="1800" b="1" dirty="0" smtClean="0">
                <a:solidFill>
                  <a:srgbClr val="3366FF"/>
                </a:solidFill>
                <a:latin typeface="Courier New"/>
                <a:cs typeface="Courier New"/>
              </a:rPr>
              <a:t>char</a:t>
            </a:r>
            <a:r>
              <a:rPr lang="en-US" sz="1800" b="1" dirty="0" smtClean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charequiv</a:t>
            </a:r>
            <a:r>
              <a:rPr lang="en-US" sz="1800" b="1" dirty="0" smtClean="0">
                <a:solidFill>
                  <a:schemeClr val="tx1"/>
                </a:solidFill>
                <a:latin typeface="Courier New"/>
                <a:cs typeface="Courier New"/>
              </a:rPr>
              <a:t> =  number + 48 ;</a:t>
            </a:r>
          </a:p>
          <a:p>
            <a:pPr marL="274320" lvl="1" indent="0">
              <a:buNone/>
            </a:pPr>
            <a:r>
              <a:rPr lang="en-US" sz="1800" b="1" dirty="0" smtClean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sz="1800" b="1" dirty="0" smtClean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charequiv</a:t>
            </a:r>
            <a:r>
              <a:rPr lang="en-US" sz="1800" b="1" dirty="0" smtClean="0">
                <a:solidFill>
                  <a:schemeClr val="tx1"/>
                </a:solidFill>
                <a:latin typeface="Courier New"/>
                <a:cs typeface="Courier New"/>
              </a:rPr>
              <a:t> ;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18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660066"/>
                </a:solidFill>
                <a:cs typeface="Courier New"/>
              </a:rPr>
              <a:t>Looks good, right?</a:t>
            </a:r>
          </a:p>
          <a:p>
            <a:pPr lvl="1"/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51794629"/>
              </p:ext>
            </p:extLst>
          </p:nvPr>
        </p:nvGraphicFramePr>
        <p:xfrm>
          <a:off x="7239000" y="2209800"/>
          <a:ext cx="16002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90937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- Week 4 - Part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3B0D8-9D7E-4467-9D86-37DC6C4FCDB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So, what's the problem?</a:t>
            </a:r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 smtClean="0">
                <a:latin typeface="Courier New"/>
                <a:cs typeface="Courier New"/>
              </a:rPr>
              <a:t>number</a:t>
            </a:r>
            <a:r>
              <a:rPr lang="en-US" dirty="0" smtClean="0"/>
              <a:t> is larger than 9, it will either</a:t>
            </a:r>
          </a:p>
          <a:p>
            <a:pPr lvl="1"/>
            <a:r>
              <a:rPr lang="en-US" dirty="0" smtClean="0"/>
              <a:t>Convert </a:t>
            </a:r>
            <a:r>
              <a:rPr lang="en-US" dirty="0" smtClean="0">
                <a:solidFill>
                  <a:srgbClr val="FF0000"/>
                </a:solidFill>
              </a:rPr>
              <a:t>incorrectly</a:t>
            </a:r>
            <a:r>
              <a:rPr lang="en-US" dirty="0" smtClean="0"/>
              <a:t>: </a:t>
            </a:r>
          </a:p>
          <a:p>
            <a:pPr lvl="2"/>
            <a:r>
              <a:rPr lang="en-US" dirty="0" smtClean="0"/>
              <a:t>10 will convert to 58 which is ASCII ':'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Crash</a:t>
            </a:r>
            <a:r>
              <a:rPr lang="en-US" dirty="0" smtClean="0"/>
              <a:t>: </a:t>
            </a:r>
          </a:p>
          <a:p>
            <a:pPr lvl="2"/>
            <a:r>
              <a:rPr lang="en-US" dirty="0" smtClean="0"/>
              <a:t>char is one byte, </a:t>
            </a:r>
          </a:p>
          <a:p>
            <a:pPr lvl="2"/>
            <a:r>
              <a:rPr lang="en-US" dirty="0" smtClean="0"/>
              <a:t>max is 255, </a:t>
            </a:r>
          </a:p>
          <a:p>
            <a:pPr lvl="2"/>
            <a:r>
              <a:rPr lang="en-US" dirty="0" smtClean="0"/>
              <a:t>so if number is 599, too big for a char, crash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Would like to return:</a:t>
            </a:r>
          </a:p>
          <a:p>
            <a:pPr lvl="2"/>
            <a:r>
              <a:rPr lang="en-US" dirty="0" smtClean="0"/>
              <a:t>The converted number (if possible)</a:t>
            </a:r>
          </a:p>
          <a:p>
            <a:pPr lvl="2"/>
            <a:r>
              <a:rPr lang="en-US" dirty="0" smtClean="0"/>
              <a:t>A success/error code</a:t>
            </a:r>
            <a:endParaRPr lang="en-US" dirty="0"/>
          </a:p>
          <a:p>
            <a:pPr marL="0" indent="0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lvl="1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6400800" y="4724400"/>
            <a:ext cx="220980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648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- Week 4 - Part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3B0D8-9D7E-4467-9D86-37DC6C4FCDB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534400" cy="4937760"/>
          </a:xfrm>
        </p:spPr>
        <p:txBody>
          <a:bodyPr/>
          <a:lstStyle/>
          <a:p>
            <a:r>
              <a:rPr lang="en-US" dirty="0" smtClean="0"/>
              <a:t>How to do it:</a:t>
            </a:r>
          </a:p>
          <a:p>
            <a:pPr lvl="1"/>
            <a:r>
              <a:rPr lang="en-US" dirty="0" smtClean="0"/>
              <a:t>Pass in </a:t>
            </a:r>
            <a:r>
              <a:rPr lang="en-US" u="sng" dirty="0" smtClean="0"/>
              <a:t>another</a:t>
            </a:r>
            <a:r>
              <a:rPr lang="en-US" dirty="0" smtClean="0"/>
              <a:t> variable</a:t>
            </a:r>
          </a:p>
          <a:p>
            <a:pPr lvl="2"/>
            <a:r>
              <a:rPr lang="en-US" dirty="0" smtClean="0"/>
              <a:t>into which the result (if possible) will go</a:t>
            </a:r>
          </a:p>
          <a:p>
            <a:pPr lvl="2"/>
            <a:r>
              <a:rPr lang="en-US" dirty="0" smtClean="0"/>
              <a:t>Like this:</a:t>
            </a:r>
          </a:p>
          <a:p>
            <a:pPr lvl="3"/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char</a:t>
            </a:r>
            <a:r>
              <a:rPr lang="en-US" b="1" dirty="0">
                <a:latin typeface="Courier New"/>
                <a:cs typeface="Courier New"/>
              </a:rPr>
              <a:t> convert2char(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number, 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char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rgbClr val="800000"/>
                </a:solidFill>
                <a:latin typeface="Courier New"/>
                <a:cs typeface="Courier New"/>
              </a:rPr>
              <a:t>&amp;</a:t>
            </a:r>
            <a:r>
              <a:rPr lang="en-US" b="1" dirty="0" smtClean="0">
                <a:latin typeface="Courier New"/>
                <a:cs typeface="Courier New"/>
              </a:rPr>
              <a:t>result )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Return a success/failure code</a:t>
            </a:r>
          </a:p>
          <a:p>
            <a:pPr lvl="2"/>
            <a:r>
              <a:rPr lang="en-US" sz="18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bool</a:t>
            </a:r>
            <a:r>
              <a:rPr lang="en-US" sz="1800" b="1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800" b="1" smtClean="0">
                <a:latin typeface="Courier New"/>
                <a:cs typeface="Courier New"/>
              </a:rPr>
              <a:t>success;</a:t>
            </a:r>
            <a:r>
              <a:rPr lang="en-US" sz="1800" b="1" dirty="0" smtClean="0">
                <a:latin typeface="Courier New"/>
                <a:cs typeface="Courier New"/>
              </a:rPr>
              <a:t>	</a:t>
            </a:r>
            <a:r>
              <a:rPr lang="en-US" sz="18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true if successful, false if not</a:t>
            </a:r>
          </a:p>
          <a:p>
            <a:pPr lvl="2"/>
            <a:endParaRPr lang="en-US" sz="18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lvl="2"/>
            <a:endParaRPr lang="en-US" sz="1800" b="1" dirty="0" smtClean="0">
              <a:solidFill>
                <a:srgbClr val="008000"/>
              </a:solidFill>
              <a:latin typeface="Courier New"/>
              <a:cs typeface="Courier New"/>
            </a:endParaRPr>
          </a:p>
          <a:p>
            <a:pPr lvl="1"/>
            <a:r>
              <a:rPr lang="en-US" sz="2100" dirty="0" smtClean="0">
                <a:solidFill>
                  <a:srgbClr val="0000FF"/>
                </a:solidFill>
                <a:cs typeface="Courier New"/>
              </a:rPr>
              <a:t>Do you see the </a:t>
            </a:r>
            <a:r>
              <a:rPr lang="en-US" sz="2100" dirty="0" smtClean="0">
                <a:solidFill>
                  <a:srgbClr val="800000"/>
                </a:solidFill>
                <a:cs typeface="Courier New"/>
              </a:rPr>
              <a:t>&amp;</a:t>
            </a:r>
            <a:r>
              <a:rPr lang="en-US" sz="2100" dirty="0" smtClean="0">
                <a:solidFill>
                  <a:srgbClr val="0000FF"/>
                </a:solidFill>
                <a:cs typeface="Courier New"/>
              </a:rPr>
              <a:t> in the parameter list?</a:t>
            </a:r>
          </a:p>
        </p:txBody>
      </p:sp>
      <p:sp>
        <p:nvSpPr>
          <p:cNvPr id="7" name="Left Arrow 6"/>
          <p:cNvSpPr/>
          <p:nvPr/>
        </p:nvSpPr>
        <p:spPr>
          <a:xfrm rot="17137536">
            <a:off x="5959289" y="1270586"/>
            <a:ext cx="1981200" cy="12192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 by 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24328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Parameters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- Week 4 - Part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3B0D8-9D7E-4467-9D86-37DC6C4FCDB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Two ways to do it:</a:t>
            </a:r>
          </a:p>
          <a:p>
            <a:pPr lvl="1"/>
            <a:r>
              <a:rPr lang="en-US" dirty="0" smtClean="0"/>
              <a:t>Pass by </a:t>
            </a:r>
            <a:r>
              <a:rPr lang="en-US" dirty="0" smtClean="0">
                <a:solidFill>
                  <a:srgbClr val="800000"/>
                </a:solidFill>
              </a:rPr>
              <a:t>value</a:t>
            </a:r>
          </a:p>
          <a:p>
            <a:pPr lvl="2"/>
            <a:r>
              <a:rPr lang="en-US" dirty="0" smtClean="0"/>
              <a:t>Makes a </a:t>
            </a:r>
            <a:r>
              <a:rPr lang="en-US" b="1" dirty="0" smtClean="0">
                <a:solidFill>
                  <a:srgbClr val="0000FF"/>
                </a:solidFill>
              </a:rPr>
              <a:t>copy</a:t>
            </a:r>
            <a:r>
              <a:rPr lang="en-US" dirty="0" smtClean="0"/>
              <a:t> of the value and passes it</a:t>
            </a:r>
          </a:p>
          <a:p>
            <a:pPr lvl="1"/>
            <a:r>
              <a:rPr lang="en-US" dirty="0" smtClean="0"/>
              <a:t>Pass by </a:t>
            </a:r>
            <a:r>
              <a:rPr lang="en-US" dirty="0" smtClean="0">
                <a:solidFill>
                  <a:srgbClr val="800000"/>
                </a:solidFill>
              </a:rPr>
              <a:t>reference</a:t>
            </a:r>
          </a:p>
          <a:p>
            <a:pPr lvl="2"/>
            <a:r>
              <a:rPr lang="en-US" dirty="0" smtClean="0"/>
              <a:t>Passes the </a:t>
            </a:r>
            <a:r>
              <a:rPr lang="en-US" b="1" dirty="0" smtClean="0">
                <a:solidFill>
                  <a:srgbClr val="0000FF"/>
                </a:solidFill>
              </a:rPr>
              <a:t>address</a:t>
            </a:r>
            <a:r>
              <a:rPr lang="en-US" dirty="0" smtClean="0"/>
              <a:t> of the variable</a:t>
            </a:r>
          </a:p>
          <a:p>
            <a:pPr lvl="2"/>
            <a:r>
              <a:rPr lang="en-US" dirty="0" smtClean="0"/>
              <a:t>The function can change it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0" y="3200400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5359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33400" y="1219200"/>
            <a:ext cx="7315199" cy="5638800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Call by Value</a:t>
            </a:r>
            <a:r>
              <a:rPr lang="en-US" sz="2000" dirty="0" smtClean="0">
                <a:solidFill>
                  <a:srgbClr val="0000FF"/>
                </a:solidFill>
              </a:rPr>
              <a:t>:</a:t>
            </a:r>
          </a:p>
          <a:p>
            <a:pPr lvl="1"/>
            <a:r>
              <a:rPr lang="en-US" sz="2000" dirty="0" smtClean="0">
                <a:solidFill>
                  <a:srgbClr val="C00000"/>
                </a:solidFill>
              </a:rPr>
              <a:t>Parameters</a:t>
            </a:r>
            <a:r>
              <a:rPr lang="en-US" sz="2000" dirty="0" smtClean="0"/>
              <a:t> can send &amp; receive </a:t>
            </a:r>
            <a:r>
              <a:rPr lang="en-US" sz="2000" u="sng" dirty="0" smtClean="0"/>
              <a:t>values</a:t>
            </a:r>
            <a:r>
              <a:rPr lang="en-US" sz="2000" dirty="0" smtClean="0"/>
              <a:t> 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Values</a:t>
            </a:r>
            <a:r>
              <a:rPr lang="en-US" sz="2000" dirty="0" smtClean="0"/>
              <a:t> are </a:t>
            </a:r>
            <a:r>
              <a:rPr lang="en-US" sz="2000" u="sng" dirty="0" smtClean="0"/>
              <a:t>passed</a:t>
            </a:r>
            <a:r>
              <a:rPr lang="en-US" sz="2000" dirty="0" smtClean="0"/>
              <a:t> </a:t>
            </a:r>
          </a:p>
          <a:p>
            <a:pPr lvl="2"/>
            <a:r>
              <a:rPr lang="en-US" sz="1800" b="1" dirty="0" smtClean="0">
                <a:solidFill>
                  <a:srgbClr val="FF0000"/>
                </a:solidFill>
              </a:rPr>
              <a:t>from</a:t>
            </a:r>
            <a:r>
              <a:rPr lang="en-US" sz="1800" dirty="0" smtClean="0"/>
              <a:t> the </a:t>
            </a:r>
            <a:r>
              <a:rPr lang="en-US" sz="1800" u="sng" dirty="0" smtClean="0"/>
              <a:t>calling</a:t>
            </a:r>
            <a:r>
              <a:rPr lang="en-US" sz="1800" dirty="0" smtClean="0"/>
              <a:t> function</a:t>
            </a:r>
          </a:p>
          <a:p>
            <a:pPr lvl="2"/>
            <a:r>
              <a:rPr lang="en-US" sz="1800" b="1" dirty="0" smtClean="0">
                <a:solidFill>
                  <a:srgbClr val="FF0000"/>
                </a:solidFill>
              </a:rPr>
              <a:t>To</a:t>
            </a:r>
            <a:r>
              <a:rPr lang="en-US" sz="1800" dirty="0" smtClean="0"/>
              <a:t> the receiving parameters of the function</a:t>
            </a:r>
          </a:p>
          <a:p>
            <a:pPr lvl="2"/>
            <a:r>
              <a:rPr lang="en-US" sz="1800" dirty="0" smtClean="0"/>
              <a:t>The values are </a:t>
            </a:r>
            <a:r>
              <a:rPr lang="en-US" sz="1800" b="1" dirty="0" smtClean="0">
                <a:solidFill>
                  <a:srgbClr val="FF0000"/>
                </a:solidFill>
              </a:rPr>
              <a:t>copies</a:t>
            </a:r>
            <a:r>
              <a:rPr lang="en-US" sz="1800" dirty="0" smtClean="0"/>
              <a:t>.</a:t>
            </a:r>
            <a:endParaRPr lang="en-US" sz="1800" dirty="0"/>
          </a:p>
          <a:p>
            <a:pPr marL="914400" lvl="3" indent="0">
              <a:buNone/>
            </a:pPr>
            <a:endParaRPr lang="en-US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914400" lvl="3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914400" lvl="3" indent="0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914400" lvl="3" indent="0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var1 = 2;</a:t>
            </a:r>
          </a:p>
          <a:p>
            <a:pPr marL="914400" lvl="3" indent="0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var2 = 7;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914400" lvl="3" indent="0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NewFunction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(var1, var2);    </a:t>
            </a:r>
            <a:r>
              <a:rPr lang="en-US" sz="1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call</a:t>
            </a:r>
          </a:p>
          <a:p>
            <a:pPr marL="914400" lvl="3" indent="0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914400" lvl="3" indent="0">
              <a:buNone/>
            </a:pPr>
            <a:endParaRPr lang="en-US" sz="1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914400" lvl="3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NewFuntion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4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varX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varY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914400" lvl="3" indent="0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914400" lvl="3" indent="0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varX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77;    </a:t>
            </a:r>
            <a:r>
              <a:rPr lang="en-US" sz="1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var1 is still 2</a:t>
            </a:r>
          </a:p>
          <a:p>
            <a:pPr marL="914400" lvl="3" indent="0">
              <a:buNone/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1/10/2013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A82C-2E94-1E42-AEE6-B25AE11462C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DS Week 1 Part 2</a:t>
            </a: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781800" y="3200400"/>
            <a:ext cx="1828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The </a:t>
            </a:r>
            <a:r>
              <a:rPr lang="en-US" i="1" dirty="0" smtClean="0">
                <a:solidFill>
                  <a:srgbClr val="0000FF"/>
                </a:solidFill>
              </a:rPr>
              <a:t>value</a:t>
            </a:r>
            <a:r>
              <a:rPr lang="en-US" dirty="0" smtClean="0">
                <a:solidFill>
                  <a:srgbClr val="0000FF"/>
                </a:solidFill>
              </a:rPr>
              <a:t> 2 is copied from var1 to </a:t>
            </a:r>
            <a:r>
              <a:rPr lang="en-US" dirty="0" err="1" smtClean="0">
                <a:solidFill>
                  <a:srgbClr val="0000FF"/>
                </a:solidFill>
              </a:rPr>
              <a:t>varX</a:t>
            </a:r>
            <a:r>
              <a:rPr lang="en-US" dirty="0" smtClean="0">
                <a:solidFill>
                  <a:srgbClr val="0000FF"/>
                </a:solidFill>
              </a:rPr>
              <a:t>.</a:t>
            </a:r>
          </a:p>
          <a:p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The </a:t>
            </a:r>
            <a:r>
              <a:rPr lang="en-US" i="1" dirty="0" smtClean="0">
                <a:solidFill>
                  <a:srgbClr val="0000FF"/>
                </a:solidFill>
              </a:rPr>
              <a:t>value</a:t>
            </a:r>
            <a:r>
              <a:rPr lang="en-US" dirty="0" smtClean="0">
                <a:solidFill>
                  <a:srgbClr val="0000FF"/>
                </a:solidFill>
              </a:rPr>
              <a:t> 7 is copied from var2 to </a:t>
            </a:r>
            <a:r>
              <a:rPr lang="en-US" dirty="0" err="1" smtClean="0">
                <a:solidFill>
                  <a:srgbClr val="0000FF"/>
                </a:solidFill>
              </a:rPr>
              <a:t>varY</a:t>
            </a:r>
            <a:r>
              <a:rPr lang="en-US" dirty="0" smtClean="0">
                <a:solidFill>
                  <a:srgbClr val="0000FF"/>
                </a:solidFill>
              </a:rPr>
              <a:t>.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5155" b="94330" l="13514" r="89189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00800" y="1143000"/>
            <a:ext cx="2527300" cy="1893036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>
            <a:off x="3810000" y="4953000"/>
            <a:ext cx="457200" cy="4572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4495800" y="4953000"/>
            <a:ext cx="457200" cy="4572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457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5155" b="94330" l="13514" r="8918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 l="13390" r="11989"/>
          <a:stretch/>
        </p:blipFill>
        <p:spPr>
          <a:xfrm>
            <a:off x="7120196" y="1219200"/>
            <a:ext cx="1885890" cy="1893036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33400" y="1295400"/>
            <a:ext cx="7315199" cy="5562600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Call by Reference</a:t>
            </a:r>
            <a:r>
              <a:rPr lang="en-US" sz="2000" dirty="0" smtClean="0">
                <a:solidFill>
                  <a:srgbClr val="0000FF"/>
                </a:solidFill>
              </a:rPr>
              <a:t>:</a:t>
            </a:r>
          </a:p>
          <a:p>
            <a:pPr lvl="1"/>
            <a:r>
              <a:rPr lang="en-US" sz="2000" dirty="0" smtClean="0">
                <a:solidFill>
                  <a:srgbClr val="C00000"/>
                </a:solidFill>
              </a:rPr>
              <a:t>Parameters</a:t>
            </a:r>
            <a:r>
              <a:rPr lang="en-US" sz="2000" dirty="0" smtClean="0"/>
              <a:t> can send &amp; receive </a:t>
            </a:r>
            <a:r>
              <a:rPr lang="en-US" sz="2000" u="sng" dirty="0" smtClean="0">
                <a:solidFill>
                  <a:srgbClr val="FF0000"/>
                </a:solidFill>
              </a:rPr>
              <a:t>references</a:t>
            </a:r>
            <a:endParaRPr lang="en-US" sz="2000" dirty="0" smtClean="0">
              <a:solidFill>
                <a:srgbClr val="FF0000"/>
              </a:solidFill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A </a:t>
            </a:r>
            <a:r>
              <a:rPr lang="en-US" sz="2000" dirty="0" smtClean="0">
                <a:solidFill>
                  <a:srgbClr val="FF0000"/>
                </a:solidFill>
              </a:rPr>
              <a:t>reference</a:t>
            </a:r>
            <a:r>
              <a:rPr lang="en-US" sz="2000" dirty="0" smtClean="0">
                <a:solidFill>
                  <a:schemeClr val="tx1"/>
                </a:solidFill>
              </a:rPr>
              <a:t> to the variable is </a:t>
            </a:r>
            <a:r>
              <a:rPr lang="en-US" sz="2000" u="sng" dirty="0" smtClean="0"/>
              <a:t>passed</a:t>
            </a:r>
            <a:r>
              <a:rPr lang="en-US" sz="2000" dirty="0" smtClean="0"/>
              <a:t> </a:t>
            </a:r>
          </a:p>
          <a:p>
            <a:pPr lvl="2"/>
            <a:r>
              <a:rPr lang="en-US" sz="1800" b="1" dirty="0" smtClean="0">
                <a:solidFill>
                  <a:srgbClr val="FF0000"/>
                </a:solidFill>
              </a:rPr>
              <a:t>from</a:t>
            </a:r>
            <a:r>
              <a:rPr lang="en-US" sz="1800" dirty="0" smtClean="0"/>
              <a:t> the </a:t>
            </a:r>
            <a:r>
              <a:rPr lang="en-US" sz="1800" u="sng" dirty="0" smtClean="0"/>
              <a:t>calling</a:t>
            </a:r>
            <a:r>
              <a:rPr lang="en-US" sz="1800" dirty="0" smtClean="0"/>
              <a:t> function </a:t>
            </a:r>
            <a:r>
              <a:rPr lang="en-US" sz="1800" dirty="0" smtClean="0">
                <a:solidFill>
                  <a:srgbClr val="FF0000"/>
                </a:solidFill>
              </a:rPr>
              <a:t>t</a:t>
            </a:r>
            <a:r>
              <a:rPr lang="en-US" sz="1800" b="1" dirty="0" smtClean="0">
                <a:solidFill>
                  <a:srgbClr val="FF0000"/>
                </a:solidFill>
              </a:rPr>
              <a:t>o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smtClean="0"/>
              <a:t>the receiving parameters of the function</a:t>
            </a:r>
          </a:p>
          <a:p>
            <a:pPr lvl="2"/>
            <a:r>
              <a:rPr lang="en-US" sz="1800" dirty="0" smtClean="0"/>
              <a:t>The variables represent the </a:t>
            </a:r>
            <a:r>
              <a:rPr lang="en-US" sz="1800" u="sng" dirty="0" smtClean="0"/>
              <a:t>same</a:t>
            </a:r>
            <a:r>
              <a:rPr lang="en-US" sz="1800" dirty="0" smtClean="0"/>
              <a:t> memory location.</a:t>
            </a:r>
          </a:p>
          <a:p>
            <a:pPr lvl="2"/>
            <a:r>
              <a:rPr lang="en-US" sz="1800" dirty="0" smtClean="0"/>
              <a:t>The called function can modify the originals.</a:t>
            </a:r>
            <a:endParaRPr lang="en-US" sz="1800" dirty="0"/>
          </a:p>
          <a:p>
            <a:pPr marL="914400" lvl="3" indent="0">
              <a:buNone/>
            </a:pPr>
            <a:endParaRPr lang="en-US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914400" lvl="3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914400" lvl="3" indent="0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914400" lvl="3" indent="0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var1 = 2;</a:t>
            </a:r>
          </a:p>
          <a:p>
            <a:pPr marL="914400" lvl="3" indent="0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NewFunction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var1)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   </a:t>
            </a:r>
            <a:r>
              <a:rPr lang="en-US" sz="1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call</a:t>
            </a:r>
          </a:p>
          <a:p>
            <a:pPr marL="914400" lvl="3" indent="0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914400" lvl="3" indent="0">
              <a:buNone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marL="914400" lvl="3" indent="0">
              <a:buNone/>
            </a:pPr>
            <a:endParaRPr lang="en-US" sz="1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914400" lvl="3" indent="0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NewFuntion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4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varX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914400" lvl="3" indent="0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914400" lvl="3" indent="0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varX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77;  </a:t>
            </a:r>
            <a:r>
              <a:rPr lang="en-US" sz="1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now, var1 contains 77</a:t>
            </a:r>
          </a:p>
          <a:p>
            <a:pPr marL="914400" lvl="3" indent="0">
              <a:buNone/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1/10/2013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A82C-2E94-1E42-AEE6-B25AE11462C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DS Week 1 Part 2</a:t>
            </a: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858000" y="3886200"/>
            <a:ext cx="1828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var1</a:t>
            </a:r>
            <a:r>
              <a:rPr lang="en-US" dirty="0" smtClean="0">
                <a:solidFill>
                  <a:srgbClr val="0000FF"/>
                </a:solidFill>
              </a:rPr>
              <a:t> and </a:t>
            </a:r>
            <a:r>
              <a:rPr lang="en-US" b="1" dirty="0" err="1" smtClean="0">
                <a:solidFill>
                  <a:srgbClr val="0000FF"/>
                </a:solidFill>
              </a:rPr>
              <a:t>varX</a:t>
            </a:r>
            <a:r>
              <a:rPr lang="en-US" dirty="0" smtClean="0">
                <a:solidFill>
                  <a:srgbClr val="0000FF"/>
                </a:solidFill>
              </a:rPr>
              <a:t> refer to the </a:t>
            </a:r>
            <a:r>
              <a:rPr lang="en-US" u="sng" dirty="0" smtClean="0">
                <a:solidFill>
                  <a:srgbClr val="0000FF"/>
                </a:solidFill>
              </a:rPr>
              <a:t>same</a:t>
            </a:r>
            <a:r>
              <a:rPr lang="en-US" dirty="0" smtClean="0">
                <a:solidFill>
                  <a:srgbClr val="0000FF"/>
                </a:solidFill>
              </a:rPr>
              <a:t> memory location.  Change the value of </a:t>
            </a:r>
            <a:r>
              <a:rPr lang="en-US" dirty="0" err="1" smtClean="0">
                <a:solidFill>
                  <a:srgbClr val="0000FF"/>
                </a:solidFill>
              </a:rPr>
              <a:t>varX</a:t>
            </a:r>
            <a:r>
              <a:rPr lang="en-US" dirty="0" smtClean="0">
                <a:solidFill>
                  <a:srgbClr val="0000FF"/>
                </a:solidFill>
              </a:rPr>
              <a:t> and you change the value of var1.</a:t>
            </a:r>
          </a:p>
          <a:p>
            <a:endParaRPr lang="en-US" dirty="0" smtClean="0">
              <a:solidFill>
                <a:srgbClr val="0000FF"/>
              </a:solidFill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3810000" y="5029200"/>
            <a:ext cx="457200" cy="6096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43400" y="5181600"/>
            <a:ext cx="1560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Pass Address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4691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Time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- Week 4 - Part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3B0D8-9D7E-4467-9D86-37DC6C4FCDB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Designing a Program:</a:t>
            </a:r>
          </a:p>
          <a:p>
            <a:pPr lvl="1"/>
            <a:r>
              <a:rPr lang="en-US" dirty="0" smtClean="0"/>
              <a:t>Break the problem…</a:t>
            </a:r>
          </a:p>
          <a:p>
            <a:pPr lvl="2"/>
            <a:r>
              <a:rPr lang="en-US" dirty="0" smtClean="0"/>
              <a:t>into smaller pieces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We will now take that concept</a:t>
            </a:r>
          </a:p>
          <a:p>
            <a:pPr lvl="2"/>
            <a:r>
              <a:rPr lang="en-US" dirty="0" smtClean="0"/>
              <a:t>to the next level.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38800" y="3276600"/>
            <a:ext cx="279400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7174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our Example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- Week 4 - Part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3B0D8-9D7E-4467-9D86-37DC6C4FCDB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610600" cy="5257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char</a:t>
            </a:r>
            <a:r>
              <a:rPr lang="en-US" sz="1600" b="1" dirty="0" smtClean="0">
                <a:latin typeface="Courier New"/>
                <a:cs typeface="Courier New"/>
              </a:rPr>
              <a:t> result;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/>
                <a:cs typeface="Courier New"/>
              </a:rPr>
              <a:t>convert2char( 8, result );	</a:t>
            </a:r>
            <a:r>
              <a:rPr lang="en-US" sz="16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call: pass an 8, get an '8' back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/>
                <a:cs typeface="Courier New"/>
              </a:rPr>
              <a:t>…</a:t>
            </a:r>
          </a:p>
          <a:p>
            <a:pPr marL="0" indent="0">
              <a:buNone/>
            </a:pPr>
            <a:endParaRPr lang="en-US" sz="16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bool</a:t>
            </a: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convert2char( </a:t>
            </a: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600" b="1" dirty="0" smtClean="0">
                <a:latin typeface="Courier New"/>
                <a:cs typeface="Courier New"/>
              </a:rPr>
              <a:t> number, </a:t>
            </a:r>
            <a:r>
              <a:rPr lang="en-US" sz="1600" b="1" dirty="0">
                <a:solidFill>
                  <a:srgbClr val="3366FF"/>
                </a:solidFill>
                <a:latin typeface="Courier New"/>
                <a:cs typeface="Courier New"/>
              </a:rPr>
              <a:t>char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rgbClr val="800000"/>
                </a:solidFill>
                <a:latin typeface="Courier New"/>
                <a:cs typeface="Courier New"/>
              </a:rPr>
              <a:t>&amp;</a:t>
            </a:r>
            <a:r>
              <a:rPr lang="en-US" sz="1600" b="1" dirty="0" smtClean="0">
                <a:latin typeface="Courier New"/>
                <a:cs typeface="Courier New"/>
              </a:rPr>
              <a:t>result )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/>
                <a:cs typeface="Courier New"/>
              </a:rPr>
              <a:t>   </a:t>
            </a:r>
            <a:r>
              <a:rPr lang="en-US" sz="1600" b="1" dirty="0" err="1" smtClean="0">
                <a:latin typeface="Courier New"/>
                <a:cs typeface="Courier New"/>
              </a:rPr>
              <a:t>bool</a:t>
            </a:r>
            <a:r>
              <a:rPr lang="en-US" sz="1600" b="1" dirty="0" smtClean="0">
                <a:latin typeface="Courier New"/>
                <a:cs typeface="Courier New"/>
              </a:rPr>
              <a:t> success ;</a:t>
            </a: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</a:t>
            </a: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if</a:t>
            </a:r>
            <a:r>
              <a:rPr lang="en-US" sz="1600" b="1" dirty="0" smtClean="0">
                <a:latin typeface="Courier New"/>
                <a:cs typeface="Courier New"/>
              </a:rPr>
              <a:t> ( ( number &gt;= 0 ) &amp;&amp; (number &lt;= 9 ) )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/>
                <a:cs typeface="Courier New"/>
              </a:rPr>
              <a:t>   {</a:t>
            </a: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	</a:t>
            </a:r>
            <a:r>
              <a:rPr lang="en-US" sz="1600" b="1" dirty="0" smtClean="0">
                <a:latin typeface="Courier New"/>
                <a:cs typeface="Courier New"/>
              </a:rPr>
              <a:t>success = true;</a:t>
            </a:r>
          </a:p>
          <a:p>
            <a:pPr marL="274320" lvl="1" indent="0">
              <a:buNone/>
            </a:pPr>
            <a:r>
              <a:rPr lang="en-US" sz="1600" b="1" dirty="0" smtClean="0">
                <a:solidFill>
                  <a:srgbClr val="008000"/>
                </a:solidFill>
                <a:latin typeface="Courier New"/>
                <a:cs typeface="Courier New"/>
              </a:rPr>
              <a:t> 	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cs typeface="Courier New"/>
              </a:rPr>
              <a:t>result</a:t>
            </a: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cs typeface="Courier New"/>
              </a:rPr>
              <a:t>=  number + 48 ;</a:t>
            </a:r>
            <a:r>
              <a:rPr lang="en-US" sz="1600" b="1" dirty="0">
                <a:solidFill>
                  <a:srgbClr val="008000"/>
                </a:solidFill>
                <a:latin typeface="Courier New"/>
                <a:cs typeface="Courier New"/>
              </a:rPr>
              <a:t> // convert a number to a </a:t>
            </a:r>
            <a:r>
              <a:rPr lang="en-US" sz="1600" b="1" dirty="0" smtClean="0">
                <a:solidFill>
                  <a:srgbClr val="008000"/>
                </a:solidFill>
                <a:latin typeface="Courier New"/>
                <a:cs typeface="Courier New"/>
              </a:rPr>
              <a:t>char</a:t>
            </a:r>
            <a:endParaRPr lang="en-US" sz="1600" b="1" dirty="0" smtClean="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274320" lvl="1" indent="0"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Courier New"/>
                <a:cs typeface="Courier New"/>
              </a:rPr>
              <a:t>}</a:t>
            </a:r>
          </a:p>
          <a:p>
            <a:pPr marL="274320" lvl="1" indent="0">
              <a:buNone/>
            </a:pP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else</a:t>
            </a:r>
          </a:p>
          <a:p>
            <a:pPr marL="274320" lvl="1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{</a:t>
            </a:r>
            <a:endParaRPr lang="en-US" sz="1600" b="1" dirty="0" smtClean="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274320" lvl="1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cs typeface="Courier New"/>
              </a:rPr>
              <a:t>result = 0;		</a:t>
            </a:r>
            <a:r>
              <a:rPr lang="en-US" sz="16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set result to 0</a:t>
            </a:r>
          </a:p>
          <a:p>
            <a:pPr marL="274320" lvl="1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cs typeface="Courier New"/>
              </a:rPr>
              <a:t>success = false;</a:t>
            </a:r>
          </a:p>
          <a:p>
            <a:pPr marL="274320" lvl="1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}</a:t>
            </a:r>
            <a:endParaRPr lang="en-US" sz="1600" b="1" dirty="0" smtClean="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274320" lvl="1" indent="0">
              <a:buNone/>
            </a:pP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cs typeface="Courier New"/>
              </a:rPr>
              <a:t> success;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266173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Did you just add something?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- Week 4 - Part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3B0D8-9D7E-4467-9D86-37DC6C4FCDB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YES</a:t>
            </a:r>
          </a:p>
          <a:p>
            <a:pPr lvl="1"/>
            <a:r>
              <a:rPr lang="en-US" sz="3200" dirty="0" smtClean="0">
                <a:solidFill>
                  <a:srgbClr val="800000"/>
                </a:solidFill>
              </a:rPr>
              <a:t>&amp;&amp;</a:t>
            </a:r>
            <a:r>
              <a:rPr lang="en-US" dirty="0" smtClean="0"/>
              <a:t> means "AND"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	if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b="1" dirty="0">
                <a:latin typeface="Courier New"/>
                <a:cs typeface="Courier New"/>
              </a:rPr>
              <a:t>( ( number &gt;= 0 ) &amp;&amp; (number &lt;= 9 ) </a:t>
            </a:r>
            <a:r>
              <a:rPr lang="en-US" sz="1600" b="1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	</a:t>
            </a:r>
            <a:r>
              <a:rPr lang="en-US" sz="1600" b="1" dirty="0" smtClean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	</a:t>
            </a:r>
            <a:r>
              <a:rPr lang="en-US" sz="1600" b="1" dirty="0" smtClean="0">
                <a:latin typeface="Courier New"/>
                <a:cs typeface="Courier New"/>
              </a:rPr>
              <a:t>	</a:t>
            </a:r>
            <a:r>
              <a:rPr lang="en-US" sz="16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do this id expression is true</a:t>
            </a: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	</a:t>
            </a:r>
            <a:r>
              <a:rPr lang="en-US" sz="1600" b="1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lvl="1"/>
            <a:r>
              <a:rPr lang="en-US" b="1" dirty="0" smtClean="0">
                <a:cs typeface="Courier New"/>
              </a:rPr>
              <a:t>if number is &gt;= to 0 AND number is &lt;= 9</a:t>
            </a:r>
          </a:p>
          <a:p>
            <a:pPr lvl="2"/>
            <a:r>
              <a:rPr lang="en-US" b="1" dirty="0" smtClean="0">
                <a:cs typeface="Courier New"/>
              </a:rPr>
              <a:t>then if expression evaluates to true</a:t>
            </a:r>
          </a:p>
          <a:p>
            <a:pPr lvl="2"/>
            <a:endParaRPr lang="en-US" b="1" dirty="0">
              <a:cs typeface="Courier New"/>
            </a:endParaRPr>
          </a:p>
          <a:p>
            <a:pPr lvl="1"/>
            <a:r>
              <a:rPr lang="en-US" b="1" dirty="0" smtClean="0">
                <a:cs typeface="Courier New"/>
              </a:rPr>
              <a:t>if </a:t>
            </a:r>
            <a:r>
              <a:rPr lang="en-US" b="1" dirty="0" smtClean="0">
                <a:solidFill>
                  <a:srgbClr val="0000FF"/>
                </a:solidFill>
                <a:cs typeface="Courier New"/>
              </a:rPr>
              <a:t>either</a:t>
            </a:r>
            <a:r>
              <a:rPr lang="en-US" b="1" dirty="0" smtClean="0">
                <a:cs typeface="Courier New"/>
              </a:rPr>
              <a:t> one is </a:t>
            </a:r>
            <a:r>
              <a:rPr lang="en-US" b="1" dirty="0" smtClean="0">
                <a:solidFill>
                  <a:srgbClr val="0000FF"/>
                </a:solidFill>
                <a:cs typeface="Courier New"/>
              </a:rPr>
              <a:t>false</a:t>
            </a:r>
            <a:r>
              <a:rPr lang="en-US" b="1" dirty="0" smtClean="0">
                <a:cs typeface="Courier New"/>
              </a:rPr>
              <a:t>, then the expression is </a:t>
            </a:r>
            <a:r>
              <a:rPr lang="en-US" b="1" dirty="0" smtClean="0">
                <a:solidFill>
                  <a:srgbClr val="0000FF"/>
                </a:solidFill>
                <a:cs typeface="Courier New"/>
              </a:rPr>
              <a:t>false</a:t>
            </a: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7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So, while we're at it…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- Week 4 - Part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3B0D8-9D7E-4467-9D86-37DC6C4FCDB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800000"/>
                </a:solidFill>
              </a:rPr>
              <a:t>OR</a:t>
            </a:r>
          </a:p>
          <a:p>
            <a:pPr lvl="1"/>
            <a:r>
              <a:rPr lang="en-US" sz="3200" dirty="0" smtClean="0">
                <a:solidFill>
                  <a:srgbClr val="800000"/>
                </a:solidFill>
              </a:rPr>
              <a:t>|| </a:t>
            </a:r>
            <a:r>
              <a:rPr lang="en-US" dirty="0" smtClean="0"/>
              <a:t>means "OR"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	if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b="1" dirty="0">
                <a:latin typeface="Courier New"/>
                <a:cs typeface="Courier New"/>
              </a:rPr>
              <a:t>( ( number &gt;= 0 ) </a:t>
            </a:r>
            <a:r>
              <a:rPr lang="en-US" sz="1600" b="1" dirty="0" smtClean="0">
                <a:latin typeface="Courier New"/>
                <a:cs typeface="Courier New"/>
              </a:rPr>
              <a:t>|| </a:t>
            </a:r>
            <a:r>
              <a:rPr lang="en-US" sz="1600" b="1" dirty="0">
                <a:latin typeface="Courier New"/>
                <a:cs typeface="Courier New"/>
              </a:rPr>
              <a:t>(number &lt;= 9 ) </a:t>
            </a:r>
            <a:r>
              <a:rPr lang="en-US" sz="1600" b="1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lvl="1"/>
            <a:r>
              <a:rPr lang="en-US" b="1" dirty="0" smtClean="0">
                <a:cs typeface="Courier New"/>
              </a:rPr>
              <a:t>if </a:t>
            </a:r>
            <a:r>
              <a:rPr lang="en-US" b="1" u="sng" dirty="0" smtClean="0">
                <a:cs typeface="Courier New"/>
              </a:rPr>
              <a:t>either</a:t>
            </a:r>
            <a:r>
              <a:rPr lang="en-US" b="1" dirty="0" smtClean="0">
                <a:cs typeface="Courier New"/>
              </a:rPr>
              <a:t> number is &gt;= to 0 </a:t>
            </a:r>
            <a:r>
              <a:rPr lang="en-US" b="1" dirty="0" smtClean="0">
                <a:solidFill>
                  <a:srgbClr val="800000"/>
                </a:solidFill>
                <a:cs typeface="Courier New"/>
              </a:rPr>
              <a:t>OR</a:t>
            </a:r>
            <a:r>
              <a:rPr lang="en-US" b="1" dirty="0" smtClean="0">
                <a:cs typeface="Courier New"/>
              </a:rPr>
              <a:t> number is &lt;= 9</a:t>
            </a:r>
          </a:p>
          <a:p>
            <a:pPr lvl="2"/>
            <a:r>
              <a:rPr lang="en-US" b="1" dirty="0" smtClean="0">
                <a:cs typeface="Courier New"/>
              </a:rPr>
              <a:t>then if expression evaluates to true</a:t>
            </a:r>
          </a:p>
          <a:p>
            <a:pPr lvl="2"/>
            <a:endParaRPr lang="en-US" b="1" dirty="0">
              <a:cs typeface="Courier New"/>
            </a:endParaRPr>
          </a:p>
          <a:p>
            <a:pPr lvl="1"/>
            <a:r>
              <a:rPr lang="en-US" b="1" dirty="0" smtClean="0">
                <a:cs typeface="Courier New"/>
              </a:rPr>
              <a:t>if both one are false, then the expression is false</a:t>
            </a: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9694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careful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- Week 4 - Part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3B0D8-9D7E-4467-9D86-37DC6C4FCDB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800000"/>
                </a:solidFill>
              </a:rPr>
              <a:t>&amp;&amp;</a:t>
            </a:r>
            <a:r>
              <a:rPr lang="en-US" dirty="0" smtClean="0"/>
              <a:t> means </a:t>
            </a:r>
            <a:r>
              <a:rPr lang="en-US" b="1" dirty="0" smtClean="0">
                <a:solidFill>
                  <a:srgbClr val="0000FF"/>
                </a:solidFill>
              </a:rPr>
              <a:t>AND</a:t>
            </a:r>
          </a:p>
          <a:p>
            <a:r>
              <a:rPr lang="en-US" b="1" dirty="0" smtClean="0">
                <a:solidFill>
                  <a:srgbClr val="800000"/>
                </a:solidFill>
              </a:rPr>
              <a:t>|| </a:t>
            </a:r>
            <a:r>
              <a:rPr lang="en-US" dirty="0" smtClean="0"/>
              <a:t>means </a:t>
            </a:r>
            <a:r>
              <a:rPr lang="en-US" b="1" dirty="0" smtClean="0">
                <a:solidFill>
                  <a:srgbClr val="0000FF"/>
                </a:solidFill>
              </a:rPr>
              <a:t>OR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800000"/>
                </a:solidFill>
              </a:rPr>
              <a:t>&amp;&amp;</a:t>
            </a:r>
            <a:r>
              <a:rPr lang="en-US" dirty="0" smtClean="0"/>
              <a:t> is </a:t>
            </a:r>
            <a:r>
              <a:rPr lang="en-US" u="sng" dirty="0" smtClean="0"/>
              <a:t>not</a:t>
            </a:r>
            <a:r>
              <a:rPr lang="en-US" dirty="0" smtClean="0"/>
              <a:t> the same as </a:t>
            </a:r>
            <a:r>
              <a:rPr lang="en-US" b="1" dirty="0" smtClean="0">
                <a:solidFill>
                  <a:srgbClr val="800000"/>
                </a:solidFill>
              </a:rPr>
              <a:t>&amp;</a:t>
            </a:r>
          </a:p>
          <a:p>
            <a:pPr lvl="1"/>
            <a:r>
              <a:rPr lang="en-US" dirty="0" smtClean="0">
                <a:solidFill>
                  <a:srgbClr val="800000"/>
                </a:solidFill>
              </a:rPr>
              <a:t>&amp;</a:t>
            </a:r>
            <a:r>
              <a:rPr lang="en-US" dirty="0" smtClean="0">
                <a:solidFill>
                  <a:schemeClr val="tx1"/>
                </a:solidFill>
              </a:rPr>
              <a:t> does </a:t>
            </a:r>
            <a:r>
              <a:rPr lang="en-US" dirty="0" err="1" smtClean="0">
                <a:solidFill>
                  <a:schemeClr val="tx1"/>
                </a:solidFill>
              </a:rPr>
              <a:t>boolean</a:t>
            </a:r>
            <a:r>
              <a:rPr lang="en-US" dirty="0" smtClean="0">
                <a:solidFill>
                  <a:schemeClr val="tx1"/>
                </a:solidFill>
              </a:rPr>
              <a:t> AND on the </a:t>
            </a:r>
            <a:r>
              <a:rPr lang="en-US" u="sng" dirty="0" smtClean="0">
                <a:solidFill>
                  <a:schemeClr val="tx1"/>
                </a:solidFill>
              </a:rPr>
              <a:t>bits (bitwise AND)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3</a:t>
            </a:r>
            <a:r>
              <a:rPr lang="en-US" b="1" baseline="-25000" dirty="0" smtClean="0">
                <a:solidFill>
                  <a:schemeClr val="tx1"/>
                </a:solidFill>
                <a:latin typeface="Courier New"/>
                <a:cs typeface="Courier New"/>
              </a:rPr>
              <a:t>10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 &amp; 5</a:t>
            </a:r>
            <a:r>
              <a:rPr lang="en-US" b="1" baseline="-25000" dirty="0" smtClean="0">
                <a:solidFill>
                  <a:schemeClr val="tx1"/>
                </a:solidFill>
                <a:latin typeface="Courier New"/>
                <a:cs typeface="Courier New"/>
              </a:rPr>
              <a:t>10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 = 011</a:t>
            </a:r>
            <a:r>
              <a:rPr lang="en-US" b="1" baseline="-25000" dirty="0" smtClean="0">
                <a:solidFill>
                  <a:schemeClr val="tx1"/>
                </a:solidFill>
                <a:latin typeface="Courier New"/>
                <a:cs typeface="Courier New"/>
              </a:rPr>
              <a:t>2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 &amp; 101</a:t>
            </a:r>
            <a:r>
              <a:rPr lang="en-US" b="1" baseline="-25000" dirty="0" smtClean="0">
                <a:solidFill>
                  <a:schemeClr val="tx1"/>
                </a:solidFill>
                <a:latin typeface="Courier New"/>
                <a:cs typeface="Courier New"/>
              </a:rPr>
              <a:t>2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 = 001</a:t>
            </a:r>
            <a:r>
              <a:rPr lang="en-US" b="1" baseline="-25000" dirty="0" smtClean="0">
                <a:solidFill>
                  <a:schemeClr val="tx1"/>
                </a:solidFill>
                <a:latin typeface="Courier New"/>
                <a:cs typeface="Courier New"/>
              </a:rPr>
              <a:t>2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 = 1</a:t>
            </a:r>
            <a:r>
              <a:rPr lang="en-US" b="1" baseline="-25000" dirty="0" smtClean="0">
                <a:solidFill>
                  <a:schemeClr val="tx1"/>
                </a:solidFill>
                <a:latin typeface="Courier New"/>
                <a:cs typeface="Courier New"/>
              </a:rPr>
              <a:t>10</a:t>
            </a:r>
          </a:p>
          <a:p>
            <a:endParaRPr lang="en-US" b="1" dirty="0" smtClean="0">
              <a:solidFill>
                <a:srgbClr val="800000"/>
              </a:solidFill>
            </a:endParaRPr>
          </a:p>
          <a:p>
            <a:r>
              <a:rPr lang="en-US" b="1" dirty="0" smtClean="0">
                <a:solidFill>
                  <a:srgbClr val="800000"/>
                </a:solidFill>
              </a:rPr>
              <a:t>||</a:t>
            </a:r>
            <a:r>
              <a:rPr lang="en-US" dirty="0" smtClean="0"/>
              <a:t> is </a:t>
            </a:r>
            <a:r>
              <a:rPr lang="en-US" u="sng" dirty="0" smtClean="0"/>
              <a:t>not</a:t>
            </a:r>
            <a:r>
              <a:rPr lang="en-US" dirty="0" smtClean="0"/>
              <a:t> the same as </a:t>
            </a:r>
            <a:r>
              <a:rPr lang="en-US" b="1" dirty="0" smtClean="0">
                <a:solidFill>
                  <a:srgbClr val="800000"/>
                </a:solidFill>
              </a:rPr>
              <a:t>|</a:t>
            </a:r>
          </a:p>
          <a:p>
            <a:pPr marL="548640" lvl="2">
              <a:spcBef>
                <a:spcPts val="600"/>
              </a:spcBef>
              <a:buClr>
                <a:schemeClr val="accent1"/>
              </a:buClr>
            </a:pPr>
            <a:r>
              <a:rPr lang="en-US" sz="2300" dirty="0" smtClean="0">
                <a:solidFill>
                  <a:srgbClr val="800000"/>
                </a:solidFill>
              </a:rPr>
              <a:t>|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>
                <a:solidFill>
                  <a:schemeClr val="tx1"/>
                </a:solidFill>
              </a:rPr>
              <a:t>does </a:t>
            </a:r>
            <a:r>
              <a:rPr lang="en-US" sz="2300" dirty="0" err="1">
                <a:solidFill>
                  <a:schemeClr val="tx1"/>
                </a:solidFill>
              </a:rPr>
              <a:t>boolean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smtClean="0">
                <a:solidFill>
                  <a:schemeClr val="tx1"/>
                </a:solidFill>
              </a:rPr>
              <a:t>OR on </a:t>
            </a:r>
            <a:r>
              <a:rPr lang="en-US" sz="2300" dirty="0">
                <a:solidFill>
                  <a:schemeClr val="tx1"/>
                </a:solidFill>
              </a:rPr>
              <a:t>the </a:t>
            </a:r>
            <a:r>
              <a:rPr lang="en-US" sz="2300" u="sng" dirty="0" smtClean="0">
                <a:solidFill>
                  <a:schemeClr val="tx1"/>
                </a:solidFill>
              </a:rPr>
              <a:t>bits (bitwise OR)</a:t>
            </a:r>
          </a:p>
          <a:p>
            <a:pPr marL="548640" lvl="2">
              <a:spcBef>
                <a:spcPts val="600"/>
              </a:spcBef>
              <a:buClr>
                <a:schemeClr val="accent1"/>
              </a:buClr>
            </a:pPr>
            <a:r>
              <a:rPr lang="en-US" sz="2400" b="1" dirty="0">
                <a:latin typeface="Courier New"/>
                <a:cs typeface="Courier New"/>
              </a:rPr>
              <a:t>3</a:t>
            </a:r>
            <a:r>
              <a:rPr lang="en-US" sz="2400" b="1" baseline="-25000" dirty="0">
                <a:latin typeface="Courier New"/>
                <a:cs typeface="Courier New"/>
              </a:rPr>
              <a:t>10</a:t>
            </a:r>
            <a:r>
              <a:rPr lang="en-US" sz="2400" b="1" dirty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latin typeface="Courier New"/>
                <a:cs typeface="Courier New"/>
              </a:rPr>
              <a:t>| </a:t>
            </a:r>
            <a:r>
              <a:rPr lang="en-US" sz="2400" b="1" dirty="0">
                <a:latin typeface="Courier New"/>
                <a:cs typeface="Courier New"/>
              </a:rPr>
              <a:t>5</a:t>
            </a:r>
            <a:r>
              <a:rPr lang="en-US" sz="2400" b="1" baseline="-25000" dirty="0">
                <a:latin typeface="Courier New"/>
                <a:cs typeface="Courier New"/>
              </a:rPr>
              <a:t>10</a:t>
            </a:r>
            <a:r>
              <a:rPr lang="en-US" sz="2400" b="1" dirty="0">
                <a:latin typeface="Courier New"/>
                <a:cs typeface="Courier New"/>
              </a:rPr>
              <a:t> = 011</a:t>
            </a:r>
            <a:r>
              <a:rPr lang="en-US" sz="2400" b="1" baseline="-25000" dirty="0">
                <a:latin typeface="Courier New"/>
                <a:cs typeface="Courier New"/>
              </a:rPr>
              <a:t>2</a:t>
            </a:r>
            <a:r>
              <a:rPr lang="en-US" sz="2400" b="1" dirty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latin typeface="Courier New"/>
                <a:cs typeface="Courier New"/>
              </a:rPr>
              <a:t>| </a:t>
            </a:r>
            <a:r>
              <a:rPr lang="en-US" sz="2400" b="1" dirty="0">
                <a:latin typeface="Courier New"/>
                <a:cs typeface="Courier New"/>
              </a:rPr>
              <a:t>101</a:t>
            </a:r>
            <a:r>
              <a:rPr lang="en-US" sz="2400" b="1" baseline="-25000" dirty="0">
                <a:latin typeface="Courier New"/>
                <a:cs typeface="Courier New"/>
              </a:rPr>
              <a:t>2</a:t>
            </a:r>
            <a:r>
              <a:rPr lang="en-US" sz="2400" b="1" dirty="0">
                <a:latin typeface="Courier New"/>
                <a:cs typeface="Courier New"/>
              </a:rPr>
              <a:t> = </a:t>
            </a:r>
            <a:r>
              <a:rPr lang="en-US" sz="2400" b="1" dirty="0" smtClean="0">
                <a:latin typeface="Courier New"/>
                <a:cs typeface="Courier New"/>
              </a:rPr>
              <a:t>111</a:t>
            </a:r>
            <a:r>
              <a:rPr lang="en-US" sz="2400" b="1" baseline="-25000" dirty="0" smtClean="0">
                <a:latin typeface="Courier New"/>
                <a:cs typeface="Courier New"/>
              </a:rPr>
              <a:t>2</a:t>
            </a:r>
            <a:r>
              <a:rPr lang="en-US" sz="2400" b="1" dirty="0" smtClean="0">
                <a:latin typeface="Courier New"/>
                <a:cs typeface="Courier New"/>
              </a:rPr>
              <a:t> </a:t>
            </a:r>
            <a:r>
              <a:rPr lang="en-US" sz="2400" b="1" dirty="0">
                <a:latin typeface="Courier New"/>
                <a:cs typeface="Courier New"/>
              </a:rPr>
              <a:t>= </a:t>
            </a:r>
            <a:r>
              <a:rPr lang="en-US" sz="2400" b="1" dirty="0" smtClean="0">
                <a:latin typeface="Courier New"/>
                <a:cs typeface="Courier New"/>
              </a:rPr>
              <a:t>7</a:t>
            </a:r>
            <a:r>
              <a:rPr lang="en-US" sz="2400" b="1" baseline="-25000" dirty="0" smtClean="0">
                <a:latin typeface="Courier New"/>
                <a:cs typeface="Courier New"/>
              </a:rPr>
              <a:t>10</a:t>
            </a:r>
            <a:endParaRPr lang="en-US" sz="2400" b="1" baseline="-25000" dirty="0">
              <a:latin typeface="Courier New"/>
              <a:cs typeface="Courier New"/>
            </a:endParaRPr>
          </a:p>
          <a:p>
            <a:pPr marL="548640" lvl="2">
              <a:spcBef>
                <a:spcPts val="600"/>
              </a:spcBef>
              <a:buClr>
                <a:schemeClr val="accent1"/>
              </a:buClr>
            </a:pPr>
            <a:endParaRPr lang="en-US" sz="2300" u="sng" dirty="0">
              <a:solidFill>
                <a:schemeClr val="tx1"/>
              </a:solidFill>
            </a:endParaRPr>
          </a:p>
          <a:p>
            <a:endParaRPr lang="en-US" b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5875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Boolean stuff later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- Week 4 - Part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3B0D8-9D7E-4467-9D86-37DC6C4FCDB1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3804008" y="2133600"/>
            <a:ext cx="1363534" cy="1333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33800" y="3390900"/>
            <a:ext cx="1503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George Boole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1106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048000" cy="4525963"/>
          </a:xfrm>
        </p:spPr>
        <p:txBody>
          <a:bodyPr/>
          <a:lstStyle/>
          <a:p>
            <a:r>
              <a:rPr lang="en-US" dirty="0" smtClean="0"/>
              <a:t>Chopping our programs into smaller pieces</a:t>
            </a:r>
          </a:p>
          <a:p>
            <a:endParaRPr lang="en-US" dirty="0"/>
          </a:p>
        </p:txBody>
      </p:sp>
      <p:pic>
        <p:nvPicPr>
          <p:cNvPr id="8194" name="Picture 2" descr="http://www.bugglefug.com/gallery/albums/new/cleaver_bugglefug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512688" y="1371600"/>
            <a:ext cx="4019858" cy="4991100"/>
          </a:xfrm>
          <a:prstGeom prst="rect">
            <a:avLst/>
          </a:prstGeom>
          <a:noFill/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1/30/2013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3B0D8-9D7E-4467-9D86-37DC6C4FCDB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- Week 4 - Part 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a moment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- Week 4 - Part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3B0D8-9D7E-4467-9D86-37DC6C4FCDB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Forget about C and C++</a:t>
            </a:r>
          </a:p>
          <a:p>
            <a:r>
              <a:rPr lang="en-US" dirty="0" smtClean="0"/>
              <a:t>Forget about programming</a:t>
            </a:r>
          </a:p>
          <a:p>
            <a:r>
              <a:rPr lang="en-US" dirty="0" smtClean="0"/>
              <a:t>Pretend you are in law school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00400" y="3352800"/>
            <a:ext cx="5181600" cy="2590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38600" y="59436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from the movie "</a:t>
            </a:r>
            <a:r>
              <a:rPr lang="en-US" dirty="0" smtClean="0">
                <a:hlinkClick r:id="rId3"/>
              </a:rPr>
              <a:t>Paper Chase</a:t>
            </a:r>
            <a:r>
              <a:rPr lang="en-US" dirty="0" smtClean="0"/>
              <a:t>"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00000"/>
                </a:solidFill>
              </a:rPr>
              <a:t>Functions</a:t>
            </a:r>
            <a:r>
              <a:rPr lang="en-US" dirty="0" smtClean="0"/>
              <a:t> are like contracts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- Week 4 - Part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3B0D8-9D7E-4467-9D86-37DC6C4FCDB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There are </a:t>
            </a:r>
            <a:r>
              <a:rPr lang="en-US" dirty="0" smtClean="0">
                <a:solidFill>
                  <a:srgbClr val="800000"/>
                </a:solidFill>
              </a:rPr>
              <a:t>three</a:t>
            </a:r>
            <a:r>
              <a:rPr lang="en-US" dirty="0" smtClean="0"/>
              <a:t> elements to a contract: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The contract itself</a:t>
            </a:r>
          </a:p>
          <a:p>
            <a:pPr lvl="2"/>
            <a:r>
              <a:rPr lang="en-US" dirty="0" smtClean="0"/>
              <a:t>What it </a:t>
            </a:r>
            <a:r>
              <a:rPr lang="en-US" dirty="0" smtClean="0">
                <a:solidFill>
                  <a:srgbClr val="800000"/>
                </a:solidFill>
              </a:rPr>
              <a:t>requires</a:t>
            </a:r>
            <a:r>
              <a:rPr lang="en-US" dirty="0" smtClean="0"/>
              <a:t> (payment)</a:t>
            </a:r>
          </a:p>
          <a:p>
            <a:pPr lvl="2"/>
            <a:r>
              <a:rPr lang="en-US" dirty="0" smtClean="0"/>
              <a:t>What it </a:t>
            </a:r>
            <a:r>
              <a:rPr lang="en-US" dirty="0" smtClean="0">
                <a:solidFill>
                  <a:srgbClr val="008000"/>
                </a:solidFill>
              </a:rPr>
              <a:t>delivers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The "party of the first part"</a:t>
            </a:r>
          </a:p>
          <a:p>
            <a:pPr lvl="2"/>
            <a:r>
              <a:rPr lang="en-US" dirty="0" smtClean="0"/>
              <a:t>The entity who </a:t>
            </a:r>
            <a:r>
              <a:rPr lang="en-US" dirty="0" smtClean="0">
                <a:solidFill>
                  <a:srgbClr val="800000"/>
                </a:solidFill>
              </a:rPr>
              <a:t>initiates</a:t>
            </a:r>
            <a:r>
              <a:rPr lang="en-US" dirty="0" smtClean="0"/>
              <a:t> the contract...</a:t>
            </a:r>
          </a:p>
          <a:p>
            <a:pPr lvl="2"/>
            <a:r>
              <a:rPr lang="en-US" dirty="0" smtClean="0"/>
              <a:t>and who </a:t>
            </a:r>
            <a:r>
              <a:rPr lang="en-US" dirty="0" smtClean="0">
                <a:solidFill>
                  <a:srgbClr val="800000"/>
                </a:solidFill>
              </a:rPr>
              <a:t>pays</a:t>
            </a:r>
            <a:r>
              <a:rPr lang="en-US" dirty="0" smtClean="0"/>
              <a:t>…</a:t>
            </a:r>
          </a:p>
          <a:p>
            <a:pPr lvl="2"/>
            <a:r>
              <a:rPr lang="en-US" dirty="0" smtClean="0"/>
              <a:t>and who </a:t>
            </a:r>
            <a:r>
              <a:rPr lang="en-US" dirty="0" smtClean="0">
                <a:solidFill>
                  <a:srgbClr val="800000"/>
                </a:solidFill>
              </a:rPr>
              <a:t>receives</a:t>
            </a:r>
            <a:r>
              <a:rPr lang="en-US" dirty="0" smtClean="0"/>
              <a:t> the benefit/result.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The "party of the second part"</a:t>
            </a:r>
          </a:p>
          <a:p>
            <a:pPr lvl="2"/>
            <a:r>
              <a:rPr lang="en-US" dirty="0" smtClean="0"/>
              <a:t>The entity that </a:t>
            </a:r>
            <a:r>
              <a:rPr lang="en-US" dirty="0" smtClean="0">
                <a:solidFill>
                  <a:srgbClr val="008000"/>
                </a:solidFill>
              </a:rPr>
              <a:t>executes</a:t>
            </a:r>
            <a:r>
              <a:rPr lang="en-US" dirty="0" smtClean="0"/>
              <a:t> the contract…</a:t>
            </a:r>
          </a:p>
          <a:p>
            <a:pPr lvl="2"/>
            <a:r>
              <a:rPr lang="en-US" dirty="0" smtClean="0"/>
              <a:t>and </a:t>
            </a:r>
            <a:r>
              <a:rPr lang="en-US" dirty="0" smtClean="0">
                <a:solidFill>
                  <a:srgbClr val="008000"/>
                </a:solidFill>
              </a:rPr>
              <a:t>receives</a:t>
            </a:r>
            <a:r>
              <a:rPr lang="en-US" dirty="0" smtClean="0"/>
              <a:t> the payment…</a:t>
            </a:r>
          </a:p>
          <a:p>
            <a:pPr lvl="2"/>
            <a:r>
              <a:rPr lang="en-US" dirty="0" smtClean="0"/>
              <a:t>and </a:t>
            </a:r>
            <a:r>
              <a:rPr lang="en-US" dirty="0" smtClean="0">
                <a:solidFill>
                  <a:srgbClr val="008000"/>
                </a:solidFill>
              </a:rPr>
              <a:t>delivers</a:t>
            </a:r>
            <a:r>
              <a:rPr lang="en-US" dirty="0" smtClean="0"/>
              <a:t> (returns) the benefit/result</a:t>
            </a:r>
          </a:p>
          <a:p>
            <a:pPr lvl="2"/>
            <a:r>
              <a:rPr lang="en-US" dirty="0" smtClean="0"/>
              <a:t>to the party of the first part.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43600" y="2590800"/>
            <a:ext cx="2857500" cy="285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Programming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- Week 4 - Part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3B0D8-9D7E-4467-9D86-37DC6C4FCDB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Document 6"/>
          <p:cNvSpPr/>
          <p:nvPr/>
        </p:nvSpPr>
        <p:spPr>
          <a:xfrm>
            <a:off x="3657600" y="2133600"/>
            <a:ext cx="1524000" cy="1447800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contract is created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8" idx="7"/>
            <a:endCxn id="9" idx="1"/>
          </p:cNvCxnSpPr>
          <p:nvPr/>
        </p:nvCxnSpPr>
        <p:spPr>
          <a:xfrm rot="5400000" flipH="1" flipV="1">
            <a:off x="4343400" y="1768381"/>
            <a:ext cx="1588" cy="3583644"/>
          </a:xfrm>
          <a:prstGeom prst="straightConnector1">
            <a:avLst/>
          </a:prstGeom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3"/>
          </p:cNvCxnSpPr>
          <p:nvPr/>
        </p:nvCxnSpPr>
        <p:spPr>
          <a:xfrm rot="5400000" flipH="1">
            <a:off x="4352413" y="2962789"/>
            <a:ext cx="21195" cy="3544422"/>
          </a:xfrm>
          <a:prstGeom prst="straightConnector1">
            <a:avLst/>
          </a:prstGeom>
          <a:ln w="762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990600" y="3314700"/>
            <a:ext cx="1828800" cy="1676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One entity initiates the contract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867400" y="3314700"/>
            <a:ext cx="1828800" cy="16764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One entity that executes the contract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29000" y="35052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Payment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29000" y="48006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Benefit/Result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91200" y="1828800"/>
            <a:ext cx="3048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 function is like a contract.</a:t>
            </a:r>
          </a:p>
          <a:p>
            <a:pPr algn="ctr"/>
            <a:r>
              <a:rPr lang="en-US" sz="1400" dirty="0" smtClean="0"/>
              <a:t>It must be rigidly defined re: the "payment" and the "result".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1000" y="5105400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 function must be </a:t>
            </a:r>
            <a:r>
              <a:rPr lang="en-US" sz="1200" dirty="0" smtClean="0">
                <a:solidFill>
                  <a:srgbClr val="FF0000"/>
                </a:solidFill>
              </a:rPr>
              <a:t>called </a:t>
            </a:r>
            <a:r>
              <a:rPr lang="en-US" sz="1200" dirty="0" smtClean="0"/>
              <a:t>to make it execute.</a:t>
            </a:r>
          </a:p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Arguments </a:t>
            </a:r>
            <a:r>
              <a:rPr lang="en-US" sz="1200" dirty="0" smtClean="0"/>
              <a:t>are </a:t>
            </a:r>
            <a:r>
              <a:rPr lang="en-US" sz="1200" dirty="0" smtClean="0">
                <a:solidFill>
                  <a:srgbClr val="FF0000"/>
                </a:solidFill>
              </a:rPr>
              <a:t>passed </a:t>
            </a:r>
            <a:r>
              <a:rPr lang="en-US" sz="1200" dirty="0" smtClean="0"/>
              <a:t>to the function.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86400" y="510540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 function executes when it is called.  It receives </a:t>
            </a:r>
            <a:r>
              <a:rPr lang="en-US" sz="1200" dirty="0" smtClean="0">
                <a:solidFill>
                  <a:srgbClr val="FF0000"/>
                </a:solidFill>
              </a:rPr>
              <a:t>arguments</a:t>
            </a:r>
            <a:r>
              <a:rPr lang="en-US" sz="1200" dirty="0" smtClean="0"/>
              <a:t>.</a:t>
            </a:r>
          </a:p>
          <a:p>
            <a:pPr algn="ctr"/>
            <a:r>
              <a:rPr lang="en-US" sz="1200" dirty="0" smtClean="0"/>
              <a:t>It </a:t>
            </a:r>
            <a:r>
              <a:rPr lang="en-US" sz="1200" dirty="0" smtClean="0">
                <a:solidFill>
                  <a:srgbClr val="FF0000"/>
                </a:solidFill>
              </a:rPr>
              <a:t>returns </a:t>
            </a:r>
            <a:r>
              <a:rPr lang="en-US" sz="1200" dirty="0" smtClean="0"/>
              <a:t>a single result.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Functions: 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r>
              <a:rPr lang="en-US" dirty="0" smtClean="0"/>
              <a:t>The basic philosophy:</a:t>
            </a:r>
          </a:p>
          <a:p>
            <a:pPr lvl="1"/>
            <a:r>
              <a:rPr lang="en-US" dirty="0" smtClean="0"/>
              <a:t>divide and conquer </a:t>
            </a:r>
          </a:p>
          <a:p>
            <a:pPr lvl="1"/>
            <a:r>
              <a:rPr lang="en-US" dirty="0" smtClean="0"/>
              <a:t>complicated tasks are successively divided into simpler and more manageable tasks</a:t>
            </a:r>
          </a:p>
          <a:p>
            <a:pPr lvl="1"/>
            <a:r>
              <a:rPr lang="en-US" dirty="0" smtClean="0"/>
              <a:t>which can be:</a:t>
            </a:r>
          </a:p>
          <a:p>
            <a:pPr lvl="2"/>
            <a:r>
              <a:rPr lang="en-US" dirty="0" smtClean="0"/>
              <a:t>easily understood</a:t>
            </a:r>
          </a:p>
          <a:p>
            <a:pPr lvl="2"/>
            <a:r>
              <a:rPr lang="en-US" dirty="0" smtClean="0"/>
              <a:t>easily changed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easily re-used. </a:t>
            </a:r>
          </a:p>
          <a:p>
            <a:pPr lvl="2"/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000090"/>
                </a:solidFill>
              </a:rPr>
              <a:t>And:</a:t>
            </a:r>
            <a:endParaRPr lang="en-US" dirty="0">
              <a:solidFill>
                <a:srgbClr val="000090"/>
              </a:solidFill>
            </a:endParaRPr>
          </a:p>
          <a:p>
            <a:pPr lvl="2"/>
            <a:r>
              <a:rPr lang="en-US" dirty="0" smtClean="0">
                <a:solidFill>
                  <a:schemeClr val="accent6"/>
                </a:solidFill>
              </a:rPr>
              <a:t>if you do something again and again…</a:t>
            </a:r>
          </a:p>
          <a:p>
            <a:pPr lvl="2"/>
            <a:r>
              <a:rPr lang="en-US" dirty="0" smtClean="0">
                <a:solidFill>
                  <a:schemeClr val="accent6"/>
                </a:solidFill>
              </a:rPr>
              <a:t>call a function to do it</a:t>
            </a:r>
          </a:p>
          <a:p>
            <a:pPr lvl="2"/>
            <a:r>
              <a:rPr lang="en-US" dirty="0" smtClean="0">
                <a:solidFill>
                  <a:schemeClr val="accent6"/>
                </a:solidFill>
              </a:rPr>
              <a:t>vs. writing the code over and over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3B0D8-9D7E-4467-9D86-37DC6C4FCDB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- Week 4 - Part 2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0" y="2590800"/>
            <a:ext cx="2209800" cy="20038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Functions: What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it?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function </a:t>
            </a:r>
            <a:r>
              <a:rPr lang="en-US" dirty="0" smtClean="0"/>
              <a:t>is: </a:t>
            </a:r>
          </a:p>
          <a:p>
            <a:pPr lvl="2"/>
            <a:r>
              <a:rPr lang="en-US" dirty="0" smtClean="0"/>
              <a:t>a </a:t>
            </a:r>
            <a:r>
              <a:rPr lang="en-US" u="sng" dirty="0" smtClean="0">
                <a:solidFill>
                  <a:srgbClr val="0000FF"/>
                </a:solidFill>
              </a:rPr>
              <a:t>block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of code </a:t>
            </a:r>
          </a:p>
          <a:p>
            <a:pPr lvl="2"/>
            <a:r>
              <a:rPr lang="en-US" dirty="0" smtClean="0"/>
              <a:t>that has a </a:t>
            </a:r>
            <a:r>
              <a:rPr lang="en-US" u="sng" dirty="0" smtClean="0">
                <a:solidFill>
                  <a:srgbClr val="0000FF"/>
                </a:solidFill>
              </a:rPr>
              <a:t>name </a:t>
            </a:r>
          </a:p>
          <a:p>
            <a:pPr lvl="2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b="1" dirty="0" smtClean="0">
                <a:solidFill>
                  <a:srgbClr val="C00000"/>
                </a:solidFill>
              </a:rPr>
              <a:t>and </a:t>
            </a:r>
          </a:p>
          <a:p>
            <a:pPr lvl="2"/>
            <a:r>
              <a:rPr lang="en-US" dirty="0" smtClean="0"/>
              <a:t>that has a </a:t>
            </a:r>
            <a:r>
              <a:rPr lang="en-US" u="sng" dirty="0" smtClean="0">
                <a:solidFill>
                  <a:srgbClr val="0000FF"/>
                </a:solidFill>
              </a:rPr>
              <a:t>type</a:t>
            </a:r>
          </a:p>
          <a:p>
            <a:pPr lvl="2">
              <a:buNone/>
            </a:pPr>
            <a:r>
              <a:rPr lang="en-US" dirty="0" smtClean="0"/>
              <a:t>		</a:t>
            </a:r>
            <a:r>
              <a:rPr lang="en-US" b="1" dirty="0" smtClean="0">
                <a:solidFill>
                  <a:srgbClr val="C00000"/>
                </a:solidFill>
              </a:rPr>
              <a:t>and </a:t>
            </a:r>
          </a:p>
          <a:p>
            <a:pPr lvl="2"/>
            <a:r>
              <a:rPr lang="en-US" dirty="0" smtClean="0"/>
              <a:t>that optionally receives </a:t>
            </a:r>
            <a:r>
              <a:rPr lang="en-US" u="sng" dirty="0" smtClean="0">
                <a:solidFill>
                  <a:srgbClr val="0000FF"/>
                </a:solidFill>
              </a:rPr>
              <a:t>arguments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(also known as </a:t>
            </a:r>
            <a:r>
              <a:rPr lang="en-US" u="sng" dirty="0" smtClean="0">
                <a:solidFill>
                  <a:srgbClr val="0000FF"/>
                </a:solidFill>
              </a:rPr>
              <a:t>parameters</a:t>
            </a:r>
            <a:r>
              <a:rPr lang="en-US" dirty="0" smtClean="0"/>
              <a:t>)</a:t>
            </a:r>
          </a:p>
          <a:p>
            <a:pPr lvl="2">
              <a:buNone/>
            </a:pPr>
            <a:r>
              <a:rPr lang="en-US" dirty="0" smtClean="0"/>
              <a:t>		</a:t>
            </a:r>
            <a:r>
              <a:rPr lang="en-US" b="1" dirty="0" smtClean="0">
                <a:solidFill>
                  <a:srgbClr val="C00000"/>
                </a:solidFill>
              </a:rPr>
              <a:t>and </a:t>
            </a:r>
          </a:p>
          <a:p>
            <a:pPr lvl="2"/>
            <a:r>
              <a:rPr lang="en-US" dirty="0" smtClean="0"/>
              <a:t>that sends back a </a:t>
            </a:r>
            <a:r>
              <a:rPr lang="en-US" u="sng" dirty="0" smtClean="0">
                <a:solidFill>
                  <a:srgbClr val="0000FF"/>
                </a:solidFill>
              </a:rPr>
              <a:t>return value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(based on type)*</a:t>
            </a:r>
            <a:endParaRPr lang="en-US" u="sng" dirty="0" smtClean="0"/>
          </a:p>
          <a:p>
            <a:pPr lvl="2">
              <a:buNone/>
            </a:pPr>
            <a:r>
              <a:rPr lang="en-US" dirty="0" smtClean="0"/>
              <a:t>		</a:t>
            </a:r>
            <a:r>
              <a:rPr lang="en-US" b="1" dirty="0" smtClean="0">
                <a:solidFill>
                  <a:srgbClr val="C00000"/>
                </a:solidFill>
              </a:rPr>
              <a:t>and </a:t>
            </a:r>
          </a:p>
          <a:p>
            <a:pPr lvl="2"/>
            <a:r>
              <a:rPr lang="en-US" u="sng" dirty="0" smtClean="0"/>
              <a:t>must</a:t>
            </a:r>
            <a:r>
              <a:rPr lang="en-US" dirty="0" smtClean="0"/>
              <a:t> be </a:t>
            </a:r>
            <a:r>
              <a:rPr lang="en-US" u="sng" dirty="0" smtClean="0">
                <a:solidFill>
                  <a:srgbClr val="0000FF"/>
                </a:solidFill>
              </a:rPr>
              <a:t>called</a:t>
            </a:r>
            <a:r>
              <a:rPr lang="en-US" u="sng" dirty="0" smtClean="0"/>
              <a:t> </a:t>
            </a:r>
            <a:r>
              <a:rPr lang="en-US" dirty="0" smtClean="0"/>
              <a:t>(initiated) from as many different points in a program as required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3B0D8-9D7E-4467-9D86-37DC6C4FCDB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- Week 4 - Part 2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48200" y="6019800"/>
            <a:ext cx="449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*  functions of type </a:t>
            </a: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void </a:t>
            </a:r>
            <a:r>
              <a:rPr lang="en-US" sz="1000" dirty="0" smtClean="0"/>
              <a:t>do not return a value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1681</TotalTime>
  <Words>1919</Words>
  <Application>Microsoft Office PowerPoint</Application>
  <PresentationFormat>On-screen Show (4:3)</PresentationFormat>
  <Paragraphs>600</Paragraphs>
  <Slides>34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Origin</vt:lpstr>
      <vt:lpstr>Week 4 Part 2</vt:lpstr>
      <vt:lpstr>Week 4 Menu</vt:lpstr>
      <vt:lpstr>Last Time</vt:lpstr>
      <vt:lpstr>Functions</vt:lpstr>
      <vt:lpstr>For a moment</vt:lpstr>
      <vt:lpstr>Functions are like contracts</vt:lpstr>
      <vt:lpstr>Returning to Programming</vt:lpstr>
      <vt:lpstr>Functions: Why?</vt:lpstr>
      <vt:lpstr>Functions: What</vt:lpstr>
      <vt:lpstr>Functions: Words</vt:lpstr>
      <vt:lpstr>Functions: So far</vt:lpstr>
      <vt:lpstr>Functions: Rules</vt:lpstr>
      <vt:lpstr>Functions: Rules</vt:lpstr>
      <vt:lpstr>Functions: Calling</vt:lpstr>
      <vt:lpstr>Functions:Calling</vt:lpstr>
      <vt:lpstr>Another Rule:</vt:lpstr>
      <vt:lpstr>Function Prototype</vt:lpstr>
      <vt:lpstr>Function Prototype</vt:lpstr>
      <vt:lpstr>Function Prototype</vt:lpstr>
      <vt:lpstr>Tip</vt:lpstr>
      <vt:lpstr>Functions:</vt:lpstr>
      <vt:lpstr>Functions: Example</vt:lpstr>
      <vt:lpstr>Hold on just a minute…</vt:lpstr>
      <vt:lpstr>Example</vt:lpstr>
      <vt:lpstr>Example</vt:lpstr>
      <vt:lpstr>Example</vt:lpstr>
      <vt:lpstr>Passing Parameters</vt:lpstr>
      <vt:lpstr>Functions</vt:lpstr>
      <vt:lpstr>Functions</vt:lpstr>
      <vt:lpstr>Back to our Example</vt:lpstr>
      <vt:lpstr>Did you just add something?</vt:lpstr>
      <vt:lpstr>So, while we're at it…</vt:lpstr>
      <vt:lpstr>Be careful</vt:lpstr>
      <vt:lpstr>More Boolean stuff later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CET I</dc:title>
  <dc:creator>Michael A. Haas</dc:creator>
  <cp:lastModifiedBy>admin</cp:lastModifiedBy>
  <cp:revision>85</cp:revision>
  <dcterms:created xsi:type="dcterms:W3CDTF">2010-02-08T21:47:34Z</dcterms:created>
  <dcterms:modified xsi:type="dcterms:W3CDTF">2014-01-28T16:43:25Z</dcterms:modified>
</cp:coreProperties>
</file>