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4" r:id="rId18"/>
    <p:sldId id="275" r:id="rId19"/>
    <p:sldId id="273" r:id="rId20"/>
    <p:sldId id="291" r:id="rId21"/>
    <p:sldId id="290" r:id="rId22"/>
    <p:sldId id="289" r:id="rId23"/>
    <p:sldId id="277" r:id="rId24"/>
    <p:sldId id="284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86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0F204-520B-EE45-8F63-0A011D83EDC0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DB00-BB49-654F-8515-0FDE676E8A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393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F316-F1C8-8340-BFA7-7D61C1B08016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6B8C1-17C2-F54F-810B-8CF3A170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47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D88F-AFF5-4B57-903F-A79F7BBAB8BE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BCCC-126F-4FAE-9366-49C203B952E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AB5C-B257-4FC6-877A-8DB4BC681854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AA-E408-42C0-912B-B855C76F7E9A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C5-FB04-408C-B343-11DF21A38E04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3FE8-58D0-4AE4-B7C2-6CA26E42C9D5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F982-F3BB-41E4-A0E8-1D463B062E3F}" type="datetime1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7CF5-5274-4F78-AC3F-A822DD90654D}" type="datetime1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2308-E68B-4402-8BF6-22A06DF9D5FF}" type="datetime1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9588-0873-4963-BAE1-38A421792788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789-AA86-40EE-BF2A-94AA9987BC67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64C7F4-8E9E-4ED5-A188-61191455745F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3E2F8DF-BD06-0C46-9364-802982D1C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7.png"/><Relationship Id="rId9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imgres?imgurl=http://languageisavirus.com/harry-potter/layouts/harry-potter/harry-potter-young.jpg&amp;imgrefurl=http://languageisavirus.com/harry-potter/layouts/?q=harry-potter&amp;p=2&amp;h=456&amp;w=468&amp;sz=25&amp;tbnid=GFOH-SlyyuB9OM:&amp;tbnh=125&amp;tbnw=128&amp;prev=/images?q=harry+potter+image&amp;zoom=1&amp;q=harry+potter+image&amp;usg=__KPLTJLSpF6zV0aYKfKoZ1qOctHM=&amp;sa=X&amp;ei=smZbTbr1O9POgAfQlIWrDQ&amp;ved=0CCQQ9QEwA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for 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9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</a:t>
            </a:r>
            <a:r>
              <a:rPr lang="en-US" dirty="0" smtClean="0">
                <a:solidFill>
                  <a:srgbClr val="800000"/>
                </a:solidFill>
              </a:rPr>
              <a:t>Local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defined </a:t>
            </a:r>
            <a:r>
              <a:rPr lang="en-US" dirty="0" smtClean="0">
                <a:solidFill>
                  <a:srgbClr val="FF6600"/>
                </a:solidFill>
              </a:rPr>
              <a:t>in </a:t>
            </a:r>
            <a:r>
              <a:rPr lang="en-US" dirty="0" smtClean="0"/>
              <a:t>a function…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FF6600"/>
                </a:solidFill>
              </a:rPr>
              <a:t>belong </a:t>
            </a:r>
            <a:r>
              <a:rPr lang="en-US" dirty="0" smtClean="0"/>
              <a:t>to the function.</a:t>
            </a:r>
          </a:p>
          <a:p>
            <a:endParaRPr lang="en-US" dirty="0" smtClean="0"/>
          </a:p>
          <a:p>
            <a:r>
              <a:rPr lang="en-US" dirty="0" smtClean="0"/>
              <a:t>These are called </a:t>
            </a:r>
            <a:r>
              <a:rPr lang="en-US" b="1" dirty="0" smtClean="0">
                <a:solidFill>
                  <a:srgbClr val="FF6600"/>
                </a:solidFill>
              </a:rPr>
              <a:t>local </a:t>
            </a:r>
            <a:r>
              <a:rPr lang="en-US" dirty="0" smtClean="0"/>
              <a:t>variables.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CE4-97FC-4F15-9FC9-6860A78944A2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6332526" y="3132137"/>
            <a:ext cx="1825603" cy="181292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6484926" y="1455737"/>
            <a:ext cx="1828800" cy="1295400"/>
          </a:xfrm>
          <a:prstGeom prst="wedgeEllipseCallout">
            <a:avLst>
              <a:gd name="adj1" fmla="val -991"/>
              <a:gd name="adj2" fmla="val 739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Mine!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938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9091" r="89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4016799">
            <a:off x="8243534" y="3713567"/>
            <a:ext cx="533400" cy="53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</a:t>
            </a:r>
            <a:r>
              <a:rPr lang="en-US" dirty="0" smtClean="0">
                <a:solidFill>
                  <a:srgbClr val="800000"/>
                </a:solidFill>
              </a:rPr>
              <a:t>Global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defined </a:t>
            </a:r>
            <a:r>
              <a:rPr lang="en-US" dirty="0" smtClean="0">
                <a:solidFill>
                  <a:srgbClr val="008000"/>
                </a:solidFill>
              </a:rPr>
              <a:t>out of </a:t>
            </a:r>
            <a:r>
              <a:rPr lang="en-US" dirty="0" smtClean="0"/>
              <a:t>a function…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008000"/>
                </a:solidFill>
              </a:rPr>
              <a:t>belong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/>
              <a:t>the functions…</a:t>
            </a:r>
          </a:p>
          <a:p>
            <a:pPr lvl="1"/>
            <a:r>
              <a:rPr lang="en-US" dirty="0" smtClean="0"/>
              <a:t>in the </a:t>
            </a:r>
            <a:r>
              <a:rPr lang="en-US" dirty="0" smtClean="0">
                <a:solidFill>
                  <a:srgbClr val="008000"/>
                </a:solidFill>
              </a:rPr>
              <a:t>file*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are called </a:t>
            </a:r>
            <a:r>
              <a:rPr lang="en-US" b="1" dirty="0" smtClean="0">
                <a:solidFill>
                  <a:srgbClr val="008000"/>
                </a:solidFill>
              </a:rPr>
              <a:t>global </a:t>
            </a:r>
            <a:r>
              <a:rPr lang="en-US" dirty="0" smtClean="0"/>
              <a:t>variables.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944-29B1-47FC-8038-429FF07F3E9E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031272" y="1087527"/>
            <a:ext cx="1828800" cy="1295400"/>
          </a:xfrm>
          <a:prstGeom prst="wedgeEllipseCallout">
            <a:avLst>
              <a:gd name="adj1" fmla="val -991"/>
              <a:gd name="adj2" fmla="val 739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Presents for everyone!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036906" y="2382927"/>
            <a:ext cx="3013788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6400800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compiler-dependent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9407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92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Functions: Scope of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0817"/>
            <a:ext cx="5638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rules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Global </a:t>
            </a:r>
            <a:r>
              <a:rPr lang="en-US" b="1" dirty="0" smtClean="0"/>
              <a:t>variables</a:t>
            </a:r>
            <a:r>
              <a:rPr lang="en-US" dirty="0" smtClean="0"/>
              <a:t>:</a:t>
            </a:r>
          </a:p>
          <a:p>
            <a:pPr lvl="2"/>
            <a:r>
              <a:rPr lang="en-US" sz="2162" dirty="0" smtClean="0"/>
              <a:t>Declared </a:t>
            </a:r>
            <a:r>
              <a:rPr lang="en-US" sz="2162" u="sng" dirty="0" smtClean="0">
                <a:solidFill>
                  <a:srgbClr val="FF0000"/>
                </a:solidFill>
              </a:rPr>
              <a:t>outside</a:t>
            </a:r>
            <a:r>
              <a:rPr lang="en-US" sz="2162" dirty="0" smtClean="0"/>
              <a:t> of all functions</a:t>
            </a:r>
          </a:p>
          <a:p>
            <a:pPr lvl="2"/>
            <a:r>
              <a:rPr lang="en-US" sz="2162" dirty="0" smtClean="0"/>
              <a:t>Available to </a:t>
            </a:r>
            <a:r>
              <a:rPr lang="en-US" sz="2162" u="sng" dirty="0" smtClean="0">
                <a:solidFill>
                  <a:srgbClr val="FF0000"/>
                </a:solidFill>
              </a:rPr>
              <a:t>all</a:t>
            </a:r>
            <a:r>
              <a:rPr lang="en-US" sz="2162" dirty="0" smtClean="0"/>
              <a:t> functions in the file*</a:t>
            </a:r>
          </a:p>
          <a:p>
            <a:pPr lvl="2"/>
            <a:endParaRPr lang="en-US" sz="2162" dirty="0" smtClean="0"/>
          </a:p>
          <a:p>
            <a:pPr lvl="2"/>
            <a:r>
              <a:rPr lang="en-US" sz="2162" dirty="0" smtClean="0"/>
              <a:t>Considered "</a:t>
            </a:r>
            <a:r>
              <a:rPr lang="en-US" sz="2162" dirty="0" smtClean="0">
                <a:solidFill>
                  <a:srgbClr val="800000"/>
                </a:solidFill>
              </a:rPr>
              <a:t>not very good</a:t>
            </a:r>
            <a:r>
              <a:rPr lang="en-US" sz="2162" dirty="0" smtClean="0"/>
              <a:t>" programming (</a:t>
            </a:r>
            <a:r>
              <a:rPr lang="en-US" sz="2162" i="1" dirty="0" smtClean="0"/>
              <a:t>shouldn’t do</a:t>
            </a:r>
            <a:r>
              <a:rPr lang="en-US" sz="2162" dirty="0" smtClean="0"/>
              <a:t>)</a:t>
            </a:r>
          </a:p>
          <a:p>
            <a:pPr lvl="2"/>
            <a:endParaRPr lang="en-US" sz="2162" dirty="0" smtClean="0"/>
          </a:p>
          <a:p>
            <a:pPr lvl="2">
              <a:buFont typeface="Wingdings" pitchFamily="2" charset="2"/>
              <a:buChar char=""/>
            </a:pPr>
            <a:r>
              <a:rPr lang="en-US" sz="2162" dirty="0" smtClean="0"/>
              <a:t> Can </a:t>
            </a:r>
            <a:r>
              <a:rPr lang="en-US" sz="2162" i="1" dirty="0" smtClean="0">
                <a:solidFill>
                  <a:srgbClr val="800000"/>
                </a:solidFill>
              </a:rPr>
              <a:t>solve</a:t>
            </a:r>
            <a:r>
              <a:rPr lang="en-US" sz="2162" dirty="0" smtClean="0"/>
              <a:t> </a:t>
            </a:r>
            <a:r>
              <a:rPr lang="en-US" sz="2162" u="sng" dirty="0" smtClean="0"/>
              <a:t>some</a:t>
            </a:r>
            <a:r>
              <a:rPr lang="en-US" sz="2162" dirty="0" smtClean="0"/>
              <a:t> problems</a:t>
            </a:r>
          </a:p>
          <a:p>
            <a:pPr lvl="3">
              <a:buFont typeface="Wingdings" pitchFamily="2" charset="2"/>
              <a:buChar char=""/>
            </a:pPr>
            <a:r>
              <a:rPr lang="en-US" sz="1946" dirty="0" smtClean="0"/>
              <a:t>Especially when often-used variables are passed from function-to-function-to-function</a:t>
            </a:r>
          </a:p>
          <a:p>
            <a:pPr lvl="2">
              <a:buFont typeface="Wingdings" pitchFamily="2" charset="2"/>
              <a:buChar char=""/>
            </a:pPr>
            <a:r>
              <a:rPr lang="en-US" sz="2162" dirty="0" smtClean="0"/>
              <a:t> Can </a:t>
            </a:r>
            <a:r>
              <a:rPr lang="en-US" sz="2162" i="1" dirty="0" smtClean="0">
                <a:solidFill>
                  <a:srgbClr val="800000"/>
                </a:solidFill>
              </a:rPr>
              <a:t>cause</a:t>
            </a:r>
            <a:r>
              <a:rPr lang="en-US" sz="2162" dirty="0" smtClean="0">
                <a:solidFill>
                  <a:srgbClr val="800000"/>
                </a:solidFill>
              </a:rPr>
              <a:t> </a:t>
            </a:r>
            <a:r>
              <a:rPr lang="en-US" sz="2162" u="sng" dirty="0" smtClean="0"/>
              <a:t>some</a:t>
            </a:r>
            <a:r>
              <a:rPr lang="en-US" sz="2162" dirty="0" smtClean="0"/>
              <a:t> problems</a:t>
            </a:r>
          </a:p>
          <a:p>
            <a:pPr lvl="3">
              <a:buFont typeface="Wingdings" pitchFamily="2" charset="2"/>
              <a:buChar char=""/>
            </a:pPr>
            <a:r>
              <a:rPr lang="en-US" sz="1962" dirty="0" smtClean="0"/>
              <a:t>Global variables can be very confusing</a:t>
            </a:r>
          </a:p>
          <a:p>
            <a:pPr lvl="3">
              <a:buFont typeface="Wingdings" pitchFamily="2" charset="2"/>
              <a:buChar char=""/>
            </a:pPr>
            <a:r>
              <a:rPr lang="en-US" sz="1946" dirty="0" smtClean="0"/>
              <a:t>Hard to figure out which function did what to them 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1894344"/>
            <a:ext cx="2971800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var1 ;</a:t>
            </a:r>
          </a:p>
          <a:p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code here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105-D844-4CC3-9CB5-23A3AC9F5995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368" y="6366669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in other compilers, scope </a:t>
            </a:r>
            <a:r>
              <a:rPr lang="en-US" sz="1050" i="1" dirty="0" smtClean="0"/>
              <a:t>may </a:t>
            </a:r>
            <a:r>
              <a:rPr lang="en-US" sz="1050" dirty="0" smtClean="0"/>
              <a:t>cross files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87491" y="420817"/>
            <a:ext cx="1056509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6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Functions: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58980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rules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Local </a:t>
            </a:r>
            <a:r>
              <a:rPr lang="en-US" dirty="0" smtClean="0"/>
              <a:t>variables:</a:t>
            </a:r>
          </a:p>
          <a:p>
            <a:pPr lvl="2"/>
            <a:r>
              <a:rPr lang="en-US" dirty="0" smtClean="0"/>
              <a:t>Declared </a:t>
            </a:r>
            <a:r>
              <a:rPr lang="en-US" u="sng" dirty="0" smtClean="0"/>
              <a:t>inside</a:t>
            </a:r>
            <a:r>
              <a:rPr lang="en-US" dirty="0" smtClean="0"/>
              <a:t> of a function</a:t>
            </a:r>
          </a:p>
          <a:p>
            <a:pPr lvl="2"/>
            <a:r>
              <a:rPr lang="en-US" dirty="0" smtClean="0"/>
              <a:t>Only available to </a:t>
            </a:r>
            <a:r>
              <a:rPr lang="en-US" u="sng" dirty="0" smtClean="0"/>
              <a:t>that</a:t>
            </a:r>
            <a:r>
              <a:rPr lang="en-US" dirty="0" smtClean="0"/>
              <a:t> function</a:t>
            </a:r>
          </a:p>
          <a:p>
            <a:pPr lvl="2"/>
            <a:endParaRPr lang="en-US" dirty="0" smtClean="0"/>
          </a:p>
          <a:p>
            <a:pPr lvl="2">
              <a:buFont typeface="Wingdings" pitchFamily="2" charset="2"/>
              <a:buChar char=""/>
            </a:pPr>
            <a:r>
              <a:rPr lang="en-US" dirty="0" smtClean="0"/>
              <a:t> Considered "</a:t>
            </a:r>
            <a:r>
              <a:rPr lang="en-US" b="1" dirty="0" smtClean="0">
                <a:solidFill>
                  <a:srgbClr val="008000"/>
                </a:solidFill>
              </a:rPr>
              <a:t>very good</a:t>
            </a:r>
            <a:r>
              <a:rPr lang="en-US" dirty="0" smtClean="0"/>
              <a:t>" programming (</a:t>
            </a:r>
            <a:r>
              <a:rPr lang="en-US" i="1" dirty="0" smtClean="0"/>
              <a:t>should do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"/>
            </a:pPr>
            <a:r>
              <a:rPr lang="en-US" dirty="0" smtClean="0"/>
              <a:t> Have to pass the variable as a parameter to another function to use its </a:t>
            </a:r>
            <a:r>
              <a:rPr lang="en-US" u="sng" dirty="0" smtClean="0"/>
              <a:t>value</a:t>
            </a:r>
            <a:r>
              <a:rPr lang="en-US" dirty="0" smtClean="0"/>
              <a:t>.*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2089344"/>
            <a:ext cx="3276600" cy="37548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var2 = 5 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(var2) ;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10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400800"/>
            <a:ext cx="822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Later, we’ll see a way to pass the address of the variable to a function so that the variable itself is available, not just its value.  Later.</a:t>
            </a:r>
            <a:endParaRPr lang="en-US" sz="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FC7-1EFF-4DE8-A5F4-15F18AD5807C}" type="datetime1">
              <a:rPr lang="en-US" smtClean="0"/>
              <a:t>1/28/2014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6362" y="658980"/>
            <a:ext cx="1777638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Functions: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1568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rules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Local </a:t>
            </a:r>
            <a:r>
              <a:rPr lang="en-US" dirty="0" smtClean="0">
                <a:solidFill>
                  <a:srgbClr val="3366FF"/>
                </a:solidFill>
              </a:rPr>
              <a:t>static </a:t>
            </a:r>
            <a:r>
              <a:rPr lang="en-US" dirty="0" smtClean="0"/>
              <a:t>variables:</a:t>
            </a:r>
          </a:p>
          <a:p>
            <a:pPr lvl="2"/>
            <a:r>
              <a:rPr lang="en-US" dirty="0" smtClean="0"/>
              <a:t>Declared </a:t>
            </a:r>
            <a:r>
              <a:rPr lang="en-US" u="sng" dirty="0" smtClean="0"/>
              <a:t>in</a:t>
            </a:r>
            <a:r>
              <a:rPr lang="en-US" dirty="0" smtClean="0"/>
              <a:t> a function</a:t>
            </a:r>
          </a:p>
          <a:p>
            <a:pPr lvl="2"/>
            <a:r>
              <a:rPr lang="en-US" dirty="0" smtClean="0"/>
              <a:t>Only available to </a:t>
            </a:r>
            <a:r>
              <a:rPr lang="en-US" u="sng" dirty="0" smtClean="0"/>
              <a:t>that</a:t>
            </a:r>
            <a:r>
              <a:rPr lang="en-US" dirty="0" smtClean="0"/>
              <a:t> function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Considered "</a:t>
            </a:r>
            <a:r>
              <a:rPr lang="en-US" b="1" dirty="0" smtClean="0">
                <a:solidFill>
                  <a:srgbClr val="008000"/>
                </a:solidFill>
              </a:rPr>
              <a:t>very good</a:t>
            </a:r>
            <a:r>
              <a:rPr lang="en-US" dirty="0" smtClean="0"/>
              <a:t>" programming (</a:t>
            </a:r>
            <a:r>
              <a:rPr lang="en-US" i="1" dirty="0" smtClean="0"/>
              <a:t>should do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initialized </a:t>
            </a:r>
            <a:r>
              <a:rPr lang="en-US" u="sng" dirty="0" smtClean="0"/>
              <a:t>once</a:t>
            </a:r>
          </a:p>
          <a:p>
            <a:pPr lvl="2"/>
            <a:r>
              <a:rPr lang="en-US" u="sng" dirty="0" smtClean="0">
                <a:solidFill>
                  <a:srgbClr val="FF0000"/>
                </a:solidFill>
              </a:rPr>
              <a:t>Retain their value call-after-call</a:t>
            </a:r>
          </a:p>
          <a:p>
            <a:pPr lvl="3"/>
            <a:r>
              <a:rPr lang="en-US" dirty="0" smtClean="0"/>
              <a:t>Only have the initialization value on the </a:t>
            </a:r>
            <a:r>
              <a:rPr lang="en-US" u="sng" dirty="0" smtClean="0"/>
              <a:t>first time</a:t>
            </a:r>
            <a:r>
              <a:rPr lang="en-US" dirty="0" smtClean="0"/>
              <a:t> in the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316144"/>
            <a:ext cx="2971800" cy="28931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runningtotal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var2 = 3 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var2 only has the 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value of 3 the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400" b="1" u="sng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time this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function is called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var2 =  var2 + 100 ;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retains this new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// value until next 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// call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918-1C0F-4637-9A1D-9C7139F93AD4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70" y="459789"/>
            <a:ext cx="1867130" cy="16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6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Variable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EF33-7CE5-4B43-ACE0-51D9279D6F7B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0213" y="699491"/>
            <a:ext cx="5091504" cy="35394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updatetbalance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deposit)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static 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 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"Balance before Deposit: "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"Deposit: "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end;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deposit;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"Balance after Deposit: "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endl &lt;&lt; endl;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453" y="699491"/>
            <a:ext cx="3617344" cy="16004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updatebalance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updatebalance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(300);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updatebalance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(500);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5457" y="2358773"/>
            <a:ext cx="3617344" cy="2971135"/>
          </a:xfrm>
          <a:prstGeom prst="roundRect">
            <a:avLst>
              <a:gd name="adj" fmla="val 6268"/>
            </a:avLst>
          </a:prstGeom>
          <a:ln>
            <a:solidFill>
              <a:srgbClr val="3366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Courier New"/>
                <a:cs typeface="Courier New"/>
              </a:rPr>
              <a:t>Balance before Deposit: 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Deposit: 100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Balance after Deposit: 100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Balance before Deposit: 100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Deposit: 300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Balance after Deposit: 400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Balance before Deposit: 400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Deposit: 500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Balance after Deposit: 900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_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3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048000" cy="60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See Scoping Demo on Blackboard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4D09-07CF-41D3-B6E8-5B3A0215F23E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59" y="1738026"/>
            <a:ext cx="2679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5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Scope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CA7-98EB-40AE-A1A9-5610F0E8AF6E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895" y="365640"/>
            <a:ext cx="7835105" cy="5693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5;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is global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var2 = 5 ;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2 is local to main()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AnotherUndo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var2) ;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"var1 is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var1 &lt;&lt; endl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en-US" sz="1400" b="1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is" &lt;&lt; </a:t>
            </a:r>
            <a:r>
              <a:rPr lang="en-US" sz="1400" b="1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endl;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is local to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500;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10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023459" y="1610319"/>
            <a:ext cx="2687258" cy="114536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main() can "see" var2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main() can "see" </a:t>
            </a:r>
            <a:r>
              <a:rPr lang="en-US" dirty="0" err="1" smtClean="0">
                <a:solidFill>
                  <a:srgbClr val="0000FF"/>
                </a:solidFill>
              </a:rPr>
              <a:t>varG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978360" y="2438155"/>
            <a:ext cx="3571726" cy="7761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 can not  "see" </a:t>
            </a:r>
            <a:r>
              <a:rPr lang="en-US" dirty="0" err="1" smtClean="0"/>
              <a:t>varin</a:t>
            </a:r>
            <a:endParaRPr lang="en-US" dirty="0" smtClean="0"/>
          </a:p>
        </p:txBody>
      </p:sp>
      <p:sp>
        <p:nvSpPr>
          <p:cNvPr id="10" name="Left Arrow 9"/>
          <p:cNvSpPr/>
          <p:nvPr/>
        </p:nvSpPr>
        <p:spPr>
          <a:xfrm>
            <a:off x="4734676" y="3863239"/>
            <a:ext cx="4121580" cy="114536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AnotherFunction</a:t>
            </a:r>
            <a:r>
              <a:rPr lang="en-US" dirty="0" smtClean="0">
                <a:solidFill>
                  <a:srgbClr val="0000FF"/>
                </a:solidFill>
              </a:rPr>
              <a:t>() can "see" </a:t>
            </a:r>
            <a:r>
              <a:rPr lang="en-US" dirty="0" err="1" smtClean="0">
                <a:solidFill>
                  <a:srgbClr val="0000FF"/>
                </a:solidFill>
              </a:rPr>
              <a:t>varG</a:t>
            </a:r>
            <a:endParaRPr lang="en-US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AnotherFunction</a:t>
            </a:r>
            <a:r>
              <a:rPr lang="en-US" dirty="0" smtClean="0">
                <a:solidFill>
                  <a:srgbClr val="0000FF"/>
                </a:solidFill>
              </a:rPr>
              <a:t>() can "see" </a:t>
            </a:r>
            <a:r>
              <a:rPr lang="en-US" dirty="0" err="1" smtClean="0">
                <a:solidFill>
                  <a:srgbClr val="0000FF"/>
                </a:solidFill>
              </a:rPr>
              <a:t>varin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Scope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A6F-7A03-434F-B349-62ABC33A3D9E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895" y="411000"/>
            <a:ext cx="7835105" cy="52629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5;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is global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var1 = 5 ;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var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is local to main()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var1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(var1) ;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"var1 is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var1 &lt;&lt; endl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en-US" sz="1400" b="1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is" &lt;&lt; </a:t>
            </a:r>
            <a:r>
              <a:rPr lang="en-US" sz="1400" b="1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endl;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is local to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AnotherFunction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10 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5000;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93554" y="1950523"/>
            <a:ext cx="3617344" cy="1292786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latin typeface="Courier New"/>
                <a:cs typeface="Courier New"/>
              </a:rPr>
              <a:t>varG</a:t>
            </a:r>
            <a:r>
              <a:rPr lang="en-US" sz="1400" dirty="0" smtClean="0">
                <a:latin typeface="Courier New"/>
                <a:cs typeface="Courier New"/>
              </a:rPr>
              <a:t> is 5000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varin</a:t>
            </a:r>
            <a:r>
              <a:rPr lang="en-US" sz="1400" dirty="0" smtClean="0">
                <a:latin typeface="Courier New"/>
                <a:cs typeface="Courier New"/>
              </a:rPr>
              <a:t> is 50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var1 is 500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varG</a:t>
            </a:r>
            <a:r>
              <a:rPr lang="en-US" sz="1400" dirty="0" smtClean="0">
                <a:latin typeface="Courier New"/>
                <a:cs typeface="Courier New"/>
              </a:rPr>
              <a:t> is 5000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# 1 </a:t>
            </a:r>
            <a:r>
              <a:rPr lang="en-US" dirty="0" smtClean="0"/>
              <a:t>coverage 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6B1E-B473-4308-97AA-DFBA5728808D}" type="datetime1">
              <a:rPr lang="en-US" smtClean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31671"/>
            <a:ext cx="2895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 a bit more</a:t>
            </a:r>
          </a:p>
          <a:p>
            <a:r>
              <a:rPr lang="en-US" dirty="0" smtClean="0"/>
              <a:t>Test #1 Reminder</a:t>
            </a:r>
            <a:endParaRPr lang="en-US" dirty="0"/>
          </a:p>
          <a:p>
            <a:r>
              <a:rPr lang="en-US" dirty="0" smtClean="0"/>
              <a:t>Prepare for take:</a:t>
            </a:r>
          </a:p>
          <a:p>
            <a:pPr lvl="1"/>
            <a:r>
              <a:rPr lang="en-US" dirty="0" smtClean="0"/>
              <a:t>The Test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DE31-C387-4D9C-A321-27018FB0E0CA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8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 of the test…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EC0-152A-4761-B708-C127612C90A8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60040"/>
            <a:ext cx="3200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3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Test #1</a:t>
            </a:r>
          </a:p>
          <a:p>
            <a:r>
              <a:rPr lang="en-US" dirty="0" smtClean="0"/>
              <a:t>When: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Friday, February </a:t>
            </a:r>
            <a:r>
              <a:rPr lang="en-US" dirty="0" smtClean="0">
                <a:solidFill>
                  <a:srgbClr val="800000"/>
                </a:solidFill>
              </a:rPr>
              <a:t>14, 2014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9:05-10:00</a:t>
            </a:r>
          </a:p>
          <a:p>
            <a:r>
              <a:rPr lang="en-US" dirty="0" smtClean="0"/>
              <a:t>Where: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Baldwin </a:t>
            </a:r>
            <a:r>
              <a:rPr lang="en-US" b="1" dirty="0" smtClean="0">
                <a:solidFill>
                  <a:srgbClr val="800000"/>
                </a:solidFill>
              </a:rPr>
              <a:t>645</a:t>
            </a:r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What's it worth: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12.5%</a:t>
            </a:r>
            <a:r>
              <a:rPr lang="en-US" dirty="0" smtClean="0"/>
              <a:t> </a:t>
            </a:r>
            <a:r>
              <a:rPr lang="en-US" dirty="0" smtClean="0"/>
              <a:t>of final grade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EF53-8AAE-475B-9DB0-53B3B33A73B9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6622111" y="793816"/>
            <a:ext cx="1995777" cy="328866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</a:rPr>
              <a:t>Covers:</a:t>
            </a:r>
          </a:p>
          <a:p>
            <a:pPr algn="ctr"/>
            <a:r>
              <a:rPr lang="en-US" dirty="0" smtClean="0"/>
              <a:t>Week 1-4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 Week 5, Part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Flow</a:t>
            </a:r>
          </a:p>
          <a:p>
            <a:pPr algn="ctr"/>
            <a:r>
              <a:rPr lang="en-US" dirty="0" smtClean="0"/>
              <a:t>Input &amp; Output</a:t>
            </a:r>
          </a:p>
          <a:p>
            <a:pPr algn="ctr"/>
            <a:r>
              <a:rPr lang="en-US" dirty="0" smtClean="0"/>
              <a:t>Conditional Statements</a:t>
            </a:r>
          </a:p>
          <a:p>
            <a:pPr algn="ctr"/>
            <a:r>
              <a:rPr lang="en-US" dirty="0" smtClean="0"/>
              <a:t>Loops</a:t>
            </a:r>
          </a:p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11" y="4195883"/>
            <a:ext cx="1995777" cy="14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55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32A-22F6-4E94-A363-0D2C485E74B9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2108200"/>
            <a:ext cx="3073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60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PowerPoint presentations</a:t>
            </a:r>
          </a:p>
          <a:p>
            <a:pPr lvl="1"/>
            <a:r>
              <a:rPr lang="en-US" i="1" dirty="0" smtClean="0">
                <a:solidFill>
                  <a:srgbClr val="800000"/>
                </a:solidFill>
              </a:rPr>
              <a:t>Blackboard/Course Documents/Class Notes</a:t>
            </a:r>
          </a:p>
          <a:p>
            <a:pPr lvl="1"/>
            <a:r>
              <a:rPr lang="en-US" dirty="0" smtClean="0"/>
              <a:t>Weeks 1-4</a:t>
            </a:r>
          </a:p>
          <a:p>
            <a:pPr lvl="1"/>
            <a:r>
              <a:rPr lang="en-US" dirty="0" smtClean="0"/>
              <a:t>Week 5, Part 1 (</a:t>
            </a:r>
            <a:r>
              <a:rPr lang="en-US" i="1" dirty="0" smtClean="0"/>
              <a:t>this</a:t>
            </a:r>
            <a:r>
              <a:rPr lang="en-US" dirty="0" smtClean="0"/>
              <a:t> presentation)</a:t>
            </a:r>
          </a:p>
          <a:p>
            <a:r>
              <a:rPr lang="en-US" dirty="0" smtClean="0"/>
              <a:t>Download, compile, run the Code Samples</a:t>
            </a:r>
          </a:p>
          <a:p>
            <a:pPr lvl="1"/>
            <a:r>
              <a:rPr lang="en-US" i="1" dirty="0" smtClean="0">
                <a:solidFill>
                  <a:srgbClr val="800000"/>
                </a:solidFill>
              </a:rPr>
              <a:t>Blackboard/Course Documents/Code Samples</a:t>
            </a:r>
          </a:p>
          <a:p>
            <a:r>
              <a:rPr lang="en-US" dirty="0" smtClean="0"/>
              <a:t>Review your Labs:</a:t>
            </a:r>
          </a:p>
          <a:p>
            <a:pPr lvl="1"/>
            <a:r>
              <a:rPr lang="en-US" dirty="0" smtClean="0"/>
              <a:t>Labs </a:t>
            </a:r>
            <a:r>
              <a:rPr lang="en-US" dirty="0" smtClean="0"/>
              <a:t>1-5</a:t>
            </a:r>
            <a:endParaRPr lang="en-US" dirty="0" smtClean="0"/>
          </a:p>
          <a:p>
            <a:r>
              <a:rPr lang="en-US" dirty="0" smtClean="0"/>
              <a:t>Create (write/type) a </a:t>
            </a:r>
            <a:r>
              <a:rPr lang="en-US" dirty="0" smtClean="0">
                <a:solidFill>
                  <a:srgbClr val="FF0000"/>
                </a:solidFill>
              </a:rPr>
              <a:t>glossary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76A6-9D7A-41CD-AE4B-5D209E75531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58" b="97354" l="1124" r="898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5542" y="3084357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2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5039715" cy="38862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800000"/>
                </a:solidFill>
              </a:rPr>
              <a:t>one-page summary</a:t>
            </a:r>
          </a:p>
          <a:p>
            <a:pPr lvl="1"/>
            <a:r>
              <a:rPr lang="en-US" dirty="0" smtClean="0"/>
              <a:t>Write the most important stuff on one page</a:t>
            </a:r>
          </a:p>
          <a:p>
            <a:pPr lvl="1"/>
            <a:r>
              <a:rPr lang="en-US" dirty="0" smtClean="0"/>
              <a:t>Writing works better than typing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800000"/>
                </a:solidFill>
              </a:rPr>
              <a:t>can't</a:t>
            </a:r>
            <a:r>
              <a:rPr lang="en-US" dirty="0" smtClean="0"/>
              <a:t> use it in the test</a:t>
            </a:r>
          </a:p>
          <a:p>
            <a:pPr lvl="1"/>
            <a:r>
              <a:rPr lang="en-US" dirty="0" smtClean="0"/>
              <a:t>But, you'll be able to "see" it while you take the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EC25-F4A6-4106-BD8F-CABA963293E6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5" y="13361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3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81218"/>
          </a:xfrm>
        </p:spPr>
        <p:txBody>
          <a:bodyPr>
            <a:normAutofit/>
          </a:bodyPr>
          <a:lstStyle/>
          <a:p>
            <a:r>
              <a:rPr lang="en-US" dirty="0" smtClean="0"/>
              <a:t>Do the test in </a:t>
            </a:r>
            <a:r>
              <a:rPr lang="en-US" dirty="0" smtClean="0">
                <a:solidFill>
                  <a:srgbClr val="800000"/>
                </a:solidFill>
              </a:rPr>
              <a:t>three </a:t>
            </a:r>
            <a:r>
              <a:rPr lang="en-US" dirty="0" smtClean="0"/>
              <a:t>passes:</a:t>
            </a:r>
          </a:p>
          <a:p>
            <a:pPr lvl="1"/>
            <a:r>
              <a:rPr lang="en-US" dirty="0" smtClean="0"/>
              <a:t>Pass 1:</a:t>
            </a:r>
          </a:p>
          <a:p>
            <a:pPr lvl="2"/>
            <a:r>
              <a:rPr lang="en-US" dirty="0" smtClean="0"/>
              <a:t>Do the easy ones</a:t>
            </a:r>
          </a:p>
          <a:p>
            <a:pPr lvl="2"/>
            <a:r>
              <a:rPr lang="en-US" dirty="0" smtClean="0"/>
              <a:t>Do the ones you know for sure</a:t>
            </a:r>
          </a:p>
          <a:p>
            <a:pPr lvl="1"/>
            <a:r>
              <a:rPr lang="en-US" dirty="0" smtClean="0"/>
              <a:t>Pass 2:</a:t>
            </a:r>
          </a:p>
          <a:p>
            <a:pPr lvl="2"/>
            <a:r>
              <a:rPr lang="en-US" dirty="0" smtClean="0"/>
              <a:t>Do the ones with the most credit</a:t>
            </a:r>
          </a:p>
          <a:p>
            <a:pPr lvl="2"/>
            <a:r>
              <a:rPr lang="en-US" dirty="0" smtClean="0"/>
              <a:t>Then the others</a:t>
            </a:r>
          </a:p>
          <a:p>
            <a:pPr lvl="1"/>
            <a:r>
              <a:rPr lang="en-US" dirty="0" smtClean="0"/>
              <a:t>Pass 3:</a:t>
            </a:r>
          </a:p>
          <a:p>
            <a:pPr lvl="2"/>
            <a:r>
              <a:rPr lang="en-US" dirty="0"/>
              <a:t>Do </a:t>
            </a:r>
            <a:r>
              <a:rPr lang="en-US" i="1" dirty="0"/>
              <a:t>something</a:t>
            </a:r>
            <a:r>
              <a:rPr lang="en-US" dirty="0"/>
              <a:t> for every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Check, and recheck</a:t>
            </a:r>
          </a:p>
          <a:p>
            <a:pPr lvl="2"/>
            <a:r>
              <a:rPr lang="en-US" dirty="0" smtClean="0"/>
              <a:t>Use </a:t>
            </a:r>
            <a:r>
              <a:rPr lang="en-US" u="sng" dirty="0" smtClean="0"/>
              <a:t>all</a:t>
            </a:r>
            <a:r>
              <a:rPr lang="en-US" dirty="0" smtClean="0"/>
              <a:t> 55 minutes; don't leave early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8F7F-EB29-4765-A9FB-BD6007DAE6A1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10667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868" y="152895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the #1 Test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problem carefully</a:t>
            </a:r>
          </a:p>
          <a:p>
            <a:r>
              <a:rPr lang="en-US" dirty="0" smtClean="0"/>
              <a:t>Do </a:t>
            </a:r>
            <a:r>
              <a:rPr lang="en-US" b="1" dirty="0" smtClean="0">
                <a:solidFill>
                  <a:srgbClr val="FF0000"/>
                </a:solidFill>
              </a:rPr>
              <a:t>everything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says to do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Don't do what it doesn't say to do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7343-112B-4446-BAB5-BFFB020DA3E6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243" y="2198802"/>
            <a:ext cx="7044857" cy="2893100"/>
          </a:xfrm>
          <a:prstGeom prst="rect">
            <a:avLst/>
          </a:prstGeom>
          <a:ln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 smtClean="0"/>
              <a:t>Sample Question (20 </a:t>
            </a:r>
            <a:r>
              <a:rPr lang="en-US" sz="1400" b="1" dirty="0"/>
              <a:t>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4" y="470336"/>
            <a:ext cx="1927146" cy="16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1998" y="2290725"/>
            <a:ext cx="7044858" cy="3027840"/>
            <a:chOff x="761998" y="2290725"/>
            <a:chExt cx="7044858" cy="3027840"/>
          </a:xfrm>
        </p:grpSpPr>
        <p:sp>
          <p:nvSpPr>
            <p:cNvPr id="9" name="Rectangle 8"/>
            <p:cNvSpPr/>
            <p:nvPr/>
          </p:nvSpPr>
          <p:spPr>
            <a:xfrm>
              <a:off x="1417454" y="2290725"/>
              <a:ext cx="1326738" cy="181444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7688" y="2290725"/>
              <a:ext cx="231964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4136" y="2324745"/>
              <a:ext cx="852720" cy="152400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2506191"/>
              <a:ext cx="198942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17455" y="3998625"/>
              <a:ext cx="3141080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5593" y="4209113"/>
              <a:ext cx="3520275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5593" y="4466756"/>
              <a:ext cx="365628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998" y="4839693"/>
              <a:ext cx="4873869" cy="478872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61999" y="1814436"/>
            <a:ext cx="7044857" cy="3539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 smtClean="0"/>
              <a:t>Sample Question</a:t>
            </a:r>
            <a:r>
              <a:rPr lang="en-US" sz="1400" b="1" dirty="0" smtClean="0"/>
              <a:t> </a:t>
            </a:r>
            <a:r>
              <a:rPr lang="en-US" sz="1400" b="1" dirty="0"/>
              <a:t>(20 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</a:t>
            </a:r>
            <a:r>
              <a:rPr lang="en-US" sz="1400" dirty="0" smtClean="0">
                <a:solidFill>
                  <a:srgbClr val="000090"/>
                </a:solidFill>
              </a:rPr>
              <a:t>:</a:t>
            </a:r>
          </a:p>
          <a:p>
            <a:pPr marL="285750" lvl="0" indent="-285750">
              <a:buFont typeface="Arial"/>
              <a:buChar char="•"/>
            </a:pPr>
            <a:endParaRPr lang="en-US" sz="1400" dirty="0">
              <a:solidFill>
                <a:srgbClr val="000090"/>
              </a:solidFill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// Function Prototype</a:t>
            </a:r>
            <a:endParaRPr lang="en-US" sz="1400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BiggestInt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integer1,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integer2)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128636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problem carefully</a:t>
            </a:r>
          </a:p>
          <a:p>
            <a:r>
              <a:rPr lang="en-US" dirty="0" smtClean="0"/>
              <a:t>Do </a:t>
            </a:r>
            <a:r>
              <a:rPr lang="en-US" b="1" dirty="0" smtClean="0">
                <a:solidFill>
                  <a:srgbClr val="FF0000"/>
                </a:solidFill>
              </a:rPr>
              <a:t>everything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says to do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Don't</a:t>
            </a:r>
            <a:r>
              <a:rPr lang="en-US" dirty="0" smtClean="0">
                <a:solidFill>
                  <a:srgbClr val="800000"/>
                </a:solidFill>
              </a:rPr>
              <a:t> do what it doesn't say to do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the #1 Test Tip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468A-E7C4-4DAF-B243-4B22488E1F58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84675" y="833511"/>
            <a:ext cx="7044858" cy="3027840"/>
            <a:chOff x="761998" y="2290725"/>
            <a:chExt cx="7044858" cy="3027840"/>
          </a:xfrm>
        </p:grpSpPr>
        <p:sp>
          <p:nvSpPr>
            <p:cNvPr id="9" name="Rectangle 8"/>
            <p:cNvSpPr/>
            <p:nvPr/>
          </p:nvSpPr>
          <p:spPr>
            <a:xfrm>
              <a:off x="1417454" y="2290725"/>
              <a:ext cx="1326738" cy="181444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7688" y="2290725"/>
              <a:ext cx="231964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4136" y="2324745"/>
              <a:ext cx="852720" cy="152400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2506191"/>
              <a:ext cx="198942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17455" y="3998625"/>
              <a:ext cx="3141080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5593" y="4209113"/>
              <a:ext cx="3520275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5593" y="4466756"/>
              <a:ext cx="365628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998" y="4839693"/>
              <a:ext cx="4873869" cy="478872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#1 Test Tip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BF9-398B-4994-9A29-F57363F67040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998" y="376488"/>
            <a:ext cx="7044857" cy="3539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 smtClean="0"/>
              <a:t>Sample Question (20 </a:t>
            </a:r>
            <a:r>
              <a:rPr lang="en-US" sz="1400" b="1" dirty="0"/>
              <a:t>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</a:t>
            </a:r>
            <a:r>
              <a:rPr lang="en-US" sz="1400" dirty="0" smtClean="0">
                <a:solidFill>
                  <a:srgbClr val="000090"/>
                </a:solidFill>
              </a:rPr>
              <a:t>:</a:t>
            </a:r>
          </a:p>
          <a:p>
            <a:pPr marL="285750" lvl="0" indent="-285750">
              <a:buFont typeface="Arial"/>
              <a:buChar char="•"/>
            </a:pPr>
            <a:endParaRPr lang="en-US" sz="1400" dirty="0">
              <a:solidFill>
                <a:srgbClr val="000090"/>
              </a:solidFill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// Function Prototype</a:t>
            </a:r>
            <a:endParaRPr lang="en-US" sz="1400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BiggestInt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integer1,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integer2)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998" y="4127841"/>
            <a:ext cx="4896547" cy="160043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BiggestInt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integer2)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(integer1 &gt; integer2)</a:t>
            </a:r>
          </a:p>
          <a:p>
            <a:pPr hangingPunct="0"/>
            <a:r>
              <a:rPr lang="en-US" sz="1400" b="1" dirty="0" smtClean="0">
                <a:latin typeface="Courier New"/>
                <a:cs typeface="Courier New"/>
              </a:rPr>
              <a:t>		return integer1;</a:t>
            </a: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integer2;</a:t>
            </a:r>
            <a:endParaRPr lang="en-US" sz="1400" b="1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3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84675" y="833511"/>
            <a:ext cx="5009877" cy="3027840"/>
            <a:chOff x="761998" y="2290725"/>
            <a:chExt cx="5009877" cy="3027840"/>
          </a:xfrm>
        </p:grpSpPr>
        <p:sp>
          <p:nvSpPr>
            <p:cNvPr id="9" name="Rectangle 8"/>
            <p:cNvSpPr/>
            <p:nvPr/>
          </p:nvSpPr>
          <p:spPr>
            <a:xfrm>
              <a:off x="1417454" y="2290725"/>
              <a:ext cx="1326738" cy="181444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17455" y="3998625"/>
              <a:ext cx="3141080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5593" y="4466756"/>
              <a:ext cx="365628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998" y="4839693"/>
              <a:ext cx="4873869" cy="478872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#1 Test Tip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6A-E870-488A-BA24-05A65501BBFC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8" y="4127841"/>
            <a:ext cx="4896547" cy="160043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BiggestInt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integer2)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(integer1 &gt; integer2)</a:t>
            </a:r>
          </a:p>
          <a:p>
            <a:pPr hangingPunct="0"/>
            <a:r>
              <a:rPr lang="en-US" sz="1400" b="1" dirty="0" smtClean="0">
                <a:latin typeface="Courier New"/>
                <a:cs typeface="Courier New"/>
              </a:rPr>
              <a:t>		return integer1;</a:t>
            </a: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integer2;</a:t>
            </a:r>
            <a:endParaRPr lang="en-US" sz="1400" b="1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516248" y="3855334"/>
            <a:ext cx="2290607" cy="965809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So don't forget the  declaration.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8" y="376488"/>
            <a:ext cx="7044857" cy="3539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 smtClean="0"/>
              <a:t>Sample Question (20 </a:t>
            </a:r>
            <a:r>
              <a:rPr lang="en-US" sz="1400" b="1" dirty="0"/>
              <a:t>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</a:t>
            </a:r>
            <a:r>
              <a:rPr lang="en-US" sz="1400" dirty="0" smtClean="0">
                <a:solidFill>
                  <a:srgbClr val="000090"/>
                </a:solidFill>
              </a:rPr>
              <a:t>:</a:t>
            </a:r>
          </a:p>
          <a:p>
            <a:pPr marL="285750" lvl="0" indent="-285750">
              <a:buFont typeface="Arial"/>
              <a:buChar char="•"/>
            </a:pPr>
            <a:endParaRPr lang="en-US" sz="1400" dirty="0">
              <a:solidFill>
                <a:srgbClr val="000090"/>
              </a:solidFill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// Function Prototype</a:t>
            </a:r>
            <a:endParaRPr lang="en-US" sz="1400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BiggestInt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integer1,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integer2)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1063297">
            <a:off x="4172741" y="4700969"/>
            <a:ext cx="3447259" cy="1973198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This is a </a:t>
            </a:r>
            <a:r>
              <a:rPr lang="en-US" sz="1400" u="sng" dirty="0" smtClean="0">
                <a:solidFill>
                  <a:srgbClr val="0000FF"/>
                </a:solidFill>
              </a:rPr>
              <a:t>complete</a:t>
            </a:r>
            <a:r>
              <a:rPr lang="en-US" sz="1400" dirty="0" smtClean="0">
                <a:solidFill>
                  <a:srgbClr val="0000FF"/>
                </a:solidFill>
              </a:rPr>
              <a:t> function, but it is </a:t>
            </a:r>
            <a:r>
              <a:rPr lang="en-US" sz="1400" u="sng" dirty="0" smtClean="0">
                <a:solidFill>
                  <a:srgbClr val="0000FF"/>
                </a:solidFill>
              </a:rPr>
              <a:t>not</a:t>
            </a:r>
            <a:r>
              <a:rPr lang="en-US" sz="1400" dirty="0" smtClean="0">
                <a:solidFill>
                  <a:srgbClr val="0000FF"/>
                </a:solidFill>
              </a:rPr>
              <a:t> the whole program. 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DON'T WRITE main()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831509" y="3220030"/>
            <a:ext cx="2290607" cy="96580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This</a:t>
            </a:r>
            <a:r>
              <a:rPr lang="en-US" dirty="0" smtClean="0"/>
              <a:t> is a prototype – </a:t>
            </a:r>
            <a:r>
              <a:rPr lang="en-US" i="1" dirty="0" smtClean="0"/>
              <a:t>not</a:t>
            </a:r>
            <a:r>
              <a:rPr lang="en-US" dirty="0" smtClean="0"/>
              <a:t> a declaration.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/>
              <a:t>to remember </a:t>
            </a:r>
            <a:r>
              <a:rPr lang="en-US" dirty="0" smtClean="0"/>
              <a:t>for the test</a:t>
            </a:r>
          </a:p>
          <a:p>
            <a:pPr lvl="1"/>
            <a:r>
              <a:rPr lang="en-US" u="sng" dirty="0" smtClean="0"/>
              <a:t>and</a:t>
            </a:r>
            <a:endParaRPr lang="en-US" u="sng" dirty="0"/>
          </a:p>
          <a:p>
            <a:r>
              <a:rPr lang="en-US" dirty="0" smtClean="0"/>
              <a:t>A little bit of new stuff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9DA9-B412-4048-A8D2-D894AF6CFDDB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74" y="3413406"/>
            <a:ext cx="1971089" cy="1283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85020"/>
            <a:ext cx="1800744" cy="17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6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84675" y="833511"/>
            <a:ext cx="5225332" cy="3027840"/>
            <a:chOff x="761998" y="2290725"/>
            <a:chExt cx="5225332" cy="3027840"/>
          </a:xfrm>
        </p:grpSpPr>
        <p:sp>
          <p:nvSpPr>
            <p:cNvPr id="10" name="Rectangle 9"/>
            <p:cNvSpPr/>
            <p:nvPr/>
          </p:nvSpPr>
          <p:spPr>
            <a:xfrm>
              <a:off x="3667688" y="2290725"/>
              <a:ext cx="231964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5593" y="4466756"/>
              <a:ext cx="365628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998" y="4839693"/>
              <a:ext cx="4873869" cy="478872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#1 Test Tip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DA0-661D-44E1-BF56-8DCDCC8B5579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8" y="4127841"/>
            <a:ext cx="4896547" cy="160043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BiggestInt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integer2)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(integer1 &gt; integer2)</a:t>
            </a:r>
          </a:p>
          <a:p>
            <a:pPr hangingPunct="0"/>
            <a:r>
              <a:rPr lang="en-US" sz="1400" b="1" dirty="0" smtClean="0">
                <a:latin typeface="Courier New"/>
                <a:cs typeface="Courier New"/>
              </a:rPr>
              <a:t>		return integer1;</a:t>
            </a: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integer2;</a:t>
            </a:r>
            <a:endParaRPr lang="en-US" sz="1400" b="1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8" y="376488"/>
            <a:ext cx="7044857" cy="3539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/>
              <a:t>Question #5 (20 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</a:t>
            </a:r>
            <a:r>
              <a:rPr lang="en-US" sz="1400" dirty="0" smtClean="0">
                <a:solidFill>
                  <a:srgbClr val="000090"/>
                </a:solidFill>
              </a:rPr>
              <a:t>:</a:t>
            </a:r>
          </a:p>
          <a:p>
            <a:pPr marL="285750" lvl="0" indent="-285750">
              <a:buFont typeface="Arial"/>
              <a:buChar char="•"/>
            </a:pPr>
            <a:endParaRPr lang="en-US" sz="1400" dirty="0">
              <a:solidFill>
                <a:srgbClr val="000090"/>
              </a:solidFill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// Function Prototype</a:t>
            </a:r>
            <a:endParaRPr lang="en-US" sz="1400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BiggestInt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integer1,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integer2)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658544" y="3492789"/>
            <a:ext cx="3039024" cy="154227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prototype tells you what the parameters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4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84677" y="867531"/>
            <a:ext cx="7044856" cy="2094856"/>
            <a:chOff x="762000" y="2324745"/>
            <a:chExt cx="7044856" cy="2094856"/>
          </a:xfrm>
        </p:grpSpPr>
        <p:sp>
          <p:nvSpPr>
            <p:cNvPr id="11" name="Rectangle 10"/>
            <p:cNvSpPr/>
            <p:nvPr/>
          </p:nvSpPr>
          <p:spPr>
            <a:xfrm>
              <a:off x="6954136" y="2324745"/>
              <a:ext cx="852720" cy="152400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2506191"/>
              <a:ext cx="1989422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5593" y="4209113"/>
              <a:ext cx="3520275" cy="210488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#1 Test Tip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B258-EBF4-49A6-AF1C-04916330F7D7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8" y="4127841"/>
            <a:ext cx="4896547" cy="160043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BiggestInt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integer2)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(integer1 &gt; integer2)</a:t>
            </a:r>
          </a:p>
          <a:p>
            <a:pPr hangingPunct="0"/>
            <a:r>
              <a:rPr lang="en-US" sz="1400" b="1" dirty="0" smtClean="0">
                <a:latin typeface="Courier New"/>
                <a:cs typeface="Courier New"/>
              </a:rPr>
              <a:t>		return integer1;</a:t>
            </a: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integer2;</a:t>
            </a:r>
            <a:endParaRPr lang="en-US" sz="1400" b="1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998" y="376488"/>
            <a:ext cx="7044857" cy="3539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sz="1400" b="1" dirty="0" smtClean="0"/>
              <a:t>Sample Question (20 </a:t>
            </a:r>
            <a:r>
              <a:rPr lang="en-US" sz="1400" b="1" dirty="0"/>
              <a:t>points):</a:t>
            </a:r>
            <a:endParaRPr lang="en-US" sz="1400" dirty="0"/>
          </a:p>
          <a:p>
            <a:pPr hangingPunct="0"/>
            <a:endParaRPr lang="en-US" sz="1400" dirty="0" smtClean="0">
              <a:solidFill>
                <a:srgbClr val="000090"/>
              </a:solidFill>
            </a:endParaRPr>
          </a:p>
          <a:p>
            <a:pPr hangingPunct="0"/>
            <a:r>
              <a:rPr lang="en-US" sz="1400" dirty="0" smtClean="0">
                <a:solidFill>
                  <a:srgbClr val="000090"/>
                </a:solidFill>
              </a:rPr>
              <a:t>Write </a:t>
            </a:r>
            <a:r>
              <a:rPr lang="en-US" sz="1400" dirty="0">
                <a:solidFill>
                  <a:srgbClr val="000090"/>
                </a:solidFill>
              </a:rPr>
              <a:t>a </a:t>
            </a:r>
            <a:r>
              <a:rPr lang="en-US" sz="1400" u="sng" dirty="0">
                <a:solidFill>
                  <a:srgbClr val="000090"/>
                </a:solidFill>
              </a:rPr>
              <a:t>complete</a:t>
            </a:r>
            <a:r>
              <a:rPr lang="en-US" sz="1400" dirty="0">
                <a:solidFill>
                  <a:srgbClr val="000090"/>
                </a:solidFill>
              </a:rPr>
              <a:t> function that accepts - as parameters - </a:t>
            </a:r>
            <a:r>
              <a:rPr lang="en-US" sz="1400" u="sng" dirty="0">
                <a:solidFill>
                  <a:srgbClr val="000090"/>
                </a:solidFill>
              </a:rPr>
              <a:t>any</a:t>
            </a:r>
            <a:r>
              <a:rPr lang="en-US" sz="1400" dirty="0">
                <a:solidFill>
                  <a:srgbClr val="000090"/>
                </a:solidFill>
              </a:rPr>
              <a:t> two integer numbers and returns the larger of the two numbers.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For </a:t>
            </a:r>
            <a:r>
              <a:rPr lang="en-US" sz="1400" u="sng" dirty="0">
                <a:solidFill>
                  <a:srgbClr val="000090"/>
                </a:solidFill>
              </a:rPr>
              <a:t>example</a:t>
            </a:r>
            <a:r>
              <a:rPr lang="en-US" sz="1400" dirty="0">
                <a:solidFill>
                  <a:srgbClr val="000090"/>
                </a:solidFill>
              </a:rPr>
              <a:t> (this is </a:t>
            </a:r>
            <a:r>
              <a:rPr lang="en-US" sz="1400" u="sng" dirty="0">
                <a:solidFill>
                  <a:srgbClr val="000090"/>
                </a:solidFill>
              </a:rPr>
              <a:t>only</a:t>
            </a:r>
            <a:r>
              <a:rPr lang="en-US" sz="1400" dirty="0">
                <a:solidFill>
                  <a:srgbClr val="000090"/>
                </a:solidFill>
              </a:rPr>
              <a:t> an example): if I pass the two numbers 287 and 792 to the function, it will return 792.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 </a:t>
            </a:r>
          </a:p>
          <a:p>
            <a:pPr hangingPunct="0"/>
            <a:r>
              <a:rPr lang="en-US" sz="1400" dirty="0">
                <a:solidFill>
                  <a:srgbClr val="000090"/>
                </a:solidFill>
              </a:rPr>
              <a:t>Rules: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Do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use any C standard library functions; write the function yourself.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Just write the function, </a:t>
            </a:r>
            <a:r>
              <a:rPr lang="en-US" sz="1400" u="sng" dirty="0">
                <a:solidFill>
                  <a:srgbClr val="000090"/>
                </a:solidFill>
              </a:rPr>
              <a:t>not</a:t>
            </a:r>
            <a:r>
              <a:rPr lang="en-US" sz="1400" dirty="0">
                <a:solidFill>
                  <a:srgbClr val="000090"/>
                </a:solidFill>
              </a:rPr>
              <a:t> the whole program.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Hint: there are absolutely no cin or cout functions in the answer to this question.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>
                <a:solidFill>
                  <a:srgbClr val="000090"/>
                </a:solidFill>
              </a:rPr>
              <a:t>Your function </a:t>
            </a:r>
            <a:r>
              <a:rPr lang="en-US" sz="1400" u="sng" dirty="0">
                <a:solidFill>
                  <a:srgbClr val="000090"/>
                </a:solidFill>
              </a:rPr>
              <a:t>must</a:t>
            </a:r>
            <a:r>
              <a:rPr lang="en-US" sz="1400" dirty="0">
                <a:solidFill>
                  <a:srgbClr val="000090"/>
                </a:solidFill>
              </a:rPr>
              <a:t> conform to the following function prototype</a:t>
            </a:r>
            <a:r>
              <a:rPr lang="en-US" sz="1400" dirty="0" smtClean="0">
                <a:solidFill>
                  <a:srgbClr val="000090"/>
                </a:solidFill>
              </a:rPr>
              <a:t>:</a:t>
            </a:r>
          </a:p>
          <a:p>
            <a:pPr marL="285750" lvl="0" indent="-285750">
              <a:buFont typeface="Arial"/>
              <a:buChar char="•"/>
            </a:pPr>
            <a:endParaRPr lang="en-US" sz="1400" dirty="0">
              <a:solidFill>
                <a:srgbClr val="000090"/>
              </a:solidFill>
            </a:endParaRPr>
          </a:p>
          <a:p>
            <a:pPr hangingPunct="0"/>
            <a:r>
              <a:rPr lang="en-US" sz="1400" b="1" dirty="0">
                <a:latin typeface="Courier New"/>
                <a:cs typeface="Courier New"/>
              </a:rPr>
              <a:t>// Function Prototype</a:t>
            </a:r>
            <a:endParaRPr lang="en-US" sz="1400" dirty="0">
              <a:latin typeface="Courier New"/>
              <a:cs typeface="Courier New"/>
            </a:endParaRPr>
          </a:p>
          <a:p>
            <a:pPr hangingPunct="0"/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BiggestInt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integer1,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integer2)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388440" y="4728873"/>
            <a:ext cx="1655587" cy="340207"/>
          </a:xfrm>
          <a:prstGeom prst="lef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4388440" y="5221480"/>
            <a:ext cx="1655587" cy="340207"/>
          </a:xfrm>
          <a:prstGeom prst="lef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4027" y="4572000"/>
            <a:ext cx="1031907" cy="11155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83000"/>
                  <a:shade val="100000"/>
                  <a:alpha val="100000"/>
                  <a:hueMod val="100000"/>
                  <a:satMod val="220000"/>
                  <a:lumMod val="90000"/>
                </a:schemeClr>
              </a:gs>
              <a:gs pos="76000">
                <a:schemeClr val="accent1">
                  <a:shade val="100000"/>
                </a:schemeClr>
              </a:gs>
              <a:gs pos="100000">
                <a:schemeClr val="accent1">
                  <a:shade val="93000"/>
                  <a:alpha val="100000"/>
                  <a:satMod val="100000"/>
                  <a:lumMod val="93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5771875" y="3231964"/>
            <a:ext cx="1848125" cy="895877"/>
          </a:xfrm>
          <a:prstGeom prst="cloudCallout">
            <a:avLst>
              <a:gd name="adj1" fmla="val -65624"/>
              <a:gd name="adj2" fmla="val 789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  <a:r>
              <a:rPr lang="en-US" dirty="0" smtClean="0">
                <a:latin typeface="Courier New"/>
                <a:cs typeface="Courier New"/>
              </a:rPr>
              <a:t>cin</a:t>
            </a:r>
          </a:p>
          <a:p>
            <a:pPr algn="ctr"/>
            <a:r>
              <a:rPr lang="en-US" dirty="0" smtClean="0"/>
              <a:t>NO </a:t>
            </a:r>
            <a:r>
              <a:rPr lang="en-US" dirty="0" smtClean="0">
                <a:latin typeface="Courier New"/>
                <a:cs typeface="Courier New"/>
              </a:rPr>
              <a:t>cout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2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#1 Test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4692366" cy="3886200"/>
          </a:xfrm>
        </p:spPr>
        <p:txBody>
          <a:bodyPr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problem carefully</a:t>
            </a:r>
          </a:p>
          <a:p>
            <a:r>
              <a:rPr lang="en-US" dirty="0" smtClean="0"/>
              <a:t>Do </a:t>
            </a:r>
            <a:r>
              <a:rPr lang="en-US" b="1" dirty="0" smtClean="0">
                <a:solidFill>
                  <a:srgbClr val="FF0000"/>
                </a:solidFill>
              </a:rPr>
              <a:t>everything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says to do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Don't do what it doesn't say to do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Failure to follow this tip is the </a:t>
            </a:r>
            <a:r>
              <a:rPr lang="en-US" dirty="0" smtClean="0">
                <a:solidFill>
                  <a:srgbClr val="FF0000"/>
                </a:solidFill>
              </a:rPr>
              <a:t>#1 cause of lost points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AA88-C6B9-401A-9D77-C1F7B60C9357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4" y="470336"/>
            <a:ext cx="1927146" cy="1605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616654" y="2301053"/>
            <a:ext cx="3289300" cy="22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3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tips.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5724273" cy="45420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in pencil; bring an eraser</a:t>
            </a:r>
          </a:p>
          <a:p>
            <a:r>
              <a:rPr lang="en-US" dirty="0" smtClean="0"/>
              <a:t>Write neatly</a:t>
            </a:r>
          </a:p>
          <a:p>
            <a:pPr lvl="1"/>
            <a:r>
              <a:rPr lang="en-US" dirty="0" smtClean="0"/>
              <a:t>image yourself grading your test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you</a:t>
            </a:r>
            <a:r>
              <a:rPr lang="en-US" dirty="0" smtClean="0"/>
              <a:t> can't read it, the professor can't read it</a:t>
            </a:r>
          </a:p>
          <a:p>
            <a:pPr lvl="1"/>
            <a:r>
              <a:rPr lang="en-US" dirty="0" smtClean="0"/>
              <a:t>don't write microscopic text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Be careful of </a:t>
            </a:r>
            <a:r>
              <a:rPr lang="en-US" b="1" dirty="0" smtClean="0">
                <a:solidFill>
                  <a:srgbClr val="800000"/>
                </a:solidFill>
              </a:rPr>
              <a:t>case</a:t>
            </a:r>
            <a:r>
              <a:rPr lang="en-US" dirty="0" smtClean="0">
                <a:solidFill>
                  <a:srgbClr val="80000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Main() is not the same as main()</a:t>
            </a:r>
          </a:p>
          <a:p>
            <a:r>
              <a:rPr lang="en-US" b="1" dirty="0" smtClean="0"/>
              <a:t>The answer boxes are indicative of the answer size.</a:t>
            </a:r>
          </a:p>
          <a:p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You </a:t>
            </a:r>
            <a:r>
              <a:rPr lang="en-US" u="sng" dirty="0" smtClean="0">
                <a:solidFill>
                  <a:srgbClr val="800000"/>
                </a:solidFill>
              </a:rPr>
              <a:t>don</a:t>
            </a:r>
            <a:r>
              <a:rPr lang="fr-FR" u="sng" dirty="0" smtClean="0">
                <a:solidFill>
                  <a:srgbClr val="800000"/>
                </a:solidFill>
              </a:rPr>
              <a:t>’</a:t>
            </a:r>
            <a:r>
              <a:rPr lang="en-US" u="sng" dirty="0" smtClean="0">
                <a:solidFill>
                  <a:srgbClr val="800000"/>
                </a:solidFill>
              </a:rPr>
              <a:t>t</a:t>
            </a:r>
            <a:r>
              <a:rPr lang="en-US" dirty="0" smtClean="0"/>
              <a:t> get extra points for getting done first.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F598-480D-42A3-B6EB-5C65F78ED63F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90" y="1122687"/>
            <a:ext cx="2050802" cy="153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5227842"/>
            <a:ext cx="1710886" cy="1281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778" b="98667" l="1778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994399" y="362887"/>
            <a:ext cx="1179383" cy="1179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778" b="89778" l="9778" r="93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99037" y="351547"/>
            <a:ext cx="1190723" cy="119072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589760" y="2937119"/>
            <a:ext cx="2438022" cy="1020620"/>
          </a:xfrm>
          <a:prstGeom prst="roundRect">
            <a:avLst/>
          </a:prstGeom>
          <a:solidFill>
            <a:srgbClr val="008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CASE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matters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43800" y="4027994"/>
            <a:ext cx="1194515" cy="11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 on Friday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A0FF-D515-4CA6-B67C-38175512361D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8DF-BD06-0C46-9364-802982D1CE2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606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7538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pass </a:t>
            </a:r>
            <a:r>
              <a:rPr lang="en-US" dirty="0" smtClean="0">
                <a:solidFill>
                  <a:srgbClr val="FF0000"/>
                </a:solidFill>
              </a:rPr>
              <a:t>multiple </a:t>
            </a:r>
            <a:r>
              <a:rPr lang="en-US" dirty="0" smtClean="0"/>
              <a:t>parameters, but</a:t>
            </a:r>
          </a:p>
          <a:p>
            <a:pPr lvl="1"/>
            <a:r>
              <a:rPr lang="en-US" dirty="0" smtClean="0"/>
              <a:t>They must match in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6600"/>
                </a:solidFill>
              </a:rPr>
              <a:t>order</a:t>
            </a:r>
            <a:endParaRPr lang="en-US" dirty="0" smtClean="0"/>
          </a:p>
          <a:p>
            <a:pPr lvl="1"/>
            <a:r>
              <a:rPr lang="en-US" dirty="0" smtClean="0"/>
              <a:t>This works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float, double);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main()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2.0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3.0 ;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out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&lt;&lt;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dblevar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) &lt;&lt;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endl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var2,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var3)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 = var1 + var2 + var3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sum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7C23-AFF0-42C9-AD47-E6FCA896F7F1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514600" y="3564516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3488316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488316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629400" y="3276600"/>
            <a:ext cx="1841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4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3966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pass multiple parameters, but</a:t>
            </a:r>
          </a:p>
          <a:p>
            <a:pPr lvl="1"/>
            <a:r>
              <a:rPr lang="en-US" dirty="0" smtClean="0"/>
              <a:t>They must match in number, type, and </a:t>
            </a:r>
            <a:r>
              <a:rPr lang="en-US" dirty="0" smtClean="0"/>
              <a:t>order</a:t>
            </a:r>
            <a:endParaRPr lang="en-US" dirty="0" smtClean="0"/>
          </a:p>
          <a:p>
            <a:pPr lvl="1"/>
            <a:r>
              <a:rPr lang="en-US" dirty="0" smtClean="0"/>
              <a:t>It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happen like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/>
                <a:cs typeface="Courier New"/>
              </a:rPr>
              <a:t>d</a:t>
            </a:r>
            <a:r>
              <a:rPr lang="en-US" sz="1400" b="1" dirty="0" smtClean="0">
                <a:solidFill>
                  <a:srgbClr val="0070C0"/>
                </a:solidFill>
                <a:latin typeface="Courier New"/>
                <a:cs typeface="Courier New"/>
              </a:rPr>
              <a:t>ouble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float, double  );  // Prototype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main()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2.0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3.0 ;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dblevar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);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var1,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var2,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var3)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 = var1 + var2 + var3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6F92-508A-4D75-904F-ABEBCF626383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0589" y="3681100"/>
            <a:ext cx="140498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75098" y="3681100"/>
            <a:ext cx="28369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09062" y="3669759"/>
            <a:ext cx="839133" cy="54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data:image/jpg;base64,/9j/4AAQSkZJRgABAQAAAQABAAD/2wBDAAkGBwgHBgkIBwgKCgkLDRYPDQwMDRsUFRAWIB0iIiAdHx8kKDQsJCYxJx8fLT0tMTU3Ojo6Iys/RD84QzQ5Ojf/2wBDAQoKCg0MDRoPDxo3JR8lNzc3Nzc3Nzc3Nzc3Nzc3Nzc3Nzc3Nzc3Nzc3Nzc3Nzc3Nzc3Nzc3Nzc3Nzc3Nzc3Nzf/wAARCABeAGADASIAAhEBAxEB/8QAHAAAAQUBAQEAAAAAAAAAAAAABgECAwQFBwgA/8QANRAAAgEDAgQEBAUDBQEAAAAAAQIDAAQRBSEGEjFBE1FhcSKBkaEHFBXB0TJCsRZDcsLh8f/EABkBAAIDAQAAAAAAAAAAAAAAAAIDAAEEBf/EACARAAICAwACAwEAAAAAAAAAAAABAhEDEiExUQQiQSP/2gAMAwEAAhEDEQA/AB6nAU5UpwQ+Vc6zo0NxmlFO5SO1KFPlVF0J7UqyR9338h2+fSquqTtbWwKkBncICTjGep+gNNthKIYnR3CsuWLEbk/WmQgmrYEp06QzV7y4s4w6qgBO24Ofvn7U/TNRadUWSNucjJPQVPemf8sw8Hm2yWD/ANI9R/8AKyNMn5LvwIypDNzEruM470eiaF7STCMYddtx6U5UrLsJVTUpolbZhkKOnyrXGcUiSp0PjLZWRuMVA/WrJBJ6VFImKEtkR2O1Sgmm8hL0/FWyCnOBSA70/GRSFcVRZj8StiOzbAKifB28xR/w1wiLjSY5iOZpN18Q4C/LBzQ3+jDWbO7jVmFxbRG5hCjPMy9Rj2Jrp3517DSrYxCJSiKhRlYkkL0AUH3z5Vpx9iInyQIScAxpO0hMpuGOM7Kijv0/fFQajwdbWdpLLbxHxiuz+vmKN9H4lTVIJnktmgWJebnLZVl8xkA428qEdf42imV4rSyl8MjKzyNyqwzjIAzt61bj6KT9nMdFt5U4jEchLcqs2T7dfuKMQuFrN02KJ9Xvp/CZXKIFOdlBySPfYfStXFIyO2OxqkRDfNRyNipGOG2qJsmgCFTcsaXFKgwCa+QZbFQgo6UhqRk22qMioQvaPfNp9/DdICQh+NQf6lPUfSukxRpdRw3MA5w0YwjsQCpwRjqAdhXKfGiheNJpBHzsBzH+0Z6n0rrtvFBbWVq1jIJrPw1WOVGDAjGM5FaMCdP0JytWiC40+KW3uVmgjANu6CMsDkEDJJ+Q9v8AAJBHCOH4xcCNhaZXmMhIyp2JHfzxnFGGsyXcivCbWGaFkI3V8n0OM7VzrXLiV4LfSo4lgZyS0caEBIwPL2H2o5uiRXOkFsAsfOowJPi3OTjt9qmG4pAoAAHQdKeoxWRux6VERXemMN6sFe9ROtQg0LinAYNOAzTuXcVChRvWRf6tHA7Rwp4jDq2fhB/esm81qe6dkjJhgJIAU4LD1P8AFZ7qMbFx6/8AprVj+PXZGbJn/Il6a+WViZCysf7jvvRh+HvGf6Dciw1Fs6XcN8YO/gserD08x8/PPNJp5I9iQynvinRXXwqjHC9VOelaKrwLU9uSPSfEv56ztPzmnTQSWRUZViOZc7AqxOGByMD2wT0oM4N0Wa74je+vC0zKr+IJRysoIxgjt16UHaZq9xxFocHCV5dvDEk/iwTDcjCnEZHcAnI9sdhV+e+4gs7r9Kh4glW6VjHKLePkkkIGVYvksw5cYGe/nmlTSsKLdNF+U26395aRSB2tZmicdxg4FfFQBtQPqmoSQ6vJeWbGOQcqsM5ywUc2fPfOaMrG4W+soLlBgSoG5fI9x9azZMevfw0Y57cfkcc0xhUxBppAxvShpGPSotSma1064nT+pIyV9+1PWsziwyjRX8PoXUPjyz/OKOCuSQE3UWwRhwz5b4iOpNX4/jAB71RhxGgJ+laui2U+oX1tbQY/MXMqxQ8wyAT3I8gMk+gNdM5yM3VLAhA6PGjnojuF5vbNYrLJBIYpRytswGfPevWVlo+m6FoQghhiMcMeXllQEuQN2Y9yetcA45t9K/01ol9FEI9VufEkmdBgSKXbIb1BwB6beVBt0LW1aBnT714J45o25ZI2DDPYij1dftbniPTtQXkWSd4Y2GxK9Q7HyOCF+Rrl4boVOGH3q7bTkPHOv9rDnX2OevyqpRsuM68m3xIqRa5qsUYwi3bYHvgn7k0Q8D3Bn0h4mOTBKVH/ABOCPuTQpd3g1DULu7ZeQzytKVJ6Z3rd/Dxjy6gnYNGfs38UrMv5jsT+6C4imEVKRTSKxGsqYxVXWSg0m68QZUpjHqen3q5isbiyUx6YiD/clAPsAT/FMxq5JC5uotgvEpmlAHSin8OL6OP8R9JtyY8Kkoy4zhjG2MeR2+9DUZFtayTYyVFDtlqV5YalHqNnO0V3FJ4iSL1Vq6TOej1xxHGb7Q7i1huEhlkxyFj8Jwc4Podx86878b6RBpVhb20syNfwyYwhJVlIyfoQPqa19F/FzWpsW9/ZWV02CfFKlD8wNv8AFAnEGrS6xqc17Igi8RsiNTkLSqd2MtKLoz+hyKej4OR32b9jUagsetTcirH0yTRiiyXIiIHVjj5d6Lfw6dfF1CPPxlY2x6fEP3FBPMwwSc4oj4DnKcRKgziaJ1PyHN/1peVXBjcUvujpONqaQRUgGa+K+dc46B/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6200" y="-427038"/>
            <a:ext cx="914400" cy="895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jpg;base64,/9j/4AAQSkZJRgABAQAAAQABAAD/2wBDAAkGBwgHBgkIBwgKCgkLDRYPDQwMDRsUFRAWIB0iIiAdHx8kKDQsJCYxJx8fLT0tMTU3Ojo6Iys/RD84QzQ5Ojf/2wBDAQoKCg0MDRoPDxo3JR8lNzc3Nzc3Nzc3Nzc3Nzc3Nzc3Nzc3Nzc3Nzc3Nzc3Nzc3Nzc3Nzc3Nzc3Nzc3Nzc3Nzf/wAARCABeAGADASIAAhEBAxEB/8QAHAAAAQUBAQEAAAAAAAAAAAAABgECAwQFBwgA/8QANRAAAgEDAgQEBAUDBQEAAAAAAQIDAAQRBSEGEjFBE1FhcSKBkaEHFBXB0TJCsRZDcsLh8f/EABkBAAIDAQAAAAAAAAAAAAAAAAIDAAEEBf/EACARAAICAwACAwEAAAAAAAAAAAABAhEDEiExUQQiQSP/2gAMAwEAAhEDEQA/AB6nAU5UpwQ+Vc6zo0NxmlFO5SO1KFPlVF0J7UqyR9338h2+fSquqTtbWwKkBncICTjGep+gNNthKIYnR3CsuWLEbk/WmQgmrYEp06QzV7y4s4w6qgBO24Ofvn7U/TNRadUWSNucjJPQVPemf8sw8Hm2yWD/ANI9R/8AKyNMn5LvwIypDNzEruM470eiaF7STCMYddtx6U5UrLsJVTUpolbZhkKOnyrXGcUiSp0PjLZWRuMVA/WrJBJ6VFImKEtkR2O1Sgmm8hL0/FWyCnOBSA70/GRSFcVRZj8StiOzbAKifB28xR/w1wiLjSY5iOZpN18Q4C/LBzQ3+jDWbO7jVmFxbRG5hCjPMy9Rj2Jrp3517DSrYxCJSiKhRlYkkL0AUH3z5Vpx9iInyQIScAxpO0hMpuGOM7Kijv0/fFQajwdbWdpLLbxHxiuz+vmKN9H4lTVIJnktmgWJebnLZVl8xkA428qEdf42imV4rSyl8MjKzyNyqwzjIAzt61bj6KT9nMdFt5U4jEchLcqs2T7dfuKMQuFrN02KJ9Xvp/CZXKIFOdlBySPfYfStXFIyO2OxqkRDfNRyNipGOG2qJsmgCFTcsaXFKgwCa+QZbFQgo6UhqRk22qMioQvaPfNp9/DdICQh+NQf6lPUfSukxRpdRw3MA5w0YwjsQCpwRjqAdhXKfGiheNJpBHzsBzH+0Z6n0rrtvFBbWVq1jIJrPw1WOVGDAjGM5FaMCdP0JytWiC40+KW3uVmgjANu6CMsDkEDJJ+Q9v8AAJBHCOH4xcCNhaZXmMhIyp2JHfzxnFGGsyXcivCbWGaFkI3V8n0OM7VzrXLiV4LfSo4lgZyS0caEBIwPL2H2o5uiRXOkFsAsfOowJPi3OTjt9qmG4pAoAAHQdKeoxWRux6VERXemMN6sFe9ROtQg0LinAYNOAzTuXcVChRvWRf6tHA7Rwp4jDq2fhB/esm81qe6dkjJhgJIAU4LD1P8AFZ7qMbFx6/8AprVj+PXZGbJn/Il6a+WViZCysf7jvvRh+HvGf6Dciw1Fs6XcN8YO/gserD08x8/PPNJp5I9iQynvinRXXwqjHC9VOelaKrwLU9uSPSfEv56ztPzmnTQSWRUZViOZc7AqxOGByMD2wT0oM4N0Wa74je+vC0zKr+IJRysoIxgjt16UHaZq9xxFocHCV5dvDEk/iwTDcjCnEZHcAnI9sdhV+e+4gs7r9Kh4glW6VjHKLePkkkIGVYvksw5cYGe/nmlTSsKLdNF+U26395aRSB2tZmicdxg4FfFQBtQPqmoSQ6vJeWbGOQcqsM5ywUc2fPfOaMrG4W+soLlBgSoG5fI9x9azZMevfw0Y57cfkcc0xhUxBppAxvShpGPSotSma1064nT+pIyV9+1PWsziwyjRX8PoXUPjyz/OKOCuSQE3UWwRhwz5b4iOpNX4/jAB71RhxGgJ+laui2U+oX1tbQY/MXMqxQ8wyAT3I8gMk+gNdM5yM3VLAhA6PGjnojuF5vbNYrLJBIYpRytswGfPevWVlo+m6FoQghhiMcMeXllQEuQN2Y9yetcA45t9K/01ol9FEI9VufEkmdBgSKXbIb1BwB6beVBt0LW1aBnT714J45o25ZI2DDPYij1dftbniPTtQXkWSd4Y2GxK9Q7HyOCF+Rrl4boVOGH3q7bTkPHOv9rDnX2OevyqpRsuM68m3xIqRa5qsUYwi3bYHvgn7k0Q8D3Bn0h4mOTBKVH/ABOCPuTQpd3g1DULu7ZeQzytKVJ6Z3rd/Dxjy6gnYNGfs38UrMv5jsT+6C4imEVKRTSKxGsqYxVXWSg0m68QZUpjHqen3q5isbiyUx6YiD/clAPsAT/FMxq5JC5uotgvEpmlAHSin8OL6OP8R9JtyY8Kkoy4zhjG2MeR2+9DUZFtayTYyVFDtlqV5YalHqNnO0V3FJ4iSL1Vq6TOej1xxHGb7Q7i1huEhlkxyFj8Jwc4Podx86878b6RBpVhb20syNfwyYwhJVlIyfoQPqa19F/FzWpsW9/ZWV02CfFKlD8wNv8AFAnEGrS6xqc17Igi8RsiNTkLSqd2MtKLoz+hyKej4OR32b9jUagsetTcirH0yTRiiyXIiIHVjj5d6Lfw6dfF1CPPxlY2x6fEP3FBPMwwSc4oj4DnKcRKgziaJ1PyHN/1peVXBjcUvujpONqaQRUgGa+K+dc46B/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6200" y="-427038"/>
            <a:ext cx="914400" cy="895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4" name="Picture 6" descr="http://languageisavirus.com/harry-potter/layouts/harry-potter/harry-potter-you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6106" y="1255400"/>
            <a:ext cx="2019300" cy="1967523"/>
          </a:xfrm>
          <a:prstGeom prst="rect">
            <a:avLst/>
          </a:prstGeom>
          <a:noFill/>
        </p:spPr>
      </p:pic>
      <p:sp>
        <p:nvSpPr>
          <p:cNvPr id="18" name="&quot;No&quot; Symbol 17"/>
          <p:cNvSpPr/>
          <p:nvPr/>
        </p:nvSpPr>
        <p:spPr>
          <a:xfrm>
            <a:off x="6656368" y="985983"/>
            <a:ext cx="2338410" cy="2535375"/>
          </a:xfrm>
          <a:prstGeom prst="noSmoking">
            <a:avLst>
              <a:gd name="adj" fmla="val 480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8776684">
            <a:off x="4705949" y="2444925"/>
            <a:ext cx="1995777" cy="12360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This does </a:t>
            </a:r>
            <a:r>
              <a:rPr lang="en-US" b="1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25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8798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define </a:t>
            </a:r>
            <a:r>
              <a:rPr lang="en-US" b="1" dirty="0" smtClean="0">
                <a:solidFill>
                  <a:srgbClr val="FF0000"/>
                </a:solidFill>
              </a:rPr>
              <a:t>receiving</a:t>
            </a:r>
            <a:r>
              <a:rPr lang="en-US" dirty="0" smtClean="0"/>
              <a:t> parameters</a:t>
            </a:r>
          </a:p>
          <a:p>
            <a:pPr lvl="1"/>
            <a:r>
              <a:rPr lang="en-US" u="sng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calling</a:t>
            </a:r>
            <a:r>
              <a:rPr lang="en-US" dirty="0" smtClean="0"/>
              <a:t> parameters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work: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main()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dblevar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);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var2,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var3)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 = var1 + var2 + var3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2D9-474B-4768-9779-567884CD58DB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781800" y="651782"/>
            <a:ext cx="1822450" cy="18968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052548" y="2037334"/>
            <a:ext cx="3810000" cy="133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4438664" y="2382518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6214848" y="2458718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11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44" y="52468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define receiving parameters</a:t>
            </a:r>
          </a:p>
          <a:p>
            <a:pPr lvl="1"/>
            <a:r>
              <a:rPr lang="en-US" dirty="0" smtClean="0"/>
              <a:t>not calling parameters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work either: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main()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1.0,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dblevar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1.0 );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var2,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var3)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 = var1 + var2 + var3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290-61B7-492A-AB7D-9BAFE93805BF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705600" y="651782"/>
            <a:ext cx="1822450" cy="18968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429000" y="2415197"/>
            <a:ext cx="3276600" cy="805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86400" y="2591594"/>
            <a:ext cx="1524000" cy="629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46028" y="2591594"/>
            <a:ext cx="83234" cy="629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89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3444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define receiving parameters</a:t>
            </a:r>
          </a:p>
          <a:p>
            <a:pPr lvl="1"/>
            <a:r>
              <a:rPr lang="en-US" dirty="0" smtClean="0"/>
              <a:t>not calling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Here </a:t>
            </a:r>
            <a:r>
              <a:rPr lang="en-US" dirty="0" smtClean="0"/>
              <a:t>is what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work: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/>
                <a:cs typeface="Courier New"/>
              </a:rPr>
              <a:t>d</a:t>
            </a:r>
            <a:r>
              <a:rPr lang="en-US" sz="1400" b="1" dirty="0" smtClean="0">
                <a:solidFill>
                  <a:srgbClr val="0070C0"/>
                </a:solidFill>
                <a:latin typeface="Courier New"/>
                <a:cs typeface="Courier New"/>
              </a:rPr>
              <a:t>ouble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float, double); // Prototype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main()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1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2.0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3.0 ;</a:t>
            </a:r>
          </a:p>
          <a:p>
            <a:pPr lvl="2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floatvar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dblevar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);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myfunction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var1,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var2,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var3)</a:t>
            </a: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double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 = var1 + var2 + var3 ;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sum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1B5-8BA3-4212-9C76-BDCED3B4D68A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46249" y="2133600"/>
            <a:ext cx="3935551" cy="135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44137" y="2362201"/>
            <a:ext cx="2937663" cy="1130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62648" y="2514602"/>
            <a:ext cx="2211926" cy="978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705600" y="840814"/>
            <a:ext cx="1841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4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Why functions should use different names for variables.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0AC-5174-43AE-ACF7-F9AC5A34F9A2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5,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4C0-7F82-4F79-A35C-DCF7FBFDFAC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00" b="99000" l="23000" r="75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2667000"/>
            <a:ext cx="3124200" cy="312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902" b="94608" l="3922" r="9215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352" y="1981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8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240</TotalTime>
  <Words>1874</Words>
  <Application>Microsoft Office PowerPoint</Application>
  <PresentationFormat>On-screen Show (4:3)</PresentationFormat>
  <Paragraphs>610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NewsPrint</vt:lpstr>
      <vt:lpstr>WEEK 5 </vt:lpstr>
      <vt:lpstr>menu</vt:lpstr>
      <vt:lpstr>Functions: a bit more</vt:lpstr>
      <vt:lpstr>Function Reminder</vt:lpstr>
      <vt:lpstr>Function Reminder</vt:lpstr>
      <vt:lpstr>Function Reminder</vt:lpstr>
      <vt:lpstr>Function Reminder</vt:lpstr>
      <vt:lpstr>Function Reminder</vt:lpstr>
      <vt:lpstr>Scope</vt:lpstr>
      <vt:lpstr>Scope: Local</vt:lpstr>
      <vt:lpstr>Scope: Global</vt:lpstr>
      <vt:lpstr>Functions: Scope of Variables </vt:lpstr>
      <vt:lpstr>Functions: Variable Scope</vt:lpstr>
      <vt:lpstr>Functions: Variable Scope</vt:lpstr>
      <vt:lpstr>Static Variable Example</vt:lpstr>
      <vt:lpstr>Scope Example</vt:lpstr>
      <vt:lpstr>Scope Summary</vt:lpstr>
      <vt:lpstr>Scope Summary</vt:lpstr>
      <vt:lpstr>Test # 1 coverage ends</vt:lpstr>
      <vt:lpstr>Speaking of the test…</vt:lpstr>
      <vt:lpstr>Test #1</vt:lpstr>
      <vt:lpstr>Tests</vt:lpstr>
      <vt:lpstr>Study Tips</vt:lpstr>
      <vt:lpstr>Study Tip</vt:lpstr>
      <vt:lpstr>Test Tips</vt:lpstr>
      <vt:lpstr>…and the #1 Test Tip</vt:lpstr>
      <vt:lpstr>…and the #1 Test Tip</vt:lpstr>
      <vt:lpstr> #1 Test Tip</vt:lpstr>
      <vt:lpstr> #1 Test Tip</vt:lpstr>
      <vt:lpstr> #1 Test Tip</vt:lpstr>
      <vt:lpstr> #1 Test Tip</vt:lpstr>
      <vt:lpstr> the #1 Test Tip</vt:lpstr>
      <vt:lpstr>A few more tips.</vt:lpstr>
      <vt:lpstr>Good Luck on Friday</vt:lpstr>
    </vt:vector>
  </TitlesOfParts>
  <Company>MAH Technology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</dc:title>
  <dc:creator>Michael Haas</dc:creator>
  <cp:lastModifiedBy>admin</cp:lastModifiedBy>
  <cp:revision>19</cp:revision>
  <dcterms:created xsi:type="dcterms:W3CDTF">2013-02-01T22:36:32Z</dcterms:created>
  <dcterms:modified xsi:type="dcterms:W3CDTF">2014-01-28T20:38:42Z</dcterms:modified>
</cp:coreProperties>
</file>