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04" r:id="rId2"/>
    <p:sldId id="256" r:id="rId3"/>
    <p:sldId id="283" r:id="rId4"/>
    <p:sldId id="261" r:id="rId5"/>
    <p:sldId id="263" r:id="rId6"/>
    <p:sldId id="262" r:id="rId7"/>
    <p:sldId id="266" r:id="rId8"/>
    <p:sldId id="284" r:id="rId9"/>
    <p:sldId id="267" r:id="rId10"/>
    <p:sldId id="257" r:id="rId11"/>
    <p:sldId id="260" r:id="rId12"/>
    <p:sldId id="259" r:id="rId13"/>
    <p:sldId id="264" r:id="rId14"/>
    <p:sldId id="265" r:id="rId15"/>
    <p:sldId id="258" r:id="rId16"/>
    <p:sldId id="268" r:id="rId17"/>
    <p:sldId id="285" r:id="rId18"/>
    <p:sldId id="269" r:id="rId19"/>
    <p:sldId id="270" r:id="rId20"/>
    <p:sldId id="271" r:id="rId21"/>
    <p:sldId id="272" r:id="rId22"/>
    <p:sldId id="273" r:id="rId23"/>
    <p:sldId id="286" r:id="rId24"/>
    <p:sldId id="274" r:id="rId25"/>
    <p:sldId id="275" r:id="rId26"/>
    <p:sldId id="276" r:id="rId27"/>
    <p:sldId id="277" r:id="rId28"/>
    <p:sldId id="278" r:id="rId29"/>
    <p:sldId id="279" r:id="rId30"/>
    <p:sldId id="280" r:id="rId31"/>
    <p:sldId id="281" r:id="rId32"/>
    <p:sldId id="282"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2" r:id="rId46"/>
    <p:sldId id="303" r:id="rId47"/>
    <p:sldId id="300" r:id="rId48"/>
    <p:sldId id="30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A3E"/>
    <a:srgbClr val="FC00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2A420-0D4F-7741-9483-FD713D0EBF72}" type="datetimeFigureOut">
              <a:rPr lang="en-US" smtClean="0"/>
              <a:t>1/3/23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C363D-466A-0D4D-81D2-8BCBAC3B7AE2}" type="slidenum">
              <a:rPr lang="en-US" smtClean="0"/>
              <a:t>‹#›</a:t>
            </a:fld>
            <a:endParaRPr lang="en-US"/>
          </a:p>
        </p:txBody>
      </p:sp>
    </p:spTree>
    <p:extLst>
      <p:ext uri="{BB962C8B-B14F-4D97-AF65-F5344CB8AC3E}">
        <p14:creationId xmlns:p14="http://schemas.microsoft.com/office/powerpoint/2010/main" val="1668132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FC363D-466A-0D4D-81D2-8BCBAC3B7AE2}" type="slidenum">
              <a:rPr lang="en-US" smtClean="0"/>
              <a:t>40</a:t>
            </a:fld>
            <a:endParaRPr lang="en-US"/>
          </a:p>
        </p:txBody>
      </p:sp>
    </p:spTree>
    <p:extLst>
      <p:ext uri="{BB962C8B-B14F-4D97-AF65-F5344CB8AC3E}">
        <p14:creationId xmlns:p14="http://schemas.microsoft.com/office/powerpoint/2010/main" val="270436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16" name="Slide Number Placeholder 15"/>
          <p:cNvSpPr>
            <a:spLocks noGrp="1"/>
          </p:cNvSpPr>
          <p:nvPr>
            <p:ph type="sldNum" sz="quarter" idx="11"/>
          </p:nvPr>
        </p:nvSpPr>
        <p:spPr/>
        <p:txBody>
          <a:bodyPr/>
          <a:lstStyle/>
          <a:p>
            <a:fld id="{D2E57653-3E58-4892-A7ED-712530ACC680}" type="slidenum">
              <a:rPr kumimoji="0" lang="en-US" smtClean="0"/>
              <a:pPr eaLnBrk="1" latinLnBrk="0" hangingPunct="1"/>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15" name="Slide Number Placeholder 14"/>
          <p:cNvSpPr>
            <a:spLocks noGrp="1"/>
          </p:cNvSpPr>
          <p:nvPr>
            <p:ph type="sldNum" sz="quarter" idx="15"/>
          </p:nvPr>
        </p:nvSpPr>
        <p:spPr/>
        <p:txBody>
          <a:bodyPr/>
          <a:lstStyle>
            <a:lvl1pPr algn="ctr">
              <a:defRPr/>
            </a:lvl1pPr>
          </a:lstStyle>
          <a:p>
            <a:fld id="{D2E57653-3E58-4892-A7ED-712530ACC680}" type="slidenum">
              <a:rPr kumimoji="0" lang="en-US" smtClean="0"/>
              <a:pPr eaLnBrk="1" latinLnBrk="0" hangingPunct="1"/>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2E57653-3E58-4892-A7ED-712530ACC68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9" name="Slide Number Placeholder 8"/>
          <p:cNvSpPr>
            <a:spLocks noGrp="1"/>
          </p:cNvSpPr>
          <p:nvPr>
            <p:ph type="sldNum" sz="quarter" idx="15"/>
          </p:nvPr>
        </p:nvSpPr>
        <p:spPr/>
        <p:txBody>
          <a:bodyPr/>
          <a:lstStyle/>
          <a:p>
            <a:fld id="{D2E57653-3E58-4892-A7ED-712530ACC680}" type="slidenum">
              <a:rPr kumimoji="0" lang="en-US" smtClean="0"/>
              <a:pPr eaLnBrk="1" latinLnBrk="0" hangingPunct="1"/>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Drag picture to placeholder or click icon to add</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1/3/23</a:t>
            </a:fld>
            <a:endParaRPr lang="en-US"/>
          </a:p>
        </p:txBody>
      </p:sp>
      <p:sp>
        <p:nvSpPr>
          <p:cNvPr id="9" name="Slide Number Placeholder 8"/>
          <p:cNvSpPr>
            <a:spLocks noGrp="1"/>
          </p:cNvSpPr>
          <p:nvPr>
            <p:ph type="sldNum" sz="quarter" idx="11"/>
          </p:nvPr>
        </p:nvSpPr>
        <p:spPr/>
        <p:txBody>
          <a:bodyPr/>
          <a:lstStyle/>
          <a:p>
            <a:fld id="{D2E57653-3E58-4892-A7ED-712530ACC680}" type="slidenum">
              <a:rPr kumimoji="0" lang="en-US" smtClean="0"/>
              <a:pPr eaLnBrk="1" latinLnBrk="0" hangingPunct="1"/>
              <a:t>‹#›</a:t>
            </a:fld>
            <a:endParaRPr kumimoji="0" lang="en-US"/>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eaLnBrk="1" latinLnBrk="0" hangingPunct="1"/>
            <a:fld id="{B41ABA4E-CD72-497B-97AA-7213B3980F60}" type="datetimeFigureOut">
              <a:rPr lang="en-US" smtClean="0"/>
              <a:pPr eaLnBrk="1" latinLnBrk="0" hangingPunct="1"/>
              <a:t>1/3/23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kumimoji="0"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2E57653-3E58-4892-A7ED-712530ACC680}" type="slidenum">
              <a:rPr kumimoji="0" lang="en-US" smtClean="0"/>
              <a:pPr eaLnBrk="1" latinLnBrk="0" hangingPunct="1"/>
              <a:t>‹#›</a:t>
            </a:fld>
            <a:endParaRPr kumimoji="0"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FFD26A1-7796-604E-87D1-2147DA761657}"/>
              </a:ext>
            </a:extLst>
          </p:cNvPr>
          <p:cNvSpPr>
            <a:spLocks noGrp="1"/>
          </p:cNvSpPr>
          <p:nvPr>
            <p:ph type="subTitle" idx="1"/>
          </p:nvPr>
        </p:nvSpPr>
        <p:spPr>
          <a:xfrm>
            <a:off x="457200" y="3699804"/>
            <a:ext cx="8305800" cy="1724464"/>
          </a:xfrm>
        </p:spPr>
        <p:txBody>
          <a:bodyPr/>
          <a:lstStyle/>
          <a:p>
            <a:r>
              <a:rPr lang="en-US" dirty="0"/>
              <a:t>Arun </a:t>
            </a:r>
            <a:r>
              <a:rPr lang="en-US" dirty="0" err="1"/>
              <a:t>Iyer</a:t>
            </a:r>
            <a:endParaRPr lang="en-US" dirty="0"/>
          </a:p>
          <a:p>
            <a:r>
              <a:rPr lang="en-US" dirty="0"/>
              <a:t>Associate Professor</a:t>
            </a:r>
          </a:p>
          <a:p>
            <a:r>
              <a:rPr lang="en-US" dirty="0"/>
              <a:t>Humanities and Social Sciences</a:t>
            </a:r>
          </a:p>
          <a:p>
            <a:r>
              <a:rPr lang="en-US" dirty="0"/>
              <a:t>IIT Bombay</a:t>
            </a:r>
          </a:p>
          <a:p>
            <a:endParaRPr lang="en-US" dirty="0"/>
          </a:p>
        </p:txBody>
      </p:sp>
      <p:sp>
        <p:nvSpPr>
          <p:cNvPr id="3" name="Title 2">
            <a:extLst>
              <a:ext uri="{FF2B5EF4-FFF2-40B4-BE49-F238E27FC236}">
                <a16:creationId xmlns:a16="http://schemas.microsoft.com/office/drawing/2014/main" id="{9AA0BA4C-4461-FA42-B2F3-DFD800B32668}"/>
              </a:ext>
            </a:extLst>
          </p:cNvPr>
          <p:cNvSpPr>
            <a:spLocks noGrp="1"/>
          </p:cNvSpPr>
          <p:nvPr>
            <p:ph type="ctrTitle"/>
          </p:nvPr>
        </p:nvSpPr>
        <p:spPr/>
        <p:txBody>
          <a:bodyPr/>
          <a:lstStyle/>
          <a:p>
            <a:r>
              <a:rPr lang="en-US" dirty="0"/>
              <a:t>Climate Change as the History of Modern Western Thought</a:t>
            </a:r>
          </a:p>
        </p:txBody>
      </p:sp>
    </p:spTree>
    <p:extLst>
      <p:ext uri="{BB962C8B-B14F-4D97-AF65-F5344CB8AC3E}">
        <p14:creationId xmlns:p14="http://schemas.microsoft.com/office/powerpoint/2010/main" val="2541773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762840"/>
            <a:ext cx="8229600" cy="3640141"/>
          </a:xfrm>
        </p:spPr>
        <p:txBody>
          <a:bodyPr>
            <a:normAutofit fontScale="92500" lnSpcReduction="10000"/>
          </a:bodyPr>
          <a:lstStyle/>
          <a:p>
            <a:pPr marL="0" indent="0">
              <a:buNone/>
            </a:pPr>
            <a:endParaRPr lang="en-US" sz="4000" dirty="0"/>
          </a:p>
          <a:p>
            <a:pPr marL="0" indent="0">
              <a:buNone/>
            </a:pPr>
            <a:r>
              <a:rPr lang="en-US" sz="4000" dirty="0"/>
              <a:t>1. Sensibility</a:t>
            </a:r>
          </a:p>
          <a:p>
            <a:pPr marL="0" indent="0">
              <a:buNone/>
            </a:pPr>
            <a:endParaRPr lang="en-US" sz="4000" dirty="0"/>
          </a:p>
          <a:p>
            <a:pPr marL="0" indent="0">
              <a:buNone/>
            </a:pPr>
            <a:r>
              <a:rPr lang="en-US" sz="4000" dirty="0"/>
              <a:t>2. Understanding</a:t>
            </a:r>
          </a:p>
          <a:p>
            <a:pPr marL="0" indent="0">
              <a:buNone/>
            </a:pPr>
            <a:endParaRPr lang="en-US" sz="4000" dirty="0"/>
          </a:p>
          <a:p>
            <a:pPr marL="0" indent="0">
              <a:buNone/>
            </a:pPr>
            <a:r>
              <a:rPr lang="en-US" sz="4000" dirty="0"/>
              <a:t>3. Imagination</a:t>
            </a:r>
          </a:p>
        </p:txBody>
      </p:sp>
      <p:sp>
        <p:nvSpPr>
          <p:cNvPr id="3" name="Title 2"/>
          <p:cNvSpPr>
            <a:spLocks noGrp="1"/>
          </p:cNvSpPr>
          <p:nvPr>
            <p:ph type="title"/>
          </p:nvPr>
        </p:nvSpPr>
        <p:spPr>
          <a:xfrm>
            <a:off x="457200" y="152399"/>
            <a:ext cx="8229600" cy="2610442"/>
          </a:xfrm>
        </p:spPr>
        <p:txBody>
          <a:bodyPr>
            <a:noAutofit/>
          </a:bodyPr>
          <a:lstStyle/>
          <a:p>
            <a:r>
              <a:rPr lang="en-US" sz="6000" dirty="0"/>
              <a:t>What goes into the scientific observation</a:t>
            </a:r>
          </a:p>
        </p:txBody>
      </p:sp>
    </p:spTree>
    <p:extLst>
      <p:ext uri="{BB962C8B-B14F-4D97-AF65-F5344CB8AC3E}">
        <p14:creationId xmlns:p14="http://schemas.microsoft.com/office/powerpoint/2010/main" val="187551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Sensibility gives us intuitions that are spatial and temporal. </a:t>
            </a:r>
          </a:p>
        </p:txBody>
      </p:sp>
      <p:sp>
        <p:nvSpPr>
          <p:cNvPr id="3" name="Title 2"/>
          <p:cNvSpPr>
            <a:spLocks noGrp="1"/>
          </p:cNvSpPr>
          <p:nvPr>
            <p:ph type="title"/>
          </p:nvPr>
        </p:nvSpPr>
        <p:spPr/>
        <p:txBody>
          <a:bodyPr/>
          <a:lstStyle/>
          <a:p>
            <a:r>
              <a:rPr lang="en-US" dirty="0"/>
              <a:t>What is sensibility?</a:t>
            </a:r>
          </a:p>
        </p:txBody>
      </p:sp>
    </p:spTree>
    <p:extLst>
      <p:ext uri="{BB962C8B-B14F-4D97-AF65-F5344CB8AC3E}">
        <p14:creationId xmlns:p14="http://schemas.microsoft.com/office/powerpoint/2010/main" val="179840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Faculty of concepts or faculty of </a:t>
            </a:r>
            <a:r>
              <a:rPr lang="en-US" dirty="0" err="1"/>
              <a:t>judgements</a:t>
            </a:r>
            <a:r>
              <a:rPr lang="en-US" dirty="0"/>
              <a:t> or faculty of thinking or the faculty of rules</a:t>
            </a:r>
          </a:p>
          <a:p>
            <a:endParaRPr lang="en-US" dirty="0"/>
          </a:p>
          <a:p>
            <a:r>
              <a:rPr lang="en-US" dirty="0"/>
              <a:t>Unites a manifold of sensibility under rules and laws so that we may have an experience of empirical cognition.   </a:t>
            </a:r>
          </a:p>
        </p:txBody>
      </p:sp>
      <p:sp>
        <p:nvSpPr>
          <p:cNvPr id="3" name="Title 2"/>
          <p:cNvSpPr>
            <a:spLocks noGrp="1"/>
          </p:cNvSpPr>
          <p:nvPr>
            <p:ph type="title"/>
          </p:nvPr>
        </p:nvSpPr>
        <p:spPr/>
        <p:txBody>
          <a:bodyPr/>
          <a:lstStyle/>
          <a:p>
            <a:r>
              <a:rPr lang="en-US" dirty="0"/>
              <a:t>What is understanding?</a:t>
            </a:r>
          </a:p>
        </p:txBody>
      </p:sp>
    </p:spTree>
    <p:extLst>
      <p:ext uri="{BB962C8B-B14F-4D97-AF65-F5344CB8AC3E}">
        <p14:creationId xmlns:p14="http://schemas.microsoft.com/office/powerpoint/2010/main" val="407650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It is the faculty that grounds all cognition</a:t>
            </a:r>
          </a:p>
          <a:p>
            <a:pPr marL="0" indent="0">
              <a:buNone/>
            </a:pPr>
            <a:endParaRPr lang="en-US" dirty="0"/>
          </a:p>
          <a:p>
            <a:pPr marL="0" indent="0">
              <a:buNone/>
            </a:pPr>
            <a:r>
              <a:rPr lang="en-US" dirty="0"/>
              <a:t>It unites sensibility and experience</a:t>
            </a:r>
          </a:p>
        </p:txBody>
      </p:sp>
      <p:sp>
        <p:nvSpPr>
          <p:cNvPr id="3" name="Title 2"/>
          <p:cNvSpPr>
            <a:spLocks noGrp="1"/>
          </p:cNvSpPr>
          <p:nvPr>
            <p:ph type="title"/>
          </p:nvPr>
        </p:nvSpPr>
        <p:spPr/>
        <p:txBody>
          <a:bodyPr/>
          <a:lstStyle/>
          <a:p>
            <a:r>
              <a:rPr lang="en-US" dirty="0"/>
              <a:t>What is imagination?</a:t>
            </a:r>
          </a:p>
        </p:txBody>
      </p:sp>
    </p:spTree>
    <p:extLst>
      <p:ext uri="{BB962C8B-B14F-4D97-AF65-F5344CB8AC3E}">
        <p14:creationId xmlns:p14="http://schemas.microsoft.com/office/powerpoint/2010/main" val="114403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solidFill>
                  <a:srgbClr val="A40A3E"/>
                </a:solidFill>
              </a:rPr>
              <a:t>Appearances (Sensibility) </a:t>
            </a:r>
            <a:r>
              <a:rPr lang="en-US" sz="4400" b="1" dirty="0"/>
              <a:t>+</a:t>
            </a:r>
            <a:r>
              <a:rPr lang="en-US" dirty="0"/>
              <a:t> </a:t>
            </a:r>
            <a:r>
              <a:rPr lang="en-US" dirty="0">
                <a:solidFill>
                  <a:srgbClr val="0000FF"/>
                </a:solidFill>
              </a:rPr>
              <a:t>Rules (Understanding) </a:t>
            </a:r>
          </a:p>
          <a:p>
            <a:pPr marL="0" indent="0">
              <a:buNone/>
            </a:pPr>
            <a:endParaRPr lang="en-US" dirty="0"/>
          </a:p>
          <a:p>
            <a:pPr marL="0" indent="0">
              <a:buNone/>
            </a:pPr>
            <a:r>
              <a:rPr lang="en-US" dirty="0"/>
              <a:t>           </a:t>
            </a:r>
          </a:p>
          <a:p>
            <a:pPr marL="0" indent="0">
              <a:buNone/>
            </a:pPr>
            <a:r>
              <a:rPr lang="en-US" dirty="0"/>
              <a:t>                              </a:t>
            </a:r>
            <a:r>
              <a:rPr lang="en-US" dirty="0">
                <a:solidFill>
                  <a:schemeClr val="accent2">
                    <a:lumMod val="50000"/>
                  </a:schemeClr>
                </a:solidFill>
              </a:rPr>
              <a:t>  (Schemas) Imagination </a:t>
            </a:r>
          </a:p>
          <a:p>
            <a:pPr marL="0" indent="0">
              <a:buNone/>
            </a:pPr>
            <a:r>
              <a:rPr lang="en-US" dirty="0"/>
              <a:t>                                      </a:t>
            </a:r>
            <a:r>
              <a:rPr lang="en-US" sz="4400" b="1" dirty="0"/>
              <a:t>   =</a:t>
            </a:r>
          </a:p>
          <a:p>
            <a:pPr marL="0" indent="0">
              <a:buNone/>
            </a:pPr>
            <a:endParaRPr lang="en-US" dirty="0"/>
          </a:p>
          <a:p>
            <a:pPr marL="0" indent="0">
              <a:buNone/>
            </a:pPr>
            <a:r>
              <a:rPr lang="en-US" dirty="0"/>
              <a:t>Experience of Nature as Lawful Order of Appearance </a:t>
            </a:r>
            <a:r>
              <a:rPr lang="mr-IN" dirty="0"/>
              <a:t>–</a:t>
            </a:r>
            <a:r>
              <a:rPr lang="en-US" dirty="0"/>
              <a:t> The experience of the scientific observer</a:t>
            </a:r>
          </a:p>
        </p:txBody>
      </p:sp>
      <p:sp>
        <p:nvSpPr>
          <p:cNvPr id="3" name="Title 2"/>
          <p:cNvSpPr>
            <a:spLocks noGrp="1"/>
          </p:cNvSpPr>
          <p:nvPr>
            <p:ph type="title"/>
          </p:nvPr>
        </p:nvSpPr>
        <p:spPr/>
        <p:txBody>
          <a:bodyPr/>
          <a:lstStyle/>
          <a:p>
            <a:endParaRPr lang="en-US"/>
          </a:p>
        </p:txBody>
      </p:sp>
      <p:sp>
        <p:nvSpPr>
          <p:cNvPr id="4" name="Right Brace 3"/>
          <p:cNvSpPr/>
          <p:nvPr/>
        </p:nvSpPr>
        <p:spPr>
          <a:xfrm rot="5400000">
            <a:off x="3940099" y="-1204995"/>
            <a:ext cx="520965" cy="71637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5257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Nature studied by the scientist is a correlate of a specific kind of human experience of lawful order</a:t>
            </a:r>
          </a:p>
          <a:p>
            <a:endParaRPr lang="en-US" dirty="0"/>
          </a:p>
          <a:p>
            <a:r>
              <a:rPr lang="en-US" dirty="0"/>
              <a:t>No nature outside of the relationship to this specific human experience.</a:t>
            </a:r>
          </a:p>
          <a:p>
            <a:endParaRPr lang="en-US" dirty="0"/>
          </a:p>
          <a:p>
            <a:r>
              <a:rPr lang="en-US" dirty="0"/>
              <a:t>Empirical cognition = experience of orderliness</a:t>
            </a:r>
          </a:p>
          <a:p>
            <a:endParaRPr lang="en-US" dirty="0"/>
          </a:p>
          <a:p>
            <a:r>
              <a:rPr lang="en-US" dirty="0"/>
              <a:t>To experience nature is to experience something orderly, which can be then specifically investigated by science.  </a:t>
            </a:r>
          </a:p>
          <a:p>
            <a:endParaRPr lang="en-US" dirty="0"/>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635172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A Very Brief Overview</a:t>
            </a:r>
          </a:p>
        </p:txBody>
      </p:sp>
      <p:sp>
        <p:nvSpPr>
          <p:cNvPr id="3" name="Title 2"/>
          <p:cNvSpPr>
            <a:spLocks noGrp="1"/>
          </p:cNvSpPr>
          <p:nvPr>
            <p:ph type="ctrTitle"/>
          </p:nvPr>
        </p:nvSpPr>
        <p:spPr>
          <a:xfrm>
            <a:off x="457200" y="1680080"/>
            <a:ext cx="8305800" cy="1488505"/>
          </a:xfrm>
        </p:spPr>
        <p:txBody>
          <a:bodyPr/>
          <a:lstStyle/>
          <a:p>
            <a:r>
              <a:rPr lang="en-US" dirty="0"/>
              <a:t>Kant on Nature in the Critique of </a:t>
            </a:r>
            <a:r>
              <a:rPr lang="en-US" dirty="0" err="1"/>
              <a:t>Judgement</a:t>
            </a:r>
            <a:endParaRPr lang="en-US" dirty="0"/>
          </a:p>
        </p:txBody>
      </p:sp>
    </p:spTree>
    <p:extLst>
      <p:ext uri="{BB962C8B-B14F-4D97-AF65-F5344CB8AC3E}">
        <p14:creationId xmlns:p14="http://schemas.microsoft.com/office/powerpoint/2010/main" val="270049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42D6-89E3-DD5B-309F-5EE07EC71D82}"/>
              </a:ext>
            </a:extLst>
          </p:cNvPr>
          <p:cNvSpPr>
            <a:spLocks noGrp="1"/>
          </p:cNvSpPr>
          <p:nvPr>
            <p:ph type="title"/>
          </p:nvPr>
        </p:nvSpPr>
        <p:spPr/>
        <p:txBody>
          <a:bodyPr/>
          <a:lstStyle/>
          <a:p>
            <a:r>
              <a:rPr lang="en-US" dirty="0"/>
              <a:t>Some Important Passages from the Text</a:t>
            </a:r>
          </a:p>
        </p:txBody>
      </p:sp>
      <p:sp>
        <p:nvSpPr>
          <p:cNvPr id="3" name="Text Placeholder 2">
            <a:extLst>
              <a:ext uri="{FF2B5EF4-FFF2-40B4-BE49-F238E27FC236}">
                <a16:creationId xmlns:a16="http://schemas.microsoft.com/office/drawing/2014/main" id="{50DB085A-0ADA-8B22-DB06-CB657139D4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109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4000" dirty="0"/>
              <a:t>Nature considered in aesthetic </a:t>
            </a:r>
            <a:r>
              <a:rPr lang="en-US" sz="4000" dirty="0" err="1"/>
              <a:t>judgement</a:t>
            </a:r>
            <a:r>
              <a:rPr lang="en-US" sz="4000" dirty="0"/>
              <a:t> as a power that has no dominion over us is dynamically sublime. (CJ: 143)</a:t>
            </a:r>
          </a:p>
        </p:txBody>
      </p:sp>
      <p:sp>
        <p:nvSpPr>
          <p:cNvPr id="3" name="Title 2"/>
          <p:cNvSpPr>
            <a:spLocks noGrp="1"/>
          </p:cNvSpPr>
          <p:nvPr>
            <p:ph type="title"/>
          </p:nvPr>
        </p:nvSpPr>
        <p:spPr/>
        <p:txBody>
          <a:bodyPr>
            <a:normAutofit fontScale="90000"/>
          </a:bodyPr>
          <a:lstStyle/>
          <a:p>
            <a:r>
              <a:rPr lang="en-US" dirty="0"/>
              <a:t>Nature is not Just a Nexus of Cause and Effect</a:t>
            </a:r>
          </a:p>
        </p:txBody>
      </p:sp>
    </p:spTree>
    <p:extLst>
      <p:ext uri="{BB962C8B-B14F-4D97-AF65-F5344CB8AC3E}">
        <p14:creationId xmlns:p14="http://schemas.microsoft.com/office/powerpoint/2010/main" val="3130941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Bold, overhanging, as it were threatening cliffs, thunder clouds towering up into the heavens, bringing with them flashes of lightning and crashes of thunder, volcanoes with their all-destroying violence, hurricanes with the devastation they leave behind, the boundless ocean set into a rage, a lofty waterfall on a mighty river, etc., make our capacity to resist into an insignificant trifle in comparison with their power. But the sight of them only becomes all the more attractive the more fearful it is, as long as we find ourselves in safety, and we gladly call these objects sublime because they elevate the strength of our soul above its usual level, and </a:t>
            </a:r>
            <a:r>
              <a:rPr lang="en-US" b="1" dirty="0">
                <a:solidFill>
                  <a:srgbClr val="660066"/>
                </a:solidFill>
              </a:rPr>
              <a:t>allow us to discover within ourselves a capacity for resistance of quite another kind</a:t>
            </a:r>
            <a:r>
              <a:rPr lang="en-US" dirty="0"/>
              <a:t>, which </a:t>
            </a:r>
            <a:r>
              <a:rPr lang="en-US" b="1" dirty="0">
                <a:solidFill>
                  <a:srgbClr val="660066"/>
                </a:solidFill>
              </a:rPr>
              <a:t>gives us the courage to measure ourselves against the apparent all-powerfulness of nature.</a:t>
            </a:r>
          </a:p>
        </p:txBody>
      </p:sp>
      <p:sp>
        <p:nvSpPr>
          <p:cNvPr id="3" name="Title 2"/>
          <p:cNvSpPr>
            <a:spLocks noGrp="1"/>
          </p:cNvSpPr>
          <p:nvPr>
            <p:ph type="title"/>
          </p:nvPr>
        </p:nvSpPr>
        <p:spPr/>
        <p:txBody>
          <a:bodyPr>
            <a:normAutofit fontScale="90000"/>
          </a:bodyPr>
          <a:lstStyle/>
          <a:p>
            <a:r>
              <a:rPr lang="en-US" dirty="0"/>
              <a:t>The Power of Nature Attests to Our Radical Separation from It</a:t>
            </a:r>
          </a:p>
        </p:txBody>
      </p:sp>
    </p:spTree>
    <p:extLst>
      <p:ext uri="{BB962C8B-B14F-4D97-AF65-F5344CB8AC3E}">
        <p14:creationId xmlns:p14="http://schemas.microsoft.com/office/powerpoint/2010/main" val="17564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An Overview</a:t>
            </a:r>
          </a:p>
          <a:p>
            <a:endParaRPr lang="en-US" dirty="0"/>
          </a:p>
          <a:p>
            <a:endParaRPr lang="en-US" dirty="0"/>
          </a:p>
        </p:txBody>
      </p:sp>
      <p:sp>
        <p:nvSpPr>
          <p:cNvPr id="3" name="Title 2"/>
          <p:cNvSpPr>
            <a:spLocks noGrp="1"/>
          </p:cNvSpPr>
          <p:nvPr>
            <p:ph type="ctrTitle"/>
          </p:nvPr>
        </p:nvSpPr>
        <p:spPr/>
        <p:txBody>
          <a:bodyPr/>
          <a:lstStyle/>
          <a:p>
            <a:r>
              <a:rPr lang="en-US" dirty="0"/>
              <a:t>Kant and Nature in </a:t>
            </a:r>
            <a:r>
              <a:rPr lang="en-US" i="1" dirty="0"/>
              <a:t>Critique of Pure of Reason</a:t>
            </a:r>
          </a:p>
        </p:txBody>
      </p:sp>
    </p:spTree>
    <p:extLst>
      <p:ext uri="{BB962C8B-B14F-4D97-AF65-F5344CB8AC3E}">
        <p14:creationId xmlns:p14="http://schemas.microsoft.com/office/powerpoint/2010/main" val="387043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mr-IN" dirty="0"/>
              <a:t>…</a:t>
            </a:r>
            <a:r>
              <a:rPr lang="en-US" dirty="0"/>
              <a:t>the irresistibility of [nature’s] power certainly </a:t>
            </a:r>
            <a:r>
              <a:rPr lang="en-US" b="1" dirty="0">
                <a:solidFill>
                  <a:srgbClr val="660066"/>
                </a:solidFill>
              </a:rPr>
              <a:t>makes us, considered as natural beings, recognize our physical  powerlessness</a:t>
            </a:r>
            <a:r>
              <a:rPr lang="en-US" dirty="0"/>
              <a:t>, but at the same time it reveals </a:t>
            </a:r>
            <a:r>
              <a:rPr lang="en-US" b="1" dirty="0">
                <a:solidFill>
                  <a:srgbClr val="660066"/>
                </a:solidFill>
              </a:rPr>
              <a:t>a capacity for judging ourselves as independent of it and a superiority over nature </a:t>
            </a:r>
            <a:r>
              <a:rPr lang="en-US" dirty="0"/>
              <a:t>on which is grounded a self-preservation of quite another kind than that which can be threatened and endangered by nature outside us, whereby the humanity in our person remains </a:t>
            </a:r>
            <a:r>
              <a:rPr lang="en-US" dirty="0" err="1"/>
              <a:t>undemeaned</a:t>
            </a:r>
            <a:r>
              <a:rPr lang="en-US" dirty="0"/>
              <a:t> even though the human being must submit to that dominion. (CJ: </a:t>
            </a:r>
          </a:p>
        </p:txBody>
      </p:sp>
      <p:sp>
        <p:nvSpPr>
          <p:cNvPr id="3" name="Title 2"/>
          <p:cNvSpPr>
            <a:spLocks noGrp="1"/>
          </p:cNvSpPr>
          <p:nvPr>
            <p:ph type="title"/>
          </p:nvPr>
        </p:nvSpPr>
        <p:spPr/>
        <p:txBody>
          <a:bodyPr>
            <a:normAutofit fontScale="90000"/>
          </a:bodyPr>
          <a:lstStyle/>
          <a:p>
            <a:r>
              <a:rPr lang="en-US" dirty="0"/>
              <a:t>This Radical Separation as the Distinction of the Human Being</a:t>
            </a:r>
          </a:p>
        </p:txBody>
      </p:sp>
    </p:spTree>
    <p:extLst>
      <p:ext uri="{BB962C8B-B14F-4D97-AF65-F5344CB8AC3E}">
        <p14:creationId xmlns:p14="http://schemas.microsoft.com/office/powerpoint/2010/main" val="178187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4572000"/>
          </a:xfrm>
        </p:spPr>
        <p:txBody>
          <a:bodyPr>
            <a:normAutofit fontScale="92500" lnSpcReduction="10000"/>
          </a:bodyPr>
          <a:lstStyle/>
          <a:p>
            <a:pPr marL="0" indent="0">
              <a:buNone/>
            </a:pPr>
            <a:r>
              <a:rPr lang="mr-IN" dirty="0"/>
              <a:t>…</a:t>
            </a:r>
            <a:r>
              <a:rPr lang="en-US" dirty="0"/>
              <a:t>in our aesthetic judgment nature is judged as sublime not insofar as it arouses fear, but rather because it calls forth our power (which is not part of nature) to regard those things about which we are concerned (goods, health and life) as trivial, and hence to regard its power (to which we are, to be sure, subjected in regard to these things) as not the sort of dominion over ourselves and our authority to which we would have to bow if it came down to our highest principles and their affirmation or abandonment. Thus nature is here called sublime merely because it raises the imagination to the point of presenting those cases in which the mind can make palpable to itself the sublimity of its own vocation even over nature.</a:t>
            </a:r>
          </a:p>
        </p:txBody>
      </p:sp>
      <p:sp>
        <p:nvSpPr>
          <p:cNvPr id="3" name="Title 2"/>
          <p:cNvSpPr>
            <a:spLocks noGrp="1"/>
          </p:cNvSpPr>
          <p:nvPr>
            <p:ph type="title"/>
          </p:nvPr>
        </p:nvSpPr>
        <p:spPr>
          <a:xfrm>
            <a:off x="457200" y="693821"/>
            <a:ext cx="8229600" cy="1219200"/>
          </a:xfrm>
        </p:spPr>
        <p:txBody>
          <a:bodyPr>
            <a:normAutofit fontScale="90000"/>
          </a:bodyPr>
          <a:lstStyle/>
          <a:p>
            <a:r>
              <a:rPr lang="en-US" dirty="0"/>
              <a:t>The Experience of Sublimity as a Testament to  Radical Separation between Humanity and Nature </a:t>
            </a:r>
          </a:p>
        </p:txBody>
      </p:sp>
    </p:spTree>
    <p:extLst>
      <p:ext uri="{BB962C8B-B14F-4D97-AF65-F5344CB8AC3E}">
        <p14:creationId xmlns:p14="http://schemas.microsoft.com/office/powerpoint/2010/main" val="1212324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4572000"/>
          </a:xfrm>
        </p:spPr>
        <p:txBody>
          <a:bodyPr>
            <a:normAutofit fontScale="92500" lnSpcReduction="20000"/>
          </a:bodyPr>
          <a:lstStyle/>
          <a:p>
            <a:pPr marL="0" indent="0">
              <a:buNone/>
            </a:pPr>
            <a:r>
              <a:rPr lang="en-US" dirty="0"/>
              <a:t>Thus </a:t>
            </a:r>
            <a:r>
              <a:rPr lang="en-US" b="1" dirty="0">
                <a:solidFill>
                  <a:srgbClr val="660066"/>
                </a:solidFill>
              </a:rPr>
              <a:t>sublimity is not contained in anything in nature</a:t>
            </a:r>
            <a:r>
              <a:rPr lang="en-US" dirty="0"/>
              <a:t>, but </a:t>
            </a:r>
            <a:r>
              <a:rPr lang="en-US" b="1" dirty="0">
                <a:solidFill>
                  <a:srgbClr val="660066"/>
                </a:solidFill>
              </a:rPr>
              <a:t>only in our mind</a:t>
            </a:r>
            <a:r>
              <a:rPr lang="en-US" dirty="0"/>
              <a:t>, insofar as we can become conscious of </a:t>
            </a:r>
            <a:r>
              <a:rPr lang="en-US" b="1" dirty="0">
                <a:solidFill>
                  <a:srgbClr val="660066"/>
                </a:solidFill>
              </a:rPr>
              <a:t>being superior to nature within us and thus also to nature outside us</a:t>
            </a:r>
            <a:r>
              <a:rPr lang="en-US" dirty="0"/>
              <a:t> (insofar as it influences us). Everything that arouses this feeling in us, which includes the power of nature that calls forth our own powers, is thus (although improperly) called sublime; and only under the presupposition of this idea in us and in relation to it are we capable of arriving at the idea of the sublimity of that being who produces inner respect in us not merely through his power, which he displays in nature, but even more by the capacity that is placed within us for judging nature without fear and thinking of our vocation as sublime in comparison with it.</a:t>
            </a:r>
          </a:p>
        </p:txBody>
      </p:sp>
      <p:sp>
        <p:nvSpPr>
          <p:cNvPr id="3" name="Title 2"/>
          <p:cNvSpPr>
            <a:spLocks noGrp="1"/>
          </p:cNvSpPr>
          <p:nvPr>
            <p:ph type="title"/>
          </p:nvPr>
        </p:nvSpPr>
        <p:spPr>
          <a:xfrm>
            <a:off x="457200" y="766010"/>
            <a:ext cx="8229600" cy="1219200"/>
          </a:xfrm>
        </p:spPr>
        <p:txBody>
          <a:bodyPr>
            <a:normAutofit fontScale="90000"/>
          </a:bodyPr>
          <a:lstStyle/>
          <a:p>
            <a:r>
              <a:rPr lang="en-US" dirty="0"/>
              <a:t>The Experience of Sublimity is the Experience of our Alienation from Nature.</a:t>
            </a:r>
          </a:p>
        </p:txBody>
      </p:sp>
    </p:spTree>
    <p:extLst>
      <p:ext uri="{BB962C8B-B14F-4D97-AF65-F5344CB8AC3E}">
        <p14:creationId xmlns:p14="http://schemas.microsoft.com/office/powerpoint/2010/main" val="307008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1C80-FCE0-6E63-6B64-8BFE7C207D94}"/>
              </a:ext>
            </a:extLst>
          </p:cNvPr>
          <p:cNvSpPr>
            <a:spLocks noGrp="1"/>
          </p:cNvSpPr>
          <p:nvPr>
            <p:ph type="title"/>
          </p:nvPr>
        </p:nvSpPr>
        <p:spPr/>
        <p:txBody>
          <a:bodyPr/>
          <a:lstStyle/>
          <a:p>
            <a:r>
              <a:rPr lang="en-US" dirty="0"/>
              <a:t>Summarizing the Text</a:t>
            </a:r>
          </a:p>
        </p:txBody>
      </p:sp>
      <p:sp>
        <p:nvSpPr>
          <p:cNvPr id="3" name="Text Placeholder 2">
            <a:extLst>
              <a:ext uri="{FF2B5EF4-FFF2-40B4-BE49-F238E27FC236}">
                <a16:creationId xmlns:a16="http://schemas.microsoft.com/office/drawing/2014/main" id="{6E4C03E2-3587-90FE-D445-7A89EEA11F9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48068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What is nature?</a:t>
            </a:r>
          </a:p>
          <a:p>
            <a:pPr marL="0" indent="0">
              <a:buNone/>
            </a:pPr>
            <a:r>
              <a:rPr lang="en-US" dirty="0"/>
              <a:t>It is a correlate of an experience [but of a different kind from that of empirical cognition]</a:t>
            </a:r>
          </a:p>
          <a:p>
            <a:pPr marL="0" indent="0">
              <a:buNone/>
            </a:pPr>
            <a:endParaRPr lang="en-US" dirty="0"/>
          </a:p>
          <a:p>
            <a:pPr marL="0" indent="0">
              <a:buNone/>
            </a:pPr>
            <a:r>
              <a:rPr lang="en-US" dirty="0"/>
              <a:t>What kind of experience?</a:t>
            </a:r>
          </a:p>
          <a:p>
            <a:pPr marL="0" indent="0">
              <a:buNone/>
            </a:pPr>
            <a:r>
              <a:rPr lang="en-US" dirty="0"/>
              <a:t>The experience of [dynamic] sublimity </a:t>
            </a:r>
          </a:p>
          <a:p>
            <a:pPr marL="0" indent="0">
              <a:buNone/>
            </a:pPr>
            <a:endParaRPr lang="en-US" dirty="0"/>
          </a:p>
          <a:p>
            <a:pPr marL="0" indent="0">
              <a:buNone/>
            </a:pPr>
            <a:r>
              <a:rPr lang="en-US" dirty="0"/>
              <a:t>How does nature confront us a correlate of this experience?</a:t>
            </a:r>
          </a:p>
          <a:p>
            <a:pPr marL="0" indent="0">
              <a:buNone/>
            </a:pPr>
            <a:r>
              <a:rPr lang="en-US" dirty="0"/>
              <a:t>As fear inducing power [different from an lawful order of appearances]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13556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Sensibility</a:t>
            </a:r>
          </a:p>
          <a:p>
            <a:pPr marL="0" indent="0">
              <a:buNone/>
            </a:pPr>
            <a:endParaRPr lang="en-US" dirty="0"/>
          </a:p>
          <a:p>
            <a:pPr marL="0" indent="0">
              <a:buNone/>
            </a:pPr>
            <a:r>
              <a:rPr lang="en-US" dirty="0"/>
              <a:t>Imagination</a:t>
            </a:r>
          </a:p>
          <a:p>
            <a:pPr marL="0" indent="0">
              <a:buNone/>
            </a:pPr>
            <a:endParaRPr lang="en-US" dirty="0"/>
          </a:p>
          <a:p>
            <a:pPr marL="0" indent="0">
              <a:buNone/>
            </a:pPr>
            <a:r>
              <a:rPr lang="en-US" dirty="0"/>
              <a:t>Reason (as the faculty of ideas) [NOT understanding as a faculty of concepts]</a:t>
            </a:r>
          </a:p>
        </p:txBody>
      </p:sp>
      <p:sp>
        <p:nvSpPr>
          <p:cNvPr id="3" name="Title 2"/>
          <p:cNvSpPr>
            <a:spLocks noGrp="1"/>
          </p:cNvSpPr>
          <p:nvPr>
            <p:ph type="title"/>
          </p:nvPr>
        </p:nvSpPr>
        <p:spPr/>
        <p:txBody>
          <a:bodyPr>
            <a:normAutofit fontScale="90000"/>
          </a:bodyPr>
          <a:lstStyle/>
          <a:p>
            <a:r>
              <a:rPr lang="en-US" dirty="0"/>
              <a:t>What goes into the experience of sublimity?</a:t>
            </a:r>
          </a:p>
        </p:txBody>
      </p:sp>
    </p:spTree>
    <p:extLst>
      <p:ext uri="{BB962C8B-B14F-4D97-AF65-F5344CB8AC3E}">
        <p14:creationId xmlns:p14="http://schemas.microsoft.com/office/powerpoint/2010/main" val="454681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This experience of sublimity provides us the intuition of nature as something fearful, something overwhelming.  See Kant’s examples.  </a:t>
            </a:r>
          </a:p>
        </p:txBody>
      </p:sp>
      <p:sp>
        <p:nvSpPr>
          <p:cNvPr id="3" name="Title 2"/>
          <p:cNvSpPr>
            <a:spLocks noGrp="1"/>
          </p:cNvSpPr>
          <p:nvPr>
            <p:ph type="title"/>
          </p:nvPr>
        </p:nvSpPr>
        <p:spPr/>
        <p:txBody>
          <a:bodyPr/>
          <a:lstStyle/>
          <a:p>
            <a:r>
              <a:rPr lang="en-US" dirty="0"/>
              <a:t>Sensibility</a:t>
            </a:r>
          </a:p>
        </p:txBody>
      </p:sp>
    </p:spTree>
    <p:extLst>
      <p:ext uri="{BB962C8B-B14F-4D97-AF65-F5344CB8AC3E}">
        <p14:creationId xmlns:p14="http://schemas.microsoft.com/office/powerpoint/2010/main" val="2471113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Imagination is a partner of Reason.</a:t>
            </a:r>
          </a:p>
          <a:p>
            <a:pPr marL="0" indent="0">
              <a:buNone/>
            </a:pPr>
            <a:endParaRPr lang="en-US" dirty="0"/>
          </a:p>
          <a:p>
            <a:pPr marL="0" indent="0">
              <a:buNone/>
            </a:pPr>
            <a:r>
              <a:rPr lang="en-US" dirty="0"/>
              <a:t>It is in a relationship of free play with with Reason.</a:t>
            </a:r>
          </a:p>
          <a:p>
            <a:pPr marL="0" indent="0">
              <a:buNone/>
            </a:pPr>
            <a:endParaRPr lang="en-US" dirty="0"/>
          </a:p>
          <a:p>
            <a:pPr marL="0" indent="0">
              <a:buNone/>
            </a:pPr>
            <a:r>
              <a:rPr lang="en-US" dirty="0"/>
              <a:t>The intuition of nature as power </a:t>
            </a:r>
          </a:p>
          <a:p>
            <a:pPr marL="0" indent="0">
              <a:buNone/>
            </a:pPr>
            <a:r>
              <a:rPr lang="en-US" dirty="0"/>
              <a:t>triggers the imagination and </a:t>
            </a:r>
          </a:p>
          <a:p>
            <a:pPr marL="0" indent="0">
              <a:buNone/>
            </a:pPr>
            <a:r>
              <a:rPr lang="en-US" dirty="0"/>
              <a:t>enhances it to a point where </a:t>
            </a:r>
          </a:p>
          <a:p>
            <a:pPr marL="0" indent="0">
              <a:buNone/>
            </a:pPr>
            <a:r>
              <a:rPr lang="en-US" dirty="0"/>
              <a:t>the mind turns from nature to the itself and a power within itself, namely Reason.   </a:t>
            </a:r>
          </a:p>
        </p:txBody>
      </p:sp>
      <p:sp>
        <p:nvSpPr>
          <p:cNvPr id="3" name="Title 2"/>
          <p:cNvSpPr>
            <a:spLocks noGrp="1"/>
          </p:cNvSpPr>
          <p:nvPr>
            <p:ph type="title"/>
          </p:nvPr>
        </p:nvSpPr>
        <p:spPr/>
        <p:txBody>
          <a:bodyPr/>
          <a:lstStyle/>
          <a:p>
            <a:r>
              <a:rPr lang="en-US" dirty="0"/>
              <a:t>Imagination</a:t>
            </a:r>
          </a:p>
        </p:txBody>
      </p:sp>
    </p:spTree>
    <p:extLst>
      <p:ext uri="{BB962C8B-B14F-4D97-AF65-F5344CB8AC3E}">
        <p14:creationId xmlns:p14="http://schemas.microsoft.com/office/powerpoint/2010/main" val="3172901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Reason is the faculty of ideas. </a:t>
            </a:r>
          </a:p>
          <a:p>
            <a:pPr marL="0" indent="0">
              <a:buNone/>
            </a:pPr>
            <a:r>
              <a:rPr lang="en-US" dirty="0"/>
              <a:t> </a:t>
            </a:r>
          </a:p>
          <a:p>
            <a:pPr marL="0" indent="0">
              <a:buNone/>
            </a:pPr>
            <a:r>
              <a:rPr lang="en-US" dirty="0"/>
              <a:t>An idea is completely non-sensuous. </a:t>
            </a:r>
          </a:p>
          <a:p>
            <a:pPr marL="0" indent="0">
              <a:buNone/>
            </a:pPr>
            <a:r>
              <a:rPr lang="en-US" dirty="0"/>
              <a:t> </a:t>
            </a:r>
          </a:p>
          <a:p>
            <a:pPr marL="0" indent="0">
              <a:buNone/>
            </a:pPr>
            <a:r>
              <a:rPr lang="en-US" dirty="0"/>
              <a:t>It cannot relate to any sensible intuition  unlike the concept of understanding. </a:t>
            </a:r>
          </a:p>
          <a:p>
            <a:pPr marL="0" indent="0">
              <a:buNone/>
            </a:pPr>
            <a:endParaRPr lang="en-US" dirty="0"/>
          </a:p>
          <a:p>
            <a:pPr marL="0" indent="0">
              <a:buNone/>
            </a:pPr>
            <a:r>
              <a:rPr lang="en-US" dirty="0"/>
              <a:t>Kant’s example of an idea: Vocation</a:t>
            </a:r>
          </a:p>
          <a:p>
            <a:pPr marL="0" indent="0">
              <a:buNone/>
            </a:pPr>
            <a:endParaRPr lang="en-US" dirty="0"/>
          </a:p>
        </p:txBody>
      </p:sp>
      <p:sp>
        <p:nvSpPr>
          <p:cNvPr id="3" name="Title 2"/>
          <p:cNvSpPr>
            <a:spLocks noGrp="1"/>
          </p:cNvSpPr>
          <p:nvPr>
            <p:ph type="title"/>
          </p:nvPr>
        </p:nvSpPr>
        <p:spPr/>
        <p:txBody>
          <a:bodyPr/>
          <a:lstStyle/>
          <a:p>
            <a:r>
              <a:rPr lang="en-US" dirty="0"/>
              <a:t>Reason</a:t>
            </a:r>
          </a:p>
        </p:txBody>
      </p:sp>
    </p:spTree>
    <p:extLst>
      <p:ext uri="{BB962C8B-B14F-4D97-AF65-F5344CB8AC3E}">
        <p14:creationId xmlns:p14="http://schemas.microsoft.com/office/powerpoint/2010/main" val="2468181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524000"/>
            <a:ext cx="8414305" cy="4572000"/>
          </a:xfrm>
        </p:spPr>
        <p:txBody>
          <a:bodyPr>
            <a:normAutofit/>
          </a:bodyPr>
          <a:lstStyle/>
          <a:p>
            <a:pPr marL="0" indent="0">
              <a:buNone/>
            </a:pPr>
            <a:r>
              <a:rPr lang="en-US" sz="2400" dirty="0"/>
              <a:t>Appearance of Nature as Power [Sensibility] + Free play [Idea of Vocation (Reason) and Imagination]</a:t>
            </a:r>
          </a:p>
          <a:p>
            <a:pPr marL="0" indent="0">
              <a:buNone/>
            </a:pPr>
            <a:endParaRPr lang="en-US" sz="2400" dirty="0"/>
          </a:p>
          <a:p>
            <a:pPr marL="0" indent="0">
              <a:buNone/>
            </a:pPr>
            <a:r>
              <a:rPr lang="en-US" sz="2400" dirty="0"/>
              <a:t>=  </a:t>
            </a:r>
          </a:p>
          <a:p>
            <a:pPr marL="0" indent="0">
              <a:buNone/>
            </a:pPr>
            <a:endParaRPr lang="en-US" sz="2400" dirty="0"/>
          </a:p>
          <a:p>
            <a:pPr marL="0" indent="0">
              <a:buNone/>
            </a:pPr>
            <a:r>
              <a:rPr lang="en-US" sz="2400" dirty="0"/>
              <a:t>Feeling of Sublimity</a:t>
            </a:r>
          </a:p>
          <a:p>
            <a:pPr marL="0" indent="0">
              <a:buNone/>
            </a:pPr>
            <a:endParaRPr lang="en-US" sz="2400" dirty="0"/>
          </a:p>
          <a:p>
            <a:pPr marL="0" indent="0">
              <a:buNone/>
            </a:pPr>
            <a:endParaRPr lang="en-US" sz="2400" dirty="0"/>
          </a:p>
          <a:p>
            <a:pPr marL="0" indent="0">
              <a:buNone/>
            </a:pPr>
            <a:r>
              <a:rPr lang="en-US" sz="2400" dirty="0"/>
              <a:t>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39302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64C4-6936-6DE4-0ABE-E1726B83BBB4}"/>
              </a:ext>
            </a:extLst>
          </p:cNvPr>
          <p:cNvSpPr>
            <a:spLocks noGrp="1"/>
          </p:cNvSpPr>
          <p:nvPr>
            <p:ph type="title"/>
          </p:nvPr>
        </p:nvSpPr>
        <p:spPr/>
        <p:txBody>
          <a:bodyPr/>
          <a:lstStyle/>
          <a:p>
            <a:r>
              <a:rPr lang="en-US" dirty="0"/>
              <a:t>Some Important Passages</a:t>
            </a:r>
          </a:p>
        </p:txBody>
      </p:sp>
      <p:sp>
        <p:nvSpPr>
          <p:cNvPr id="3" name="Text Placeholder 2">
            <a:extLst>
              <a:ext uri="{FF2B5EF4-FFF2-40B4-BE49-F238E27FC236}">
                <a16:creationId xmlns:a16="http://schemas.microsoft.com/office/drawing/2014/main" id="{66992E8C-EC78-03FF-9A4D-D50446161E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22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47892"/>
            <a:ext cx="8229600" cy="5725269"/>
          </a:xfrm>
        </p:spPr>
        <p:txBody>
          <a:bodyPr>
            <a:normAutofit fontScale="40000" lnSpcReduction="20000"/>
          </a:bodyPr>
          <a:lstStyle/>
          <a:p>
            <a:pPr marL="0" indent="0">
              <a:buNone/>
            </a:pPr>
            <a:endParaRPr lang="en-US" sz="3800" dirty="0"/>
          </a:p>
          <a:p>
            <a:pPr marL="0" indent="0">
              <a:buNone/>
            </a:pPr>
            <a:endParaRPr lang="en-US" sz="3800" dirty="0"/>
          </a:p>
          <a:p>
            <a:pPr marL="0" indent="0">
              <a:buNone/>
            </a:pPr>
            <a:r>
              <a:rPr lang="en-US" sz="6000" dirty="0"/>
              <a:t>Nature is not the correlate of just one kind of experience.  </a:t>
            </a:r>
          </a:p>
          <a:p>
            <a:pPr marL="0" indent="0">
              <a:buNone/>
            </a:pPr>
            <a:endParaRPr lang="en-US" sz="6000" dirty="0"/>
          </a:p>
          <a:p>
            <a:pPr marL="0" indent="0">
              <a:buNone/>
            </a:pPr>
            <a:r>
              <a:rPr lang="en-US" sz="6000" dirty="0"/>
              <a:t>Nature is the correlate of at least two kinds of experience, empirical cognition and </a:t>
            </a:r>
          </a:p>
          <a:p>
            <a:pPr marL="0" indent="0">
              <a:buNone/>
            </a:pPr>
            <a:r>
              <a:rPr lang="en-US" sz="6000" dirty="0"/>
              <a:t>sublimity</a:t>
            </a:r>
          </a:p>
          <a:p>
            <a:pPr marL="0" indent="0">
              <a:buNone/>
            </a:pPr>
            <a:endParaRPr lang="en-US" sz="6000" dirty="0"/>
          </a:p>
          <a:p>
            <a:pPr marL="0" indent="0">
              <a:buNone/>
            </a:pPr>
            <a:r>
              <a:rPr lang="en-US" sz="6000" dirty="0"/>
              <a:t>Nature confronts us as </a:t>
            </a:r>
          </a:p>
          <a:p>
            <a:pPr marL="0" indent="0">
              <a:buNone/>
            </a:pPr>
            <a:r>
              <a:rPr lang="en-US" sz="6000" dirty="0"/>
              <a:t>a lawful order of appearances as well as </a:t>
            </a:r>
          </a:p>
          <a:p>
            <a:pPr marL="0" indent="0">
              <a:buNone/>
            </a:pPr>
            <a:r>
              <a:rPr lang="en-US" sz="6000" dirty="0"/>
              <a:t>fear arousing power.  </a:t>
            </a:r>
          </a:p>
          <a:p>
            <a:pPr marL="0" indent="0">
              <a:buNone/>
            </a:pPr>
            <a:endParaRPr lang="en-US" sz="6000" dirty="0"/>
          </a:p>
          <a:p>
            <a:pPr marL="0" indent="0">
              <a:buNone/>
            </a:pPr>
            <a:r>
              <a:rPr lang="en-US" sz="6000" dirty="0"/>
              <a:t>Nature is thus</a:t>
            </a:r>
          </a:p>
          <a:p>
            <a:pPr marL="0" indent="0">
              <a:buNone/>
            </a:pPr>
            <a:r>
              <a:rPr lang="en-US" sz="6000" dirty="0"/>
              <a:t>The object of understanding but it is also </a:t>
            </a:r>
          </a:p>
          <a:p>
            <a:pPr marL="0" indent="0">
              <a:buNone/>
            </a:pPr>
            <a:r>
              <a:rPr lang="en-US" sz="6000" dirty="0"/>
              <a:t>the object of feeling.     </a:t>
            </a:r>
          </a:p>
          <a:p>
            <a:pPr marL="0" indent="0">
              <a:buNone/>
            </a:pPr>
            <a:r>
              <a:rPr lang="en-US" sz="3800" dirty="0"/>
              <a:t>			</a:t>
            </a:r>
            <a:r>
              <a:rPr lang="en-US" dirty="0"/>
              <a:t>												</a:t>
            </a:r>
          </a:p>
        </p:txBody>
      </p:sp>
      <p:sp>
        <p:nvSpPr>
          <p:cNvPr id="3" name="Title 2"/>
          <p:cNvSpPr>
            <a:spLocks noGrp="1"/>
          </p:cNvSpPr>
          <p:nvPr>
            <p:ph type="title"/>
          </p:nvPr>
        </p:nvSpPr>
        <p:spPr>
          <a:xfrm>
            <a:off x="457200" y="152400"/>
            <a:ext cx="8229600" cy="795492"/>
          </a:xfrm>
        </p:spPr>
        <p:txBody>
          <a:bodyPr/>
          <a:lstStyle/>
          <a:p>
            <a:r>
              <a:rPr lang="en-US" dirty="0"/>
              <a:t>Conclusions I</a:t>
            </a:r>
          </a:p>
        </p:txBody>
      </p:sp>
    </p:spTree>
    <p:extLst>
      <p:ext uri="{BB962C8B-B14F-4D97-AF65-F5344CB8AC3E}">
        <p14:creationId xmlns:p14="http://schemas.microsoft.com/office/powerpoint/2010/main" val="3931065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Whether it is the object of knowledge or feeling, the subject of both knowledge and feeling is outside of nature, independent of it.  </a:t>
            </a:r>
          </a:p>
          <a:p>
            <a:pPr marL="0" indent="0">
              <a:buNone/>
            </a:pPr>
            <a:endParaRPr lang="en-US" dirty="0"/>
          </a:p>
          <a:p>
            <a:pPr marL="0" indent="0">
              <a:buNone/>
            </a:pPr>
            <a:r>
              <a:rPr lang="en-US" dirty="0"/>
              <a:t>The scientific observer </a:t>
            </a:r>
            <a:r>
              <a:rPr lang="mr-IN" dirty="0"/>
              <a:t>–</a:t>
            </a:r>
            <a:r>
              <a:rPr lang="en-US" dirty="0"/>
              <a:t> subject of knowledge </a:t>
            </a:r>
            <a:r>
              <a:rPr lang="mr-IN" dirty="0"/>
              <a:t>–</a:t>
            </a:r>
            <a:r>
              <a:rPr lang="en-US" dirty="0"/>
              <a:t> is outside of the nexus of lawful appearances. </a:t>
            </a:r>
          </a:p>
          <a:p>
            <a:pPr marL="0" indent="0">
              <a:buNone/>
            </a:pPr>
            <a:endParaRPr lang="en-US" dirty="0"/>
          </a:p>
          <a:p>
            <a:pPr marL="0" indent="0">
              <a:buNone/>
            </a:pPr>
            <a:r>
              <a:rPr lang="en-US" dirty="0"/>
              <a:t>The aesthetic judge, subject of feeling, is superior to nature and transcends its physical power as a rational being.</a:t>
            </a:r>
          </a:p>
          <a:p>
            <a:pPr marL="0" indent="0">
              <a:buNone/>
            </a:pPr>
            <a:endParaRPr lang="en-US" dirty="0"/>
          </a:p>
        </p:txBody>
      </p:sp>
      <p:sp>
        <p:nvSpPr>
          <p:cNvPr id="3" name="Title 2"/>
          <p:cNvSpPr>
            <a:spLocks noGrp="1"/>
          </p:cNvSpPr>
          <p:nvPr>
            <p:ph type="title"/>
          </p:nvPr>
        </p:nvSpPr>
        <p:spPr/>
        <p:txBody>
          <a:bodyPr/>
          <a:lstStyle/>
          <a:p>
            <a:r>
              <a:rPr lang="en-US" dirty="0"/>
              <a:t>Conclusions (Contd.)</a:t>
            </a:r>
          </a:p>
        </p:txBody>
      </p:sp>
    </p:spTree>
    <p:extLst>
      <p:ext uri="{BB962C8B-B14F-4D97-AF65-F5344CB8AC3E}">
        <p14:creationId xmlns:p14="http://schemas.microsoft.com/office/powerpoint/2010/main" val="2975935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Here in Kant we see the transformed relation between the human being and nature:</a:t>
            </a:r>
          </a:p>
          <a:p>
            <a:pPr marL="0" indent="0">
              <a:buNone/>
            </a:pPr>
            <a:r>
              <a:rPr lang="en-US" dirty="0"/>
              <a:t>The human being no longer sees itself as belonging to nature, as a part of nature.</a:t>
            </a:r>
          </a:p>
          <a:p>
            <a:pPr marL="0" indent="0">
              <a:buNone/>
            </a:pPr>
            <a:r>
              <a:rPr lang="en-US" dirty="0"/>
              <a:t>The human being has become alienated from nature.  </a:t>
            </a:r>
          </a:p>
          <a:p>
            <a:pPr marL="0" indent="0">
              <a:buNone/>
            </a:pPr>
            <a:endParaRPr lang="en-US" dirty="0"/>
          </a:p>
        </p:txBody>
      </p:sp>
      <p:sp>
        <p:nvSpPr>
          <p:cNvPr id="3" name="Title 2"/>
          <p:cNvSpPr>
            <a:spLocks noGrp="1"/>
          </p:cNvSpPr>
          <p:nvPr>
            <p:ph type="title"/>
          </p:nvPr>
        </p:nvSpPr>
        <p:spPr/>
        <p:txBody>
          <a:bodyPr/>
          <a:lstStyle/>
          <a:p>
            <a:r>
              <a:rPr lang="en-US" dirty="0"/>
              <a:t>Conclusions III</a:t>
            </a:r>
          </a:p>
        </p:txBody>
      </p:sp>
    </p:spTree>
    <p:extLst>
      <p:ext uri="{BB962C8B-B14F-4D97-AF65-F5344CB8AC3E}">
        <p14:creationId xmlns:p14="http://schemas.microsoft.com/office/powerpoint/2010/main" val="3034859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7AFC2D1-21B5-4E0B-5DC1-B15DD177749A}"/>
              </a:ext>
            </a:extLst>
          </p:cNvPr>
          <p:cNvSpPr>
            <a:spLocks noGrp="1"/>
          </p:cNvSpPr>
          <p:nvPr>
            <p:ph type="subTitle" idx="1"/>
          </p:nvPr>
        </p:nvSpPr>
        <p:spPr/>
        <p:txBody>
          <a:bodyPr/>
          <a:lstStyle/>
          <a:p>
            <a:r>
              <a:rPr lang="en-US" dirty="0"/>
              <a:t>Martin Heidegger</a:t>
            </a:r>
          </a:p>
          <a:p>
            <a:endParaRPr lang="en-US" dirty="0"/>
          </a:p>
          <a:p>
            <a:r>
              <a:rPr lang="en-US" dirty="0"/>
              <a:t>A Very Brief Overview</a:t>
            </a:r>
          </a:p>
        </p:txBody>
      </p:sp>
      <p:sp>
        <p:nvSpPr>
          <p:cNvPr id="3" name="Title 2">
            <a:extLst>
              <a:ext uri="{FF2B5EF4-FFF2-40B4-BE49-F238E27FC236}">
                <a16:creationId xmlns:a16="http://schemas.microsoft.com/office/drawing/2014/main" id="{2CF2B20F-C8A3-B1B2-F291-6CE6325FA004}"/>
              </a:ext>
            </a:extLst>
          </p:cNvPr>
          <p:cNvSpPr>
            <a:spLocks noGrp="1"/>
          </p:cNvSpPr>
          <p:nvPr>
            <p:ph type="ctrTitle"/>
          </p:nvPr>
        </p:nvSpPr>
        <p:spPr/>
        <p:txBody>
          <a:bodyPr/>
          <a:lstStyle/>
          <a:p>
            <a:r>
              <a:rPr lang="en-US" dirty="0"/>
              <a:t>The Question Concerning Technology</a:t>
            </a:r>
          </a:p>
        </p:txBody>
      </p:sp>
    </p:spTree>
    <p:extLst>
      <p:ext uri="{BB962C8B-B14F-4D97-AF65-F5344CB8AC3E}">
        <p14:creationId xmlns:p14="http://schemas.microsoft.com/office/powerpoint/2010/main" val="344044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51C9-DC21-C474-F5F2-9A0CEE937C0F}"/>
              </a:ext>
            </a:extLst>
          </p:cNvPr>
          <p:cNvSpPr>
            <a:spLocks noGrp="1"/>
          </p:cNvSpPr>
          <p:nvPr>
            <p:ph type="title"/>
          </p:nvPr>
        </p:nvSpPr>
        <p:spPr/>
        <p:txBody>
          <a:bodyPr/>
          <a:lstStyle/>
          <a:p>
            <a:r>
              <a:rPr lang="en-US" dirty="0"/>
              <a:t>Some Important Passages</a:t>
            </a:r>
          </a:p>
        </p:txBody>
      </p:sp>
      <p:sp>
        <p:nvSpPr>
          <p:cNvPr id="3" name="Text Placeholder 2">
            <a:extLst>
              <a:ext uri="{FF2B5EF4-FFF2-40B4-BE49-F238E27FC236}">
                <a16:creationId xmlns:a16="http://schemas.microsoft.com/office/drawing/2014/main" id="{0D9E0166-AD88-8C6D-FBB8-CD81792089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5228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58EB96-A54A-B5D1-BBDB-85A88B50034D}"/>
              </a:ext>
            </a:extLst>
          </p:cNvPr>
          <p:cNvSpPr>
            <a:spLocks noGrp="1"/>
          </p:cNvSpPr>
          <p:nvPr>
            <p:ph idx="1"/>
          </p:nvPr>
        </p:nvSpPr>
        <p:spPr/>
        <p:txBody>
          <a:bodyPr/>
          <a:lstStyle/>
          <a:p>
            <a:pPr marL="0" indent="0">
              <a:buNone/>
            </a:pPr>
            <a:r>
              <a:rPr lang="en-US" dirty="0"/>
              <a:t>The essence of technology is by no means anything technological.  Thus we shall never experience our relationship to the essence of technology so long as we merely represent and pursue the technological, put up with it or evade it…But we are deliver over to it in the worst possible way when we regard it as something neutral; for this conception of it, to which today we particularly like to pay homage, makes us utterly blind to the essence of technology.</a:t>
            </a:r>
          </a:p>
        </p:txBody>
      </p:sp>
      <p:sp>
        <p:nvSpPr>
          <p:cNvPr id="3" name="Title 2">
            <a:extLst>
              <a:ext uri="{FF2B5EF4-FFF2-40B4-BE49-F238E27FC236}">
                <a16:creationId xmlns:a16="http://schemas.microsoft.com/office/drawing/2014/main" id="{63CAB3B1-9FBB-5AC6-73B2-5D22EB1BE343}"/>
              </a:ext>
            </a:extLst>
          </p:cNvPr>
          <p:cNvSpPr>
            <a:spLocks noGrp="1"/>
          </p:cNvSpPr>
          <p:nvPr>
            <p:ph type="title"/>
          </p:nvPr>
        </p:nvSpPr>
        <p:spPr/>
        <p:txBody>
          <a:bodyPr>
            <a:normAutofit fontScale="90000"/>
          </a:bodyPr>
          <a:lstStyle/>
          <a:p>
            <a:r>
              <a:rPr lang="en-US" dirty="0"/>
              <a:t>We cannot grasp the essence of technology through technology</a:t>
            </a:r>
          </a:p>
        </p:txBody>
      </p:sp>
    </p:spTree>
    <p:extLst>
      <p:ext uri="{BB962C8B-B14F-4D97-AF65-F5344CB8AC3E}">
        <p14:creationId xmlns:p14="http://schemas.microsoft.com/office/powerpoint/2010/main" val="225071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B87059-BC2B-A5DD-8FD8-1729485159D6}"/>
              </a:ext>
            </a:extLst>
          </p:cNvPr>
          <p:cNvSpPr>
            <a:spLocks noGrp="1"/>
          </p:cNvSpPr>
          <p:nvPr>
            <p:ph idx="1"/>
          </p:nvPr>
        </p:nvSpPr>
        <p:spPr/>
        <p:txBody>
          <a:bodyPr/>
          <a:lstStyle/>
          <a:p>
            <a:pPr marL="0" indent="0">
              <a:buNone/>
            </a:pPr>
            <a:r>
              <a:rPr lang="en-US" dirty="0"/>
              <a:t>Technology is no… mere means.  Technology is a way of revealing.  If we give heed to this, then another whole realm for the essence of technology will open itself to us.  It is the realm of revealing, i.e. of truth. (318)</a:t>
            </a:r>
          </a:p>
          <a:p>
            <a:pPr marL="0" indent="0">
              <a:buNone/>
            </a:pPr>
            <a:endParaRPr lang="en-US" dirty="0"/>
          </a:p>
        </p:txBody>
      </p:sp>
      <p:sp>
        <p:nvSpPr>
          <p:cNvPr id="3" name="Title 2">
            <a:extLst>
              <a:ext uri="{FF2B5EF4-FFF2-40B4-BE49-F238E27FC236}">
                <a16:creationId xmlns:a16="http://schemas.microsoft.com/office/drawing/2014/main" id="{139AAFE2-7BB9-BE2A-3457-0BF0716475E1}"/>
              </a:ext>
            </a:extLst>
          </p:cNvPr>
          <p:cNvSpPr>
            <a:spLocks noGrp="1"/>
          </p:cNvSpPr>
          <p:nvPr>
            <p:ph type="title"/>
          </p:nvPr>
        </p:nvSpPr>
        <p:spPr/>
        <p:txBody>
          <a:bodyPr/>
          <a:lstStyle/>
          <a:p>
            <a:r>
              <a:rPr lang="en-US" dirty="0"/>
              <a:t>What is the essence of technology?</a:t>
            </a:r>
          </a:p>
        </p:txBody>
      </p:sp>
    </p:spTree>
    <p:extLst>
      <p:ext uri="{BB962C8B-B14F-4D97-AF65-F5344CB8AC3E}">
        <p14:creationId xmlns:p14="http://schemas.microsoft.com/office/powerpoint/2010/main" val="2060774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7543C6-5F51-0610-B583-0E970BAB883C}"/>
              </a:ext>
            </a:extLst>
          </p:cNvPr>
          <p:cNvSpPr>
            <a:spLocks noGrp="1"/>
          </p:cNvSpPr>
          <p:nvPr>
            <p:ph idx="1"/>
          </p:nvPr>
        </p:nvSpPr>
        <p:spPr/>
        <p:txBody>
          <a:bodyPr/>
          <a:lstStyle/>
          <a:p>
            <a:pPr marL="0" indent="0">
              <a:buNone/>
            </a:pPr>
            <a:r>
              <a:rPr lang="en-US" dirty="0"/>
              <a:t>What is modern technology? It too is a revealing…The revealing that rules in modern technology is a challenging [</a:t>
            </a:r>
            <a:r>
              <a:rPr lang="en-US" i="1" dirty="0" err="1"/>
              <a:t>Herausfordern</a:t>
            </a:r>
            <a:r>
              <a:rPr lang="en-US" dirty="0"/>
              <a:t>], which puts to nature the unreasonable demand that it supply energy which can be extracted and stored as such…The earth now reveals itself as a coal mining district, the soil as a mineral deposit. </a:t>
            </a:r>
          </a:p>
        </p:txBody>
      </p:sp>
      <p:sp>
        <p:nvSpPr>
          <p:cNvPr id="3" name="Title 2">
            <a:extLst>
              <a:ext uri="{FF2B5EF4-FFF2-40B4-BE49-F238E27FC236}">
                <a16:creationId xmlns:a16="http://schemas.microsoft.com/office/drawing/2014/main" id="{634EAC3E-A6B7-26EF-B31D-8FBAEB183D7E}"/>
              </a:ext>
            </a:extLst>
          </p:cNvPr>
          <p:cNvSpPr>
            <a:spLocks noGrp="1"/>
          </p:cNvSpPr>
          <p:nvPr>
            <p:ph type="title"/>
          </p:nvPr>
        </p:nvSpPr>
        <p:spPr/>
        <p:txBody>
          <a:bodyPr>
            <a:normAutofit fontScale="90000"/>
          </a:bodyPr>
          <a:lstStyle/>
          <a:p>
            <a:r>
              <a:rPr lang="en-US" dirty="0"/>
              <a:t>What about the essence of modern technology?</a:t>
            </a:r>
          </a:p>
        </p:txBody>
      </p:sp>
    </p:spTree>
    <p:extLst>
      <p:ext uri="{BB962C8B-B14F-4D97-AF65-F5344CB8AC3E}">
        <p14:creationId xmlns:p14="http://schemas.microsoft.com/office/powerpoint/2010/main" val="535721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DFA36B-5C05-CE67-E65D-B7BFBBF26F0D}"/>
              </a:ext>
            </a:extLst>
          </p:cNvPr>
          <p:cNvSpPr>
            <a:spLocks noGrp="1"/>
          </p:cNvSpPr>
          <p:nvPr>
            <p:ph idx="1"/>
          </p:nvPr>
        </p:nvSpPr>
        <p:spPr/>
        <p:txBody>
          <a:bodyPr/>
          <a:lstStyle/>
          <a:p>
            <a:pPr marL="0" indent="0">
              <a:buNone/>
            </a:pPr>
            <a:r>
              <a:rPr lang="en-US" dirty="0"/>
              <a:t>What kind of </a:t>
            </a:r>
            <a:r>
              <a:rPr lang="en-US" dirty="0" err="1"/>
              <a:t>unconcealment</a:t>
            </a:r>
            <a:r>
              <a:rPr lang="en-US" dirty="0"/>
              <a:t> is it, then, that is peculiar to that which results from this putting-in-position [</a:t>
            </a:r>
            <a:r>
              <a:rPr lang="en-US" i="1" dirty="0" err="1"/>
              <a:t>Stellen</a:t>
            </a:r>
            <a:r>
              <a:rPr lang="en-US" dirty="0"/>
              <a:t>] that challenges?  Everywhere everything is ordered to stand by, to be immediately on hand, indeed to stand there just so that that it may be on call for a further ordering.  Whatever is ordered about in this way has its own standing.  We call it standing-reserve [</a:t>
            </a:r>
            <a:r>
              <a:rPr lang="en-US" i="1" dirty="0" err="1"/>
              <a:t>Bestand</a:t>
            </a:r>
            <a:r>
              <a:rPr lang="en-US" dirty="0"/>
              <a:t>]. [Translation modified]</a:t>
            </a:r>
          </a:p>
        </p:txBody>
      </p:sp>
      <p:sp>
        <p:nvSpPr>
          <p:cNvPr id="3" name="Title 2">
            <a:extLst>
              <a:ext uri="{FF2B5EF4-FFF2-40B4-BE49-F238E27FC236}">
                <a16:creationId xmlns:a16="http://schemas.microsoft.com/office/drawing/2014/main" id="{70AA6969-D7EA-4C7D-88FE-5FEAA9CFF3D7}"/>
              </a:ext>
            </a:extLst>
          </p:cNvPr>
          <p:cNvSpPr>
            <a:spLocks noGrp="1"/>
          </p:cNvSpPr>
          <p:nvPr>
            <p:ph type="title"/>
          </p:nvPr>
        </p:nvSpPr>
        <p:spPr/>
        <p:txBody>
          <a:bodyPr>
            <a:normAutofit fontScale="90000"/>
          </a:bodyPr>
          <a:lstStyle/>
          <a:p>
            <a:r>
              <a:rPr lang="en-US" dirty="0"/>
              <a:t>How do beings reveal themselves to us in modern technology?</a:t>
            </a:r>
          </a:p>
        </p:txBody>
      </p:sp>
    </p:spTree>
    <p:extLst>
      <p:ext uri="{BB962C8B-B14F-4D97-AF65-F5344CB8AC3E}">
        <p14:creationId xmlns:p14="http://schemas.microsoft.com/office/powerpoint/2010/main" val="4224749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6C8578-DBB6-3192-9C26-EFF2845A4200}"/>
              </a:ext>
            </a:extLst>
          </p:cNvPr>
          <p:cNvSpPr>
            <a:spLocks noGrp="1"/>
          </p:cNvSpPr>
          <p:nvPr>
            <p:ph idx="1"/>
          </p:nvPr>
        </p:nvSpPr>
        <p:spPr>
          <a:xfrm>
            <a:off x="457200" y="1868244"/>
            <a:ext cx="8229600" cy="4572000"/>
          </a:xfrm>
        </p:spPr>
        <p:txBody>
          <a:bodyPr/>
          <a:lstStyle/>
          <a:p>
            <a:pPr marL="0" indent="0">
              <a:buNone/>
            </a:pPr>
            <a:r>
              <a:rPr lang="en-US" dirty="0"/>
              <a:t>Modern technology, as a revealing that orders, is thus no mere human doing.  Therefore, we must take the challenging that puts the human being in the position to order the actual as standing-reserve in accordance to the way it shows itself. This challenging gathers the human being into ordering.  That which gathers concentrates the human being upon ordering the actual as standing-reserve…We now name the challenging claim that gathers the human being with a view to ordering the self-revealing as standing-reserve: </a:t>
            </a:r>
            <a:r>
              <a:rPr lang="en-US" i="1" dirty="0"/>
              <a:t>Ge-</a:t>
            </a:r>
            <a:r>
              <a:rPr lang="en-US" i="1" dirty="0" err="1"/>
              <a:t>stell</a:t>
            </a:r>
            <a:r>
              <a:rPr lang="en-US" i="1" dirty="0"/>
              <a:t> </a:t>
            </a:r>
            <a:r>
              <a:rPr lang="en-US" dirty="0"/>
              <a:t>[</a:t>
            </a:r>
            <a:r>
              <a:rPr lang="en-US" dirty="0" err="1"/>
              <a:t>enframing</a:t>
            </a:r>
            <a:r>
              <a:rPr lang="en-US" dirty="0"/>
              <a:t>] (324)</a:t>
            </a:r>
          </a:p>
        </p:txBody>
      </p:sp>
      <p:sp>
        <p:nvSpPr>
          <p:cNvPr id="3" name="Title 2">
            <a:extLst>
              <a:ext uri="{FF2B5EF4-FFF2-40B4-BE49-F238E27FC236}">
                <a16:creationId xmlns:a16="http://schemas.microsoft.com/office/drawing/2014/main" id="{8DDC9F2C-1618-7537-FFD4-682A49EC162C}"/>
              </a:ext>
            </a:extLst>
          </p:cNvPr>
          <p:cNvSpPr>
            <a:spLocks noGrp="1"/>
          </p:cNvSpPr>
          <p:nvPr>
            <p:ph type="title"/>
          </p:nvPr>
        </p:nvSpPr>
        <p:spPr>
          <a:xfrm>
            <a:off x="457200" y="561190"/>
            <a:ext cx="8229600" cy="1219200"/>
          </a:xfrm>
        </p:spPr>
        <p:txBody>
          <a:bodyPr>
            <a:normAutofit fontScale="90000"/>
          </a:bodyPr>
          <a:lstStyle/>
          <a:p>
            <a:r>
              <a:rPr lang="en-US" dirty="0"/>
              <a:t>Is the human being the agent of modern technology? No?</a:t>
            </a:r>
          </a:p>
        </p:txBody>
      </p:sp>
    </p:spTree>
    <p:extLst>
      <p:ext uri="{BB962C8B-B14F-4D97-AF65-F5344CB8AC3E}">
        <p14:creationId xmlns:p14="http://schemas.microsoft.com/office/powerpoint/2010/main" val="6001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Both extremes, namely sensibility and understanding, must necessarily be connected by means of this transcendental function of the imagination, since otherwise the former would to be sure yield appearance but</a:t>
            </a:r>
            <a:r>
              <a:rPr lang="en-US" dirty="0">
                <a:solidFill>
                  <a:srgbClr val="660066"/>
                </a:solidFill>
              </a:rPr>
              <a:t> </a:t>
            </a:r>
            <a:r>
              <a:rPr lang="en-US" b="1" dirty="0">
                <a:solidFill>
                  <a:srgbClr val="660066"/>
                </a:solidFill>
              </a:rPr>
              <a:t>no objects of empirical cognition</a:t>
            </a:r>
            <a:r>
              <a:rPr lang="en-US" dirty="0">
                <a:solidFill>
                  <a:srgbClr val="660066"/>
                </a:solidFill>
              </a:rPr>
              <a:t>, </a:t>
            </a:r>
            <a:r>
              <a:rPr lang="en-US" dirty="0">
                <a:solidFill>
                  <a:srgbClr val="FFFFFF"/>
                </a:solidFill>
              </a:rPr>
              <a:t>hence there would be no experience.</a:t>
            </a:r>
            <a:r>
              <a:rPr lang="en-US" dirty="0">
                <a:solidFill>
                  <a:srgbClr val="660066"/>
                </a:solidFill>
              </a:rPr>
              <a:t> </a:t>
            </a:r>
            <a:r>
              <a:rPr lang="en-US" dirty="0">
                <a:solidFill>
                  <a:srgbClr val="FFFFFF"/>
                </a:solidFill>
              </a:rPr>
              <a:t>(CJ 241)</a:t>
            </a:r>
          </a:p>
        </p:txBody>
      </p:sp>
      <p:sp>
        <p:nvSpPr>
          <p:cNvPr id="3" name="Title 2"/>
          <p:cNvSpPr>
            <a:spLocks noGrp="1"/>
          </p:cNvSpPr>
          <p:nvPr>
            <p:ph type="title"/>
          </p:nvPr>
        </p:nvSpPr>
        <p:spPr/>
        <p:txBody>
          <a:bodyPr>
            <a:normAutofit fontScale="90000"/>
          </a:bodyPr>
          <a:lstStyle/>
          <a:p>
            <a:r>
              <a:rPr lang="en-US" dirty="0"/>
              <a:t>Passage 1: Modern Science is a Human Experience</a:t>
            </a:r>
          </a:p>
        </p:txBody>
      </p:sp>
    </p:spTree>
    <p:extLst>
      <p:ext uri="{BB962C8B-B14F-4D97-AF65-F5344CB8AC3E}">
        <p14:creationId xmlns:p14="http://schemas.microsoft.com/office/powerpoint/2010/main" val="3604027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780C96-F1B3-4A3B-1162-F5E5ECF5275B}"/>
              </a:ext>
            </a:extLst>
          </p:cNvPr>
          <p:cNvSpPr>
            <a:spLocks noGrp="1"/>
          </p:cNvSpPr>
          <p:nvPr>
            <p:ph idx="1"/>
          </p:nvPr>
        </p:nvSpPr>
        <p:spPr/>
        <p:txBody>
          <a:bodyPr/>
          <a:lstStyle/>
          <a:p>
            <a:pPr marL="0" indent="0">
              <a:buNone/>
            </a:pPr>
            <a:r>
              <a:rPr lang="en-US" dirty="0"/>
              <a:t>But when we consider the essence of technology we experience </a:t>
            </a:r>
            <a:r>
              <a:rPr lang="en-US" dirty="0" err="1"/>
              <a:t>enframing</a:t>
            </a:r>
            <a:r>
              <a:rPr lang="en-US" dirty="0"/>
              <a:t> as a destiny of revelation.  In this way we are already sojourning within the free space of destiny, a destiny that in no way confines us to a stultified compulsion to push on blindly with technology or, what comes to the same, to rebel helplessly against it and curse it as the work of the devil.  Quite to the contrary, when we once open ourselves expressly to the essence of technology we find ourselves unexpectedly taken into a freeing claim.  </a:t>
            </a:r>
          </a:p>
        </p:txBody>
      </p:sp>
      <p:sp>
        <p:nvSpPr>
          <p:cNvPr id="3" name="Title 2">
            <a:extLst>
              <a:ext uri="{FF2B5EF4-FFF2-40B4-BE49-F238E27FC236}">
                <a16:creationId xmlns:a16="http://schemas.microsoft.com/office/drawing/2014/main" id="{8DC3436B-5A5F-8A0E-1295-B76321B6D8F5}"/>
              </a:ext>
            </a:extLst>
          </p:cNvPr>
          <p:cNvSpPr>
            <a:spLocks noGrp="1"/>
          </p:cNvSpPr>
          <p:nvPr>
            <p:ph type="title"/>
          </p:nvPr>
        </p:nvSpPr>
        <p:spPr/>
        <p:txBody>
          <a:bodyPr>
            <a:normAutofit fontScale="90000"/>
          </a:bodyPr>
          <a:lstStyle/>
          <a:p>
            <a:r>
              <a:rPr lang="en-US" dirty="0"/>
              <a:t>Does this mean that the human being is powerless to resist technology? No</a:t>
            </a:r>
          </a:p>
        </p:txBody>
      </p:sp>
    </p:spTree>
    <p:extLst>
      <p:ext uri="{BB962C8B-B14F-4D97-AF65-F5344CB8AC3E}">
        <p14:creationId xmlns:p14="http://schemas.microsoft.com/office/powerpoint/2010/main" val="1186069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B1B6-FD71-8832-A05E-EE5F4D095C09}"/>
              </a:ext>
            </a:extLst>
          </p:cNvPr>
          <p:cNvSpPr>
            <a:spLocks noGrp="1"/>
          </p:cNvSpPr>
          <p:nvPr>
            <p:ph type="title"/>
          </p:nvPr>
        </p:nvSpPr>
        <p:spPr/>
        <p:txBody>
          <a:bodyPr/>
          <a:lstStyle/>
          <a:p>
            <a:r>
              <a:rPr lang="en-US" dirty="0"/>
              <a:t>Summarizing the Text</a:t>
            </a:r>
          </a:p>
        </p:txBody>
      </p:sp>
      <p:sp>
        <p:nvSpPr>
          <p:cNvPr id="3" name="Text Placeholder 2">
            <a:extLst>
              <a:ext uri="{FF2B5EF4-FFF2-40B4-BE49-F238E27FC236}">
                <a16:creationId xmlns:a16="http://schemas.microsoft.com/office/drawing/2014/main" id="{932D7189-E253-CB57-FEC5-54CC5FF04B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8450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00CEFE-1F6C-0D48-B19F-F2D8A535F10D}"/>
              </a:ext>
            </a:extLst>
          </p:cNvPr>
          <p:cNvSpPr>
            <a:spLocks noGrp="1"/>
          </p:cNvSpPr>
          <p:nvPr>
            <p:ph idx="1"/>
          </p:nvPr>
        </p:nvSpPr>
        <p:spPr/>
        <p:txBody>
          <a:bodyPr>
            <a:normAutofit lnSpcReduction="10000"/>
          </a:bodyPr>
          <a:lstStyle/>
          <a:p>
            <a:pPr marL="0" indent="0">
              <a:buNone/>
            </a:pPr>
            <a:r>
              <a:rPr lang="en-US" dirty="0"/>
              <a:t>1.  We cannot arrive at the essence of technology through technology. </a:t>
            </a:r>
          </a:p>
          <a:p>
            <a:pPr marL="0" indent="0">
              <a:buNone/>
            </a:pPr>
            <a:r>
              <a:rPr lang="en-US" dirty="0"/>
              <a:t>	- unlike a computer or a spaceship, the essence of 	  technology is not a piece of technology</a:t>
            </a:r>
          </a:p>
          <a:p>
            <a:pPr marL="0" indent="0">
              <a:buNone/>
            </a:pPr>
            <a:endParaRPr lang="en-US" dirty="0"/>
          </a:p>
          <a:p>
            <a:pPr marL="0" indent="0">
              <a:buNone/>
            </a:pPr>
            <a:r>
              <a:rPr lang="en-US" dirty="0"/>
              <a:t>2.  Technology is not just a neutral means to end that we human beings can use whichever way we please. </a:t>
            </a:r>
          </a:p>
          <a:p>
            <a:pPr marL="0" indent="0">
              <a:buNone/>
            </a:pPr>
            <a:endParaRPr lang="en-US" dirty="0"/>
          </a:p>
          <a:p>
            <a:pPr marL="0" indent="0">
              <a:buNone/>
            </a:pPr>
            <a:r>
              <a:rPr lang="en-US" dirty="0"/>
              <a:t>3. Technology is a mode in which beings appear to us, a mode in which we experience nature. This is the essence of technology.  </a:t>
            </a:r>
          </a:p>
          <a:p>
            <a:pPr marL="0" indent="0">
              <a:buNone/>
            </a:pPr>
            <a:endParaRPr lang="en-US" dirty="0"/>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9CC5ACCB-2261-65DD-61BB-AC0518514F03}"/>
              </a:ext>
            </a:extLst>
          </p:cNvPr>
          <p:cNvSpPr>
            <a:spLocks noGrp="1"/>
          </p:cNvSpPr>
          <p:nvPr>
            <p:ph type="title"/>
          </p:nvPr>
        </p:nvSpPr>
        <p:spPr/>
        <p:txBody>
          <a:bodyPr/>
          <a:lstStyle/>
          <a:p>
            <a:r>
              <a:rPr lang="en-US" dirty="0"/>
              <a:t>Points to Note (I)</a:t>
            </a:r>
          </a:p>
        </p:txBody>
      </p:sp>
    </p:spTree>
    <p:extLst>
      <p:ext uri="{BB962C8B-B14F-4D97-AF65-F5344CB8AC3E}">
        <p14:creationId xmlns:p14="http://schemas.microsoft.com/office/powerpoint/2010/main" val="417333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C4086E-2570-176C-9CED-CA0BF76396AB}"/>
              </a:ext>
            </a:extLst>
          </p:cNvPr>
          <p:cNvSpPr>
            <a:spLocks noGrp="1"/>
          </p:cNvSpPr>
          <p:nvPr>
            <p:ph idx="1"/>
          </p:nvPr>
        </p:nvSpPr>
        <p:spPr/>
        <p:txBody>
          <a:bodyPr>
            <a:normAutofit fontScale="92500" lnSpcReduction="20000"/>
          </a:bodyPr>
          <a:lstStyle/>
          <a:p>
            <a:pPr marL="0" indent="0">
              <a:buNone/>
            </a:pPr>
            <a:r>
              <a:rPr lang="en-US" dirty="0"/>
              <a:t>4.  Modern technology is a mode in which everything is revealed to us. In this mode, nature is experienced as a standing reserve, as nothing but a perennial source of energy.   </a:t>
            </a:r>
          </a:p>
          <a:p>
            <a:pPr marL="0" indent="0">
              <a:buNone/>
            </a:pPr>
            <a:endParaRPr lang="en-US" dirty="0"/>
          </a:p>
          <a:p>
            <a:pPr marL="0" indent="0">
              <a:buNone/>
            </a:pPr>
            <a:r>
              <a:rPr lang="en-US" dirty="0"/>
              <a:t>5.  It is because nature is revealed to us in this way in technology, that we exploit nature and are unable to avoid the devastation of climate change. </a:t>
            </a:r>
          </a:p>
          <a:p>
            <a:pPr marL="0" indent="0">
              <a:buNone/>
            </a:pPr>
            <a:endParaRPr lang="en-US" dirty="0"/>
          </a:p>
          <a:p>
            <a:pPr marL="0" indent="0">
              <a:buNone/>
            </a:pPr>
            <a:r>
              <a:rPr lang="en-US" dirty="0"/>
              <a:t>6. We are not thus not the agents of technology.  Technology, as a mode of revelation of beings, makes us see our own selves primarily as technologists.  We are thus caught in technology.  It is the horizon on the basis of which we encounter things at all.  </a:t>
            </a:r>
          </a:p>
        </p:txBody>
      </p:sp>
      <p:sp>
        <p:nvSpPr>
          <p:cNvPr id="3" name="Title 2">
            <a:extLst>
              <a:ext uri="{FF2B5EF4-FFF2-40B4-BE49-F238E27FC236}">
                <a16:creationId xmlns:a16="http://schemas.microsoft.com/office/drawing/2014/main" id="{C1C8D024-8511-BE11-8C2D-092512814AE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306951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F34F6-B31C-EB17-83B6-0BC4A704C5C5}"/>
              </a:ext>
            </a:extLst>
          </p:cNvPr>
          <p:cNvSpPr>
            <a:spLocks noGrp="1"/>
          </p:cNvSpPr>
          <p:nvPr>
            <p:ph idx="1"/>
          </p:nvPr>
        </p:nvSpPr>
        <p:spPr/>
        <p:txBody>
          <a:bodyPr>
            <a:normAutofit fontScale="92500" lnSpcReduction="10000"/>
          </a:bodyPr>
          <a:lstStyle/>
          <a:p>
            <a:pPr marL="0" indent="0">
              <a:buNone/>
            </a:pPr>
            <a:r>
              <a:rPr lang="en-US" dirty="0"/>
              <a:t>7. If we want to develop some freedom with respect to technology, we develop that freedom the moment we recognize modern technology as a human destiny – the destiny that has brought us to point where nature is revealed to us a nothing but a standing reserve. </a:t>
            </a:r>
          </a:p>
          <a:p>
            <a:pPr marL="0" indent="0">
              <a:buNone/>
            </a:pPr>
            <a:endParaRPr lang="en-US" dirty="0"/>
          </a:p>
          <a:p>
            <a:pPr marL="0" indent="0">
              <a:buNone/>
            </a:pPr>
            <a:r>
              <a:rPr lang="en-US" dirty="0"/>
              <a:t>8. In that moment of recognition of our destiny we become free. We are no longer modern technologists or engineers, we are human beings who can think freely, who are capable of recognizing that technology as mode of revelation reaches far beyond just revealing nature as a standing reserve, that technology encompasses art as well, art, which is a different mode of revelation of nature than modern technology. </a:t>
            </a:r>
          </a:p>
        </p:txBody>
      </p:sp>
      <p:sp>
        <p:nvSpPr>
          <p:cNvPr id="3" name="Title 2">
            <a:extLst>
              <a:ext uri="{FF2B5EF4-FFF2-40B4-BE49-F238E27FC236}">
                <a16:creationId xmlns:a16="http://schemas.microsoft.com/office/drawing/2014/main" id="{7357725C-0D3D-48FB-64F6-A465383FEB67}"/>
              </a:ext>
            </a:extLst>
          </p:cNvPr>
          <p:cNvSpPr>
            <a:spLocks noGrp="1"/>
          </p:cNvSpPr>
          <p:nvPr>
            <p:ph type="title"/>
          </p:nvPr>
        </p:nvSpPr>
        <p:spPr/>
        <p:txBody>
          <a:bodyPr/>
          <a:lstStyle/>
          <a:p>
            <a:r>
              <a:rPr lang="en-US" dirty="0"/>
              <a:t>Points to Note III</a:t>
            </a:r>
          </a:p>
        </p:txBody>
      </p:sp>
    </p:spTree>
    <p:extLst>
      <p:ext uri="{BB962C8B-B14F-4D97-AF65-F5344CB8AC3E}">
        <p14:creationId xmlns:p14="http://schemas.microsoft.com/office/powerpoint/2010/main" val="1082193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91F264-5FBC-13A0-436C-1CD76C865E31}"/>
              </a:ext>
            </a:extLst>
          </p:cNvPr>
          <p:cNvSpPr>
            <a:spLocks noGrp="1"/>
          </p:cNvSpPr>
          <p:nvPr>
            <p:ph idx="1"/>
          </p:nvPr>
        </p:nvSpPr>
        <p:spPr/>
        <p:txBody>
          <a:bodyPr/>
          <a:lstStyle/>
          <a:p>
            <a:pPr marL="0" indent="0">
              <a:buNone/>
            </a:pPr>
            <a:r>
              <a:rPr lang="en-US" dirty="0"/>
              <a:t>We can see how Heidegger is confronting the transformation of our relationship to nature that begins with the advent of modern science, and which is expressed so well in Kant’s thought. </a:t>
            </a:r>
          </a:p>
          <a:p>
            <a:pPr marL="0" indent="0">
              <a:buNone/>
            </a:pPr>
            <a:endParaRPr lang="en-US" dirty="0"/>
          </a:p>
          <a:p>
            <a:pPr marL="0" indent="0">
              <a:buNone/>
            </a:pPr>
            <a:r>
              <a:rPr lang="en-US" dirty="0"/>
              <a:t>In this modern age, we are caught in a certain way of looking at nature, nature as a source of energy, energy which can transformed any which we like and which is indispensable for us human beings to live a good life, to live as human beings, that is. </a:t>
            </a:r>
          </a:p>
        </p:txBody>
      </p:sp>
      <p:sp>
        <p:nvSpPr>
          <p:cNvPr id="3" name="Title 2">
            <a:extLst>
              <a:ext uri="{FF2B5EF4-FFF2-40B4-BE49-F238E27FC236}">
                <a16:creationId xmlns:a16="http://schemas.microsoft.com/office/drawing/2014/main" id="{4891E633-3F46-9229-21DB-8FEA270D62E7}"/>
              </a:ext>
            </a:extLst>
          </p:cNvPr>
          <p:cNvSpPr>
            <a:spLocks noGrp="1"/>
          </p:cNvSpPr>
          <p:nvPr>
            <p:ph type="title"/>
          </p:nvPr>
        </p:nvSpPr>
        <p:spPr/>
        <p:txBody>
          <a:bodyPr/>
          <a:lstStyle/>
          <a:p>
            <a:r>
              <a:rPr lang="en-US" dirty="0"/>
              <a:t>Conclusions I</a:t>
            </a:r>
          </a:p>
        </p:txBody>
      </p:sp>
    </p:spTree>
    <p:extLst>
      <p:ext uri="{BB962C8B-B14F-4D97-AF65-F5344CB8AC3E}">
        <p14:creationId xmlns:p14="http://schemas.microsoft.com/office/powerpoint/2010/main" val="3606484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9E59F8-B4D0-E8F4-3395-53226897E2B4}"/>
              </a:ext>
            </a:extLst>
          </p:cNvPr>
          <p:cNvSpPr>
            <a:spLocks noGrp="1"/>
          </p:cNvSpPr>
          <p:nvPr>
            <p:ph idx="1"/>
          </p:nvPr>
        </p:nvSpPr>
        <p:spPr/>
        <p:txBody>
          <a:bodyPr/>
          <a:lstStyle/>
          <a:p>
            <a:pPr marL="0" indent="0">
              <a:buNone/>
            </a:pPr>
            <a:r>
              <a:rPr lang="en-US" dirty="0"/>
              <a:t>Modern technology, Heidegger tells us, is not an application of modern science.  Rather modern science is in its very essence technological.  For, modern technology is essentially that way in which we experience nature as constantly available source of energy.  Technological artifacts like the motor car and the computer are ways of experiencing nature, not just locomotives and calculating machines. Modern science, as an expression of this experience, is fundamentally technological. </a:t>
            </a:r>
          </a:p>
        </p:txBody>
      </p:sp>
      <p:sp>
        <p:nvSpPr>
          <p:cNvPr id="3" name="Title 2">
            <a:extLst>
              <a:ext uri="{FF2B5EF4-FFF2-40B4-BE49-F238E27FC236}">
                <a16:creationId xmlns:a16="http://schemas.microsoft.com/office/drawing/2014/main" id="{0BDBB37B-4DDE-4C97-2996-D046BD711A76}"/>
              </a:ext>
            </a:extLst>
          </p:cNvPr>
          <p:cNvSpPr>
            <a:spLocks noGrp="1"/>
          </p:cNvSpPr>
          <p:nvPr>
            <p:ph type="title"/>
          </p:nvPr>
        </p:nvSpPr>
        <p:spPr/>
        <p:txBody>
          <a:bodyPr/>
          <a:lstStyle/>
          <a:p>
            <a:r>
              <a:rPr lang="en-US" dirty="0"/>
              <a:t>Conclusions II</a:t>
            </a:r>
          </a:p>
        </p:txBody>
      </p:sp>
    </p:spTree>
    <p:extLst>
      <p:ext uri="{BB962C8B-B14F-4D97-AF65-F5344CB8AC3E}">
        <p14:creationId xmlns:p14="http://schemas.microsoft.com/office/powerpoint/2010/main" val="4080287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8501FA-D2B1-A390-84FE-98C61DB7927D}"/>
              </a:ext>
            </a:extLst>
          </p:cNvPr>
          <p:cNvSpPr>
            <a:spLocks noGrp="1"/>
          </p:cNvSpPr>
          <p:nvPr>
            <p:ph idx="1"/>
          </p:nvPr>
        </p:nvSpPr>
        <p:spPr/>
        <p:txBody>
          <a:bodyPr>
            <a:normAutofit lnSpcReduction="10000"/>
          </a:bodyPr>
          <a:lstStyle/>
          <a:p>
            <a:pPr marL="0" indent="0">
              <a:buNone/>
            </a:pPr>
            <a:r>
              <a:rPr lang="en-US" dirty="0"/>
              <a:t>For the problems like climate change posed by modern technological artifacts like the internal combustion engine, Heidegger is arguing, that there are no strictly technological solutions.  </a:t>
            </a:r>
          </a:p>
          <a:p>
            <a:pPr marL="0" indent="0">
              <a:buNone/>
            </a:pPr>
            <a:endParaRPr lang="en-US" dirty="0"/>
          </a:p>
          <a:p>
            <a:pPr marL="0" indent="0">
              <a:buNone/>
            </a:pPr>
            <a:r>
              <a:rPr lang="en-US" dirty="0"/>
              <a:t>To address these problems, technologically is to mistake technology for a mere means.  Technology is really a mode in which nature is revealed to us.  Technological solutions remain as trapped in this mode of revelation as the problems.  So long as we remain trapped in this mode of revelation, we will not be able to overcome the problems of modern technology. </a:t>
            </a:r>
          </a:p>
        </p:txBody>
      </p:sp>
      <p:sp>
        <p:nvSpPr>
          <p:cNvPr id="3" name="Title 2">
            <a:extLst>
              <a:ext uri="{FF2B5EF4-FFF2-40B4-BE49-F238E27FC236}">
                <a16:creationId xmlns:a16="http://schemas.microsoft.com/office/drawing/2014/main" id="{D1E34934-6E8B-985A-B682-06D740DE5310}"/>
              </a:ext>
            </a:extLst>
          </p:cNvPr>
          <p:cNvSpPr>
            <a:spLocks noGrp="1"/>
          </p:cNvSpPr>
          <p:nvPr>
            <p:ph type="title"/>
          </p:nvPr>
        </p:nvSpPr>
        <p:spPr/>
        <p:txBody>
          <a:bodyPr/>
          <a:lstStyle/>
          <a:p>
            <a:r>
              <a:rPr lang="en-US" dirty="0"/>
              <a:t>Conclusions. III</a:t>
            </a:r>
          </a:p>
        </p:txBody>
      </p:sp>
    </p:spTree>
    <p:extLst>
      <p:ext uri="{BB962C8B-B14F-4D97-AF65-F5344CB8AC3E}">
        <p14:creationId xmlns:p14="http://schemas.microsoft.com/office/powerpoint/2010/main" val="2675937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6ECF2E-D59E-103F-617B-7BFDAA9EDE15}"/>
              </a:ext>
            </a:extLst>
          </p:cNvPr>
          <p:cNvSpPr>
            <a:spLocks noGrp="1"/>
          </p:cNvSpPr>
          <p:nvPr>
            <p:ph idx="1"/>
          </p:nvPr>
        </p:nvSpPr>
        <p:spPr/>
        <p:txBody>
          <a:bodyPr>
            <a:normAutofit fontScale="92500" lnSpcReduction="10000"/>
          </a:bodyPr>
          <a:lstStyle/>
          <a:p>
            <a:pPr marL="0" indent="0">
              <a:buNone/>
            </a:pPr>
            <a:r>
              <a:rPr lang="en-US" dirty="0"/>
              <a:t>The first step towards overcoming the problems of modern technology is to recognize that the modern technology is a mode of revelation into which we are sucked into and not just a mere means to an end or a just a human activity. </a:t>
            </a:r>
          </a:p>
          <a:p>
            <a:pPr marL="0" indent="0">
              <a:buNone/>
            </a:pPr>
            <a:endParaRPr lang="en-US" dirty="0"/>
          </a:p>
          <a:p>
            <a:pPr marL="0" indent="0">
              <a:buNone/>
            </a:pPr>
            <a:r>
              <a:rPr lang="en-US" dirty="0"/>
              <a:t>This recognition makes us free with respect to the human destiny called modern technology, in which we are all caught at this point.  This recognition makes it possible for us to see technology </a:t>
            </a:r>
            <a:r>
              <a:rPr lang="en-US"/>
              <a:t>as a mode </a:t>
            </a:r>
            <a:r>
              <a:rPr lang="en-US" dirty="0"/>
              <a:t>of revelation that goes far beyond modern technology.  It brings us face to face with art as different way of encountering beings, as an antidote to modern technology.  </a:t>
            </a:r>
          </a:p>
        </p:txBody>
      </p:sp>
      <p:sp>
        <p:nvSpPr>
          <p:cNvPr id="3" name="Title 2">
            <a:extLst>
              <a:ext uri="{FF2B5EF4-FFF2-40B4-BE49-F238E27FC236}">
                <a16:creationId xmlns:a16="http://schemas.microsoft.com/office/drawing/2014/main" id="{15DAD410-737E-D40A-7A24-28FC9CC2712A}"/>
              </a:ext>
            </a:extLst>
          </p:cNvPr>
          <p:cNvSpPr>
            <a:spLocks noGrp="1"/>
          </p:cNvSpPr>
          <p:nvPr>
            <p:ph type="title"/>
          </p:nvPr>
        </p:nvSpPr>
        <p:spPr/>
        <p:txBody>
          <a:bodyPr/>
          <a:lstStyle/>
          <a:p>
            <a:r>
              <a:rPr lang="en-US" dirty="0"/>
              <a:t>Conclusions IV</a:t>
            </a:r>
          </a:p>
        </p:txBody>
      </p:sp>
    </p:spTree>
    <p:extLst>
      <p:ext uri="{BB962C8B-B14F-4D97-AF65-F5344CB8AC3E}">
        <p14:creationId xmlns:p14="http://schemas.microsoft.com/office/powerpoint/2010/main" val="394562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buNone/>
            </a:pPr>
            <a:r>
              <a:rPr lang="mr-IN" dirty="0">
                <a:solidFill>
                  <a:srgbClr val="660066"/>
                </a:solidFill>
              </a:rPr>
              <a:t>…</a:t>
            </a:r>
            <a:r>
              <a:rPr lang="en-US" dirty="0">
                <a:solidFill>
                  <a:srgbClr val="660066"/>
                </a:solidFill>
              </a:rPr>
              <a:t>we ourselves bring into appearances that order and regularity in them that we call nature, and moreover we would not be able to find it there if we, or the nature of our mind, had not originally put it there.  </a:t>
            </a:r>
            <a:r>
              <a:rPr lang="en-US" dirty="0">
                <a:solidFill>
                  <a:schemeClr val="bg2">
                    <a:lumMod val="40000"/>
                    <a:lumOff val="60000"/>
                  </a:schemeClr>
                </a:solidFill>
              </a:rPr>
              <a:t>For this unity of nature would be a necessary, i.e. a priori certain unity of the connection of appearances.  But how should we be able to establish a synthetic unity </a:t>
            </a:r>
            <a:r>
              <a:rPr lang="en-US" i="1" dirty="0">
                <a:solidFill>
                  <a:schemeClr val="bg2">
                    <a:lumMod val="40000"/>
                    <a:lumOff val="60000"/>
                  </a:schemeClr>
                </a:solidFill>
              </a:rPr>
              <a:t>a priori</a:t>
            </a:r>
            <a:r>
              <a:rPr lang="en-US" dirty="0">
                <a:solidFill>
                  <a:schemeClr val="bg2">
                    <a:lumMod val="40000"/>
                    <a:lumOff val="60000"/>
                  </a:schemeClr>
                </a:solidFill>
              </a:rPr>
              <a:t> if subjective grounds of such a unity were not contained a a priori among the original sources of cognition of our mind, and if these subjective conditions were not at the same time objectively valid, being the grounds of the possibility of cognizing any object in experience at all? (CJ: 241)</a:t>
            </a:r>
            <a:endParaRPr lang="en-US" i="1" dirty="0">
              <a:solidFill>
                <a:schemeClr val="bg2">
                  <a:lumMod val="40000"/>
                  <a:lumOff val="60000"/>
                </a:schemeClr>
              </a:solidFill>
            </a:endParaRPr>
          </a:p>
        </p:txBody>
      </p:sp>
      <p:sp>
        <p:nvSpPr>
          <p:cNvPr id="3" name="Title 2"/>
          <p:cNvSpPr>
            <a:spLocks noGrp="1"/>
          </p:cNvSpPr>
          <p:nvPr>
            <p:ph type="title"/>
          </p:nvPr>
        </p:nvSpPr>
        <p:spPr/>
        <p:txBody>
          <a:bodyPr>
            <a:normAutofit fontScale="90000"/>
          </a:bodyPr>
          <a:lstStyle/>
          <a:p>
            <a:r>
              <a:rPr lang="en-US" dirty="0"/>
              <a:t>Passage 2: The Correlate of this Experience is Nature</a:t>
            </a:r>
          </a:p>
        </p:txBody>
      </p:sp>
    </p:spTree>
    <p:extLst>
      <p:ext uri="{BB962C8B-B14F-4D97-AF65-F5344CB8AC3E}">
        <p14:creationId xmlns:p14="http://schemas.microsoft.com/office/powerpoint/2010/main" val="51121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0988"/>
            <a:ext cx="8229600" cy="4259179"/>
          </a:xfrm>
        </p:spPr>
        <p:txBody>
          <a:bodyPr/>
          <a:lstStyle/>
          <a:p>
            <a:pPr marL="0" indent="0">
              <a:buNone/>
            </a:pPr>
            <a:r>
              <a:rPr lang="en-US" dirty="0">
                <a:solidFill>
                  <a:srgbClr val="FFFFFF"/>
                </a:solidFill>
              </a:rPr>
              <a:t>The understanding is</a:t>
            </a:r>
            <a:r>
              <a:rPr lang="mr-IN" dirty="0">
                <a:solidFill>
                  <a:srgbClr val="FFFFFF"/>
                </a:solidFill>
              </a:rPr>
              <a:t>…</a:t>
            </a:r>
            <a:r>
              <a:rPr lang="en-US" dirty="0">
                <a:solidFill>
                  <a:srgbClr val="FFFFFF"/>
                </a:solidFill>
              </a:rPr>
              <a:t> not merely a faculty for making rules through the comparison of the appearances; it is itself the legislation for nature, i.e. </a:t>
            </a:r>
            <a:r>
              <a:rPr lang="en-US" b="1" dirty="0">
                <a:solidFill>
                  <a:srgbClr val="000090"/>
                </a:solidFill>
              </a:rPr>
              <a:t>without understanding there would not be any nature at all</a:t>
            </a:r>
            <a:r>
              <a:rPr lang="en-US" dirty="0">
                <a:solidFill>
                  <a:srgbClr val="660066"/>
                </a:solidFill>
              </a:rPr>
              <a:t>, </a:t>
            </a:r>
            <a:r>
              <a:rPr lang="en-US" dirty="0">
                <a:solidFill>
                  <a:srgbClr val="FFFFFF"/>
                </a:solidFill>
              </a:rPr>
              <a:t>i.e.</a:t>
            </a:r>
            <a:r>
              <a:rPr lang="en-US" dirty="0">
                <a:solidFill>
                  <a:srgbClr val="660066"/>
                </a:solidFill>
              </a:rPr>
              <a:t> </a:t>
            </a:r>
            <a:r>
              <a:rPr lang="en-US" b="1" dirty="0">
                <a:solidFill>
                  <a:srgbClr val="A40A3E"/>
                </a:solidFill>
              </a:rPr>
              <a:t>the synthetic unity of the manifold of appearances in accordance with rules</a:t>
            </a:r>
            <a:r>
              <a:rPr lang="en-US" dirty="0">
                <a:solidFill>
                  <a:srgbClr val="FFFFFF"/>
                </a:solidFill>
              </a:rPr>
              <a:t>;</a:t>
            </a:r>
            <a:r>
              <a:rPr lang="en-US" dirty="0">
                <a:solidFill>
                  <a:srgbClr val="660066"/>
                </a:solidFill>
              </a:rPr>
              <a:t> </a:t>
            </a:r>
            <a:r>
              <a:rPr lang="en-US" dirty="0">
                <a:solidFill>
                  <a:srgbClr val="FFFFFF"/>
                </a:solidFill>
              </a:rPr>
              <a:t>for appearances as such cannot exist outside us but only in our sensibility.    </a:t>
            </a:r>
          </a:p>
        </p:txBody>
      </p:sp>
      <p:sp>
        <p:nvSpPr>
          <p:cNvPr id="3" name="Title 2"/>
          <p:cNvSpPr>
            <a:spLocks noGrp="1"/>
          </p:cNvSpPr>
          <p:nvPr>
            <p:ph type="title"/>
          </p:nvPr>
        </p:nvSpPr>
        <p:spPr/>
        <p:txBody>
          <a:bodyPr>
            <a:normAutofit fontScale="90000"/>
          </a:bodyPr>
          <a:lstStyle/>
          <a:p>
            <a:r>
              <a:rPr lang="en-US" dirty="0"/>
              <a:t>Passage 3: This Experience Involves the Understanding</a:t>
            </a:r>
          </a:p>
        </p:txBody>
      </p:sp>
    </p:spTree>
    <p:extLst>
      <p:ext uri="{BB962C8B-B14F-4D97-AF65-F5344CB8AC3E}">
        <p14:creationId xmlns:p14="http://schemas.microsoft.com/office/powerpoint/2010/main" val="339744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36821"/>
            <a:ext cx="8229600" cy="4572000"/>
          </a:xfrm>
        </p:spPr>
        <p:txBody>
          <a:bodyPr>
            <a:normAutofit/>
          </a:bodyPr>
          <a:lstStyle/>
          <a:p>
            <a:pPr marL="0" indent="0">
              <a:buNone/>
            </a:pPr>
            <a:r>
              <a:rPr lang="en-US" dirty="0"/>
              <a:t>Thus as exaggerated and contradictory as it may sound to say that the </a:t>
            </a:r>
            <a:r>
              <a:rPr lang="en-US" b="1" dirty="0">
                <a:solidFill>
                  <a:srgbClr val="660066"/>
                </a:solidFill>
              </a:rPr>
              <a:t>understanding is itself the source of the laws of nature, and thus of the formal unity of nature</a:t>
            </a:r>
            <a:r>
              <a:rPr lang="en-US" dirty="0"/>
              <a:t>, such an assertion is nevertheless correct and appropriate to the object, namely experience.  To be sure, empirical laws, as such, can by no means derive their origin from the pure understanding</a:t>
            </a:r>
            <a:r>
              <a:rPr lang="mr-IN" dirty="0"/>
              <a:t>…</a:t>
            </a:r>
            <a:r>
              <a:rPr lang="en-US" dirty="0"/>
              <a:t>But </a:t>
            </a:r>
            <a:r>
              <a:rPr lang="en-US" b="1" dirty="0">
                <a:solidFill>
                  <a:srgbClr val="660066"/>
                </a:solidFill>
              </a:rPr>
              <a:t>all empirical laws are only particular determinations of the pure laws of understanding</a:t>
            </a:r>
            <a:r>
              <a:rPr lang="en-US" dirty="0"/>
              <a:t>, under which and in accordance with whose norm they are first possible, and the appearances assume a lawful form</a:t>
            </a:r>
            <a:r>
              <a:rPr lang="mr-IN" dirty="0"/>
              <a:t>…</a:t>
            </a:r>
            <a:endParaRPr lang="en-US" dirty="0"/>
          </a:p>
        </p:txBody>
      </p:sp>
      <p:sp>
        <p:nvSpPr>
          <p:cNvPr id="3" name="Title 2"/>
          <p:cNvSpPr>
            <a:spLocks noGrp="1"/>
          </p:cNvSpPr>
          <p:nvPr>
            <p:ph type="title"/>
          </p:nvPr>
        </p:nvSpPr>
        <p:spPr>
          <a:xfrm>
            <a:off x="457200" y="152399"/>
            <a:ext cx="8229600" cy="1684421"/>
          </a:xfrm>
        </p:spPr>
        <p:txBody>
          <a:bodyPr>
            <a:normAutofit fontScale="90000"/>
          </a:bodyPr>
          <a:lstStyle/>
          <a:p>
            <a:br>
              <a:rPr lang="en-US" dirty="0"/>
            </a:br>
            <a:br>
              <a:rPr lang="en-US" dirty="0"/>
            </a:br>
            <a:r>
              <a:rPr lang="en-US" dirty="0"/>
              <a:t>Passage 3: The Human Understanding is the Source of Nature’s Unity as a Causal Nexus</a:t>
            </a:r>
          </a:p>
        </p:txBody>
      </p:sp>
    </p:spTree>
    <p:extLst>
      <p:ext uri="{BB962C8B-B14F-4D97-AF65-F5344CB8AC3E}">
        <p14:creationId xmlns:p14="http://schemas.microsoft.com/office/powerpoint/2010/main" val="64033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6CC8-C83B-0C05-1C5B-A52F9E588A42}"/>
              </a:ext>
            </a:extLst>
          </p:cNvPr>
          <p:cNvSpPr>
            <a:spLocks noGrp="1"/>
          </p:cNvSpPr>
          <p:nvPr>
            <p:ph type="title"/>
          </p:nvPr>
        </p:nvSpPr>
        <p:spPr/>
        <p:txBody>
          <a:bodyPr/>
          <a:lstStyle/>
          <a:p>
            <a:r>
              <a:rPr lang="en-US" dirty="0"/>
              <a:t>Summarizing the Text</a:t>
            </a:r>
          </a:p>
        </p:txBody>
      </p:sp>
      <p:sp>
        <p:nvSpPr>
          <p:cNvPr id="3" name="Text Placeholder 2">
            <a:extLst>
              <a:ext uri="{FF2B5EF4-FFF2-40B4-BE49-F238E27FC236}">
                <a16:creationId xmlns:a16="http://schemas.microsoft.com/office/drawing/2014/main" id="{54EAAAC2-93D6-D05F-5920-86542BA416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309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sz="4400" dirty="0"/>
              <a:t>What is nature?</a:t>
            </a:r>
          </a:p>
          <a:p>
            <a:pPr marL="0" indent="0">
              <a:buNone/>
            </a:pPr>
            <a:r>
              <a:rPr lang="en-US" dirty="0"/>
              <a:t>It is the correlate of an experience</a:t>
            </a:r>
          </a:p>
          <a:p>
            <a:pPr marL="0" indent="0">
              <a:buNone/>
            </a:pPr>
            <a:endParaRPr lang="en-US" dirty="0"/>
          </a:p>
          <a:p>
            <a:pPr marL="0" indent="0">
              <a:buNone/>
            </a:pPr>
            <a:r>
              <a:rPr lang="en-US" sz="4400" dirty="0"/>
              <a:t>What kind of experience?</a:t>
            </a:r>
          </a:p>
          <a:p>
            <a:pPr marL="0" indent="0">
              <a:buNone/>
            </a:pPr>
            <a:r>
              <a:rPr lang="en-US" dirty="0"/>
              <a:t>The experience of lawful orderliness</a:t>
            </a:r>
          </a:p>
          <a:p>
            <a:pPr marL="0" indent="0">
              <a:buNone/>
            </a:pPr>
            <a:endParaRPr lang="en-US" dirty="0"/>
          </a:p>
          <a:p>
            <a:pPr marL="0" indent="0">
              <a:buNone/>
            </a:pPr>
            <a:r>
              <a:rPr lang="en-US" sz="4400" dirty="0"/>
              <a:t>What is the experience of lawful orderliness?</a:t>
            </a:r>
          </a:p>
          <a:p>
            <a:pPr marL="0" indent="0">
              <a:buNone/>
            </a:pPr>
            <a:r>
              <a:rPr lang="en-US" dirty="0"/>
              <a:t>It is the experience of observing scientifically.</a:t>
            </a:r>
          </a:p>
          <a:p>
            <a:pPr marL="0" indent="0">
              <a:buNone/>
            </a:pP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1210060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Paper.thmx</Template>
  <TotalTime>443</TotalTime>
  <Words>2993</Words>
  <Application>Microsoft Macintosh PowerPoint</Application>
  <PresentationFormat>On-screen Show (4:3)</PresentationFormat>
  <Paragraphs>189</Paragraphs>
  <Slides>48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Calibri</vt:lpstr>
      <vt:lpstr>Constantia</vt:lpstr>
      <vt:lpstr>Wingdings 2</vt:lpstr>
      <vt:lpstr>Paper</vt:lpstr>
      <vt:lpstr>Climate Change as the History of Modern Western Thought</vt:lpstr>
      <vt:lpstr>Kant and Nature in Critique of Pure of Reason</vt:lpstr>
      <vt:lpstr>Some Important Passages</vt:lpstr>
      <vt:lpstr>Passage 1: Modern Science is a Human Experience</vt:lpstr>
      <vt:lpstr>Passage 2: The Correlate of this Experience is Nature</vt:lpstr>
      <vt:lpstr>Passage 3: This Experience Involves the Understanding</vt:lpstr>
      <vt:lpstr>  Passage 3: The Human Understanding is the Source of Nature’s Unity as a Causal Nexus</vt:lpstr>
      <vt:lpstr>Summarizing the Text</vt:lpstr>
      <vt:lpstr>PowerPoint Presentation</vt:lpstr>
      <vt:lpstr>What goes into the scientific observation</vt:lpstr>
      <vt:lpstr>What is sensibility?</vt:lpstr>
      <vt:lpstr>What is understanding?</vt:lpstr>
      <vt:lpstr>What is imagination?</vt:lpstr>
      <vt:lpstr>PowerPoint Presentation</vt:lpstr>
      <vt:lpstr>Conclusion</vt:lpstr>
      <vt:lpstr>Kant on Nature in the Critique of Judgement</vt:lpstr>
      <vt:lpstr>Some Important Passages from the Text</vt:lpstr>
      <vt:lpstr>Nature is not Just a Nexus of Cause and Effect</vt:lpstr>
      <vt:lpstr>The Power of Nature Attests to Our Radical Separation from It</vt:lpstr>
      <vt:lpstr>This Radical Separation as the Distinction of the Human Being</vt:lpstr>
      <vt:lpstr>The Experience of Sublimity as a Testament to  Radical Separation between Humanity and Nature </vt:lpstr>
      <vt:lpstr>The Experience of Sublimity is the Experience of our Alienation from Nature.</vt:lpstr>
      <vt:lpstr>Summarizing the Text</vt:lpstr>
      <vt:lpstr>PowerPoint Presentation</vt:lpstr>
      <vt:lpstr>What goes into the experience of sublimity?</vt:lpstr>
      <vt:lpstr>Sensibility</vt:lpstr>
      <vt:lpstr>Imagination</vt:lpstr>
      <vt:lpstr>Reason</vt:lpstr>
      <vt:lpstr>PowerPoint Presentation</vt:lpstr>
      <vt:lpstr>Conclusions I</vt:lpstr>
      <vt:lpstr>Conclusions (Contd.)</vt:lpstr>
      <vt:lpstr>Conclusions III</vt:lpstr>
      <vt:lpstr>The Question Concerning Technology</vt:lpstr>
      <vt:lpstr>Some Important Passages</vt:lpstr>
      <vt:lpstr>We cannot grasp the essence of technology through technology</vt:lpstr>
      <vt:lpstr>What is the essence of technology?</vt:lpstr>
      <vt:lpstr>What about the essence of modern technology?</vt:lpstr>
      <vt:lpstr>How do beings reveal themselves to us in modern technology?</vt:lpstr>
      <vt:lpstr>Is the human being the agent of modern technology? No?</vt:lpstr>
      <vt:lpstr>Does this mean that the human being is powerless to resist technology? No</vt:lpstr>
      <vt:lpstr>Summarizing the Text</vt:lpstr>
      <vt:lpstr>Points to Note (I)</vt:lpstr>
      <vt:lpstr>PowerPoint Presentation</vt:lpstr>
      <vt:lpstr>Points to Note III</vt:lpstr>
      <vt:lpstr>Conclusions I</vt:lpstr>
      <vt:lpstr>Conclusions II</vt:lpstr>
      <vt:lpstr>Conclusions. III</vt:lpstr>
      <vt:lpstr>Conclusions 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 and Nature in Critique of Pure of Reason</dc:title>
  <dc:creator>Arun Iyer</dc:creator>
  <cp:lastModifiedBy>Microsoft Office User</cp:lastModifiedBy>
  <cp:revision>30</cp:revision>
  <dcterms:created xsi:type="dcterms:W3CDTF">2019-01-06T14:20:14Z</dcterms:created>
  <dcterms:modified xsi:type="dcterms:W3CDTF">2023-01-03T12:38:20Z</dcterms:modified>
</cp:coreProperties>
</file>