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9"/>
  </p:notesMasterIdLst>
  <p:sldIdLst>
    <p:sldId id="256" r:id="rId2"/>
    <p:sldId id="635" r:id="rId3"/>
    <p:sldId id="292" r:id="rId4"/>
    <p:sldId id="294" r:id="rId5"/>
    <p:sldId id="296" r:id="rId6"/>
    <p:sldId id="304" r:id="rId7"/>
    <p:sldId id="301" r:id="rId8"/>
    <p:sldId id="307" r:id="rId9"/>
    <p:sldId id="636" r:id="rId10"/>
    <p:sldId id="402" r:id="rId11"/>
    <p:sldId id="342" r:id="rId12"/>
    <p:sldId id="343" r:id="rId13"/>
    <p:sldId id="344" r:id="rId14"/>
    <p:sldId id="345" r:id="rId15"/>
    <p:sldId id="346" r:id="rId16"/>
    <p:sldId id="557" r:id="rId17"/>
    <p:sldId id="558" r:id="rId18"/>
    <p:sldId id="559" r:id="rId19"/>
    <p:sldId id="564" r:id="rId20"/>
    <p:sldId id="627" r:id="rId21"/>
    <p:sldId id="628" r:id="rId22"/>
    <p:sldId id="632" r:id="rId23"/>
    <p:sldId id="634" r:id="rId24"/>
    <p:sldId id="333" r:id="rId25"/>
    <p:sldId id="630" r:id="rId26"/>
    <p:sldId id="560" r:id="rId27"/>
    <p:sldId id="5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812"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6B758644-2A91-47BD-B17E-2F5CB0A831BD}" type="datetimeFigureOut">
              <a:rPr lang="en-US" smtClean="0"/>
              <a:pPr/>
              <a:t>7/25/2023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BED83818-E332-46DE-B9C3-498957C851D7}" type="slidenum">
              <a:rPr lang="en-US" smtClean="0"/>
              <a:pPr/>
              <a:t>‹#›</a:t>
            </a:fld>
            <a:endParaRPr lang="en-US"/>
          </a:p>
        </p:txBody>
      </p:sp>
    </p:spTree>
    <p:extLst>
      <p:ext uri="{BB962C8B-B14F-4D97-AF65-F5344CB8AC3E}">
        <p14:creationId xmlns:p14="http://schemas.microsoft.com/office/powerpoint/2010/main" val="351150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59524686-B4FA-4C90-A60A-58059A7C66AE}"/>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2C933229-4206-440D-A116-A292281991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8A18F80F-28FD-44A1-8245-7DB5EFEC1A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C0F63DB9-73A7-4AB8-AA69-3522B448867E}" type="slidenum">
              <a:rPr lang="en-GB" altLang="en-US" smtClean="0"/>
              <a:pPr fontAlgn="base">
                <a:spcBef>
                  <a:spcPct val="0"/>
                </a:spcBef>
                <a:spcAft>
                  <a:spcPct val="0"/>
                </a:spcAft>
              </a:pPr>
              <a:t>16</a:t>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F67FB2D8-F9EE-43A1-A142-7A534FE84842}"/>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D07403D0-1602-42FE-BCB0-201BF13030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1748" name="Slide Number Placeholder 3">
            <a:extLst>
              <a:ext uri="{FF2B5EF4-FFF2-40B4-BE49-F238E27FC236}">
                <a16:creationId xmlns:a16="http://schemas.microsoft.com/office/drawing/2014/main" id="{7BDAFEAD-2D92-4CC4-B3E1-E5F47029DA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D9348EDE-7018-4D35-BD8F-BFCF08E2A13E}" type="slidenum">
              <a:rPr lang="en-GB" altLang="en-US" smtClean="0"/>
              <a:pPr fontAlgn="base">
                <a:spcBef>
                  <a:spcPct val="0"/>
                </a:spcBef>
                <a:spcAft>
                  <a:spcPct val="0"/>
                </a:spcAft>
              </a:pPr>
              <a:t>17</a:t>
            </a:fld>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D83818-E332-46DE-B9C3-498957C851D7}" type="slidenum">
              <a:rPr lang="en-US" smtClean="0"/>
              <a:pPr/>
              <a:t>18</a:t>
            </a:fld>
            <a:endParaRPr lang="en-US"/>
          </a:p>
        </p:txBody>
      </p:sp>
    </p:spTree>
    <p:extLst>
      <p:ext uri="{BB962C8B-B14F-4D97-AF65-F5344CB8AC3E}">
        <p14:creationId xmlns:p14="http://schemas.microsoft.com/office/powerpoint/2010/main" val="354554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D83818-E332-46DE-B9C3-498957C851D7}" type="slidenum">
              <a:rPr lang="en-US" smtClean="0"/>
              <a:pPr/>
              <a:t>20</a:t>
            </a:fld>
            <a:endParaRPr lang="en-US"/>
          </a:p>
        </p:txBody>
      </p:sp>
    </p:spTree>
    <p:extLst>
      <p:ext uri="{BB962C8B-B14F-4D97-AF65-F5344CB8AC3E}">
        <p14:creationId xmlns:p14="http://schemas.microsoft.com/office/powerpoint/2010/main" val="886725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B12CE221-F376-46F6-B792-078EF1C8D057}"/>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C6A35875-061D-4A72-A9F9-155AEF433C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ltLang="en-US" b="1"/>
              <a:t>Resource Omnivores, Ecosystem People, Ecological Refugees- form the iron triangle </a:t>
            </a:r>
            <a:endParaRPr lang="en-US" altLang="en-US" b="1"/>
          </a:p>
        </p:txBody>
      </p:sp>
      <p:sp>
        <p:nvSpPr>
          <p:cNvPr id="34820" name="Slide Number Placeholder 3">
            <a:extLst>
              <a:ext uri="{FF2B5EF4-FFF2-40B4-BE49-F238E27FC236}">
                <a16:creationId xmlns:a16="http://schemas.microsoft.com/office/drawing/2014/main" id="{68ED68B5-D4DA-41BB-A777-33A0CC7BB2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558D9697-FF8A-48EA-9911-5CB99394277E}" type="slidenum">
              <a:rPr lang="en-GB" altLang="en-US" smtClean="0"/>
              <a:pPr fontAlgn="base">
                <a:spcBef>
                  <a:spcPct val="0"/>
                </a:spcBef>
                <a:spcAft>
                  <a:spcPct val="0"/>
                </a:spcAft>
              </a:pPr>
              <a:t>26</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numCol="1"/>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numCol="1"/>
          <a:lstStyle/>
          <a:p>
            <a:fld id="{E663307C-DBC8-4109-9EBB-9509397230DE}" type="datetimeFigureOut">
              <a:rPr lang="en-US" smtClean="0"/>
              <a:pPr/>
              <a:t>7/25/2023</a:t>
            </a:fld>
            <a:endParaRPr lang="en-US"/>
          </a:p>
        </p:txBody>
      </p:sp>
      <p:sp>
        <p:nvSpPr>
          <p:cNvPr id="5" name="Footer Placeholder 4"/>
          <p:cNvSpPr>
            <a:spLocks noGrp="1"/>
          </p:cNvSpPr>
          <p:nvPr>
            <p:ph type="ftr" sz="quarter" idx="11"/>
          </p:nvPr>
        </p:nvSpPr>
        <p:spPr/>
        <p:txBody>
          <a:bodyPr numCol="1"/>
          <a:lstStyle/>
          <a:p>
            <a:endParaRPr lang="en-US"/>
          </a:p>
        </p:txBody>
      </p:sp>
      <p:sp>
        <p:nvSpPr>
          <p:cNvPr id="6" name="Slide Number Placeholder 5"/>
          <p:cNvSpPr>
            <a:spLocks noGrp="1"/>
          </p:cNvSpPr>
          <p:nvPr>
            <p:ph type="sldNum" sz="quarter" idx="12"/>
          </p:nvPr>
        </p:nvSpPr>
        <p:spPr/>
        <p:txBody>
          <a:bodyPr numCol="1"/>
          <a:lstStyle/>
          <a:p>
            <a:fld id="{3084ECBB-6CD3-4438-A4B0-CF6DB766B9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Vertical Text Placeholder 2"/>
          <p:cNvSpPr>
            <a:spLocks noGrp="1"/>
          </p:cNvSpPr>
          <p:nvPr>
            <p:ph type="body" orient="vert" idx="1"/>
          </p:nvPr>
        </p:nvSpPr>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numCol="1"/>
          <a:lstStyle/>
          <a:p>
            <a:fld id="{E663307C-DBC8-4109-9EBB-9509397230DE}" type="datetimeFigureOut">
              <a:rPr lang="en-US" smtClean="0"/>
              <a:pPr/>
              <a:t>7/25/2023</a:t>
            </a:fld>
            <a:endParaRPr lang="en-US"/>
          </a:p>
        </p:txBody>
      </p:sp>
      <p:sp>
        <p:nvSpPr>
          <p:cNvPr id="5" name="Footer Placeholder 4"/>
          <p:cNvSpPr>
            <a:spLocks noGrp="1"/>
          </p:cNvSpPr>
          <p:nvPr>
            <p:ph type="ftr" sz="quarter" idx="11"/>
          </p:nvPr>
        </p:nvSpPr>
        <p:spPr/>
        <p:txBody>
          <a:bodyPr numCol="1"/>
          <a:lstStyle/>
          <a:p>
            <a:endParaRPr lang="en-US"/>
          </a:p>
        </p:txBody>
      </p:sp>
      <p:sp>
        <p:nvSpPr>
          <p:cNvPr id="6" name="Slide Number Placeholder 5"/>
          <p:cNvSpPr>
            <a:spLocks noGrp="1"/>
          </p:cNvSpPr>
          <p:nvPr>
            <p:ph type="sldNum" sz="quarter" idx="12"/>
          </p:nvPr>
        </p:nvSpPr>
        <p:spPr/>
        <p:txBody>
          <a:bodyPr numCol="1"/>
          <a:lstStyle/>
          <a:p>
            <a:fld id="{3084ECBB-6CD3-4438-A4B0-CF6DB766B9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numCol="1"/>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numCol="1"/>
          <a:lstStyle/>
          <a:p>
            <a:fld id="{E663307C-DBC8-4109-9EBB-9509397230DE}" type="datetimeFigureOut">
              <a:rPr lang="en-US" smtClean="0"/>
              <a:pPr/>
              <a:t>7/25/2023</a:t>
            </a:fld>
            <a:endParaRPr lang="en-US"/>
          </a:p>
        </p:txBody>
      </p:sp>
      <p:sp>
        <p:nvSpPr>
          <p:cNvPr id="5" name="Footer Placeholder 4"/>
          <p:cNvSpPr>
            <a:spLocks noGrp="1"/>
          </p:cNvSpPr>
          <p:nvPr>
            <p:ph type="ftr" sz="quarter" idx="11"/>
          </p:nvPr>
        </p:nvSpPr>
        <p:spPr/>
        <p:txBody>
          <a:bodyPr numCol="1"/>
          <a:lstStyle/>
          <a:p>
            <a:endParaRPr lang="en-US"/>
          </a:p>
        </p:txBody>
      </p:sp>
      <p:sp>
        <p:nvSpPr>
          <p:cNvPr id="6" name="Slide Number Placeholder 5"/>
          <p:cNvSpPr>
            <a:spLocks noGrp="1"/>
          </p:cNvSpPr>
          <p:nvPr>
            <p:ph type="sldNum" sz="quarter" idx="12"/>
          </p:nvPr>
        </p:nvSpPr>
        <p:spPr/>
        <p:txBody>
          <a:bodyPr numCol="1"/>
          <a:lstStyle/>
          <a:p>
            <a:fld id="{3084ECBB-6CD3-4438-A4B0-CF6DB766B9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idx="1"/>
          </p:nvPr>
        </p:nvSpPr>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numCol="1"/>
          <a:lstStyle/>
          <a:p>
            <a:fld id="{E663307C-DBC8-4109-9EBB-9509397230DE}" type="datetimeFigureOut">
              <a:rPr lang="en-US" smtClean="0"/>
              <a:pPr/>
              <a:t>7/25/2023</a:t>
            </a:fld>
            <a:endParaRPr lang="en-US"/>
          </a:p>
        </p:txBody>
      </p:sp>
      <p:sp>
        <p:nvSpPr>
          <p:cNvPr id="5" name="Footer Placeholder 4"/>
          <p:cNvSpPr>
            <a:spLocks noGrp="1"/>
          </p:cNvSpPr>
          <p:nvPr>
            <p:ph type="ftr" sz="quarter" idx="11"/>
          </p:nvPr>
        </p:nvSpPr>
        <p:spPr/>
        <p:txBody>
          <a:bodyPr numCol="1"/>
          <a:lstStyle/>
          <a:p>
            <a:endParaRPr lang="en-US"/>
          </a:p>
        </p:txBody>
      </p:sp>
      <p:sp>
        <p:nvSpPr>
          <p:cNvPr id="6" name="Slide Number Placeholder 5"/>
          <p:cNvSpPr>
            <a:spLocks noGrp="1"/>
          </p:cNvSpPr>
          <p:nvPr>
            <p:ph type="sldNum" sz="quarter" idx="12"/>
          </p:nvPr>
        </p:nvSpPr>
        <p:spPr/>
        <p:txBody>
          <a:bodyPr numCol="1"/>
          <a:lstStyle/>
          <a:p>
            <a:fld id="{3084ECBB-6CD3-4438-A4B0-CF6DB766B9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numCol="1"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numCol="1"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numCol="1"/>
          <a:lstStyle/>
          <a:p>
            <a:fld id="{E663307C-DBC8-4109-9EBB-9509397230DE}" type="datetimeFigureOut">
              <a:rPr lang="en-US" smtClean="0"/>
              <a:pPr/>
              <a:t>7/25/2023</a:t>
            </a:fld>
            <a:endParaRPr lang="en-US"/>
          </a:p>
        </p:txBody>
      </p:sp>
      <p:sp>
        <p:nvSpPr>
          <p:cNvPr id="5" name="Footer Placeholder 4"/>
          <p:cNvSpPr>
            <a:spLocks noGrp="1"/>
          </p:cNvSpPr>
          <p:nvPr>
            <p:ph type="ftr" sz="quarter" idx="11"/>
          </p:nvPr>
        </p:nvSpPr>
        <p:spPr/>
        <p:txBody>
          <a:bodyPr numCol="1"/>
          <a:lstStyle/>
          <a:p>
            <a:endParaRPr lang="en-US"/>
          </a:p>
        </p:txBody>
      </p:sp>
      <p:sp>
        <p:nvSpPr>
          <p:cNvPr id="6" name="Slide Number Placeholder 5"/>
          <p:cNvSpPr>
            <a:spLocks noGrp="1"/>
          </p:cNvSpPr>
          <p:nvPr>
            <p:ph type="sldNum" sz="quarter" idx="12"/>
          </p:nvPr>
        </p:nvSpPr>
        <p:spPr/>
        <p:txBody>
          <a:bodyPr numCol="1"/>
          <a:lstStyle/>
          <a:p>
            <a:fld id="{3084ECBB-6CD3-4438-A4B0-CF6DB766B9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numCol="1"/>
          <a:lstStyle/>
          <a:p>
            <a:fld id="{E663307C-DBC8-4109-9EBB-9509397230DE}" type="datetimeFigureOut">
              <a:rPr lang="en-US" smtClean="0"/>
              <a:pPr/>
              <a:t>7/25/2023</a:t>
            </a:fld>
            <a:endParaRPr lang="en-US"/>
          </a:p>
        </p:txBody>
      </p:sp>
      <p:sp>
        <p:nvSpPr>
          <p:cNvPr id="6" name="Footer Placeholder 5"/>
          <p:cNvSpPr>
            <a:spLocks noGrp="1"/>
          </p:cNvSpPr>
          <p:nvPr>
            <p:ph type="ftr" sz="quarter" idx="11"/>
          </p:nvPr>
        </p:nvSpPr>
        <p:spPr/>
        <p:txBody>
          <a:bodyPr numCol="1"/>
          <a:lstStyle/>
          <a:p>
            <a:endParaRPr lang="en-US"/>
          </a:p>
        </p:txBody>
      </p:sp>
      <p:sp>
        <p:nvSpPr>
          <p:cNvPr id="7" name="Slide Number Placeholder 6"/>
          <p:cNvSpPr>
            <a:spLocks noGrp="1"/>
          </p:cNvSpPr>
          <p:nvPr>
            <p:ph type="sldNum" sz="quarter" idx="12"/>
          </p:nvPr>
        </p:nvSpPr>
        <p:spPr/>
        <p:txBody>
          <a:bodyPr numCol="1"/>
          <a:lstStyle/>
          <a:p>
            <a:fld id="{3084ECBB-6CD3-4438-A4B0-CF6DB766B9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numCol="1"/>
          <a:lstStyle/>
          <a:p>
            <a:fld id="{E663307C-DBC8-4109-9EBB-9509397230DE}" type="datetimeFigureOut">
              <a:rPr lang="en-US" smtClean="0"/>
              <a:pPr/>
              <a:t>7/25/2023</a:t>
            </a:fld>
            <a:endParaRPr lang="en-US"/>
          </a:p>
        </p:txBody>
      </p:sp>
      <p:sp>
        <p:nvSpPr>
          <p:cNvPr id="8" name="Footer Placeholder 7"/>
          <p:cNvSpPr>
            <a:spLocks noGrp="1"/>
          </p:cNvSpPr>
          <p:nvPr>
            <p:ph type="ftr" sz="quarter" idx="11"/>
          </p:nvPr>
        </p:nvSpPr>
        <p:spPr/>
        <p:txBody>
          <a:bodyPr numCol="1"/>
          <a:lstStyle/>
          <a:p>
            <a:endParaRPr lang="en-US"/>
          </a:p>
        </p:txBody>
      </p:sp>
      <p:sp>
        <p:nvSpPr>
          <p:cNvPr id="9" name="Slide Number Placeholder 8"/>
          <p:cNvSpPr>
            <a:spLocks noGrp="1"/>
          </p:cNvSpPr>
          <p:nvPr>
            <p:ph type="sldNum" sz="quarter" idx="12"/>
          </p:nvPr>
        </p:nvSpPr>
        <p:spPr/>
        <p:txBody>
          <a:bodyPr numCol="1"/>
          <a:lstStyle/>
          <a:p>
            <a:fld id="{3084ECBB-6CD3-4438-A4B0-CF6DB766B9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Date Placeholder 2"/>
          <p:cNvSpPr>
            <a:spLocks noGrp="1"/>
          </p:cNvSpPr>
          <p:nvPr>
            <p:ph type="dt" sz="half" idx="10"/>
          </p:nvPr>
        </p:nvSpPr>
        <p:spPr/>
        <p:txBody>
          <a:bodyPr numCol="1"/>
          <a:lstStyle/>
          <a:p>
            <a:fld id="{E663307C-DBC8-4109-9EBB-9509397230DE}" type="datetimeFigureOut">
              <a:rPr lang="en-US" smtClean="0"/>
              <a:pPr/>
              <a:t>7/25/2023</a:t>
            </a:fld>
            <a:endParaRPr lang="en-US"/>
          </a:p>
        </p:txBody>
      </p:sp>
      <p:sp>
        <p:nvSpPr>
          <p:cNvPr id="4" name="Footer Placeholder 3"/>
          <p:cNvSpPr>
            <a:spLocks noGrp="1"/>
          </p:cNvSpPr>
          <p:nvPr>
            <p:ph type="ftr" sz="quarter" idx="11"/>
          </p:nvPr>
        </p:nvSpPr>
        <p:spPr/>
        <p:txBody>
          <a:bodyPr numCol="1"/>
          <a:lstStyle/>
          <a:p>
            <a:endParaRPr lang="en-US"/>
          </a:p>
        </p:txBody>
      </p:sp>
      <p:sp>
        <p:nvSpPr>
          <p:cNvPr id="5" name="Slide Number Placeholder 4"/>
          <p:cNvSpPr>
            <a:spLocks noGrp="1"/>
          </p:cNvSpPr>
          <p:nvPr>
            <p:ph type="sldNum" sz="quarter" idx="12"/>
          </p:nvPr>
        </p:nvSpPr>
        <p:spPr/>
        <p:txBody>
          <a:bodyPr numCol="1"/>
          <a:lstStyle/>
          <a:p>
            <a:fld id="{3084ECBB-6CD3-4438-A4B0-CF6DB766B9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numCol="1"/>
          <a:lstStyle/>
          <a:p>
            <a:fld id="{E663307C-DBC8-4109-9EBB-9509397230DE}" type="datetimeFigureOut">
              <a:rPr lang="en-US" smtClean="0"/>
              <a:pPr/>
              <a:t>7/25/2023</a:t>
            </a:fld>
            <a:endParaRPr lang="en-US"/>
          </a:p>
        </p:txBody>
      </p:sp>
      <p:sp>
        <p:nvSpPr>
          <p:cNvPr id="3" name="Footer Placeholder 2"/>
          <p:cNvSpPr>
            <a:spLocks noGrp="1"/>
          </p:cNvSpPr>
          <p:nvPr>
            <p:ph type="ftr" sz="quarter" idx="11"/>
          </p:nvPr>
        </p:nvSpPr>
        <p:spPr/>
        <p:txBody>
          <a:bodyPr numCol="1"/>
          <a:lstStyle/>
          <a:p>
            <a:endParaRPr lang="en-US"/>
          </a:p>
        </p:txBody>
      </p:sp>
      <p:sp>
        <p:nvSpPr>
          <p:cNvPr id="4" name="Slide Number Placeholder 3"/>
          <p:cNvSpPr>
            <a:spLocks noGrp="1"/>
          </p:cNvSpPr>
          <p:nvPr>
            <p:ph type="sldNum" sz="quarter" idx="12"/>
          </p:nvPr>
        </p:nvSpPr>
        <p:spPr/>
        <p:txBody>
          <a:bodyPr numCol="1"/>
          <a:lstStyle/>
          <a:p>
            <a:fld id="{3084ECBB-6CD3-4438-A4B0-CF6DB766B9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numCol="1"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numCol="1"/>
          <a:lstStyle/>
          <a:p>
            <a:fld id="{E663307C-DBC8-4109-9EBB-9509397230DE}" type="datetimeFigureOut">
              <a:rPr lang="en-US" smtClean="0"/>
              <a:pPr/>
              <a:t>7/25/2023</a:t>
            </a:fld>
            <a:endParaRPr lang="en-US"/>
          </a:p>
        </p:txBody>
      </p:sp>
      <p:sp>
        <p:nvSpPr>
          <p:cNvPr id="6" name="Footer Placeholder 5"/>
          <p:cNvSpPr>
            <a:spLocks noGrp="1"/>
          </p:cNvSpPr>
          <p:nvPr>
            <p:ph type="ftr" sz="quarter" idx="11"/>
          </p:nvPr>
        </p:nvSpPr>
        <p:spPr/>
        <p:txBody>
          <a:bodyPr numCol="1"/>
          <a:lstStyle/>
          <a:p>
            <a:endParaRPr lang="en-US"/>
          </a:p>
        </p:txBody>
      </p:sp>
      <p:sp>
        <p:nvSpPr>
          <p:cNvPr id="7" name="Slide Number Placeholder 6"/>
          <p:cNvSpPr>
            <a:spLocks noGrp="1"/>
          </p:cNvSpPr>
          <p:nvPr>
            <p:ph type="sldNum" sz="quarter" idx="12"/>
          </p:nvPr>
        </p:nvSpPr>
        <p:spPr/>
        <p:txBody>
          <a:bodyPr numCol="1"/>
          <a:lstStyle/>
          <a:p>
            <a:fld id="{3084ECBB-6CD3-4438-A4B0-CF6DB766B9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numCol="1"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numCol="1"/>
          <a:lstStyle/>
          <a:p>
            <a:fld id="{E663307C-DBC8-4109-9EBB-9509397230DE}" type="datetimeFigureOut">
              <a:rPr lang="en-US" smtClean="0"/>
              <a:pPr/>
              <a:t>7/25/2023</a:t>
            </a:fld>
            <a:endParaRPr lang="en-US"/>
          </a:p>
        </p:txBody>
      </p:sp>
      <p:sp>
        <p:nvSpPr>
          <p:cNvPr id="6" name="Footer Placeholder 5"/>
          <p:cNvSpPr>
            <a:spLocks noGrp="1"/>
          </p:cNvSpPr>
          <p:nvPr>
            <p:ph type="ftr" sz="quarter" idx="11"/>
          </p:nvPr>
        </p:nvSpPr>
        <p:spPr/>
        <p:txBody>
          <a:bodyPr numCol="1"/>
          <a:lstStyle/>
          <a:p>
            <a:endParaRPr lang="en-US"/>
          </a:p>
        </p:txBody>
      </p:sp>
      <p:sp>
        <p:nvSpPr>
          <p:cNvPr id="7" name="Slide Number Placeholder 6"/>
          <p:cNvSpPr>
            <a:spLocks noGrp="1"/>
          </p:cNvSpPr>
          <p:nvPr>
            <p:ph type="sldNum" sz="quarter" idx="12"/>
          </p:nvPr>
        </p:nvSpPr>
        <p:spPr/>
        <p:txBody>
          <a:bodyPr numCol="1"/>
          <a:lstStyle/>
          <a:p>
            <a:fld id="{3084ECBB-6CD3-4438-A4B0-CF6DB766B9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E663307C-DBC8-4109-9EBB-9509397230DE}" type="datetimeFigureOut">
              <a:rPr lang="en-US" smtClean="0"/>
              <a:pPr/>
              <a:t>7/25/2023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3084ECBB-6CD3-4438-A4B0-CF6DB766B9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seindia.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Garhwal_Himalaya"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Social_sustainabil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a:xfrm>
            <a:off x="0" y="76200"/>
            <a:ext cx="9067800" cy="980268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numCol="1">
            <a:spAutoFit/>
          </a:bodyPr>
          <a:lstStyle/>
          <a:p>
            <a:pPr algn="ctr">
              <a:spcBef>
                <a:spcPct val="50000"/>
              </a:spcBef>
            </a:pPr>
            <a:r>
              <a:rPr lang="en-US" sz="2800" b="1" dirty="0">
                <a:latin typeface="Times New Roman" pitchFamily="18" charset="0"/>
              </a:rPr>
              <a:t>HS 200: Environmental Studies</a:t>
            </a:r>
          </a:p>
          <a:p>
            <a:pPr algn="ctr">
              <a:spcBef>
                <a:spcPct val="50000"/>
              </a:spcBef>
            </a:pPr>
            <a:r>
              <a:rPr lang="en-US" sz="2200" b="1" dirty="0">
                <a:latin typeface="Times New Roman" pitchFamily="18" charset="0"/>
              </a:rPr>
              <a:t>Humanities and Social Sciences </a:t>
            </a:r>
          </a:p>
          <a:p>
            <a:pPr>
              <a:spcBef>
                <a:spcPct val="50000"/>
              </a:spcBef>
            </a:pPr>
            <a:endParaRPr lang="en-US" sz="2000" b="1" dirty="0">
              <a:latin typeface="Times New Roman" pitchFamily="18" charset="0"/>
            </a:endParaRPr>
          </a:p>
          <a:p>
            <a:pPr>
              <a:spcBef>
                <a:spcPct val="50000"/>
              </a:spcBef>
            </a:pPr>
            <a:r>
              <a:rPr lang="en-US" sz="2000" b="1" dirty="0">
                <a:latin typeface="Times New Roman" pitchFamily="18" charset="0"/>
              </a:rPr>
              <a:t>                                                                                        </a:t>
            </a:r>
            <a:r>
              <a:rPr lang="en-US" sz="2400" b="1" dirty="0">
                <a:latin typeface="Times New Roman" pitchFamily="18" charset="0"/>
              </a:rPr>
              <a:t>Instructor- S. </a:t>
            </a:r>
            <a:r>
              <a:rPr lang="en-US" sz="2400" b="1" dirty="0" err="1">
                <a:latin typeface="Times New Roman" pitchFamily="18" charset="0"/>
              </a:rPr>
              <a:t>Pattanaik</a:t>
            </a:r>
            <a:endParaRPr lang="en-US" sz="2400" b="1" dirty="0">
              <a:latin typeface="Times New Roman" pitchFamily="18" charset="0"/>
            </a:endParaRPr>
          </a:p>
          <a:p>
            <a:pPr>
              <a:spcBef>
                <a:spcPct val="50000"/>
              </a:spcBef>
            </a:pPr>
            <a:r>
              <a:rPr lang="en-US" sz="3200" b="1" dirty="0">
                <a:solidFill>
                  <a:srgbClr val="FF0000"/>
                </a:solidFill>
                <a:latin typeface="Times New Roman" pitchFamily="18" charset="0"/>
              </a:rPr>
              <a:t>Topic- ‘Environmentalism of the Poor’ debate</a:t>
            </a:r>
          </a:p>
          <a:p>
            <a:pPr>
              <a:spcBef>
                <a:spcPct val="50000"/>
              </a:spcBef>
            </a:pPr>
            <a:r>
              <a:rPr lang="en-US" sz="3600" b="1" dirty="0">
                <a:latin typeface="Times New Roman" pitchFamily="18" charset="0"/>
              </a:rPr>
              <a:t>Sub-themes</a:t>
            </a:r>
          </a:p>
          <a:p>
            <a:pPr marL="285750" indent="-285750">
              <a:spcBef>
                <a:spcPct val="50000"/>
              </a:spcBef>
              <a:buFont typeface="Arial" panose="020B0604020202020204" pitchFamily="34" charset="0"/>
              <a:buChar char="•"/>
            </a:pPr>
            <a:r>
              <a:rPr lang="en-GB" sz="2800" b="1" dirty="0"/>
              <a:t>History of Environmentalism </a:t>
            </a:r>
            <a:endParaRPr lang="en-IN" sz="2800" b="1" dirty="0"/>
          </a:p>
          <a:p>
            <a:pPr marL="285750" indent="-285750">
              <a:spcBef>
                <a:spcPct val="50000"/>
              </a:spcBef>
              <a:buFont typeface="Arial" panose="020B0604020202020204" pitchFamily="34" charset="0"/>
              <a:buChar char="•"/>
            </a:pPr>
            <a:r>
              <a:rPr lang="en-IN" sz="2800" b="1" dirty="0"/>
              <a:t>North-South dimension of environmentalism </a:t>
            </a:r>
          </a:p>
          <a:p>
            <a:pPr marL="285750" indent="-285750">
              <a:spcBef>
                <a:spcPct val="50000"/>
              </a:spcBef>
              <a:buFont typeface="Arial" panose="020B0604020202020204" pitchFamily="34" charset="0"/>
              <a:buChar char="•"/>
            </a:pPr>
            <a:r>
              <a:rPr lang="en-IN" sz="2800" b="1" dirty="0"/>
              <a:t>Environmentalism of the Poor </a:t>
            </a:r>
          </a:p>
          <a:p>
            <a:pPr marL="342900" indent="-342900">
              <a:spcBef>
                <a:spcPct val="50000"/>
              </a:spcBef>
              <a:buFont typeface="Arial" panose="020B0604020202020204" pitchFamily="34" charset="0"/>
              <a:buChar char="•"/>
            </a:pPr>
            <a:r>
              <a:rPr lang="en-IN" sz="2800" b="1" dirty="0"/>
              <a:t>Ecological conflicts</a:t>
            </a:r>
          </a:p>
          <a:p>
            <a:pPr marL="342900" indent="-342900">
              <a:spcBef>
                <a:spcPct val="50000"/>
              </a:spcBef>
              <a:buFont typeface="Arial" panose="020B0604020202020204" pitchFamily="34" charset="0"/>
              <a:buChar char="•"/>
            </a:pPr>
            <a:r>
              <a:rPr lang="en-GB" sz="2800" b="1" dirty="0">
                <a:latin typeface="Times New Roman" pitchFamily="18" charset="0"/>
              </a:rPr>
              <a:t>I</a:t>
            </a:r>
            <a:r>
              <a:rPr lang="en-IN" sz="2800" b="1" dirty="0" err="1">
                <a:latin typeface="Times New Roman" pitchFamily="18" charset="0"/>
              </a:rPr>
              <a:t>ron</a:t>
            </a:r>
            <a:r>
              <a:rPr lang="en-IN" sz="2800" b="1" dirty="0">
                <a:latin typeface="Times New Roman" pitchFamily="18" charset="0"/>
              </a:rPr>
              <a:t> Triangle concept</a:t>
            </a:r>
            <a:endParaRPr lang="en-US" sz="2800" b="1" dirty="0">
              <a:latin typeface="Times New Roman" pitchFamily="18" charset="0"/>
            </a:endParaRPr>
          </a:p>
          <a:p>
            <a:pPr>
              <a:spcBef>
                <a:spcPct val="50000"/>
              </a:spcBef>
            </a:pPr>
            <a:endParaRPr lang="en-US" sz="2800" b="1" dirty="0">
              <a:latin typeface="Times New Roman" pitchFamily="18" charset="0"/>
            </a:endParaRPr>
          </a:p>
          <a:p>
            <a:pPr>
              <a:spcBef>
                <a:spcPct val="50000"/>
              </a:spcBef>
            </a:pPr>
            <a:endParaRPr lang="en-US" sz="2000" b="1" dirty="0">
              <a:latin typeface="Times New Roman" pitchFamily="18" charset="0"/>
            </a:endParaRPr>
          </a:p>
          <a:p>
            <a:pPr>
              <a:spcBef>
                <a:spcPct val="50000"/>
              </a:spcBef>
            </a:pPr>
            <a:endParaRPr lang="en-US" sz="2000" b="1" dirty="0">
              <a:latin typeface="Times New Roman" pitchFamily="18" charset="0"/>
            </a:endParaRPr>
          </a:p>
          <a:p>
            <a:pPr>
              <a:spcBef>
                <a:spcPct val="50000"/>
              </a:spcBef>
            </a:pPr>
            <a:endParaRPr lang="en-US" sz="2000" b="1" dirty="0">
              <a:latin typeface="Times New Roman" pitchFamily="18" charset="0"/>
            </a:endParaRPr>
          </a:p>
          <a:p>
            <a:pPr>
              <a:spcBef>
                <a:spcPct val="50000"/>
              </a:spcBef>
            </a:pPr>
            <a:endParaRPr lang="en-US" sz="2000" b="1" dirty="0">
              <a:latin typeface="Times New Roman" pitchFamily="18" charset="0"/>
            </a:endParaRPr>
          </a:p>
          <a:p>
            <a:pPr>
              <a:spcBef>
                <a:spcPct val="50000"/>
              </a:spcBef>
            </a:pPr>
            <a:endParaRPr lang="en-US" sz="2000" b="1" dirty="0">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FCF07E7-7561-46F0-BB86-EC3F1840A07B}"/>
              </a:ext>
            </a:extLst>
          </p:cNvPr>
          <p:cNvSpPr>
            <a:spLocks noGrp="1" noChangeArrowheads="1"/>
          </p:cNvSpPr>
          <p:nvPr>
            <p:ph type="title"/>
          </p:nvPr>
        </p:nvSpPr>
        <p:spPr/>
        <p:txBody>
          <a:bodyPr/>
          <a:lstStyle/>
          <a:p>
            <a:pPr eaLnBrk="1" hangingPunct="1"/>
            <a:endParaRPr lang="en-IN" altLang="en-US" sz="3800"/>
          </a:p>
        </p:txBody>
      </p:sp>
      <p:sp>
        <p:nvSpPr>
          <p:cNvPr id="3075" name="Rectangle 3">
            <a:extLst>
              <a:ext uri="{FF2B5EF4-FFF2-40B4-BE49-F238E27FC236}">
                <a16:creationId xmlns:a16="http://schemas.microsoft.com/office/drawing/2014/main" id="{4F3B1A26-8AAB-402B-B4A6-46C19C28F4C7}"/>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b="1" dirty="0"/>
              <a:t>	</a:t>
            </a:r>
          </a:p>
          <a:p>
            <a:pPr eaLnBrk="1" hangingPunct="1">
              <a:buFont typeface="Wingdings" panose="05000000000000000000" pitchFamily="2" charset="2"/>
              <a:buNone/>
            </a:pPr>
            <a:r>
              <a:rPr lang="en-US" altLang="en-US" b="1" dirty="0"/>
              <a:t>		</a:t>
            </a:r>
            <a:r>
              <a:rPr lang="en-US" altLang="en-US" sz="4800" b="1" dirty="0">
                <a:solidFill>
                  <a:srgbClr val="FF0000"/>
                </a:solidFill>
              </a:rPr>
              <a:t>1. </a:t>
            </a:r>
          </a:p>
          <a:p>
            <a:pPr algn="ctr" eaLnBrk="1" hangingPunct="1">
              <a:buFont typeface="Wingdings" panose="05000000000000000000" pitchFamily="2" charset="2"/>
              <a:buNone/>
            </a:pPr>
            <a:r>
              <a:rPr lang="en-US" altLang="en-US" sz="4000" b="1" dirty="0">
                <a:solidFill>
                  <a:srgbClr val="FF0000"/>
                </a:solidFill>
              </a:rPr>
              <a:t>History of </a:t>
            </a:r>
            <a:r>
              <a:rPr lang="en-US" altLang="en-US" sz="4000" b="1" dirty="0">
                <a:solidFill>
                  <a:srgbClr val="FF0000"/>
                </a:solidFill>
                <a:latin typeface="Tahoma" panose="020B0604030504040204" pitchFamily="34" charset="0"/>
              </a:rPr>
              <a:t>Environmentalism</a:t>
            </a:r>
          </a:p>
          <a:p>
            <a:pPr eaLnBrk="1" hangingPunct="1">
              <a:buFont typeface="Wingdings" panose="05000000000000000000" pitchFamily="2" charset="2"/>
              <a:buNone/>
            </a:pPr>
            <a:endParaRPr lang="en-US" altLang="en-US" sz="4400" b="1" dirty="0">
              <a:solidFill>
                <a:schemeClr val="accent2"/>
              </a:solidFill>
              <a:latin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sz="3200" b="1" dirty="0"/>
              <a:t>Environmental awareness  in the Globe and in India  </a:t>
            </a:r>
            <a:endParaRPr lang="en-US" sz="3200" b="1" dirty="0"/>
          </a:p>
        </p:txBody>
      </p:sp>
      <p:sp>
        <p:nvSpPr>
          <p:cNvPr id="3" name="Content Placeholder 2"/>
          <p:cNvSpPr>
            <a:spLocks noGrp="1"/>
          </p:cNvSpPr>
          <p:nvPr>
            <p:ph idx="1"/>
          </p:nvPr>
        </p:nvSpPr>
        <p:spPr>
          <a:xfrm>
            <a:off x="457200" y="896938"/>
            <a:ext cx="8229600" cy="5686424"/>
          </a:xfrm>
        </p:spPr>
        <p:txBody>
          <a:bodyPr>
            <a:normAutofit fontScale="85000" lnSpcReduction="20000"/>
          </a:bodyPr>
          <a:lstStyle/>
          <a:p>
            <a:pPr>
              <a:lnSpc>
                <a:spcPct val="90000"/>
              </a:lnSpc>
              <a:buNone/>
            </a:pPr>
            <a:r>
              <a:rPr lang="en-US" sz="2400" dirty="0"/>
              <a:t>Earlier in the 20th century:</a:t>
            </a:r>
          </a:p>
          <a:p>
            <a:pPr>
              <a:lnSpc>
                <a:spcPct val="90000"/>
              </a:lnSpc>
            </a:pPr>
            <a:r>
              <a:rPr lang="en-US" sz="2400" dirty="0"/>
              <a:t>British attempts to improve public health,</a:t>
            </a:r>
          </a:p>
          <a:p>
            <a:pPr>
              <a:lnSpc>
                <a:spcPct val="90000"/>
              </a:lnSpc>
            </a:pPr>
            <a:r>
              <a:rPr lang="en-US" sz="2400" dirty="0"/>
              <a:t> water supplies, sanitation;</a:t>
            </a:r>
          </a:p>
          <a:p>
            <a:pPr>
              <a:lnSpc>
                <a:spcPct val="90000"/>
              </a:lnSpc>
            </a:pPr>
            <a:r>
              <a:rPr lang="en-US" sz="2400" dirty="0"/>
              <a:t>German science of conservation </a:t>
            </a:r>
          </a:p>
          <a:p>
            <a:pPr>
              <a:lnSpc>
                <a:spcPct val="90000"/>
              </a:lnSpc>
            </a:pPr>
            <a:r>
              <a:rPr lang="en-US" sz="2400" dirty="0"/>
              <a:t>biology, forestry;</a:t>
            </a:r>
          </a:p>
          <a:p>
            <a:pPr>
              <a:lnSpc>
                <a:spcPct val="90000"/>
              </a:lnSpc>
              <a:buNone/>
            </a:pPr>
            <a:endParaRPr lang="en-US" sz="2000" b="1" dirty="0"/>
          </a:p>
          <a:p>
            <a:pPr>
              <a:lnSpc>
                <a:spcPct val="90000"/>
              </a:lnSpc>
              <a:buNone/>
            </a:pPr>
            <a:r>
              <a:rPr lang="en-US" sz="1800" dirty="0"/>
              <a:t>							</a:t>
            </a:r>
            <a:endParaRPr lang="en-US" sz="2000" b="1" dirty="0"/>
          </a:p>
          <a:p>
            <a:pPr>
              <a:lnSpc>
                <a:spcPct val="90000"/>
              </a:lnSpc>
              <a:buNone/>
            </a:pPr>
            <a:r>
              <a:rPr lang="en-US" sz="2000" b="1" dirty="0"/>
              <a:t>			1960s Ecological approach to Nature</a:t>
            </a:r>
          </a:p>
          <a:p>
            <a:pPr>
              <a:lnSpc>
                <a:spcPct val="90000"/>
              </a:lnSpc>
              <a:buNone/>
            </a:pPr>
            <a:r>
              <a:rPr lang="en-US" sz="2000" b="1" dirty="0"/>
              <a:t>			</a:t>
            </a:r>
            <a:r>
              <a:rPr lang="en-US" sz="2000" dirty="0"/>
              <a:t>Chemicals in the food-chain, </a:t>
            </a:r>
          </a:p>
          <a:p>
            <a:pPr>
              <a:lnSpc>
                <a:spcPct val="90000"/>
              </a:lnSpc>
              <a:buNone/>
            </a:pPr>
            <a:r>
              <a:rPr lang="en-US" sz="2000" dirty="0"/>
              <a:t>			Rachel Carson: </a:t>
            </a:r>
            <a:r>
              <a:rPr lang="en-US" sz="2000" b="1" i="1" dirty="0"/>
              <a:t>Silent Spring</a:t>
            </a:r>
            <a:r>
              <a:rPr lang="en-US" sz="2000" dirty="0"/>
              <a:t>, 1962</a:t>
            </a:r>
          </a:p>
          <a:p>
            <a:pPr>
              <a:lnSpc>
                <a:spcPct val="90000"/>
              </a:lnSpc>
              <a:buNone/>
            </a:pPr>
            <a:r>
              <a:rPr lang="en-US" sz="2000" dirty="0"/>
              <a:t> 			            </a:t>
            </a:r>
          </a:p>
          <a:p>
            <a:pPr>
              <a:lnSpc>
                <a:spcPct val="90000"/>
              </a:lnSpc>
              <a:buNone/>
            </a:pPr>
            <a:r>
              <a:rPr lang="en-US" sz="2000" dirty="0"/>
              <a:t>				</a:t>
            </a:r>
          </a:p>
          <a:p>
            <a:pPr>
              <a:lnSpc>
                <a:spcPct val="90000"/>
              </a:lnSpc>
              <a:buNone/>
            </a:pPr>
            <a:endParaRPr lang="en-US" sz="2000" dirty="0"/>
          </a:p>
          <a:p>
            <a:pPr>
              <a:lnSpc>
                <a:spcPct val="90000"/>
              </a:lnSpc>
              <a:buNone/>
            </a:pPr>
            <a:r>
              <a:rPr lang="en-US" sz="2000" dirty="0"/>
              <a:t>		‘Buddhist economics’ Intermediate, 				Technology, </a:t>
            </a:r>
          </a:p>
          <a:p>
            <a:pPr lvl="1">
              <a:lnSpc>
                <a:spcPct val="90000"/>
              </a:lnSpc>
              <a:buNone/>
            </a:pPr>
            <a:r>
              <a:rPr lang="en-US" sz="2000" dirty="0"/>
              <a:t>		          E. F Schumacher: </a:t>
            </a:r>
            <a:r>
              <a:rPr lang="en-US" sz="2000" b="1" dirty="0"/>
              <a:t>Book</a:t>
            </a:r>
            <a:r>
              <a:rPr lang="en-US" sz="2000" b="1" dirty="0">
                <a:sym typeface="Wingdings" pitchFamily="2" charset="2"/>
              </a:rPr>
              <a:t></a:t>
            </a:r>
            <a:r>
              <a:rPr lang="en-US" sz="2000" dirty="0"/>
              <a:t>  </a:t>
            </a:r>
            <a:r>
              <a:rPr lang="en-US" sz="2000" b="1" i="1" dirty="0"/>
              <a:t>Small is Beautiful</a:t>
            </a:r>
          </a:p>
          <a:p>
            <a:pPr lvl="1">
              <a:lnSpc>
                <a:spcPct val="90000"/>
              </a:lnSpc>
              <a:buNone/>
            </a:pPr>
            <a:r>
              <a:rPr lang="en-US" sz="2000" b="1" i="1" dirty="0"/>
              <a:t>                     </a:t>
            </a:r>
            <a:r>
              <a:rPr lang="en-IN" sz="2000" i="1" dirty="0"/>
              <a:t>(Economics, as if people mattered)</a:t>
            </a:r>
          </a:p>
          <a:p>
            <a:pPr lvl="1">
              <a:lnSpc>
                <a:spcPct val="90000"/>
              </a:lnSpc>
              <a:buNone/>
            </a:pPr>
            <a:r>
              <a:rPr lang="en-IN" sz="2000" i="1" dirty="0"/>
              <a:t>			</a:t>
            </a:r>
          </a:p>
          <a:p>
            <a:pPr lvl="1">
              <a:lnSpc>
                <a:spcPct val="90000"/>
              </a:lnSpc>
              <a:buNone/>
            </a:pPr>
            <a:r>
              <a:rPr lang="en-IN" sz="2000" b="1" i="1" dirty="0"/>
              <a:t>One of the 100 most influential books  published after </a:t>
            </a:r>
          </a:p>
          <a:p>
            <a:pPr lvl="1">
              <a:lnSpc>
                <a:spcPct val="90000"/>
              </a:lnSpc>
              <a:buNone/>
            </a:pPr>
            <a:r>
              <a:rPr lang="en-IN" sz="2000" b="1" i="1" dirty="0"/>
              <a:t>	 World War II </a:t>
            </a:r>
            <a:endParaRPr lang="en-US" sz="2000" b="1" i="1" dirty="0"/>
          </a:p>
          <a:p>
            <a:pPr lvl="1">
              <a:lnSpc>
                <a:spcPct val="90000"/>
              </a:lnSpc>
              <a:buNone/>
            </a:pPr>
            <a:r>
              <a:rPr lang="en-US" b="1" dirty="0"/>
              <a:t>											</a:t>
            </a:r>
            <a:endParaRPr lang="en-US" dirty="0"/>
          </a:p>
        </p:txBody>
      </p:sp>
      <p:pic>
        <p:nvPicPr>
          <p:cNvPr id="6" name="Picture 5"/>
          <p:cNvPicPr>
            <a:picLocks noChangeAspect="1" noChangeArrowheads="1"/>
          </p:cNvPicPr>
          <p:nvPr/>
        </p:nvPicPr>
        <p:blipFill>
          <a:blip r:embed="rId2"/>
          <a:srcRect/>
          <a:stretch>
            <a:fillRect/>
          </a:stretch>
        </p:blipFill>
        <p:spPr bwMode="auto">
          <a:xfrm>
            <a:off x="7086600" y="3716338"/>
            <a:ext cx="1665288" cy="2760662"/>
          </a:xfrm>
          <a:prstGeom prst="rect">
            <a:avLst/>
          </a:prstGeom>
          <a:noFill/>
          <a:ln w="9525">
            <a:noFill/>
            <a:miter lim="800000"/>
            <a:headEnd/>
            <a:tailEnd/>
          </a:ln>
        </p:spPr>
      </p:pic>
      <p:pic>
        <p:nvPicPr>
          <p:cNvPr id="8" name="Picture 6" descr="Rachel-Carson-Silent-Spring">
            <a:extLst>
              <a:ext uri="{FF2B5EF4-FFF2-40B4-BE49-F238E27FC236}">
                <a16:creationId xmlns:a16="http://schemas.microsoft.com/office/drawing/2014/main" id="{F537D4A1-36F7-4ACA-AC7E-B4CCD7E9E9D5}"/>
              </a:ext>
            </a:extLst>
          </p:cNvPr>
          <p:cNvPicPr>
            <a:picLocks noChangeAspect="1" noChangeArrowheads="1"/>
          </p:cNvPicPr>
          <p:nvPr/>
        </p:nvPicPr>
        <p:blipFill>
          <a:blip r:embed="rId3" cstate="print"/>
          <a:srcRect/>
          <a:stretch>
            <a:fillRect/>
          </a:stretch>
        </p:blipFill>
        <p:spPr bwMode="auto">
          <a:xfrm flipH="1">
            <a:off x="6477000" y="1524000"/>
            <a:ext cx="2209800" cy="205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457200" y="1447800"/>
            <a:ext cx="8229600" cy="4678363"/>
          </a:xfrm>
        </p:spPr>
        <p:txBody>
          <a:bodyPr/>
          <a:lstStyle/>
          <a:p>
            <a:pPr eaLnBrk="1" hangingPunct="1">
              <a:buFont typeface="Wingdings" pitchFamily="2" charset="2"/>
              <a:buNone/>
            </a:pPr>
            <a:r>
              <a:rPr lang="en-US" sz="2800" dirty="0"/>
              <a:t>1972 Stockholm provided the foundation for -Global environmental governance -Preservation of natural habitats -Checking trans-boundary pollution -Stopping environmental degradation . </a:t>
            </a:r>
          </a:p>
          <a:p>
            <a:pPr eaLnBrk="1" hangingPunct="1">
              <a:buFont typeface="Wingdings" pitchFamily="2" charset="2"/>
              <a:buNone/>
            </a:pPr>
            <a:r>
              <a:rPr lang="en-US" sz="2800" dirty="0" err="1"/>
              <a:t>Indira</a:t>
            </a:r>
            <a:r>
              <a:rPr lang="en-US" sz="2800" dirty="0"/>
              <a:t> Gandhi: ‘</a:t>
            </a:r>
            <a:r>
              <a:rPr lang="en-US" sz="2800" dirty="0">
                <a:solidFill>
                  <a:srgbClr val="FF0000"/>
                </a:solidFill>
              </a:rPr>
              <a:t>Poverty is the greatest polluter’ </a:t>
            </a:r>
          </a:p>
          <a:p>
            <a:pPr eaLnBrk="1" hangingPunct="1">
              <a:buFont typeface="Wingdings" pitchFamily="2" charset="2"/>
              <a:buNone/>
            </a:pPr>
            <a:endParaRPr lang="en-US" dirty="0"/>
          </a:p>
        </p:txBody>
      </p:sp>
      <p:pic>
        <p:nvPicPr>
          <p:cNvPr id="8195" name="Picture 4"/>
          <p:cNvPicPr>
            <a:picLocks noGrp="1" noChangeAspect="1" noChangeArrowheads="1"/>
          </p:cNvPicPr>
          <p:nvPr>
            <p:ph type="title"/>
          </p:nvPr>
        </p:nvPicPr>
        <p:blipFill>
          <a:blip r:embed="rId2"/>
          <a:srcRect/>
          <a:stretch>
            <a:fillRect/>
          </a:stretch>
        </p:blipFill>
        <p:spPr>
          <a:xfrm>
            <a:off x="533400" y="304800"/>
            <a:ext cx="7426325" cy="1219200"/>
          </a:xfrm>
          <a:noFill/>
        </p:spPr>
      </p:pic>
      <p:pic>
        <p:nvPicPr>
          <p:cNvPr id="8196" name="Picture 5"/>
          <p:cNvPicPr>
            <a:picLocks noChangeAspect="1" noChangeArrowheads="1"/>
          </p:cNvPicPr>
          <p:nvPr/>
        </p:nvPicPr>
        <p:blipFill>
          <a:blip r:embed="rId3"/>
          <a:srcRect/>
          <a:stretch>
            <a:fillRect/>
          </a:stretch>
        </p:blipFill>
        <p:spPr bwMode="auto">
          <a:xfrm>
            <a:off x="4427538" y="3962400"/>
            <a:ext cx="1592262" cy="2438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b="1"/>
              <a:t>Global impact of Stockholm</a:t>
            </a:r>
          </a:p>
        </p:txBody>
      </p:sp>
      <p:sp>
        <p:nvSpPr>
          <p:cNvPr id="9219" name="Rectangle 3"/>
          <p:cNvSpPr>
            <a:spLocks noGrp="1" noChangeArrowheads="1"/>
          </p:cNvSpPr>
          <p:nvPr>
            <p:ph type="body" idx="1"/>
          </p:nvPr>
        </p:nvSpPr>
        <p:spPr>
          <a:xfrm>
            <a:off x="914400" y="1684338"/>
            <a:ext cx="7772400" cy="4530725"/>
          </a:xfrm>
        </p:spPr>
        <p:txBody>
          <a:bodyPr/>
          <a:lstStyle/>
          <a:p>
            <a:pPr eaLnBrk="1" hangingPunct="1">
              <a:lnSpc>
                <a:spcPct val="90000"/>
              </a:lnSpc>
            </a:pPr>
            <a:r>
              <a:rPr lang="en-US" sz="2400" b="1" dirty="0"/>
              <a:t>Series of UN conferences through 1970s</a:t>
            </a:r>
            <a:r>
              <a:rPr lang="en-US" sz="2400" dirty="0"/>
              <a:t>: </a:t>
            </a:r>
          </a:p>
          <a:p>
            <a:pPr eaLnBrk="1" hangingPunct="1">
              <a:lnSpc>
                <a:spcPct val="90000"/>
              </a:lnSpc>
              <a:buFont typeface="Wingdings" pitchFamily="2" charset="2"/>
              <a:buNone/>
            </a:pPr>
            <a:r>
              <a:rPr lang="en-US" sz="2400" dirty="0"/>
              <a:t>on Population, Food, Women, Human  </a:t>
            </a:r>
          </a:p>
          <a:p>
            <a:pPr eaLnBrk="1" hangingPunct="1">
              <a:lnSpc>
                <a:spcPct val="90000"/>
              </a:lnSpc>
              <a:buFont typeface="Wingdings" pitchFamily="2" charset="2"/>
              <a:buNone/>
            </a:pPr>
            <a:r>
              <a:rPr lang="en-US" sz="2400" dirty="0"/>
              <a:t>settlement, Water, Desertification, Primary</a:t>
            </a:r>
          </a:p>
          <a:p>
            <a:pPr eaLnBrk="1" hangingPunct="1">
              <a:lnSpc>
                <a:spcPct val="90000"/>
              </a:lnSpc>
              <a:buFont typeface="Wingdings" pitchFamily="2" charset="2"/>
              <a:buNone/>
            </a:pPr>
            <a:r>
              <a:rPr lang="en-US" sz="2400" dirty="0"/>
              <a:t>health care, World development </a:t>
            </a:r>
          </a:p>
          <a:p>
            <a:pPr eaLnBrk="1" hangingPunct="1">
              <a:lnSpc>
                <a:spcPct val="90000"/>
              </a:lnSpc>
            </a:pPr>
            <a:r>
              <a:rPr lang="en-US" sz="2400" b="1" dirty="0"/>
              <a:t>Regulation</a:t>
            </a:r>
            <a:r>
              <a:rPr lang="en-US" sz="2400" dirty="0"/>
              <a:t>: CITES (1973) trade in wildlife</a:t>
            </a:r>
          </a:p>
          <a:p>
            <a:pPr eaLnBrk="1" hangingPunct="1">
              <a:lnSpc>
                <a:spcPct val="90000"/>
              </a:lnSpc>
            </a:pPr>
            <a:r>
              <a:rPr lang="en-US" sz="2400" dirty="0"/>
              <a:t> Eric </a:t>
            </a:r>
            <a:r>
              <a:rPr lang="en-US" sz="2400" dirty="0" err="1"/>
              <a:t>Eckholm’s</a:t>
            </a:r>
            <a:r>
              <a:rPr lang="en-US" sz="2400" dirty="0"/>
              <a:t>  Book </a:t>
            </a:r>
            <a:r>
              <a:rPr lang="en-US" sz="2400" i="1" dirty="0">
                <a:solidFill>
                  <a:srgbClr val="FF0000"/>
                </a:solidFill>
              </a:rPr>
              <a:t>Losing Ground: </a:t>
            </a:r>
          </a:p>
          <a:p>
            <a:pPr eaLnBrk="1" hangingPunct="1">
              <a:lnSpc>
                <a:spcPct val="90000"/>
              </a:lnSpc>
              <a:buFont typeface="Wingdings" pitchFamily="2" charset="2"/>
              <a:buNone/>
            </a:pPr>
            <a:r>
              <a:rPr lang="en-US" sz="2400" i="1" dirty="0">
                <a:solidFill>
                  <a:srgbClr val="FF0000"/>
                </a:solidFill>
              </a:rPr>
              <a:t>         Environmental Stress and World Food </a:t>
            </a:r>
          </a:p>
          <a:p>
            <a:pPr eaLnBrk="1" hangingPunct="1">
              <a:lnSpc>
                <a:spcPct val="90000"/>
              </a:lnSpc>
              <a:buFont typeface="Wingdings" pitchFamily="2" charset="2"/>
              <a:buNone/>
            </a:pPr>
            <a:r>
              <a:rPr lang="en-US" sz="2400" i="1" dirty="0">
                <a:solidFill>
                  <a:srgbClr val="FF0000"/>
                </a:solidFill>
              </a:rPr>
              <a:t>Prospects</a:t>
            </a:r>
            <a:r>
              <a:rPr lang="en-US" sz="2400" dirty="0">
                <a:solidFill>
                  <a:srgbClr val="FF0000"/>
                </a:solidFill>
              </a:rPr>
              <a:t>, 1976 </a:t>
            </a:r>
          </a:p>
          <a:p>
            <a:pPr eaLnBrk="1" hangingPunct="1">
              <a:lnSpc>
                <a:spcPct val="90000"/>
              </a:lnSpc>
              <a:buFont typeface="Wingdings" pitchFamily="2" charset="2"/>
              <a:buNone/>
            </a:pPr>
            <a:r>
              <a:rPr lang="en-US" sz="2400" dirty="0"/>
              <a:t>(politics of soil conservation, deforestation)</a:t>
            </a:r>
          </a:p>
          <a:p>
            <a:pPr eaLnBrk="1" hangingPunct="1">
              <a:lnSpc>
                <a:spcPct val="90000"/>
              </a:lnSpc>
              <a:buFont typeface="Wingdings" pitchFamily="2" charset="2"/>
              <a:buNone/>
            </a:pPr>
            <a:r>
              <a:rPr lang="en-US" sz="2400" dirty="0"/>
              <a:t> </a:t>
            </a:r>
            <a:r>
              <a:rPr lang="en-US" sz="2400" i="1" dirty="0">
                <a:solidFill>
                  <a:srgbClr val="FF0000"/>
                </a:solidFill>
              </a:rPr>
              <a:t>Down to Earth</a:t>
            </a:r>
            <a:r>
              <a:rPr lang="en-US" sz="2400" dirty="0">
                <a:solidFill>
                  <a:srgbClr val="FF0000"/>
                </a:solidFill>
              </a:rPr>
              <a:t>, 1982</a:t>
            </a:r>
          </a:p>
        </p:txBody>
      </p:sp>
      <p:pic>
        <p:nvPicPr>
          <p:cNvPr id="9220" name="Picture 5"/>
          <p:cNvPicPr>
            <a:picLocks noChangeAspect="1" noChangeArrowheads="1"/>
          </p:cNvPicPr>
          <p:nvPr/>
        </p:nvPicPr>
        <p:blipFill>
          <a:blip r:embed="rId2"/>
          <a:srcRect/>
          <a:stretch>
            <a:fillRect/>
          </a:stretch>
        </p:blipFill>
        <p:spPr bwMode="auto">
          <a:xfrm>
            <a:off x="6858000" y="1341438"/>
            <a:ext cx="2052638" cy="530066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lnSpc>
                <a:spcPct val="90000"/>
              </a:lnSpc>
            </a:pPr>
            <a:r>
              <a:rPr lang="en-US" sz="2000" dirty="0">
                <a:latin typeface="Times New Roman" pitchFamily="18" charset="0"/>
              </a:rPr>
              <a:t>ND Tiwari Committee NCEPC 1972 </a:t>
            </a:r>
          </a:p>
          <a:p>
            <a:pPr eaLnBrk="1" hangingPunct="1">
              <a:lnSpc>
                <a:spcPct val="90000"/>
              </a:lnSpc>
            </a:pPr>
            <a:r>
              <a:rPr lang="en-US" sz="2000" dirty="0">
                <a:latin typeface="Times New Roman" pitchFamily="18" charset="0"/>
              </a:rPr>
              <a:t>- ‘ NCEPC</a:t>
            </a:r>
            <a:r>
              <a:rPr lang="en-US" sz="2000" dirty="0">
                <a:latin typeface="Times New Roman" pitchFamily="18" charset="0"/>
                <a:sym typeface="Wingdings" panose="05000000000000000000" pitchFamily="2" charset="2"/>
              </a:rPr>
              <a:t> </a:t>
            </a:r>
            <a:r>
              <a:rPr lang="en-US" sz="2000" dirty="0">
                <a:latin typeface="Times New Roman" pitchFamily="18" charset="0"/>
              </a:rPr>
              <a:t> Department under DST, 1980</a:t>
            </a:r>
            <a:r>
              <a:rPr lang="en-US" sz="2000" dirty="0">
                <a:latin typeface="Times New Roman" pitchFamily="18" charset="0"/>
                <a:sym typeface="Wingdings" panose="05000000000000000000" pitchFamily="2" charset="2"/>
              </a:rPr>
              <a:t> </a:t>
            </a:r>
            <a:r>
              <a:rPr lang="en-US" sz="2000" dirty="0">
                <a:latin typeface="Times New Roman" pitchFamily="18" charset="0"/>
              </a:rPr>
              <a:t>Ministry of Environment and Forests</a:t>
            </a:r>
          </a:p>
          <a:p>
            <a:pPr eaLnBrk="1" hangingPunct="1">
              <a:lnSpc>
                <a:spcPct val="90000"/>
              </a:lnSpc>
              <a:buFont typeface="Wingdings" pitchFamily="2" charset="2"/>
              <a:buNone/>
            </a:pPr>
            <a:endParaRPr lang="en-US" sz="2000" dirty="0">
              <a:latin typeface="Times New Roman" pitchFamily="18" charset="0"/>
            </a:endParaRPr>
          </a:p>
          <a:p>
            <a:pPr eaLnBrk="1" hangingPunct="1">
              <a:lnSpc>
                <a:spcPct val="90000"/>
              </a:lnSpc>
              <a:buFont typeface="Wingdings" pitchFamily="2" charset="2"/>
              <a:buNone/>
            </a:pPr>
            <a:r>
              <a:rPr lang="en-US" sz="2000" b="1" dirty="0">
                <a:latin typeface="Times New Roman" pitchFamily="18" charset="0"/>
              </a:rPr>
              <a:t>Education:</a:t>
            </a:r>
          </a:p>
          <a:p>
            <a:pPr eaLnBrk="1" hangingPunct="1">
              <a:lnSpc>
                <a:spcPct val="90000"/>
              </a:lnSpc>
            </a:pPr>
            <a:r>
              <a:rPr lang="en-US" sz="2000" dirty="0">
                <a:latin typeface="Times New Roman" pitchFamily="18" charset="0"/>
              </a:rPr>
              <a:t>- 1973-75 Environmental Studies introduced (under the aegis of the British Council) in selected primary schools in Delhi, Chennai. Using the environment as a learning resource.</a:t>
            </a:r>
          </a:p>
          <a:p>
            <a:pPr eaLnBrk="1" hangingPunct="1">
              <a:lnSpc>
                <a:spcPct val="90000"/>
              </a:lnSpc>
            </a:pPr>
            <a:r>
              <a:rPr lang="en-US" sz="2000" dirty="0">
                <a:latin typeface="Times New Roman" pitchFamily="18" charset="0"/>
              </a:rPr>
              <a:t>Took 25 years and a SC judgment for ES to be introduced in higher education</a:t>
            </a:r>
          </a:p>
        </p:txBody>
      </p:sp>
      <p:pic>
        <p:nvPicPr>
          <p:cNvPr id="10243" name="Picture 4"/>
          <p:cNvPicPr>
            <a:picLocks noGrp="1" noChangeAspect="1" noChangeArrowheads="1"/>
          </p:cNvPicPr>
          <p:nvPr>
            <p:ph type="title"/>
          </p:nvPr>
        </p:nvPicPr>
        <p:blipFill>
          <a:blip r:embed="rId2"/>
          <a:srcRect/>
          <a:stretch>
            <a:fillRect/>
          </a:stretch>
        </p:blipFill>
        <p:spPr>
          <a:xfrm>
            <a:off x="539750" y="260350"/>
            <a:ext cx="7705725" cy="1143000"/>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2400" b="1"/>
              <a:t>December 1984: Bhopal disaster: Indian</a:t>
            </a:r>
            <a:br>
              <a:rPr lang="en-US" sz="2400" b="1"/>
            </a:br>
            <a:r>
              <a:rPr lang="en-US" sz="2400" b="1"/>
              <a:t>environmental policy, before and after</a:t>
            </a:r>
          </a:p>
        </p:txBody>
      </p:sp>
      <p:sp>
        <p:nvSpPr>
          <p:cNvPr id="1331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000" dirty="0"/>
              <a:t>Widespread shock; Later, sense of people being abandoned by</a:t>
            </a:r>
          </a:p>
          <a:p>
            <a:pPr eaLnBrk="1" hangingPunct="1">
              <a:lnSpc>
                <a:spcPct val="90000"/>
              </a:lnSpc>
              <a:buFont typeface="Wingdings" pitchFamily="2" charset="2"/>
              <a:buNone/>
            </a:pPr>
            <a:r>
              <a:rPr lang="en-US" sz="2000" dirty="0"/>
              <a:t>government</a:t>
            </a:r>
          </a:p>
          <a:p>
            <a:pPr eaLnBrk="1" hangingPunct="1">
              <a:lnSpc>
                <a:spcPct val="90000"/>
              </a:lnSpc>
              <a:buFont typeface="Wingdings" pitchFamily="2" charset="2"/>
              <a:buNone/>
            </a:pPr>
            <a:r>
              <a:rPr lang="en-US" sz="2000" b="1" dirty="0"/>
              <a:t>Pre-Bhopal: specific laws and institutional mechanisms</a:t>
            </a:r>
          </a:p>
          <a:p>
            <a:pPr eaLnBrk="1" hangingPunct="1">
              <a:lnSpc>
                <a:spcPct val="90000"/>
              </a:lnSpc>
            </a:pPr>
            <a:r>
              <a:rPr lang="en-US" sz="2000" dirty="0"/>
              <a:t> Wildlife Protection Act, 1972  National Parks</a:t>
            </a:r>
          </a:p>
          <a:p>
            <a:pPr eaLnBrk="1" hangingPunct="1">
              <a:lnSpc>
                <a:spcPct val="90000"/>
              </a:lnSpc>
            </a:pPr>
            <a:r>
              <a:rPr lang="en-US" sz="2000" dirty="0"/>
              <a:t>Forest (Conservation) Act, 1980 (amended 1988)</a:t>
            </a:r>
          </a:p>
          <a:p>
            <a:pPr eaLnBrk="1" hangingPunct="1">
              <a:lnSpc>
                <a:spcPct val="90000"/>
              </a:lnSpc>
            </a:pPr>
            <a:r>
              <a:rPr lang="en-US" sz="2000" dirty="0"/>
              <a:t>Water (Prevention and Control of Pollution) Act, 1974</a:t>
            </a:r>
          </a:p>
          <a:p>
            <a:pPr eaLnBrk="1" hangingPunct="1">
              <a:lnSpc>
                <a:spcPct val="90000"/>
              </a:lnSpc>
            </a:pPr>
            <a:r>
              <a:rPr lang="en-US" sz="2000" dirty="0"/>
              <a:t>Air (Prevention and Control of Pollution) Act, 1981</a:t>
            </a:r>
          </a:p>
          <a:p>
            <a:pPr eaLnBrk="1" hangingPunct="1">
              <a:lnSpc>
                <a:spcPct val="90000"/>
              </a:lnSpc>
            </a:pPr>
            <a:r>
              <a:rPr lang="en-US" sz="2000" dirty="0"/>
              <a:t>Setting up Central, State Pollution Control Boards to oversee Acts </a:t>
            </a:r>
          </a:p>
          <a:p>
            <a:pPr eaLnBrk="1" hangingPunct="1">
              <a:lnSpc>
                <a:spcPct val="90000"/>
              </a:lnSpc>
              <a:buFont typeface="Wingdings" pitchFamily="2" charset="2"/>
              <a:buNone/>
            </a:pPr>
            <a:r>
              <a:rPr lang="en-US" sz="2000" b="1" dirty="0"/>
              <a:t>Post-Bhopal: more broad-based laws</a:t>
            </a:r>
          </a:p>
          <a:p>
            <a:pPr eaLnBrk="1" hangingPunct="1">
              <a:lnSpc>
                <a:spcPct val="90000"/>
              </a:lnSpc>
            </a:pPr>
            <a:r>
              <a:rPr lang="en-US" sz="2000" dirty="0"/>
              <a:t> Environmental Protection Act, 1986.</a:t>
            </a:r>
          </a:p>
          <a:p>
            <a:pPr eaLnBrk="1" hangingPunct="1">
              <a:lnSpc>
                <a:spcPct val="90000"/>
              </a:lnSpc>
            </a:pPr>
            <a:r>
              <a:rPr lang="en-US" sz="2000" dirty="0"/>
              <a:t> National Conservation Strategy and Policy Statement on the</a:t>
            </a:r>
          </a:p>
          <a:p>
            <a:pPr eaLnBrk="1" hangingPunct="1">
              <a:lnSpc>
                <a:spcPct val="90000"/>
              </a:lnSpc>
              <a:buFont typeface="Wingdings" pitchFamily="2" charset="2"/>
              <a:buNone/>
            </a:pPr>
            <a:r>
              <a:rPr lang="en-US" sz="2000" dirty="0"/>
              <a:t>Environment, 1992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0942FA7-FB91-4DF2-B2A6-13EBB9FD07A3}"/>
              </a:ext>
            </a:extLst>
          </p:cNvPr>
          <p:cNvSpPr>
            <a:spLocks noGrp="1" noChangeArrowheads="1"/>
          </p:cNvSpPr>
          <p:nvPr>
            <p:ph type="title"/>
          </p:nvPr>
        </p:nvSpPr>
        <p:spPr/>
        <p:txBody>
          <a:bodyPr/>
          <a:lstStyle/>
          <a:p>
            <a:pPr eaLnBrk="1" hangingPunct="1"/>
            <a:endParaRPr lang="en-US" altLang="en-US"/>
          </a:p>
        </p:txBody>
      </p:sp>
      <p:sp>
        <p:nvSpPr>
          <p:cNvPr id="28675" name="Rectangle 3">
            <a:extLst>
              <a:ext uri="{FF2B5EF4-FFF2-40B4-BE49-F238E27FC236}">
                <a16:creationId xmlns:a16="http://schemas.microsoft.com/office/drawing/2014/main" id="{E5AB093D-4F9B-4873-98DC-5E64721745E7}"/>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dirty="0">
                <a:solidFill>
                  <a:schemeClr val="accent2"/>
                </a:solidFill>
              </a:rPr>
              <a:t>	</a:t>
            </a:r>
          </a:p>
          <a:p>
            <a:pPr eaLnBrk="1" hangingPunct="1">
              <a:buFont typeface="Wingdings" panose="05000000000000000000" pitchFamily="2" charset="2"/>
              <a:buNone/>
            </a:pPr>
            <a:endParaRPr lang="en-US" altLang="en-US" dirty="0">
              <a:solidFill>
                <a:schemeClr val="accent2"/>
              </a:solidFill>
            </a:endParaRPr>
          </a:p>
          <a:p>
            <a:pPr eaLnBrk="1" hangingPunct="1">
              <a:buFont typeface="Wingdings" panose="05000000000000000000" pitchFamily="2" charset="2"/>
              <a:buNone/>
            </a:pPr>
            <a:r>
              <a:rPr lang="en-US" altLang="en-US" sz="3200" b="1" dirty="0">
                <a:solidFill>
                  <a:schemeClr val="accent2"/>
                </a:solidFill>
              </a:rPr>
              <a:t>	</a:t>
            </a:r>
            <a:r>
              <a:rPr lang="en-US" altLang="en-US" sz="3200" b="1" dirty="0">
                <a:solidFill>
                  <a:srgbClr val="FF0000"/>
                </a:solidFill>
              </a:rPr>
              <a:t>2. </a:t>
            </a:r>
            <a:endParaRPr lang="en-US" altLang="en-US" sz="3600" b="1" dirty="0">
              <a:solidFill>
                <a:srgbClr val="FF0000"/>
              </a:solidFill>
            </a:endParaRPr>
          </a:p>
          <a:p>
            <a:pPr eaLnBrk="1" hangingPunct="1">
              <a:buFont typeface="Wingdings" panose="05000000000000000000" pitchFamily="2" charset="2"/>
              <a:buNone/>
            </a:pPr>
            <a:r>
              <a:rPr lang="en-US" altLang="en-US" sz="3600" b="1" dirty="0">
                <a:solidFill>
                  <a:srgbClr val="FF0000"/>
                </a:solidFill>
              </a:rPr>
              <a:t>North-South dimension of Environment-or Environmentalism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7C2BB6BB-EF7D-4302-B92F-0FAF98F98A26}"/>
              </a:ext>
            </a:extLst>
          </p:cNvPr>
          <p:cNvSpPr>
            <a:spLocks noGrp="1" noChangeArrowheads="1"/>
          </p:cNvSpPr>
          <p:nvPr>
            <p:ph type="title"/>
          </p:nvPr>
        </p:nvSpPr>
        <p:spPr>
          <a:xfrm>
            <a:off x="457200" y="704850"/>
            <a:ext cx="8229600" cy="795338"/>
          </a:xfrm>
        </p:spPr>
        <p:txBody>
          <a:bodyPr>
            <a:normAutofit fontScale="90000"/>
          </a:bodyPr>
          <a:lstStyle/>
          <a:p>
            <a:pPr eaLnBrk="1" hangingPunct="1"/>
            <a:r>
              <a:rPr lang="en-US" altLang="en-US" sz="3800" dirty="0"/>
              <a:t>First (North) &amp; Third (South) World Environmentalism</a:t>
            </a:r>
          </a:p>
        </p:txBody>
      </p:sp>
      <p:sp>
        <p:nvSpPr>
          <p:cNvPr id="329731" name="Rectangle 3">
            <a:extLst>
              <a:ext uri="{FF2B5EF4-FFF2-40B4-BE49-F238E27FC236}">
                <a16:creationId xmlns:a16="http://schemas.microsoft.com/office/drawing/2014/main" id="{CD75435B-EFEE-4040-BCFD-63BB79DEE7DA}"/>
              </a:ext>
            </a:extLst>
          </p:cNvPr>
          <p:cNvSpPr>
            <a:spLocks noGrp="1" noChangeArrowheads="1"/>
          </p:cNvSpPr>
          <p:nvPr>
            <p:ph idx="1"/>
          </p:nvPr>
        </p:nvSpPr>
        <p:spPr>
          <a:xfrm>
            <a:off x="457200" y="1935163"/>
            <a:ext cx="8229600" cy="3922712"/>
          </a:xfrm>
        </p:spPr>
        <p:txBody>
          <a:bodyPr>
            <a:normAutofit fontScale="92500" lnSpcReduction="10000"/>
          </a:bodyPr>
          <a:lstStyle/>
          <a:p>
            <a:pPr eaLnBrk="1" hangingPunct="1"/>
            <a:r>
              <a:rPr lang="en-US" altLang="en-US" b="1"/>
              <a:t>Ecology of Affluence</a:t>
            </a:r>
          </a:p>
          <a:p>
            <a:pPr eaLnBrk="1" hangingPunct="1"/>
            <a:r>
              <a:rPr lang="en-US" altLang="en-US" b="1"/>
              <a:t>Southern challenge</a:t>
            </a:r>
          </a:p>
          <a:p>
            <a:pPr eaLnBrk="1" hangingPunct="1">
              <a:buFont typeface="Wingdings" panose="05000000000000000000" pitchFamily="2" charset="2"/>
              <a:buNone/>
            </a:pPr>
            <a:r>
              <a:rPr lang="en-US" altLang="en-US"/>
              <a:t>(Environmentalism of the Poor)</a:t>
            </a:r>
          </a:p>
          <a:p>
            <a:pPr eaLnBrk="1" hangingPunct="1">
              <a:buFont typeface="Wingdings" panose="05000000000000000000" pitchFamily="2" charset="2"/>
              <a:buNone/>
            </a:pPr>
            <a:endParaRPr lang="en-IN" altLang="en-US"/>
          </a:p>
          <a:p>
            <a:pPr eaLnBrk="1" hangingPunct="1">
              <a:buFont typeface="Wingdings" panose="05000000000000000000" pitchFamily="2" charset="2"/>
              <a:buNone/>
            </a:pPr>
            <a:r>
              <a:rPr lang="en-US" altLang="en-US" sz="2400"/>
              <a:t>Guha, Ramachandra and Matinez-Alier, 1997</a:t>
            </a:r>
          </a:p>
          <a:p>
            <a:pPr eaLnBrk="1" hangingPunct="1">
              <a:buFont typeface="Wingdings" panose="05000000000000000000" pitchFamily="2" charset="2"/>
              <a:buNone/>
            </a:pPr>
            <a:r>
              <a:rPr lang="en-IN" altLang="en-US" sz="2400"/>
              <a:t>(</a:t>
            </a:r>
            <a:r>
              <a:rPr lang="en-IN" altLang="en-US" sz="2400" i="1"/>
              <a:t>Varieties of Environmentalism)</a:t>
            </a:r>
          </a:p>
          <a:p>
            <a:pPr eaLnBrk="1" hangingPunct="1">
              <a:buFont typeface="Arial" panose="020B0604020202020204" pitchFamily="34" charset="0"/>
              <a:buNone/>
            </a:pPr>
            <a:r>
              <a:rPr lang="en-IN" altLang="en-US" sz="2400" b="1"/>
              <a:t>Environmentalism of the North is refereed as “</a:t>
            </a:r>
            <a:r>
              <a:rPr lang="en-IN" altLang="en-US" sz="2400" b="1" i="1">
                <a:solidFill>
                  <a:srgbClr val="FF0000"/>
                </a:solidFill>
              </a:rPr>
              <a:t>full stomach” environmentalism</a:t>
            </a:r>
            <a:r>
              <a:rPr lang="en-IN" altLang="en-US" sz="2400" b="1" i="1"/>
              <a:t> </a:t>
            </a:r>
            <a:r>
              <a:rPr lang="en-IN" altLang="en-US" sz="2400" b="1"/>
              <a:t>and the environmentalism of the south is called as “</a:t>
            </a:r>
            <a:r>
              <a:rPr lang="en-IN" altLang="en-US" sz="2400" b="1" i="1"/>
              <a:t>empty – belly” environmentalism.</a:t>
            </a:r>
            <a:endParaRPr lang="en-US" altLang="en-US" sz="2400" i="1"/>
          </a:p>
          <a:p>
            <a:pPr eaLnBrk="1" hangingPunct="1">
              <a:buFont typeface="Wingdings" panose="05000000000000000000" pitchFamily="2" charset="2"/>
              <a:buNone/>
            </a:pPr>
            <a:endParaRPr lang="en-US" altLang="en-US" sz="2400" i="1"/>
          </a:p>
        </p:txBody>
      </p:sp>
      <p:pic>
        <p:nvPicPr>
          <p:cNvPr id="30724" name="Picture 3" descr="https://images-na.ssl-images-amazon.com/images/I/41O+9PpGPjL._SX331_BO1,204,203,200_.jpg">
            <a:extLst>
              <a:ext uri="{FF2B5EF4-FFF2-40B4-BE49-F238E27FC236}">
                <a16:creationId xmlns:a16="http://schemas.microsoft.com/office/drawing/2014/main" id="{93ACEEC2-7E0B-4C88-84D8-E846E3EED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0" y="1647825"/>
            <a:ext cx="15811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29730"/>
                                        </p:tgtEl>
                                        <p:attrNameLst>
                                          <p:attrName>style.visibility</p:attrName>
                                        </p:attrNameLst>
                                      </p:cBhvr>
                                      <p:to>
                                        <p:strVal val="visible"/>
                                      </p:to>
                                    </p:set>
                                    <p:anim calcmode="lin" valueType="num">
                                      <p:cBhvr>
                                        <p:cTn id="7" dur="500" fill="hold"/>
                                        <p:tgtEl>
                                          <p:spTgt spid="329730"/>
                                        </p:tgtEl>
                                        <p:attrNameLst>
                                          <p:attrName>ppt_w</p:attrName>
                                        </p:attrNameLst>
                                      </p:cBhvr>
                                      <p:tavLst>
                                        <p:tav tm="0">
                                          <p:val>
                                            <p:fltVal val="0"/>
                                          </p:val>
                                        </p:tav>
                                        <p:tav tm="100000">
                                          <p:val>
                                            <p:strVal val="#ppt_w"/>
                                          </p:val>
                                        </p:tav>
                                      </p:tavLst>
                                    </p:anim>
                                    <p:anim calcmode="lin" valueType="num">
                                      <p:cBhvr>
                                        <p:cTn id="8" dur="500" fill="hold"/>
                                        <p:tgtEl>
                                          <p:spTgt spid="329730"/>
                                        </p:tgtEl>
                                        <p:attrNameLst>
                                          <p:attrName>ppt_h</p:attrName>
                                        </p:attrNameLst>
                                      </p:cBhvr>
                                      <p:tavLst>
                                        <p:tav tm="0">
                                          <p:val>
                                            <p:fltVal val="0"/>
                                          </p:val>
                                        </p:tav>
                                        <p:tav tm="100000">
                                          <p:val>
                                            <p:strVal val="#ppt_h"/>
                                          </p:val>
                                        </p:tav>
                                      </p:tavLst>
                                    </p:anim>
                                    <p:animEffect transition="in" filter="fade">
                                      <p:cBhvr>
                                        <p:cTn id="9" dur="500"/>
                                        <p:tgtEl>
                                          <p:spTgt spid="3297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29731">
                                            <p:txEl>
                                              <p:pRg st="0" end="0"/>
                                            </p:txEl>
                                          </p:spTgt>
                                        </p:tgtEl>
                                        <p:attrNameLst>
                                          <p:attrName>style.visibility</p:attrName>
                                        </p:attrNameLst>
                                      </p:cBhvr>
                                      <p:to>
                                        <p:strVal val="visible"/>
                                      </p:to>
                                    </p:set>
                                    <p:animEffect transition="in" filter="fade">
                                      <p:cBhvr>
                                        <p:cTn id="14" dur="1000">
                                          <p:stCondLst>
                                            <p:cond delay="0"/>
                                          </p:stCondLst>
                                        </p:cTn>
                                        <p:tgtEl>
                                          <p:spTgt spid="32973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29731">
                                            <p:txEl>
                                              <p:pRg st="1" end="1"/>
                                            </p:txEl>
                                          </p:spTgt>
                                        </p:tgtEl>
                                        <p:attrNameLst>
                                          <p:attrName>style.visibility</p:attrName>
                                        </p:attrNameLst>
                                      </p:cBhvr>
                                      <p:to>
                                        <p:strVal val="visible"/>
                                      </p:to>
                                    </p:set>
                                    <p:animEffect transition="in" filter="fade">
                                      <p:cBhvr>
                                        <p:cTn id="19" dur="1000">
                                          <p:stCondLst>
                                            <p:cond delay="0"/>
                                          </p:stCondLst>
                                        </p:cTn>
                                        <p:tgtEl>
                                          <p:spTgt spid="32973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29731">
                                            <p:txEl>
                                              <p:pRg st="2" end="2"/>
                                            </p:txEl>
                                          </p:spTgt>
                                        </p:tgtEl>
                                        <p:attrNameLst>
                                          <p:attrName>style.visibility</p:attrName>
                                        </p:attrNameLst>
                                      </p:cBhvr>
                                      <p:to>
                                        <p:strVal val="visible"/>
                                      </p:to>
                                    </p:set>
                                    <p:animEffect transition="in" filter="fade">
                                      <p:cBhvr>
                                        <p:cTn id="24" dur="1000">
                                          <p:stCondLst>
                                            <p:cond delay="0"/>
                                          </p:stCondLst>
                                        </p:cTn>
                                        <p:tgtEl>
                                          <p:spTgt spid="329731">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9731">
                                            <p:txEl>
                                              <p:pRg st="4" end="4"/>
                                            </p:txEl>
                                          </p:spTgt>
                                        </p:tgtEl>
                                        <p:attrNameLst>
                                          <p:attrName>style.visibility</p:attrName>
                                        </p:attrNameLst>
                                      </p:cBhvr>
                                      <p:to>
                                        <p:strVal val="visible"/>
                                      </p:to>
                                    </p:set>
                                    <p:animEffect transition="in" filter="fade">
                                      <p:cBhvr>
                                        <p:cTn id="29" dur="1000">
                                          <p:stCondLst>
                                            <p:cond delay="0"/>
                                          </p:stCondLst>
                                        </p:cTn>
                                        <p:tgtEl>
                                          <p:spTgt spid="329731">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29731">
                                            <p:txEl>
                                              <p:pRg st="5" end="5"/>
                                            </p:txEl>
                                          </p:spTgt>
                                        </p:tgtEl>
                                        <p:attrNameLst>
                                          <p:attrName>style.visibility</p:attrName>
                                        </p:attrNameLst>
                                      </p:cBhvr>
                                      <p:to>
                                        <p:strVal val="visible"/>
                                      </p:to>
                                    </p:set>
                                    <p:animEffect transition="in" filter="fade">
                                      <p:cBhvr>
                                        <p:cTn id="34" dur="1000">
                                          <p:stCondLst>
                                            <p:cond delay="0"/>
                                          </p:stCondLst>
                                        </p:cTn>
                                        <p:tgtEl>
                                          <p:spTgt spid="329731">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9731">
                                            <p:txEl>
                                              <p:pRg st="6" end="6"/>
                                            </p:txEl>
                                          </p:spTgt>
                                        </p:tgtEl>
                                        <p:attrNameLst>
                                          <p:attrName>style.visibility</p:attrName>
                                        </p:attrNameLst>
                                      </p:cBhvr>
                                      <p:to>
                                        <p:strVal val="visible"/>
                                      </p:to>
                                    </p:set>
                                    <p:animEffect transition="in" filter="fade">
                                      <p:cBhvr>
                                        <p:cTn id="39" dur="1000">
                                          <p:stCondLst>
                                            <p:cond delay="0"/>
                                          </p:stCondLst>
                                        </p:cTn>
                                        <p:tgtEl>
                                          <p:spTgt spid="3297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p:bldP spid="3297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E254DD0-AD5B-4168-9881-859A0C4B4EDA}"/>
              </a:ext>
            </a:extLst>
          </p:cNvPr>
          <p:cNvSpPr txBox="1">
            <a:spLocks noGrp="1"/>
          </p:cNvSpPr>
          <p:nvPr/>
        </p:nvSpPr>
        <p:spPr bwMode="auto">
          <a:xfrm>
            <a:off x="6553200" y="6245225"/>
            <a:ext cx="2133600" cy="476250"/>
          </a:xfrm>
          <a:prstGeom prst="rect">
            <a:avLst/>
          </a:prstGeom>
          <a:noFill/>
          <a:ln w="9525">
            <a:noFill/>
            <a:miter lim="800000"/>
            <a:headEnd/>
            <a:tailEnd/>
          </a:ln>
        </p:spPr>
        <p:txBody>
          <a:bodyPr lIns="91436" tIns="45718" rIns="91436" bIns="45718"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auto" hangingPunct="1">
              <a:spcBef>
                <a:spcPts val="0"/>
              </a:spcBef>
              <a:spcAft>
                <a:spcPts val="0"/>
              </a:spcAft>
              <a:defRPr/>
            </a:pPr>
            <a:fld id="{FE7AC4F2-AD43-467A-B814-EBED249BCCBD}" type="slidenum">
              <a:rPr lang="en-US" altLang="en-US" sz="1400" smtClean="0">
                <a:effectLst>
                  <a:outerShdw blurRad="38100" dist="38100" dir="2700000" algn="tl">
                    <a:srgbClr val="C0C0C0"/>
                  </a:outerShdw>
                </a:effectLst>
              </a:rPr>
              <a:pPr algn="r" eaLnBrk="1" fontAlgn="auto" hangingPunct="1">
                <a:spcBef>
                  <a:spcPts val="0"/>
                </a:spcBef>
                <a:spcAft>
                  <a:spcPts val="0"/>
                </a:spcAft>
                <a:defRPr/>
              </a:pPr>
              <a:t>18</a:t>
            </a:fld>
            <a:endParaRPr lang="en-US" altLang="en-US" sz="1400">
              <a:effectLst>
                <a:outerShdw blurRad="38100" dist="38100" dir="2700000" algn="tl">
                  <a:srgbClr val="C0C0C0"/>
                </a:outerShdw>
              </a:effectLst>
            </a:endParaRPr>
          </a:p>
        </p:txBody>
      </p:sp>
      <p:sp>
        <p:nvSpPr>
          <p:cNvPr id="172034" name="Rectangle 2">
            <a:extLst>
              <a:ext uri="{FF2B5EF4-FFF2-40B4-BE49-F238E27FC236}">
                <a16:creationId xmlns:a16="http://schemas.microsoft.com/office/drawing/2014/main" id="{C2199918-69B4-450B-9416-A916F1E62F0F}"/>
              </a:ext>
            </a:extLst>
          </p:cNvPr>
          <p:cNvSpPr>
            <a:spLocks noGrp="1" noChangeArrowheads="1"/>
          </p:cNvSpPr>
          <p:nvPr>
            <p:ph type="title" idx="4294967295"/>
          </p:nvPr>
        </p:nvSpPr>
        <p:spPr>
          <a:xfrm>
            <a:off x="1371600" y="277813"/>
            <a:ext cx="7772400" cy="649287"/>
          </a:xfrm>
        </p:spPr>
        <p:txBody>
          <a:bodyPr lIns="91436" tIns="45718" rIns="91436" bIns="45718" rtlCol="0">
            <a:normAutofit fontScale="90000"/>
          </a:bodyPr>
          <a:lstStyle/>
          <a:p>
            <a:pPr eaLnBrk="1" fontAlgn="auto" hangingPunct="1">
              <a:spcAft>
                <a:spcPts val="0"/>
              </a:spcAft>
              <a:defRPr/>
            </a:pPr>
            <a:r>
              <a:rPr lang="en-US" sz="2400" dirty="0">
                <a:effectLst>
                  <a:outerShdw blurRad="38100" dist="38100" dir="2700000" algn="tl">
                    <a:srgbClr val="000000"/>
                  </a:outerShdw>
                </a:effectLst>
              </a:rPr>
              <a:t>Some Varieties of Environmentalism in the Globe</a:t>
            </a:r>
            <a:br>
              <a:rPr lang="en-US" sz="2400" dirty="0">
                <a:effectLst>
                  <a:outerShdw blurRad="38100" dist="38100" dir="2700000" algn="tl">
                    <a:srgbClr val="000000"/>
                  </a:outerShdw>
                </a:effectLst>
              </a:rPr>
            </a:br>
            <a:r>
              <a:rPr lang="en-US" sz="2400" dirty="0">
                <a:effectLst>
                  <a:outerShdw blurRad="38100" dist="38100" dir="2700000" algn="tl">
                    <a:srgbClr val="000000"/>
                  </a:outerShdw>
                </a:effectLst>
              </a:rPr>
              <a:t>North-South or West-East Environmentalism </a:t>
            </a:r>
            <a:endParaRPr lang="en-IN" sz="2400" dirty="0">
              <a:effectLst>
                <a:outerShdw blurRad="38100" dist="38100" dir="2700000" algn="tl">
                  <a:srgbClr val="000000"/>
                </a:outerShdw>
              </a:effectLst>
            </a:endParaRPr>
          </a:p>
        </p:txBody>
      </p:sp>
      <p:sp>
        <p:nvSpPr>
          <p:cNvPr id="172035" name="Rectangle 3">
            <a:extLst>
              <a:ext uri="{FF2B5EF4-FFF2-40B4-BE49-F238E27FC236}">
                <a16:creationId xmlns:a16="http://schemas.microsoft.com/office/drawing/2014/main" id="{EDE3D891-2665-4D99-A351-D48234154549}"/>
              </a:ext>
            </a:extLst>
          </p:cNvPr>
          <p:cNvSpPr>
            <a:spLocks noGrp="1" noChangeArrowheads="1"/>
          </p:cNvSpPr>
          <p:nvPr>
            <p:ph type="body" idx="4294967295"/>
          </p:nvPr>
        </p:nvSpPr>
        <p:spPr>
          <a:xfrm>
            <a:off x="0" y="1079500"/>
            <a:ext cx="8228013" cy="4699000"/>
          </a:xfrm>
        </p:spPr>
        <p:txBody>
          <a:bodyPr lIns="91436" tIns="45718" rIns="91436" bIns="45718" rtlCol="0">
            <a:normAutofit/>
          </a:bodyPr>
          <a:lstStyle/>
          <a:p>
            <a:pPr marL="411163" indent="-411163" defTabSz="1096963" eaLnBrk="1" fontAlgn="auto" hangingPunct="1">
              <a:lnSpc>
                <a:spcPct val="80000"/>
              </a:lnSpc>
              <a:spcAft>
                <a:spcPts val="0"/>
              </a:spcAft>
              <a:buClr>
                <a:schemeClr val="accent3"/>
              </a:buClr>
              <a:buFont typeface="Wingdings" pitchFamily="2" charset="2"/>
              <a:buNone/>
              <a:defRPr/>
            </a:pPr>
            <a:r>
              <a:rPr lang="en-US" sz="1700" b="1" dirty="0">
                <a:effectLst>
                  <a:outerShdw blurRad="38100" dist="38100" dir="2700000" algn="tl">
                    <a:srgbClr val="FFFFFF"/>
                  </a:outerShdw>
                </a:effectLst>
              </a:rPr>
              <a:t>			Materialist			Non-Materialist</a:t>
            </a:r>
          </a:p>
          <a:p>
            <a:pPr marL="411163" indent="-411163" defTabSz="1096963" eaLnBrk="1" fontAlgn="auto" hangingPunct="1">
              <a:lnSpc>
                <a:spcPct val="80000"/>
              </a:lnSpc>
              <a:spcAft>
                <a:spcPts val="0"/>
              </a:spcAft>
              <a:buClr>
                <a:schemeClr val="accent3"/>
              </a:buClr>
              <a:buFont typeface="Wingdings" pitchFamily="2" charset="2"/>
              <a:buNone/>
              <a:defRPr/>
            </a:pPr>
            <a:r>
              <a:rPr lang="en-US" sz="1700" b="1" dirty="0">
                <a:effectLst>
                  <a:outerShdw blurRad="38100" dist="38100" dir="2700000" algn="tl">
                    <a:srgbClr val="FFFFFF"/>
                  </a:outerShdw>
                </a:effectLst>
              </a:rPr>
              <a:t>	(</a:t>
            </a:r>
            <a:r>
              <a:rPr lang="en-US" sz="1700" dirty="0">
                <a:effectLst>
                  <a:outerShdw blurRad="38100" dist="38100" dir="2700000" algn="tl">
                    <a:srgbClr val="FFFFFF"/>
                  </a:outerShdw>
                </a:effectLst>
              </a:rPr>
              <a:t>In Affluent 	reaction against the 		Cultural shift to post-</a:t>
            </a:r>
          </a:p>
          <a:p>
            <a:pPr marL="411163" indent="-411163" defTabSz="1096963" eaLnBrk="1" fontAlgn="auto" hangingPunct="1">
              <a:lnSpc>
                <a:spcPct val="80000"/>
              </a:lnSpc>
              <a:spcAft>
                <a:spcPts val="0"/>
              </a:spcAft>
              <a:buClr>
                <a:schemeClr val="accent3"/>
              </a:buClr>
              <a:buFont typeface="Wingdings" pitchFamily="2" charset="2"/>
              <a:buNone/>
              <a:defRPr/>
            </a:pPr>
            <a:r>
              <a:rPr lang="en-US" sz="1700" dirty="0">
                <a:effectLst>
                  <a:outerShdw blurRad="38100" dist="38100" dir="2700000" algn="tl">
                    <a:srgbClr val="FFFFFF"/>
                  </a:outerShdw>
                </a:effectLst>
              </a:rPr>
              <a:t>	Countries)	increased impact of the 		materialist 	‘quality of </a:t>
            </a:r>
            <a:endParaRPr lang="en-US" sz="1700" b="1" dirty="0">
              <a:effectLst>
                <a:outerShdw blurRad="38100" dist="38100" dir="2700000" algn="tl">
                  <a:srgbClr val="FFFFFF"/>
                </a:outerShdw>
              </a:effectLst>
            </a:endParaRPr>
          </a:p>
          <a:p>
            <a:pPr marL="411163" indent="-411163" defTabSz="1096963" eaLnBrk="1" fontAlgn="auto" hangingPunct="1">
              <a:lnSpc>
                <a:spcPct val="80000"/>
              </a:lnSpc>
              <a:spcAft>
                <a:spcPts val="0"/>
              </a:spcAft>
              <a:buClr>
                <a:schemeClr val="accent3"/>
              </a:buClr>
              <a:buFont typeface="Wingdings" pitchFamily="2" charset="2"/>
              <a:buNone/>
              <a:defRPr/>
            </a:pPr>
            <a:r>
              <a:rPr lang="en-US" sz="1700" b="1" dirty="0">
                <a:effectLst>
                  <a:outerShdw blurRad="38100" dist="38100" dir="2700000" algn="tl">
                    <a:srgbClr val="FFFFFF"/>
                  </a:outerShdw>
                </a:effectLst>
              </a:rPr>
              <a:t>			</a:t>
            </a:r>
            <a:r>
              <a:rPr lang="en-US" sz="1700" dirty="0">
                <a:effectLst>
                  <a:outerShdw blurRad="38100" dist="38100" dir="2700000" algn="tl">
                    <a:srgbClr val="FFFFFF"/>
                  </a:outerShdw>
                </a:effectLst>
              </a:rPr>
              <a:t>effluents of affluence, i.e., 	life’ values and </a:t>
            </a:r>
            <a:r>
              <a:rPr lang="en-US" sz="1700" dirty="0" err="1">
                <a:effectLst>
                  <a:outerShdw blurRad="38100" dist="38100" dir="2700000" algn="tl">
                    <a:srgbClr val="FFFFFF"/>
                  </a:outerShdw>
                </a:effectLst>
              </a:rPr>
              <a:t>increa</a:t>
            </a:r>
            <a:r>
              <a:rPr lang="en-US" sz="1700" dirty="0">
                <a:effectLst>
                  <a:outerShdw blurRad="38100" dist="38100" dir="2700000" algn="tl">
                    <a:srgbClr val="FFFFFF"/>
                  </a:outerShdw>
                </a:effectLst>
              </a:rPr>
              <a:t>-			the environmental justice 	</a:t>
            </a:r>
            <a:r>
              <a:rPr lang="en-US" sz="1700" dirty="0" err="1">
                <a:effectLst>
                  <a:outerShdw blurRad="38100" dist="38100" dir="2700000" algn="tl">
                    <a:srgbClr val="FFFFFF"/>
                  </a:outerShdw>
                </a:effectLst>
              </a:rPr>
              <a:t>sed</a:t>
            </a:r>
            <a:r>
              <a:rPr lang="en-US" sz="1700" dirty="0">
                <a:effectLst>
                  <a:outerShdw blurRad="38100" dist="38100" dir="2700000" algn="tl">
                    <a:srgbClr val="FFFFFF"/>
                  </a:outerShdw>
                </a:effectLst>
              </a:rPr>
              <a:t> appreciation of </a:t>
            </a:r>
          </a:p>
          <a:p>
            <a:pPr marL="411163" indent="-411163" defTabSz="1096963" eaLnBrk="1" fontAlgn="auto" hangingPunct="1">
              <a:lnSpc>
                <a:spcPct val="80000"/>
              </a:lnSpc>
              <a:spcAft>
                <a:spcPts val="0"/>
              </a:spcAft>
              <a:buClr>
                <a:schemeClr val="accent3"/>
              </a:buClr>
              <a:buFont typeface="Wingdings" pitchFamily="2" charset="2"/>
              <a:buNone/>
              <a:defRPr/>
            </a:pPr>
            <a:r>
              <a:rPr lang="en-US" sz="1700" dirty="0">
                <a:effectLst>
                  <a:outerShdw blurRad="38100" dist="38100" dir="2700000" algn="tl">
                    <a:srgbClr val="FFFFFF"/>
                  </a:outerShdw>
                </a:effectLst>
              </a:rPr>
              <a:t>			movement in US, the 		natural amenities,</a:t>
            </a:r>
          </a:p>
          <a:p>
            <a:pPr marL="411163" indent="-411163" defTabSz="1096963" eaLnBrk="1" fontAlgn="auto" hangingPunct="1">
              <a:lnSpc>
                <a:spcPct val="80000"/>
              </a:lnSpc>
              <a:spcAft>
                <a:spcPts val="0"/>
              </a:spcAft>
              <a:buClr>
                <a:schemeClr val="accent3"/>
              </a:buClr>
              <a:buFont typeface="Wingdings" pitchFamily="2" charset="2"/>
              <a:buNone/>
              <a:defRPr/>
            </a:pPr>
            <a:r>
              <a:rPr lang="en-US" sz="1700" dirty="0">
                <a:effectLst>
                  <a:outerShdw blurRad="38100" dist="38100" dir="2700000" algn="tl">
                    <a:srgbClr val="FFFFFF"/>
                  </a:outerShdw>
                </a:effectLst>
              </a:rPr>
              <a:t>			anti-nuclear movement.</a:t>
            </a:r>
          </a:p>
          <a:p>
            <a:pPr marL="411163" indent="-411163" defTabSz="1096963" eaLnBrk="1" fontAlgn="auto" hangingPunct="1">
              <a:lnSpc>
                <a:spcPct val="80000"/>
              </a:lnSpc>
              <a:spcAft>
                <a:spcPts val="0"/>
              </a:spcAft>
              <a:buClr>
                <a:schemeClr val="accent3"/>
              </a:buClr>
              <a:buFont typeface="Wingdings" pitchFamily="2" charset="2"/>
              <a:buNone/>
              <a:defRPr/>
            </a:pPr>
            <a:endParaRPr lang="en-US" sz="1700" dirty="0">
              <a:effectLst>
                <a:outerShdw blurRad="38100" dist="38100" dir="2700000" algn="tl">
                  <a:srgbClr val="FFFFFF"/>
                </a:outerShdw>
              </a:effectLst>
            </a:endParaRPr>
          </a:p>
          <a:p>
            <a:pPr marL="411163" indent="-411163" defTabSz="1096963" eaLnBrk="1" fontAlgn="auto" hangingPunct="1">
              <a:lnSpc>
                <a:spcPct val="80000"/>
              </a:lnSpc>
              <a:spcAft>
                <a:spcPts val="0"/>
              </a:spcAft>
              <a:buClr>
                <a:schemeClr val="accent3"/>
              </a:buClr>
              <a:buFont typeface="Wingdings" pitchFamily="2" charset="2"/>
              <a:buNone/>
              <a:defRPr/>
            </a:pPr>
            <a:r>
              <a:rPr lang="en-US" sz="1700" dirty="0">
                <a:effectLst>
                  <a:outerShdw blurRad="38100" dist="38100" dir="2700000" algn="tl">
                    <a:srgbClr val="FFFFFF"/>
                  </a:outerShdw>
                </a:effectLst>
              </a:rPr>
              <a:t>(In poor 		The environmentalism of 	‘</a:t>
            </a:r>
            <a:r>
              <a:rPr lang="en-US" sz="1700" dirty="0" err="1">
                <a:effectLst>
                  <a:outerShdw blurRad="38100" dist="38100" dir="2700000" algn="tl">
                    <a:srgbClr val="FFFFFF"/>
                  </a:outerShdw>
                </a:effectLst>
              </a:rPr>
              <a:t>Biocentric</a:t>
            </a:r>
            <a:r>
              <a:rPr lang="en-US" sz="1700" dirty="0">
                <a:effectLst>
                  <a:outerShdw blurRad="38100" dist="38100" dir="2700000" algn="tl">
                    <a:srgbClr val="FFFFFF"/>
                  </a:outerShdw>
                </a:effectLst>
              </a:rPr>
              <a:t>’ eastern</a:t>
            </a:r>
          </a:p>
          <a:p>
            <a:pPr marL="411163" indent="-411163" defTabSz="1096963" eaLnBrk="1" fontAlgn="auto" hangingPunct="1">
              <a:lnSpc>
                <a:spcPct val="80000"/>
              </a:lnSpc>
              <a:spcAft>
                <a:spcPts val="0"/>
              </a:spcAft>
              <a:buClr>
                <a:schemeClr val="accent3"/>
              </a:buClr>
              <a:buFont typeface="Wingdings" pitchFamily="2" charset="2"/>
              <a:buNone/>
              <a:defRPr/>
            </a:pPr>
            <a:r>
              <a:rPr lang="en-US" sz="1700" dirty="0">
                <a:effectLst>
                  <a:outerShdw blurRad="38100" dist="38100" dir="2700000" algn="tl">
                    <a:srgbClr val="FFFFFF"/>
                  </a:outerShdw>
                </a:effectLst>
              </a:rPr>
              <a:t>countries)		the poor, i.e., the </a:t>
            </a:r>
            <a:r>
              <a:rPr lang="en-US" sz="1700" dirty="0" err="1">
                <a:effectLst>
                  <a:outerShdw blurRad="38100" dist="38100" dir="2700000" algn="tl">
                    <a:srgbClr val="FFFFFF"/>
                  </a:outerShdw>
                </a:effectLst>
              </a:rPr>
              <a:t>defence</a:t>
            </a:r>
            <a:r>
              <a:rPr lang="en-US" sz="1700" dirty="0">
                <a:effectLst>
                  <a:outerShdw blurRad="38100" dist="38100" dir="2700000" algn="tl">
                    <a:srgbClr val="FFFFFF"/>
                  </a:outerShdw>
                </a:effectLst>
              </a:rPr>
              <a:t> 	religions</a:t>
            </a:r>
          </a:p>
          <a:p>
            <a:pPr marL="411163" indent="-411163" defTabSz="1096963" eaLnBrk="1" fontAlgn="auto" hangingPunct="1">
              <a:lnSpc>
                <a:spcPct val="80000"/>
              </a:lnSpc>
              <a:spcAft>
                <a:spcPts val="0"/>
              </a:spcAft>
              <a:buClr>
                <a:schemeClr val="accent3"/>
              </a:buClr>
              <a:buFont typeface="Wingdings" pitchFamily="2" charset="2"/>
              <a:buNone/>
              <a:defRPr/>
            </a:pPr>
            <a:r>
              <a:rPr lang="en-US" sz="1700" dirty="0">
                <a:effectLst>
                  <a:outerShdw blurRad="38100" dist="38100" dir="2700000" algn="tl">
                    <a:srgbClr val="FFFFFF"/>
                  </a:outerShdw>
                </a:effectLst>
              </a:rPr>
              <a:t>			of livelihood, &amp; communal</a:t>
            </a:r>
          </a:p>
          <a:p>
            <a:pPr marL="411163" indent="-411163" defTabSz="1096963" eaLnBrk="1" fontAlgn="auto" hangingPunct="1">
              <a:lnSpc>
                <a:spcPct val="80000"/>
              </a:lnSpc>
              <a:spcAft>
                <a:spcPts val="0"/>
              </a:spcAft>
              <a:buClr>
                <a:schemeClr val="accent3"/>
              </a:buClr>
              <a:buFont typeface="Wingdings" pitchFamily="2" charset="2"/>
              <a:buNone/>
              <a:defRPr/>
            </a:pPr>
            <a:r>
              <a:rPr lang="en-US" sz="1700" dirty="0">
                <a:effectLst>
                  <a:outerShdw blurRad="38100" dist="38100" dir="2700000" algn="tl">
                    <a:srgbClr val="FFFFFF"/>
                  </a:outerShdw>
                </a:effectLst>
              </a:rPr>
              <a:t>			access to natural resources</a:t>
            </a:r>
          </a:p>
          <a:p>
            <a:pPr marL="411163" indent="-411163" defTabSz="1096963" eaLnBrk="1" fontAlgn="auto" hangingPunct="1">
              <a:lnSpc>
                <a:spcPct val="80000"/>
              </a:lnSpc>
              <a:spcAft>
                <a:spcPts val="0"/>
              </a:spcAft>
              <a:buClr>
                <a:schemeClr val="accent3"/>
              </a:buClr>
              <a:buFont typeface="Wingdings" pitchFamily="2" charset="2"/>
              <a:buNone/>
              <a:defRPr/>
            </a:pPr>
            <a:r>
              <a:rPr lang="en-US" sz="1700" dirty="0">
                <a:effectLst>
                  <a:outerShdw blurRad="38100" dist="38100" dir="2700000" algn="tl">
                    <a:srgbClr val="FFFFFF"/>
                  </a:outerShdw>
                </a:effectLst>
              </a:rPr>
              <a:t>		</a:t>
            </a:r>
          </a:p>
          <a:p>
            <a:pPr marL="411163" indent="-411163" defTabSz="1096963" eaLnBrk="1" fontAlgn="auto" hangingPunct="1">
              <a:lnSpc>
                <a:spcPct val="80000"/>
              </a:lnSpc>
              <a:spcAft>
                <a:spcPts val="0"/>
              </a:spcAft>
              <a:buClr>
                <a:schemeClr val="accent3"/>
              </a:buClr>
              <a:buFont typeface="Wingdings" pitchFamily="2" charset="2"/>
              <a:buNone/>
              <a:defRPr/>
            </a:pPr>
            <a:r>
              <a:rPr lang="en-US" sz="1700" dirty="0">
                <a:effectLst>
                  <a:outerShdw blurRad="38100" dist="38100" dir="2700000" algn="tl">
                    <a:srgbClr val="FFFFFF"/>
                  </a:outerShdw>
                </a:effectLst>
              </a:rPr>
              <a:t>			Reaction against environmental	  Essentialist eco-	 		degradation caused by poverty,		feminism</a:t>
            </a:r>
          </a:p>
          <a:p>
            <a:pPr marL="411163" indent="-411163" defTabSz="1096963" eaLnBrk="1" fontAlgn="auto" hangingPunct="1">
              <a:lnSpc>
                <a:spcPct val="80000"/>
              </a:lnSpc>
              <a:spcAft>
                <a:spcPts val="0"/>
              </a:spcAft>
              <a:buClr>
                <a:schemeClr val="accent3"/>
              </a:buClr>
              <a:buFont typeface="Wingdings" pitchFamily="2" charset="2"/>
              <a:buNone/>
              <a:defRPr/>
            </a:pPr>
            <a:r>
              <a:rPr lang="en-US" sz="1700" dirty="0">
                <a:effectLst>
                  <a:outerShdw blurRad="38100" dist="38100" dir="2700000" algn="tl">
                    <a:srgbClr val="FFFFFF"/>
                  </a:outerShdw>
                </a:effectLst>
              </a:rPr>
              <a:t>			population growth..</a:t>
            </a:r>
            <a:endParaRPr lang="en-IN" sz="1700" dirty="0">
              <a:effectLst>
                <a:outerShdw blurRad="38100" dist="38100" dir="2700000" algn="tl">
                  <a:srgbClr val="FFFFFF"/>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3AB53DEE-903A-44A7-8004-3223D88D752A}"/>
              </a:ext>
            </a:extLst>
          </p:cNvPr>
          <p:cNvSpPr>
            <a:spLocks noGrp="1" noChangeArrowheads="1"/>
          </p:cNvSpPr>
          <p:nvPr>
            <p:ph type="title"/>
          </p:nvPr>
        </p:nvSpPr>
        <p:spPr/>
        <p:txBody>
          <a:bodyPr/>
          <a:lstStyle/>
          <a:p>
            <a:pPr eaLnBrk="1" hangingPunct="1"/>
            <a:endParaRPr lang="en-US" altLang="en-US"/>
          </a:p>
        </p:txBody>
      </p:sp>
      <p:sp>
        <p:nvSpPr>
          <p:cNvPr id="3" name="Content Placeholder 2">
            <a:extLst>
              <a:ext uri="{FF2B5EF4-FFF2-40B4-BE49-F238E27FC236}">
                <a16:creationId xmlns:a16="http://schemas.microsoft.com/office/drawing/2014/main" id="{6BEE6724-F1C2-4F24-B541-D9367E1459E3}"/>
              </a:ext>
            </a:extLst>
          </p:cNvPr>
          <p:cNvSpPr>
            <a:spLocks noGrp="1"/>
          </p:cNvSpPr>
          <p:nvPr>
            <p:ph idx="1"/>
          </p:nvPr>
        </p:nvSpPr>
        <p:spPr/>
        <p:txBody>
          <a:bodyPr rtlCol="0">
            <a:normAutofit fontScale="77500" lnSpcReduction="20000"/>
          </a:bodyPr>
          <a:lstStyle/>
          <a:p>
            <a:pPr marL="274320" indent="-274320" eaLnBrk="1" fontAlgn="auto" hangingPunct="1">
              <a:spcAft>
                <a:spcPts val="0"/>
              </a:spcAft>
              <a:buClr>
                <a:schemeClr val="accent3"/>
              </a:buClr>
              <a:buFont typeface="Wingdings 2"/>
              <a:buChar char=""/>
              <a:defRPr/>
            </a:pPr>
            <a:r>
              <a:rPr lang="en-US" b="1" dirty="0"/>
              <a:t>The environmentalism of the North is refereed as “full stomach” environmentalism and the environmentalism of the south is called as “empty – belly” environmentalism.</a:t>
            </a:r>
          </a:p>
          <a:p>
            <a:pPr marL="274320" indent="-274320" eaLnBrk="1" fontAlgn="auto" hangingPunct="1">
              <a:spcAft>
                <a:spcPts val="0"/>
              </a:spcAft>
              <a:buClr>
                <a:schemeClr val="accent3"/>
              </a:buClr>
              <a:buFont typeface="Wingdings 2"/>
              <a:buChar char=""/>
              <a:defRPr/>
            </a:pPr>
            <a:endParaRPr lang="en-IN" b="1" dirty="0"/>
          </a:p>
          <a:p>
            <a:pPr marL="274320" indent="-274320" eaLnBrk="1" fontAlgn="auto" hangingPunct="1">
              <a:spcAft>
                <a:spcPts val="0"/>
              </a:spcAft>
              <a:buClr>
                <a:schemeClr val="accent3"/>
              </a:buClr>
              <a:buFont typeface="Wingdings 2"/>
              <a:buChar char=""/>
              <a:defRPr/>
            </a:pPr>
            <a:r>
              <a:rPr lang="en-US" b="1" dirty="0"/>
              <a:t>Environmentalism of the Southern Word (India):  </a:t>
            </a:r>
            <a:r>
              <a:rPr lang="en-US" dirty="0"/>
              <a:t>…since 1960s..</a:t>
            </a:r>
          </a:p>
          <a:p>
            <a:pPr marL="274320" indent="-274320" eaLnBrk="1" fontAlgn="auto" hangingPunct="1">
              <a:spcAft>
                <a:spcPts val="0"/>
              </a:spcAft>
              <a:buClr>
                <a:schemeClr val="accent3"/>
              </a:buClr>
              <a:buFont typeface="Wingdings 2"/>
              <a:buChar char=""/>
              <a:defRPr/>
            </a:pPr>
            <a:endParaRPr lang="en-US" dirty="0"/>
          </a:p>
          <a:p>
            <a:pPr marL="0" indent="0" eaLnBrk="1" fontAlgn="auto" hangingPunct="1">
              <a:spcAft>
                <a:spcPts val="0"/>
              </a:spcAft>
              <a:buClr>
                <a:schemeClr val="accent3"/>
              </a:buClr>
              <a:buFont typeface="Arial" panose="020B0604020202020204" pitchFamily="34" charset="0"/>
              <a:buNone/>
              <a:defRPr/>
            </a:pPr>
            <a:r>
              <a:rPr lang="en-US" b="1" dirty="0" err="1"/>
              <a:t>Chipko</a:t>
            </a:r>
            <a:r>
              <a:rPr lang="en-US" b="1" dirty="0"/>
              <a:t>, Tehri, SSP, Silent Valley, Mining issues and conflict, </a:t>
            </a:r>
            <a:r>
              <a:rPr lang="en-US" b="1" dirty="0" err="1"/>
              <a:t>Singur</a:t>
            </a:r>
            <a:r>
              <a:rPr lang="en-US" b="1" dirty="0"/>
              <a:t>, Coke </a:t>
            </a:r>
            <a:r>
              <a:rPr lang="en-US" b="1" dirty="0" err="1"/>
              <a:t>Plachimada</a:t>
            </a:r>
            <a:r>
              <a:rPr lang="en-US" b="1" dirty="0"/>
              <a:t> , </a:t>
            </a:r>
            <a:r>
              <a:rPr lang="en-US" b="1" dirty="0" err="1"/>
              <a:t>Jaitapur</a:t>
            </a:r>
            <a:r>
              <a:rPr lang="en-US" b="1" dirty="0"/>
              <a:t> </a:t>
            </a:r>
            <a:r>
              <a:rPr lang="en-US" b="1" dirty="0" err="1"/>
              <a:t>sruggle</a:t>
            </a:r>
            <a:r>
              <a:rPr lang="en-US" b="1" dirty="0"/>
              <a:t> ..</a:t>
            </a:r>
            <a:endParaRPr lang="en-IN" b="1" dirty="0"/>
          </a:p>
          <a:p>
            <a:pPr marL="274320" indent="-274320" eaLnBrk="1" fontAlgn="auto" hangingPunct="1">
              <a:spcAft>
                <a:spcPts val="0"/>
              </a:spcAft>
              <a:buClr>
                <a:schemeClr val="accent3"/>
              </a:buClr>
              <a:buFont typeface="Wingdings 2"/>
              <a:buChar char=""/>
              <a:defRPr/>
            </a:pPr>
            <a:endParaRPr lang="en-US" dirty="0"/>
          </a:p>
          <a:p>
            <a:pPr marL="274320" indent="-274320" eaLnBrk="1" fontAlgn="auto" hangingPunct="1">
              <a:spcAft>
                <a:spcPts val="0"/>
              </a:spcAft>
              <a:buClr>
                <a:schemeClr val="accent3"/>
              </a:buClr>
              <a:buFont typeface="Arial" panose="020B0604020202020204" pitchFamily="34" charset="0"/>
              <a:buNone/>
              <a:defRPr/>
            </a:pPr>
            <a:r>
              <a:rPr lang="en-IN" b="1" dirty="0"/>
              <a:t> </a:t>
            </a:r>
            <a:endParaRPr lang="en-US" dirty="0"/>
          </a:p>
          <a:p>
            <a:pPr marL="274320" indent="-274320" eaLnBrk="1" fontAlgn="auto" hangingPunct="1">
              <a:spcAft>
                <a:spcPts val="0"/>
              </a:spcAft>
              <a:buClr>
                <a:schemeClr val="accent3"/>
              </a:buClr>
              <a:buFont typeface="Wingdings 2"/>
              <a:buChar char=""/>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11EB-CC51-41DC-AD11-5A35F495007C}"/>
              </a:ext>
            </a:extLst>
          </p:cNvPr>
          <p:cNvSpPr>
            <a:spLocks noGrp="1"/>
          </p:cNvSpPr>
          <p:nvPr>
            <p:ph type="title"/>
          </p:nvPr>
        </p:nvSpPr>
        <p:spPr/>
        <p:txBody>
          <a:bodyPr/>
          <a:lstStyle/>
          <a:p>
            <a:r>
              <a:rPr lang="en-GB" dirty="0"/>
              <a:t>Reading </a:t>
            </a:r>
            <a:endParaRPr lang="en-IN" dirty="0"/>
          </a:p>
        </p:txBody>
      </p:sp>
      <p:sp>
        <p:nvSpPr>
          <p:cNvPr id="3" name="Content Placeholder 2">
            <a:extLst>
              <a:ext uri="{FF2B5EF4-FFF2-40B4-BE49-F238E27FC236}">
                <a16:creationId xmlns:a16="http://schemas.microsoft.com/office/drawing/2014/main" id="{B9DC49E5-393E-4E46-934F-1070466E2D77}"/>
              </a:ext>
            </a:extLst>
          </p:cNvPr>
          <p:cNvSpPr>
            <a:spLocks noGrp="1"/>
          </p:cNvSpPr>
          <p:nvPr>
            <p:ph idx="1"/>
          </p:nvPr>
        </p:nvSpPr>
        <p:spPr>
          <a:xfrm>
            <a:off x="457200" y="1417638"/>
            <a:ext cx="8229600" cy="4708525"/>
          </a:xfrm>
        </p:spPr>
        <p:txBody>
          <a:bodyPr/>
          <a:lstStyle/>
          <a:p>
            <a:pPr marL="0" indent="0">
              <a:buNone/>
            </a:pPr>
            <a:r>
              <a:rPr lang="en-GB" dirty="0"/>
              <a:t>‘Environmentalism of the Poor’ – Extracted from the book  </a:t>
            </a:r>
            <a:r>
              <a:rPr lang="en-GB" i="1" dirty="0">
                <a:solidFill>
                  <a:srgbClr val="FF0000"/>
                </a:solidFill>
              </a:rPr>
              <a:t>Varieties of Environmentalism- Essays North and South</a:t>
            </a:r>
            <a:r>
              <a:rPr lang="en-GB" dirty="0"/>
              <a:t> (Chapter-1) </a:t>
            </a:r>
          </a:p>
          <a:p>
            <a:pPr marL="0" indent="0">
              <a:buNone/>
            </a:pPr>
            <a:r>
              <a:rPr lang="en-GB" dirty="0"/>
              <a:t>By- Ramachandra Guha and </a:t>
            </a:r>
          </a:p>
          <a:p>
            <a:pPr marL="0" indent="0">
              <a:buNone/>
            </a:pPr>
            <a:r>
              <a:rPr lang="en-GB" dirty="0"/>
              <a:t>J. Martinez- </a:t>
            </a:r>
            <a:r>
              <a:rPr lang="en-GB" dirty="0" err="1"/>
              <a:t>Alier</a:t>
            </a:r>
            <a:r>
              <a:rPr lang="en-GB" dirty="0"/>
              <a:t>, 1997.</a:t>
            </a:r>
          </a:p>
          <a:p>
            <a:pPr marL="0" indent="0">
              <a:buNone/>
            </a:pPr>
            <a:endParaRPr lang="en-IN" dirty="0"/>
          </a:p>
        </p:txBody>
      </p:sp>
      <p:pic>
        <p:nvPicPr>
          <p:cNvPr id="4" name="Picture 3" descr="https://images-na.ssl-images-amazon.com/images/I/41O+9PpGPjL._SX331_BO1,204,203,200_.jpg">
            <a:extLst>
              <a:ext uri="{FF2B5EF4-FFF2-40B4-BE49-F238E27FC236}">
                <a16:creationId xmlns:a16="http://schemas.microsoft.com/office/drawing/2014/main" id="{D4217B48-F31D-4ED8-9DE8-F2D2DD640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590800"/>
            <a:ext cx="2590800" cy="39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793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1B382BC-7002-425C-9363-F04F88DF648B}"/>
              </a:ext>
            </a:extLst>
          </p:cNvPr>
          <p:cNvSpPr>
            <a:spLocks noGrp="1" noChangeArrowheads="1"/>
          </p:cNvSpPr>
          <p:nvPr>
            <p:ph type="title"/>
          </p:nvPr>
        </p:nvSpPr>
        <p:spPr/>
        <p:txBody>
          <a:bodyPr>
            <a:normAutofit fontScale="90000"/>
          </a:bodyPr>
          <a:lstStyle/>
          <a:p>
            <a:r>
              <a:rPr lang="en-US" b="1" dirty="0">
                <a:solidFill>
                  <a:srgbClr val="FF0000"/>
                </a:solidFill>
              </a:rPr>
              <a:t>3. Environmentalism of the Poor</a:t>
            </a:r>
            <a:br>
              <a:rPr lang="en-US" b="1" dirty="0">
                <a:solidFill>
                  <a:schemeClr val="accent2"/>
                </a:solidFill>
              </a:rPr>
            </a:br>
            <a:endParaRPr lang="en-US" altLang="en-US" dirty="0"/>
          </a:p>
        </p:txBody>
      </p:sp>
      <p:sp>
        <p:nvSpPr>
          <p:cNvPr id="24579" name="Rectangle 3">
            <a:extLst>
              <a:ext uri="{FF2B5EF4-FFF2-40B4-BE49-F238E27FC236}">
                <a16:creationId xmlns:a16="http://schemas.microsoft.com/office/drawing/2014/main" id="{0A5485C9-4174-45DB-8A8B-0E41FEFD1F36}"/>
              </a:ext>
            </a:extLst>
          </p:cNvPr>
          <p:cNvSpPr>
            <a:spLocks noGrp="1" noChangeArrowheads="1"/>
          </p:cNvSpPr>
          <p:nvPr>
            <p:ph idx="1"/>
          </p:nvPr>
        </p:nvSpPr>
        <p:spPr>
          <a:xfrm>
            <a:off x="457200" y="838200"/>
            <a:ext cx="8229600" cy="5287963"/>
          </a:xfrm>
        </p:spPr>
        <p:txBody>
          <a:bodyPr rtlCol="0">
            <a:normAutofit fontScale="77500" lnSpcReduction="20000"/>
          </a:bodyPr>
          <a:lstStyle/>
          <a:p>
            <a:pPr marL="0" indent="0">
              <a:buNone/>
            </a:pPr>
            <a:r>
              <a:rPr lang="en-IN" sz="3600" b="1" i="1" dirty="0"/>
              <a:t>The first lesson is that the main source of environmental destruction in the world is the demand for natural resources generated  by the consumption of the rich (whether they are rich nations or rich individuals and groups within nations)….</a:t>
            </a:r>
            <a:endParaRPr lang="en-IN" sz="3600" dirty="0"/>
          </a:p>
          <a:p>
            <a:r>
              <a:rPr lang="en-IN" sz="3600" b="1" i="1" dirty="0"/>
              <a:t>	The second lesson is that it is the poor who are affected the most by environmental destruction.</a:t>
            </a:r>
            <a:endParaRPr lang="en-IN" sz="3600" dirty="0"/>
          </a:p>
          <a:p>
            <a:pPr marL="0" indent="0">
              <a:buNone/>
            </a:pPr>
            <a:r>
              <a:rPr lang="en-IN" sz="3600" b="1" i="1" dirty="0"/>
              <a:t>      (Anil Agrawal, 1986, Founder of CSE, Delhi , Down to Earth Journal)</a:t>
            </a:r>
          </a:p>
          <a:p>
            <a:pPr marL="0" indent="0">
              <a:buNone/>
            </a:pPr>
            <a:endParaRPr lang="en-IN" sz="3600" dirty="0"/>
          </a:p>
          <a:p>
            <a:pPr marL="742950" indent="-742950">
              <a:buNone/>
              <a:defRPr/>
            </a:pPr>
            <a:r>
              <a:rPr lang="en-US" altLang="en-US" sz="2100" b="1" dirty="0">
                <a:latin typeface="Arial" panose="020B0604020202020204" pitchFamily="34" charset="0"/>
                <a:hlinkClick r:id="rId3"/>
              </a:rPr>
              <a:t>https://www.cseindia.org/</a:t>
            </a:r>
            <a:endParaRPr lang="en-US" altLang="en-US" sz="2100" b="1" dirty="0">
              <a:latin typeface="Arial" panose="020B0604020202020204" pitchFamily="34" charset="0"/>
            </a:endParaRPr>
          </a:p>
          <a:p>
            <a:pPr marL="742950" indent="-742950">
              <a:buNone/>
              <a:defRPr/>
            </a:pPr>
            <a:endParaRPr lang="en-US" altLang="en-US" sz="2100" b="1" dirty="0">
              <a:latin typeface="Arial" panose="020B0604020202020204" pitchFamily="34" charset="0"/>
            </a:endParaRPr>
          </a:p>
          <a:p>
            <a:pPr marL="742950" indent="-742950" eaLnBrk="1" fontAlgn="auto" hangingPunct="1">
              <a:spcAft>
                <a:spcPts val="0"/>
              </a:spcAft>
              <a:buFont typeface="Wingdings 2" panose="05020102010507070707" pitchFamily="18" charset="2"/>
              <a:buNone/>
              <a:defRPr/>
            </a:pPr>
            <a:r>
              <a:rPr lang="en-IN" sz="2100" b="1" dirty="0">
                <a:solidFill>
                  <a:schemeClr val="accent2"/>
                </a:solidFill>
              </a:rPr>
              <a:t>		</a:t>
            </a:r>
            <a:endParaRPr lang="en-US" sz="2100" b="1" dirty="0"/>
          </a:p>
        </p:txBody>
      </p:sp>
      <p:pic>
        <p:nvPicPr>
          <p:cNvPr id="4" name="Picture 6" descr="Image result for down to earth magazine pic">
            <a:extLst>
              <a:ext uri="{FF2B5EF4-FFF2-40B4-BE49-F238E27FC236}">
                <a16:creationId xmlns:a16="http://schemas.microsoft.com/office/drawing/2014/main" id="{242486C6-42A6-4034-9DB5-E88E9308A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810000"/>
            <a:ext cx="27003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SE-Logo">
            <a:extLst>
              <a:ext uri="{FF2B5EF4-FFF2-40B4-BE49-F238E27FC236}">
                <a16:creationId xmlns:a16="http://schemas.microsoft.com/office/drawing/2014/main" id="{B76AA1E1-AFE8-4357-A3CF-01C905F9F8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810000"/>
            <a:ext cx="187166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065988-A3C0-4FBA-B633-823B5A7692A9}"/>
              </a:ext>
            </a:extLst>
          </p:cNvPr>
          <p:cNvSpPr txBox="1">
            <a:spLocks noGrp="1"/>
          </p:cNvSpPr>
          <p:nvPr/>
        </p:nvSpPr>
        <p:spPr bwMode="auto">
          <a:xfrm>
            <a:off x="6553200" y="6245225"/>
            <a:ext cx="2133600" cy="476250"/>
          </a:xfrm>
          <a:prstGeom prst="rect">
            <a:avLst/>
          </a:prstGeom>
          <a:noFill/>
          <a:ln w="9525">
            <a:noFill/>
            <a:miter lim="800000"/>
            <a:headEnd/>
            <a:tailEnd/>
          </a:ln>
        </p:spPr>
        <p:txBody>
          <a:bodyPr lIns="91436" tIns="45718" rIns="91436" bIns="45718"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auto" hangingPunct="1">
              <a:spcBef>
                <a:spcPts val="0"/>
              </a:spcBef>
              <a:spcAft>
                <a:spcPts val="0"/>
              </a:spcAft>
              <a:defRPr/>
            </a:pPr>
            <a:fld id="{518A7C0C-CE88-4A1B-9B27-C14E80074567}" type="slidenum">
              <a:rPr lang="en-US" altLang="en-US" sz="1400" smtClean="0">
                <a:effectLst>
                  <a:outerShdw blurRad="38100" dist="38100" dir="2700000" algn="tl">
                    <a:srgbClr val="C0C0C0"/>
                  </a:outerShdw>
                </a:effectLst>
              </a:rPr>
              <a:pPr algn="r" eaLnBrk="1" fontAlgn="auto" hangingPunct="1">
                <a:spcBef>
                  <a:spcPts val="0"/>
                </a:spcBef>
                <a:spcAft>
                  <a:spcPts val="0"/>
                </a:spcAft>
                <a:defRPr/>
              </a:pPr>
              <a:t>21</a:t>
            </a:fld>
            <a:endParaRPr lang="en-US" altLang="en-US" sz="1400">
              <a:effectLst>
                <a:outerShdw blurRad="38100" dist="38100" dir="2700000" algn="tl">
                  <a:srgbClr val="C0C0C0"/>
                </a:outerShdw>
              </a:effectLst>
            </a:endParaRPr>
          </a:p>
        </p:txBody>
      </p:sp>
      <p:sp>
        <p:nvSpPr>
          <p:cNvPr id="185346" name="Rectangle 2">
            <a:extLst>
              <a:ext uri="{FF2B5EF4-FFF2-40B4-BE49-F238E27FC236}">
                <a16:creationId xmlns:a16="http://schemas.microsoft.com/office/drawing/2014/main" id="{19162533-AC78-45BD-ACDE-EF6B2A146299}"/>
              </a:ext>
            </a:extLst>
          </p:cNvPr>
          <p:cNvSpPr>
            <a:spLocks noGrp="1" noChangeArrowheads="1"/>
          </p:cNvSpPr>
          <p:nvPr>
            <p:ph type="title" idx="4294967295"/>
          </p:nvPr>
        </p:nvSpPr>
        <p:spPr>
          <a:xfrm>
            <a:off x="0" y="457200"/>
            <a:ext cx="9144000" cy="627063"/>
          </a:xfrm>
        </p:spPr>
        <p:txBody>
          <a:bodyPr lIns="91436" tIns="45718" rIns="91436" bIns="45718" rtlCol="0">
            <a:normAutofit/>
          </a:bodyPr>
          <a:lstStyle/>
          <a:p>
            <a:pPr eaLnBrk="1" fontAlgn="auto" hangingPunct="1">
              <a:spcAft>
                <a:spcPts val="0"/>
              </a:spcAft>
              <a:defRPr/>
            </a:pPr>
            <a:r>
              <a:rPr lang="en-US" sz="3200" dirty="0">
                <a:solidFill>
                  <a:schemeClr val="accent2"/>
                </a:solidFill>
                <a:effectLst>
                  <a:outerShdw blurRad="38100" dist="38100" dir="2700000" algn="tl">
                    <a:srgbClr val="000000"/>
                  </a:outerShdw>
                </a:effectLst>
              </a:rPr>
              <a:t>Environmentalism of the Poor: Ramachandra Guha</a:t>
            </a:r>
            <a:endParaRPr lang="en-IN" sz="3200" dirty="0">
              <a:solidFill>
                <a:schemeClr val="accent2"/>
              </a:solidFill>
              <a:effectLst>
                <a:outerShdw blurRad="38100" dist="38100" dir="2700000" algn="tl">
                  <a:srgbClr val="000000"/>
                </a:outerShdw>
              </a:effectLst>
            </a:endParaRPr>
          </a:p>
        </p:txBody>
      </p:sp>
      <p:sp>
        <p:nvSpPr>
          <p:cNvPr id="185347" name="Rectangle 3">
            <a:extLst>
              <a:ext uri="{FF2B5EF4-FFF2-40B4-BE49-F238E27FC236}">
                <a16:creationId xmlns:a16="http://schemas.microsoft.com/office/drawing/2014/main" id="{DF08B436-BE93-4906-8BA7-E7CC73CDE726}"/>
              </a:ext>
            </a:extLst>
          </p:cNvPr>
          <p:cNvSpPr>
            <a:spLocks noGrp="1" noChangeArrowheads="1"/>
          </p:cNvSpPr>
          <p:nvPr>
            <p:ph type="body" idx="4294967295"/>
          </p:nvPr>
        </p:nvSpPr>
        <p:spPr>
          <a:xfrm>
            <a:off x="0" y="1084263"/>
            <a:ext cx="9144000" cy="4935537"/>
          </a:xfrm>
        </p:spPr>
        <p:txBody>
          <a:bodyPr lIns="91436" tIns="45718" rIns="91436" bIns="45718" rtlCol="0">
            <a:normAutofit lnSpcReduction="10000"/>
          </a:bodyPr>
          <a:lstStyle/>
          <a:p>
            <a:pPr marL="411163" indent="-411163" defTabSz="1096963" eaLnBrk="1" fontAlgn="auto" hangingPunct="1">
              <a:lnSpc>
                <a:spcPct val="80000"/>
              </a:lnSpc>
              <a:spcAft>
                <a:spcPts val="0"/>
              </a:spcAft>
              <a:buFont typeface="Wingdings" pitchFamily="2" charset="2"/>
              <a:buNone/>
              <a:defRPr/>
            </a:pPr>
            <a:endParaRPr lang="en-US" sz="1700" dirty="0">
              <a:effectLst>
                <a:outerShdw blurRad="38100" dist="38100" dir="2700000" algn="tl">
                  <a:srgbClr val="FFFFFF"/>
                </a:outerShdw>
              </a:effectLst>
            </a:endParaRPr>
          </a:p>
          <a:p>
            <a:pPr marL="411163" indent="-411163" defTabSz="1096963" eaLnBrk="1" fontAlgn="auto" hangingPunct="1">
              <a:lnSpc>
                <a:spcPct val="80000"/>
              </a:lnSpc>
              <a:spcAft>
                <a:spcPts val="0"/>
              </a:spcAft>
              <a:buFont typeface="Wingdings" pitchFamily="2" charset="2"/>
              <a:buNone/>
              <a:defRPr/>
            </a:pPr>
            <a:r>
              <a:rPr lang="en-US" sz="1700" dirty="0">
                <a:effectLst>
                  <a:outerShdw blurRad="38100" dist="38100" dir="2700000" algn="tl">
                    <a:srgbClr val="FFFFFF"/>
                  </a:outerShdw>
                </a:effectLst>
              </a:rPr>
              <a:t>	</a:t>
            </a:r>
          </a:p>
          <a:p>
            <a:pPr marL="411163" indent="-411163" defTabSz="1096963" eaLnBrk="1" fontAlgn="auto" hangingPunct="1">
              <a:lnSpc>
                <a:spcPct val="80000"/>
              </a:lnSpc>
              <a:spcAft>
                <a:spcPts val="0"/>
              </a:spcAft>
              <a:buFont typeface="Wingdings" pitchFamily="2" charset="2"/>
              <a:buNone/>
              <a:defRPr/>
            </a:pPr>
            <a:r>
              <a:rPr lang="en-US" sz="2400" b="1" dirty="0">
                <a:effectLst>
                  <a:outerShdw blurRad="38100" dist="38100" dir="2700000" algn="tl">
                    <a:srgbClr val="FFFFFF"/>
                  </a:outerShdw>
                </a:effectLst>
              </a:rPr>
              <a:t>Page no- 4-10 (Reading)</a:t>
            </a:r>
          </a:p>
          <a:p>
            <a:pPr marL="411163" indent="-411163" defTabSz="1096963" eaLnBrk="1" fontAlgn="auto" hangingPunct="1">
              <a:lnSpc>
                <a:spcPct val="80000"/>
              </a:lnSpc>
              <a:spcAft>
                <a:spcPts val="0"/>
              </a:spcAft>
              <a:buFont typeface="Wingdings" pitchFamily="2" charset="2"/>
              <a:buNone/>
              <a:defRPr/>
            </a:pPr>
            <a:r>
              <a:rPr lang="en-US" sz="2400" b="1" dirty="0">
                <a:effectLst>
                  <a:outerShdw blurRad="38100" dist="38100" dir="2700000" algn="tl">
                    <a:srgbClr val="FFFFFF"/>
                  </a:outerShdw>
                </a:effectLst>
              </a:rPr>
              <a:t>Instances: Resistance against KPL, </a:t>
            </a:r>
            <a:r>
              <a:rPr lang="en-US" sz="2400" b="1" dirty="0" err="1">
                <a:effectLst>
                  <a:outerShdw blurRad="38100" dist="38100" dir="2700000" algn="tl">
                    <a:srgbClr val="FFFFFF"/>
                  </a:outerShdw>
                </a:effectLst>
              </a:rPr>
              <a:t>Karanataka</a:t>
            </a:r>
            <a:endParaRPr lang="en-US" sz="2400" b="1" dirty="0">
              <a:effectLst>
                <a:outerShdw blurRad="38100" dist="38100" dir="2700000" algn="tl">
                  <a:srgbClr val="FFFFFF"/>
                </a:outerShdw>
              </a:effectLst>
            </a:endParaRPr>
          </a:p>
          <a:p>
            <a:pPr marL="411163" indent="-411163" defTabSz="1096963" eaLnBrk="1" fontAlgn="auto" hangingPunct="1">
              <a:lnSpc>
                <a:spcPct val="80000"/>
              </a:lnSpc>
              <a:spcAft>
                <a:spcPts val="0"/>
              </a:spcAft>
              <a:buFont typeface="Wingdings" pitchFamily="2" charset="2"/>
              <a:buNone/>
              <a:defRPr/>
            </a:pPr>
            <a:r>
              <a:rPr lang="en-US" sz="2400" b="1" dirty="0">
                <a:effectLst>
                  <a:outerShdw blurRad="38100" dist="38100" dir="2700000" algn="tl">
                    <a:srgbClr val="FFFFFF"/>
                  </a:outerShdw>
                </a:effectLst>
              </a:rPr>
              <a:t>1984</a:t>
            </a:r>
          </a:p>
          <a:p>
            <a:pPr marL="411163" indent="-411163" defTabSz="1096963" eaLnBrk="1" fontAlgn="auto" hangingPunct="1">
              <a:lnSpc>
                <a:spcPct val="80000"/>
              </a:lnSpc>
              <a:spcAft>
                <a:spcPts val="0"/>
              </a:spcAft>
              <a:buFont typeface="Wingdings" pitchFamily="2" charset="2"/>
              <a:buNone/>
              <a:defRPr/>
            </a:pPr>
            <a:r>
              <a:rPr lang="en-US" sz="2400" b="1" dirty="0" err="1">
                <a:effectLst>
                  <a:outerShdw blurRad="38100" dist="38100" dir="2700000" algn="tl">
                    <a:srgbClr val="FFFFFF"/>
                  </a:outerShdw>
                </a:effectLst>
              </a:rPr>
              <a:t>Chipko</a:t>
            </a:r>
            <a:r>
              <a:rPr lang="en-US" sz="2400" b="1" dirty="0">
                <a:effectLst>
                  <a:outerShdw blurRad="38100" dist="38100" dir="2700000" algn="tl">
                    <a:srgbClr val="FFFFFF"/>
                  </a:outerShdw>
                </a:effectLst>
              </a:rPr>
              <a:t> Movement -1960s</a:t>
            </a:r>
            <a:endParaRPr lang="en-US" sz="2400" dirty="0">
              <a:effectLst>
                <a:outerShdw blurRad="38100" dist="38100" dir="2700000" algn="tl">
                  <a:srgbClr val="FFFFFF"/>
                </a:outerShdw>
              </a:effectLst>
            </a:endParaRPr>
          </a:p>
          <a:p>
            <a:pPr marL="411163" indent="-411163" defTabSz="1096963" eaLnBrk="1" fontAlgn="auto" hangingPunct="1">
              <a:lnSpc>
                <a:spcPct val="80000"/>
              </a:lnSpc>
              <a:spcAft>
                <a:spcPts val="0"/>
              </a:spcAft>
              <a:buFont typeface="Wingdings" pitchFamily="2" charset="2"/>
              <a:buNone/>
              <a:defRPr/>
            </a:pPr>
            <a:endParaRPr lang="en-US" sz="2400" dirty="0">
              <a:effectLst>
                <a:outerShdw blurRad="38100" dist="38100" dir="2700000" algn="tl">
                  <a:srgbClr val="FFFFFF"/>
                </a:outerShdw>
              </a:effectLst>
            </a:endParaRPr>
          </a:p>
          <a:p>
            <a:pPr marL="411163" indent="-411163" defTabSz="1096963" eaLnBrk="1" fontAlgn="auto" hangingPunct="1">
              <a:lnSpc>
                <a:spcPct val="80000"/>
              </a:lnSpc>
              <a:spcAft>
                <a:spcPts val="0"/>
              </a:spcAft>
              <a:buFont typeface="Wingdings" pitchFamily="2" charset="2"/>
              <a:buNone/>
              <a:defRPr/>
            </a:pPr>
            <a:r>
              <a:rPr lang="en-US" sz="2400" dirty="0">
                <a:effectLst>
                  <a:outerShdw blurRad="38100" dist="38100" dir="2700000" algn="tl">
                    <a:srgbClr val="FFFFFF"/>
                  </a:outerShdw>
                </a:effectLst>
              </a:rPr>
              <a:t>In the global and Indian history of</a:t>
            </a:r>
          </a:p>
          <a:p>
            <a:pPr marL="411163" indent="-411163" defTabSz="1096963" eaLnBrk="1" fontAlgn="auto" hangingPunct="1">
              <a:lnSpc>
                <a:spcPct val="80000"/>
              </a:lnSpc>
              <a:spcAft>
                <a:spcPts val="0"/>
              </a:spcAft>
              <a:buFont typeface="Wingdings" pitchFamily="2" charset="2"/>
              <a:buNone/>
              <a:defRPr/>
            </a:pPr>
            <a:r>
              <a:rPr lang="en-US" sz="2400" dirty="0">
                <a:effectLst>
                  <a:outerShdw blurRad="38100" dist="38100" dir="2700000" algn="tl">
                    <a:srgbClr val="FFFFFF"/>
                  </a:outerShdw>
                </a:effectLst>
              </a:rPr>
              <a:t> Environmentalism of the poor- </a:t>
            </a:r>
          </a:p>
          <a:p>
            <a:pPr marL="411163" indent="-411163" defTabSz="1096963" eaLnBrk="1" fontAlgn="auto" hangingPunct="1">
              <a:lnSpc>
                <a:spcPct val="80000"/>
              </a:lnSpc>
              <a:spcAft>
                <a:spcPts val="0"/>
              </a:spcAft>
              <a:buFont typeface="Wingdings" pitchFamily="2" charset="2"/>
              <a:buNone/>
              <a:defRPr/>
            </a:pPr>
            <a:r>
              <a:rPr lang="en-US" sz="2400" dirty="0">
                <a:effectLst>
                  <a:outerShdw blurRad="38100" dist="38100" dir="2700000" algn="tl">
                    <a:srgbClr val="FFFFFF"/>
                  </a:outerShdw>
                </a:effectLst>
              </a:rPr>
              <a:t>Exp: </a:t>
            </a:r>
            <a:r>
              <a:rPr lang="en-US" sz="2400" b="1" dirty="0" err="1">
                <a:effectLst>
                  <a:outerShdw blurRad="38100" dist="38100" dir="2700000" algn="tl">
                    <a:srgbClr val="FFFFFF"/>
                  </a:outerShdw>
                </a:effectLst>
              </a:rPr>
              <a:t>Chipko</a:t>
            </a:r>
            <a:r>
              <a:rPr lang="en-US" sz="2400" b="1" dirty="0">
                <a:effectLst>
                  <a:outerShdw blurRad="38100" dist="38100" dir="2700000" algn="tl">
                    <a:srgbClr val="FFFFFF"/>
                  </a:outerShdw>
                </a:effectLst>
              </a:rPr>
              <a:t> Movement</a:t>
            </a:r>
            <a:endParaRPr lang="en-US" sz="2400" dirty="0">
              <a:effectLst>
                <a:outerShdw blurRad="38100" dist="38100" dir="2700000" algn="tl">
                  <a:srgbClr val="FFFFFF"/>
                </a:outerShdw>
              </a:effectLst>
            </a:endParaRPr>
          </a:p>
          <a:p>
            <a:pPr marL="411163" indent="-411163" defTabSz="1096963">
              <a:lnSpc>
                <a:spcPct val="80000"/>
              </a:lnSpc>
              <a:buNone/>
              <a:defRPr/>
            </a:pPr>
            <a:r>
              <a:rPr lang="en-US" sz="2400" dirty="0">
                <a:effectLst>
                  <a:outerShdw blurRad="38100" dist="38100" dir="2700000" algn="tl">
                    <a:srgbClr val="FFFFFF"/>
                  </a:outerShdw>
                </a:effectLst>
              </a:rPr>
              <a:t>Another Example- </a:t>
            </a:r>
            <a:r>
              <a:rPr lang="en-US" sz="2400" b="1" dirty="0">
                <a:effectLst>
                  <a:outerShdw blurRad="38100" dist="38100" dir="2700000" algn="tl">
                    <a:srgbClr val="FFFFFF"/>
                  </a:outerShdw>
                </a:effectLst>
              </a:rPr>
              <a:t>KPL, Karnataka</a:t>
            </a:r>
          </a:p>
          <a:p>
            <a:pPr marL="411163" indent="-411163" defTabSz="1096963" eaLnBrk="1" fontAlgn="auto" hangingPunct="1">
              <a:lnSpc>
                <a:spcPct val="80000"/>
              </a:lnSpc>
              <a:spcAft>
                <a:spcPts val="0"/>
              </a:spcAft>
              <a:buFont typeface="Wingdings" pitchFamily="2" charset="2"/>
              <a:buNone/>
              <a:defRPr/>
            </a:pPr>
            <a:endParaRPr lang="en-US" sz="2400" dirty="0">
              <a:effectLst>
                <a:outerShdw blurRad="38100" dist="38100" dir="2700000" algn="tl">
                  <a:srgbClr val="FFFFFF"/>
                </a:outerShdw>
              </a:effectLst>
            </a:endParaRPr>
          </a:p>
          <a:p>
            <a:pPr marL="411163" indent="-411163" defTabSz="1096963">
              <a:lnSpc>
                <a:spcPct val="80000"/>
              </a:lnSpc>
              <a:buNone/>
              <a:defRPr/>
            </a:pPr>
            <a:r>
              <a:rPr lang="en-US" sz="2400" dirty="0" err="1">
                <a:effectLst>
                  <a:outerShdw blurRad="38100" dist="38100" dir="2700000" algn="tl">
                    <a:srgbClr val="FFFFFF"/>
                  </a:outerShdw>
                </a:effectLst>
              </a:rPr>
              <a:t>Chipko</a:t>
            </a:r>
            <a:r>
              <a:rPr lang="en-US" sz="2400" dirty="0">
                <a:effectLst>
                  <a:outerShdw blurRad="38100" dist="38100" dir="2700000" algn="tl">
                    <a:srgbClr val="FFFFFF"/>
                  </a:outerShdw>
                </a:effectLst>
              </a:rPr>
              <a:t>, KPL, NBA- 1960s- 1980s:</a:t>
            </a:r>
          </a:p>
          <a:p>
            <a:pPr marL="411163" indent="-411163" defTabSz="1096963">
              <a:lnSpc>
                <a:spcPct val="80000"/>
              </a:lnSpc>
              <a:buNone/>
              <a:defRPr/>
            </a:pPr>
            <a:r>
              <a:rPr lang="en-US" sz="2400" dirty="0">
                <a:effectLst>
                  <a:outerShdw blurRad="38100" dist="38100" dir="2700000" algn="tl">
                    <a:srgbClr val="FFFFFF"/>
                  </a:outerShdw>
                </a:effectLst>
              </a:rPr>
              <a:t>witnessed  series of popular movements in </a:t>
            </a:r>
          </a:p>
          <a:p>
            <a:pPr marL="411163" indent="-411163" defTabSz="1096963">
              <a:lnSpc>
                <a:spcPct val="80000"/>
              </a:lnSpc>
              <a:buNone/>
              <a:defRPr/>
            </a:pPr>
            <a:r>
              <a:rPr lang="en-US" sz="2400" dirty="0">
                <a:effectLst>
                  <a:outerShdw blurRad="38100" dist="38100" dir="2700000" algn="tl">
                    <a:srgbClr val="FFFFFF"/>
                  </a:outerShdw>
                </a:effectLst>
              </a:rPr>
              <a:t>defense of community rights to natural resources.</a:t>
            </a:r>
          </a:p>
          <a:p>
            <a:pPr marL="411163" indent="-411163" defTabSz="1096963" eaLnBrk="1" fontAlgn="auto" hangingPunct="1">
              <a:lnSpc>
                <a:spcPct val="80000"/>
              </a:lnSpc>
              <a:spcAft>
                <a:spcPts val="0"/>
              </a:spcAft>
              <a:buFont typeface="Wingdings" pitchFamily="2" charset="2"/>
              <a:buNone/>
              <a:defRPr/>
            </a:pPr>
            <a:endParaRPr lang="en-US" sz="2400" dirty="0">
              <a:effectLst>
                <a:outerShdw blurRad="38100" dist="38100" dir="2700000" algn="tl">
                  <a:srgbClr val="FFFFFF"/>
                </a:outerShdw>
              </a:effectLst>
            </a:endParaRPr>
          </a:p>
        </p:txBody>
      </p:sp>
      <p:pic>
        <p:nvPicPr>
          <p:cNvPr id="7" name="Picture 3" descr="https://images-na.ssl-images-amazon.com/images/I/41O+9PpGPjL._SX331_BO1,204,203,200_.jpg">
            <a:extLst>
              <a:ext uri="{FF2B5EF4-FFF2-40B4-BE49-F238E27FC236}">
                <a16:creationId xmlns:a16="http://schemas.microsoft.com/office/drawing/2014/main" id="{D0AE6FD6-9F91-416F-98E6-EF9A63791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0" y="1571625"/>
            <a:ext cx="2266950"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a:extLst>
              <a:ext uri="{FF2B5EF4-FFF2-40B4-BE49-F238E27FC236}">
                <a16:creationId xmlns:a16="http://schemas.microsoft.com/office/drawing/2014/main" id="{521F3671-4BF3-4182-8C99-E6C524CB23D0}"/>
              </a:ext>
            </a:extLst>
          </p:cNvPr>
          <p:cNvSpPr txBox="1">
            <a:spLocks noChangeArrowheads="1"/>
          </p:cNvSpPr>
          <p:nvPr/>
        </p:nvSpPr>
        <p:spPr bwMode="auto">
          <a:xfrm>
            <a:off x="152400" y="381000"/>
            <a:ext cx="8458200" cy="45720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spAutoFit/>
          </a:bodyPr>
          <a:lstStyle/>
          <a:p>
            <a:pPr eaLnBrk="1" fontAlgn="auto" hangingPunct="1">
              <a:spcBef>
                <a:spcPts val="0"/>
              </a:spcBef>
              <a:spcAft>
                <a:spcPts val="0"/>
              </a:spcAft>
              <a:defRPr/>
            </a:pPr>
            <a:r>
              <a:rPr lang="en-US" sz="2400" b="1" dirty="0" err="1">
                <a:latin typeface="Times New Roman" pitchFamily="18" charset="0"/>
              </a:rPr>
              <a:t>Chipko</a:t>
            </a:r>
            <a:r>
              <a:rPr lang="en-US" sz="2400" b="1" dirty="0">
                <a:latin typeface="Times New Roman" pitchFamily="18" charset="0"/>
              </a:rPr>
              <a:t> Movement</a:t>
            </a:r>
          </a:p>
        </p:txBody>
      </p:sp>
      <p:pic>
        <p:nvPicPr>
          <p:cNvPr id="7174" name="Picture 6" descr="Children_Chipko">
            <a:extLst>
              <a:ext uri="{FF2B5EF4-FFF2-40B4-BE49-F238E27FC236}">
                <a16:creationId xmlns:a16="http://schemas.microsoft.com/office/drawing/2014/main" id="{55E0E28A-87BD-4DC1-8348-CE16253F7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3063"/>
            <a:ext cx="292893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descr="Children Chipko3 India: Childrens Chipko revival to protect trees">
            <a:extLst>
              <a:ext uri="{FF2B5EF4-FFF2-40B4-BE49-F238E27FC236}">
                <a16:creationId xmlns:a16="http://schemas.microsoft.com/office/drawing/2014/main" id="{7B87F59F-CC70-462A-9373-AB8D3126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371600"/>
            <a:ext cx="1828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6">
            <a:extLst>
              <a:ext uri="{FF2B5EF4-FFF2-40B4-BE49-F238E27FC236}">
                <a16:creationId xmlns:a16="http://schemas.microsoft.com/office/drawing/2014/main" id="{E46C4130-C120-43D7-BE15-876888051871}"/>
              </a:ext>
            </a:extLst>
          </p:cNvPr>
          <p:cNvSpPr>
            <a:spLocks noChangeArrowheads="1"/>
          </p:cNvSpPr>
          <p:nvPr/>
        </p:nvSpPr>
        <p:spPr bwMode="auto">
          <a:xfrm>
            <a:off x="381000" y="3962400"/>
            <a:ext cx="8305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dirty="0">
                <a:latin typeface="Arial" panose="020B0604020202020204" pitchFamily="34" charset="0"/>
              </a:rPr>
              <a:t>The movement’s major success came in 1980, when an appeal from Bahuguna to Indian Prime Minister Indira Gandhi resulted in a 15-year ban on commercial felling in the Uttarakhand Himalayas. Similar bans were enacted in  </a:t>
            </a:r>
            <a:r>
              <a:rPr lang="en-US" altLang="en-US" dirty="0" err="1">
                <a:latin typeface="Arial" panose="020B0604020202020204" pitchFamily="34" charset="0"/>
              </a:rPr>
              <a:t>Himachala</a:t>
            </a:r>
            <a:r>
              <a:rPr lang="en-US" altLang="en-US" dirty="0">
                <a:latin typeface="Arial" panose="020B0604020202020204" pitchFamily="34" charset="0"/>
              </a:rPr>
              <a:t> Pradesh and the former Uttaranchal.</a:t>
            </a:r>
          </a:p>
        </p:txBody>
      </p:sp>
      <p:pic>
        <p:nvPicPr>
          <p:cNvPr id="47110" name="Picture 4" descr="http://upload.wikimedia.org/wikipedia/commons/thumb/e/e6/Chipko_2004.jpg/300px-Chipko_2004.jpg">
            <a:extLst>
              <a:ext uri="{FF2B5EF4-FFF2-40B4-BE49-F238E27FC236}">
                <a16:creationId xmlns:a16="http://schemas.microsoft.com/office/drawing/2014/main" id="{23BD3EA7-1A02-4C75-A382-0330B151F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371600"/>
            <a:ext cx="3200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anim calcmode="lin" valueType="num">
                                      <p:cBhvr>
                                        <p:cTn id="8" dur="1000" fill="hold"/>
                                        <p:tgtEl>
                                          <p:spTgt spid="7172"/>
                                        </p:tgtEl>
                                        <p:attrNameLst>
                                          <p:attrName>ppt_x</p:attrName>
                                        </p:attrNameLst>
                                      </p:cBhvr>
                                      <p:tavLst>
                                        <p:tav tm="0">
                                          <p:val>
                                            <p:strVal val="#ppt_x"/>
                                          </p:val>
                                        </p:tav>
                                        <p:tav tm="100000">
                                          <p:val>
                                            <p:strVal val="#ppt_x"/>
                                          </p:val>
                                        </p:tav>
                                      </p:tavLst>
                                    </p:anim>
                                    <p:anim calcmode="lin" valueType="num">
                                      <p:cBhvr>
                                        <p:cTn id="9" dur="900" decel="100000" fill="hold"/>
                                        <p:tgtEl>
                                          <p:spTgt spid="717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17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nodeType="clickEffect">
                                  <p:stCondLst>
                                    <p:cond delay="0"/>
                                  </p:stCondLst>
                                  <p:childTnLst>
                                    <p:set>
                                      <p:cBhvr>
                                        <p:cTn id="14" dur="1" fill="hold">
                                          <p:stCondLst>
                                            <p:cond delay="0"/>
                                          </p:stCondLst>
                                        </p:cTn>
                                        <p:tgtEl>
                                          <p:spTgt spid="7174"/>
                                        </p:tgtEl>
                                        <p:attrNameLst>
                                          <p:attrName>style.visibility</p:attrName>
                                        </p:attrNameLst>
                                      </p:cBhvr>
                                      <p:to>
                                        <p:strVal val="visible"/>
                                      </p:to>
                                    </p:set>
                                    <p:animEffect transition="in" filter="fade">
                                      <p:cBhvr>
                                        <p:cTn id="15" dur="800" decel="100000"/>
                                        <p:tgtEl>
                                          <p:spTgt spid="7174"/>
                                        </p:tgtEl>
                                      </p:cBhvr>
                                    </p:animEffect>
                                    <p:anim calcmode="lin" valueType="num">
                                      <p:cBhvr>
                                        <p:cTn id="16" dur="800" decel="100000" fill="hold"/>
                                        <p:tgtEl>
                                          <p:spTgt spid="7174"/>
                                        </p:tgtEl>
                                        <p:attrNameLst>
                                          <p:attrName>style.rotation</p:attrName>
                                        </p:attrNameLst>
                                      </p:cBhvr>
                                      <p:tavLst>
                                        <p:tav tm="0">
                                          <p:val>
                                            <p:fltVal val="-90"/>
                                          </p:val>
                                        </p:tav>
                                        <p:tav tm="100000">
                                          <p:val>
                                            <p:fltVal val="0"/>
                                          </p:val>
                                        </p:tav>
                                      </p:tavLst>
                                    </p:anim>
                                    <p:anim calcmode="lin" valueType="num">
                                      <p:cBhvr>
                                        <p:cTn id="17" dur="800" decel="100000" fill="hold"/>
                                        <p:tgtEl>
                                          <p:spTgt spid="7174"/>
                                        </p:tgtEl>
                                        <p:attrNameLst>
                                          <p:attrName>ppt_x</p:attrName>
                                        </p:attrNameLst>
                                      </p:cBhvr>
                                      <p:tavLst>
                                        <p:tav tm="0">
                                          <p:val>
                                            <p:strVal val="#ppt_x+0.4"/>
                                          </p:val>
                                        </p:tav>
                                        <p:tav tm="100000">
                                          <p:val>
                                            <p:strVal val="#ppt_x-0.05"/>
                                          </p:val>
                                        </p:tav>
                                      </p:tavLst>
                                    </p:anim>
                                    <p:anim calcmode="lin" valueType="num">
                                      <p:cBhvr>
                                        <p:cTn id="18" dur="800" decel="100000" fill="hold"/>
                                        <p:tgtEl>
                                          <p:spTgt spid="7174"/>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7174"/>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7174"/>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7176"/>
                                        </p:tgtEl>
                                        <p:attrNameLst>
                                          <p:attrName>style.visibility</p:attrName>
                                        </p:attrNameLst>
                                      </p:cBhvr>
                                      <p:to>
                                        <p:strVal val="visible"/>
                                      </p:to>
                                    </p:set>
                                    <p:animEffect transition="in" filter="fade">
                                      <p:cBhvr>
                                        <p:cTn id="23" dur="800" decel="100000"/>
                                        <p:tgtEl>
                                          <p:spTgt spid="7176"/>
                                        </p:tgtEl>
                                      </p:cBhvr>
                                    </p:animEffect>
                                    <p:anim calcmode="lin" valueType="num">
                                      <p:cBhvr>
                                        <p:cTn id="24" dur="800" decel="100000" fill="hold"/>
                                        <p:tgtEl>
                                          <p:spTgt spid="7176"/>
                                        </p:tgtEl>
                                        <p:attrNameLst>
                                          <p:attrName>style.rotation</p:attrName>
                                        </p:attrNameLst>
                                      </p:cBhvr>
                                      <p:tavLst>
                                        <p:tav tm="0">
                                          <p:val>
                                            <p:fltVal val="-90"/>
                                          </p:val>
                                        </p:tav>
                                        <p:tav tm="100000">
                                          <p:val>
                                            <p:fltVal val="0"/>
                                          </p:val>
                                        </p:tav>
                                      </p:tavLst>
                                    </p:anim>
                                    <p:anim calcmode="lin" valueType="num">
                                      <p:cBhvr>
                                        <p:cTn id="25" dur="800" decel="100000" fill="hold"/>
                                        <p:tgtEl>
                                          <p:spTgt spid="7176"/>
                                        </p:tgtEl>
                                        <p:attrNameLst>
                                          <p:attrName>ppt_x</p:attrName>
                                        </p:attrNameLst>
                                      </p:cBhvr>
                                      <p:tavLst>
                                        <p:tav tm="0">
                                          <p:val>
                                            <p:strVal val="#ppt_x+0.4"/>
                                          </p:val>
                                        </p:tav>
                                        <p:tav tm="100000">
                                          <p:val>
                                            <p:strVal val="#ppt_x-0.05"/>
                                          </p:val>
                                        </p:tav>
                                      </p:tavLst>
                                    </p:anim>
                                    <p:anim calcmode="lin" valueType="num">
                                      <p:cBhvr>
                                        <p:cTn id="26" dur="800" decel="100000" fill="hold"/>
                                        <p:tgtEl>
                                          <p:spTgt spid="7176"/>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7176"/>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717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73588727-6755-479C-B0BB-00A1387FF25E}"/>
              </a:ext>
            </a:extLst>
          </p:cNvPr>
          <p:cNvSpPr>
            <a:spLocks noChangeArrowheads="1"/>
          </p:cNvSpPr>
          <p:nvPr/>
        </p:nvSpPr>
        <p:spPr bwMode="auto">
          <a:xfrm>
            <a:off x="381000" y="457200"/>
            <a:ext cx="7467600" cy="46196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ct val="50000"/>
              </a:spcBef>
              <a:spcAft>
                <a:spcPts val="0"/>
              </a:spcAft>
              <a:defRPr/>
            </a:pPr>
            <a:r>
              <a:rPr lang="en-US" sz="2400" dirty="0" err="1"/>
              <a:t>Chipko</a:t>
            </a:r>
            <a:r>
              <a:rPr lang="en-US" sz="2400" dirty="0"/>
              <a:t>: Government, Paper Mills / Loggers, People</a:t>
            </a:r>
          </a:p>
        </p:txBody>
      </p:sp>
      <p:pic>
        <p:nvPicPr>
          <p:cNvPr id="49155" name="Picture 2" descr="http://apnauttarakhand.com/wp-content/uploads/chipko.jpg">
            <a:extLst>
              <a:ext uri="{FF2B5EF4-FFF2-40B4-BE49-F238E27FC236}">
                <a16:creationId xmlns:a16="http://schemas.microsoft.com/office/drawing/2014/main" id="{A65C5BA8-8936-46D4-A325-EC6DAAECB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20955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4" descr="http://upload.wikimedia.org/wikipedia/commons/thumb/e/e6/Chipko_2004.jpg/300px-Chipko_2004.jpg">
            <a:extLst>
              <a:ext uri="{FF2B5EF4-FFF2-40B4-BE49-F238E27FC236}">
                <a16:creationId xmlns:a16="http://schemas.microsoft.com/office/drawing/2014/main" id="{48DE1918-D47A-4FAB-AFC5-62C0F1831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371600"/>
            <a:ext cx="33337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6" descr="http://2.bp.blogspot.com/-qxYi-2El5mg/TyrCm8mbisI/AAAAAAAAATw/6NsblPG9kyo/s1600/S_-_portrait.Chipko_Movement_Sunderlal_Bahuguna_1.jpg">
            <a:extLst>
              <a:ext uri="{FF2B5EF4-FFF2-40B4-BE49-F238E27FC236}">
                <a16:creationId xmlns:a16="http://schemas.microsoft.com/office/drawing/2014/main" id="{E5018628-2A19-4E56-986D-FF4B1BE66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066800"/>
            <a:ext cx="18669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Box 5">
            <a:extLst>
              <a:ext uri="{FF2B5EF4-FFF2-40B4-BE49-F238E27FC236}">
                <a16:creationId xmlns:a16="http://schemas.microsoft.com/office/drawing/2014/main" id="{666E3FFC-7494-4305-9C09-17AE1C570467}"/>
              </a:ext>
            </a:extLst>
          </p:cNvPr>
          <p:cNvSpPr txBox="1">
            <a:spLocks noChangeArrowheads="1"/>
          </p:cNvSpPr>
          <p:nvPr/>
        </p:nvSpPr>
        <p:spPr bwMode="auto">
          <a:xfrm>
            <a:off x="6553200" y="3886200"/>
            <a:ext cx="2590800" cy="36988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eaLnBrk="1" fontAlgn="auto" hangingPunct="1">
              <a:spcBef>
                <a:spcPts val="0"/>
              </a:spcBef>
              <a:spcAft>
                <a:spcPts val="0"/>
              </a:spcAft>
              <a:defRPr/>
            </a:pPr>
            <a:r>
              <a:rPr lang="en-US" b="1" dirty="0" err="1"/>
              <a:t>Sunderlal</a:t>
            </a:r>
            <a:r>
              <a:rPr lang="en-US" b="1" dirty="0"/>
              <a:t> </a:t>
            </a:r>
            <a:r>
              <a:rPr lang="en-US" b="1" dirty="0" err="1"/>
              <a:t>Bahuguna</a:t>
            </a:r>
            <a:endParaRPr lang="en-US" b="1" dirty="0"/>
          </a:p>
        </p:txBody>
      </p:sp>
      <p:pic>
        <p:nvPicPr>
          <p:cNvPr id="49159" name="Picture 8" descr="http://designbluemanila.com/admin/uploads/images/bhatt%20action%20photo%201%20(9).jpg">
            <a:extLst>
              <a:ext uri="{FF2B5EF4-FFF2-40B4-BE49-F238E27FC236}">
                <a16:creationId xmlns:a16="http://schemas.microsoft.com/office/drawing/2014/main" id="{8C75FBA3-5FB3-48B7-800D-4FC0578C32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810000"/>
            <a:ext cx="269557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Box 7">
            <a:extLst>
              <a:ext uri="{FF2B5EF4-FFF2-40B4-BE49-F238E27FC236}">
                <a16:creationId xmlns:a16="http://schemas.microsoft.com/office/drawing/2014/main" id="{BA7058A7-03A8-450E-B4E2-EE5127E6BD25}"/>
              </a:ext>
            </a:extLst>
          </p:cNvPr>
          <p:cNvSpPr txBox="1">
            <a:spLocks noChangeArrowheads="1"/>
          </p:cNvSpPr>
          <p:nvPr/>
        </p:nvSpPr>
        <p:spPr bwMode="auto">
          <a:xfrm>
            <a:off x="6096000" y="4888866"/>
            <a:ext cx="2438400" cy="147732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b="1" dirty="0" err="1"/>
              <a:t>Chandi</a:t>
            </a:r>
            <a:r>
              <a:rPr lang="en-US" b="1" dirty="0"/>
              <a:t> Prasad Bhatt, </a:t>
            </a:r>
            <a:r>
              <a:rPr lang="en-US" i="1" dirty="0" err="1"/>
              <a:t>Dasholi</a:t>
            </a:r>
            <a:r>
              <a:rPr lang="en-US" i="1" dirty="0"/>
              <a:t> Gram </a:t>
            </a:r>
            <a:r>
              <a:rPr lang="en-US" i="1" dirty="0" err="1"/>
              <a:t>Swarajya</a:t>
            </a:r>
            <a:r>
              <a:rPr lang="en-US" i="1" dirty="0"/>
              <a:t> Sangh</a:t>
            </a:r>
            <a:r>
              <a:rPr lang="en-US" dirty="0"/>
              <a:t> (DGSS, established in 1964)</a:t>
            </a:r>
            <a:endParaRPr lang="en-IN" dirty="0"/>
          </a:p>
          <a:p>
            <a:pPr eaLnBrk="1" fontAlgn="auto" hangingPunct="1">
              <a:spcBef>
                <a:spcPts val="0"/>
              </a:spcBef>
              <a:spcAft>
                <a:spcPts val="0"/>
              </a:spcAft>
              <a:defRPr/>
            </a:pP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e Unquiet Woods"/>
          <p:cNvPicPr>
            <a:picLocks noGrp="1"/>
          </p:cNvPicPr>
          <p:nvPr>
            <p:ph idx="1"/>
          </p:nvPr>
        </p:nvPicPr>
        <p:blipFill>
          <a:blip r:embed="rId2"/>
          <a:srcRect/>
          <a:stretch>
            <a:fillRect/>
          </a:stretch>
        </p:blipFill>
        <p:spPr bwMode="auto">
          <a:xfrm>
            <a:off x="1295401" y="1600200"/>
            <a:ext cx="3048000" cy="4525963"/>
          </a:xfrm>
          <a:prstGeom prst="rect">
            <a:avLst/>
          </a:prstGeom>
          <a:noFill/>
          <a:ln w="9525">
            <a:noFill/>
            <a:miter lim="800000"/>
            <a:headEnd/>
            <a:tailEnd/>
          </a:ln>
        </p:spPr>
      </p:pic>
      <p:pic>
        <p:nvPicPr>
          <p:cNvPr id="5" name="Picture 4" descr="Image result for ramachandra guha"/>
          <p:cNvPicPr/>
          <p:nvPr/>
        </p:nvPicPr>
        <p:blipFill>
          <a:blip r:embed="rId3"/>
          <a:srcRect/>
          <a:stretch>
            <a:fillRect/>
          </a:stretch>
        </p:blipFill>
        <p:spPr bwMode="auto">
          <a:xfrm>
            <a:off x="4953000" y="1600201"/>
            <a:ext cx="2514600" cy="2286000"/>
          </a:xfrm>
          <a:prstGeom prst="rect">
            <a:avLst/>
          </a:prstGeom>
          <a:noFill/>
          <a:ln w="9525">
            <a:noFill/>
            <a:miter lim="800000"/>
            <a:headEnd/>
            <a:tailEnd/>
          </a:ln>
        </p:spPr>
      </p:pic>
      <p:sp>
        <p:nvSpPr>
          <p:cNvPr id="6" name="Rectangle 5"/>
          <p:cNvSpPr/>
          <p:nvPr/>
        </p:nvSpPr>
        <p:spPr>
          <a:xfrm>
            <a:off x="4572000" y="4267199"/>
            <a:ext cx="4572000" cy="2031325"/>
          </a:xfrm>
          <a:prstGeom prst="rect">
            <a:avLst/>
          </a:prstGeom>
        </p:spPr>
        <p:txBody>
          <a:bodyPr wrap="square">
            <a:spAutoFit/>
          </a:bodyPr>
          <a:lstStyle/>
          <a:p>
            <a:r>
              <a:rPr lang="en-US" dirty="0"/>
              <a:t>Environmentalist and social historian </a:t>
            </a:r>
            <a:r>
              <a:rPr lang="en-US" b="1" dirty="0" err="1"/>
              <a:t>Ramachandra</a:t>
            </a:r>
            <a:r>
              <a:rPr lang="en-US" b="1" dirty="0"/>
              <a:t> </a:t>
            </a:r>
            <a:r>
              <a:rPr lang="en-US" b="1" dirty="0" err="1"/>
              <a:t>Guha</a:t>
            </a:r>
            <a:r>
              <a:rPr lang="en-US" dirty="0"/>
              <a:t>, </a:t>
            </a:r>
            <a:r>
              <a:rPr lang="en-US" b="1" dirty="0"/>
              <a:t>author of The Unquiet Woods,</a:t>
            </a:r>
            <a:r>
              <a:rPr lang="en-US" dirty="0"/>
              <a:t> “</a:t>
            </a:r>
            <a:r>
              <a:rPr lang="en-US" i="1" dirty="0" err="1"/>
              <a:t>Chipko</a:t>
            </a:r>
            <a:r>
              <a:rPr lang="en-US" i="1" dirty="0"/>
              <a:t> is the latest in a long series of peasant protests going back to the turn of the century against commercial forestry in the Uttar Pradesh Himalaya in the Uttar Pradesh Himalaya”</a:t>
            </a:r>
          </a:p>
        </p:txBody>
      </p:sp>
    </p:spTree>
    <p:extLst>
      <p:ext uri="{BB962C8B-B14F-4D97-AF65-F5344CB8AC3E}">
        <p14:creationId xmlns:p14="http://schemas.microsoft.com/office/powerpoint/2010/main" val="305491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304800" y="304800"/>
            <a:ext cx="8534400" cy="4201150"/>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fontAlgn="auto">
              <a:spcBef>
                <a:spcPct val="50000"/>
              </a:spcBef>
              <a:spcAft>
                <a:spcPts val="0"/>
              </a:spcAft>
              <a:defRPr/>
            </a:pPr>
            <a:r>
              <a:rPr lang="en-US" sz="2800" b="1" dirty="0"/>
              <a:t>4. Various instances of Ecological conflicts in India- Strong  Environment-Society Interactions- ‘</a:t>
            </a:r>
            <a:r>
              <a:rPr lang="en-US" sz="2800" b="1" i="1" dirty="0"/>
              <a:t>Environmentalism of the poor’</a:t>
            </a:r>
            <a:endParaRPr lang="en-US" sz="2600" i="1" u="sng" dirty="0">
              <a:solidFill>
                <a:schemeClr val="accent2"/>
              </a:solidFill>
              <a:latin typeface="Arial Unicode MS" pitchFamily="34" charset="-128"/>
              <a:ea typeface="Arial Unicode MS" pitchFamily="34" charset="-128"/>
              <a:cs typeface="Arial Unicode MS" pitchFamily="34" charset="-128"/>
            </a:endParaRPr>
          </a:p>
          <a:p>
            <a:pPr fontAlgn="auto">
              <a:spcBef>
                <a:spcPct val="50000"/>
              </a:spcBef>
              <a:spcAft>
                <a:spcPts val="0"/>
              </a:spcAft>
              <a:buFont typeface="Wingdings" pitchFamily="2" charset="2"/>
              <a:buChar char="Ø"/>
              <a:defRPr/>
            </a:pPr>
            <a:r>
              <a:rPr lang="en-US" sz="2600" dirty="0" err="1">
                <a:solidFill>
                  <a:schemeClr val="accent2"/>
                </a:solidFill>
                <a:latin typeface="Arial Unicode MS" pitchFamily="34" charset="-128"/>
                <a:ea typeface="Arial Unicode MS" pitchFamily="34" charset="-128"/>
                <a:cs typeface="Arial Unicode MS" pitchFamily="34" charset="-128"/>
              </a:rPr>
              <a:t>Chipko</a:t>
            </a:r>
            <a:r>
              <a:rPr lang="en-US" sz="2600" dirty="0">
                <a:solidFill>
                  <a:schemeClr val="accent2"/>
                </a:solidFill>
                <a:latin typeface="Arial Unicode MS" pitchFamily="34" charset="-128"/>
                <a:ea typeface="Arial Unicode MS" pitchFamily="34" charset="-128"/>
                <a:cs typeface="Arial Unicode MS" pitchFamily="34" charset="-128"/>
              </a:rPr>
              <a:t>- </a:t>
            </a:r>
            <a:r>
              <a:rPr lang="en-US" sz="2800" dirty="0">
                <a:solidFill>
                  <a:srgbClr val="FF0000"/>
                </a:solidFill>
                <a:latin typeface="Arial" panose="020B0604020202020204" pitchFamily="34" charset="0"/>
                <a:cs typeface="Arial" panose="020B0604020202020204" pitchFamily="34" charset="0"/>
                <a:hlinkClick r:id="rId2" tooltip="Garhwal Himalaya">
                  <a:extLst>
                    <a:ext uri="{A12FA001-AC4F-418D-AE19-62706E023703}">
                      <ahyp:hlinkClr xmlns:ahyp="http://schemas.microsoft.com/office/drawing/2018/hyperlinkcolor" val="tx"/>
                    </a:ext>
                  </a:extLst>
                </a:hlinkClick>
              </a:rPr>
              <a:t>Garhwal Himalayas</a:t>
            </a:r>
            <a:endParaRPr lang="en-US" sz="2800" dirty="0">
              <a:solidFill>
                <a:srgbClr val="FF0000"/>
              </a:solidFill>
              <a:latin typeface="Arial" panose="020B0604020202020204" pitchFamily="34" charset="0"/>
              <a:cs typeface="Arial" panose="020B0604020202020204" pitchFamily="34" charset="0"/>
            </a:endParaRPr>
          </a:p>
          <a:p>
            <a:pPr fontAlgn="auto">
              <a:spcBef>
                <a:spcPct val="50000"/>
              </a:spcBef>
              <a:spcAft>
                <a:spcPts val="0"/>
              </a:spcAft>
              <a:buFont typeface="Wingdings" pitchFamily="2" charset="2"/>
              <a:buChar char="Ø"/>
              <a:defRPr/>
            </a:pPr>
            <a:r>
              <a:rPr lang="en-US" sz="2800" dirty="0">
                <a:solidFill>
                  <a:schemeClr val="accent2"/>
                </a:solidFill>
                <a:latin typeface="Arial Unicode MS" pitchFamily="34" charset="-128"/>
                <a:ea typeface="Arial Unicode MS" pitchFamily="34" charset="-128"/>
                <a:cs typeface="Arial Unicode MS" pitchFamily="34" charset="-128"/>
              </a:rPr>
              <a:t>Dams and </a:t>
            </a:r>
            <a:r>
              <a:rPr lang="en-US" sz="2800" dirty="0" err="1">
                <a:solidFill>
                  <a:schemeClr val="accent2"/>
                </a:solidFill>
                <a:latin typeface="Arial Unicode MS" pitchFamily="34" charset="-128"/>
                <a:ea typeface="Arial Unicode MS" pitchFamily="34" charset="-128"/>
                <a:cs typeface="Arial Unicode MS" pitchFamily="34" charset="-128"/>
              </a:rPr>
              <a:t>mutli</a:t>
            </a:r>
            <a:r>
              <a:rPr lang="en-US" sz="2800" dirty="0">
                <a:solidFill>
                  <a:schemeClr val="accent2"/>
                </a:solidFill>
                <a:latin typeface="Arial Unicode MS" pitchFamily="34" charset="-128"/>
                <a:ea typeface="Arial Unicode MS" pitchFamily="34" charset="-128"/>
                <a:cs typeface="Arial Unicode MS" pitchFamily="34" charset="-128"/>
              </a:rPr>
              <a:t>-purpose projects- Tehri, Narmada,   </a:t>
            </a:r>
          </a:p>
          <a:p>
            <a:pPr fontAlgn="auto">
              <a:spcBef>
                <a:spcPct val="50000"/>
              </a:spcBef>
              <a:spcAft>
                <a:spcPts val="0"/>
              </a:spcAft>
              <a:defRPr/>
            </a:pPr>
            <a:r>
              <a:rPr lang="en-US" sz="2800" dirty="0">
                <a:solidFill>
                  <a:schemeClr val="accent2"/>
                </a:solidFill>
                <a:latin typeface="Arial Unicode MS" pitchFamily="34" charset="-128"/>
                <a:ea typeface="Arial Unicode MS" pitchFamily="34" charset="-128"/>
                <a:cs typeface="Arial Unicode MS" pitchFamily="34" charset="-128"/>
              </a:rPr>
              <a:t>    Silent Valley</a:t>
            </a:r>
          </a:p>
          <a:p>
            <a:pPr fontAlgn="auto">
              <a:spcBef>
                <a:spcPct val="50000"/>
              </a:spcBef>
              <a:spcAft>
                <a:spcPts val="0"/>
              </a:spcAft>
              <a:buFont typeface="Wingdings" pitchFamily="2" charset="2"/>
              <a:buChar char="Ø"/>
              <a:defRPr/>
            </a:pPr>
            <a:r>
              <a:rPr lang="en-US" sz="2600" dirty="0" err="1">
                <a:solidFill>
                  <a:schemeClr val="accent2"/>
                </a:solidFill>
                <a:latin typeface="Arial Unicode MS" pitchFamily="34" charset="-128"/>
                <a:ea typeface="Arial Unicode MS" pitchFamily="34" charset="-128"/>
                <a:cs typeface="Arial Unicode MS" pitchFamily="34" charset="-128"/>
              </a:rPr>
              <a:t>Plachimada</a:t>
            </a:r>
            <a:r>
              <a:rPr lang="en-US" sz="2600" dirty="0">
                <a:solidFill>
                  <a:schemeClr val="accent2"/>
                </a:solidFill>
                <a:latin typeface="Arial Unicode MS" pitchFamily="34" charset="-128"/>
                <a:ea typeface="Arial Unicode MS" pitchFamily="34" charset="-128"/>
                <a:cs typeface="Arial Unicode MS" pitchFamily="34" charset="-128"/>
              </a:rPr>
              <a:t> – Kerala (struggle </a:t>
            </a:r>
            <a:r>
              <a:rPr lang="en-US" sz="2600" dirty="0" err="1">
                <a:solidFill>
                  <a:schemeClr val="accent2"/>
                </a:solidFill>
                <a:latin typeface="Arial Unicode MS" pitchFamily="34" charset="-128"/>
                <a:ea typeface="Arial Unicode MS" pitchFamily="34" charset="-128"/>
                <a:cs typeface="Arial Unicode MS" pitchFamily="34" charset="-128"/>
              </a:rPr>
              <a:t>aganst</a:t>
            </a:r>
            <a:r>
              <a:rPr lang="en-US" sz="2600" dirty="0">
                <a:solidFill>
                  <a:schemeClr val="accent2"/>
                </a:solidFill>
                <a:latin typeface="Arial Unicode MS" pitchFamily="34" charset="-128"/>
                <a:ea typeface="Arial Unicode MS" pitchFamily="34" charset="-128"/>
                <a:cs typeface="Arial Unicode MS" pitchFamily="34" charset="-128"/>
              </a:rPr>
              <a:t> </a:t>
            </a:r>
            <a:r>
              <a:rPr lang="fr-FR" b="1" dirty="0" err="1"/>
              <a:t>Hindustan</a:t>
            </a:r>
            <a:r>
              <a:rPr lang="fr-FR" b="1" dirty="0"/>
              <a:t> Coca Cola </a:t>
            </a:r>
            <a:r>
              <a:rPr lang="fr-FR" b="1" dirty="0" err="1"/>
              <a:t>Beverages</a:t>
            </a:r>
            <a:r>
              <a:rPr lang="fr-FR" b="1" dirty="0"/>
              <a:t> </a:t>
            </a:r>
            <a:r>
              <a:rPr lang="fr-FR" b="1" dirty="0" err="1"/>
              <a:t>Private</a:t>
            </a:r>
            <a:r>
              <a:rPr lang="fr-FR" b="1" dirty="0"/>
              <a:t> Limited ,HCCBPL)</a:t>
            </a:r>
            <a:endParaRPr lang="en-US" sz="2600" dirty="0">
              <a:solidFill>
                <a:schemeClr val="accent2"/>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113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additive="base">
                                        <p:cTn id="2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84A5153-6E12-4523-835E-3838FF7878B7}"/>
              </a:ext>
            </a:extLst>
          </p:cNvPr>
          <p:cNvSpPr>
            <a:spLocks noGrp="1" noChangeArrowheads="1"/>
          </p:cNvSpPr>
          <p:nvPr>
            <p:ph type="title"/>
          </p:nvPr>
        </p:nvSpPr>
        <p:spPr/>
        <p:txBody>
          <a:bodyPr/>
          <a:lstStyle/>
          <a:p>
            <a:r>
              <a:rPr lang="en-US" altLang="en-US" b="1" dirty="0">
                <a:solidFill>
                  <a:srgbClr val="FF0000"/>
                </a:solidFill>
              </a:rPr>
              <a:t>Iron Triangle approach</a:t>
            </a:r>
            <a:endParaRPr lang="en-US" altLang="en-US" dirty="0"/>
          </a:p>
        </p:txBody>
      </p:sp>
      <p:sp>
        <p:nvSpPr>
          <p:cNvPr id="33795" name="Content Placeholder 2">
            <a:extLst>
              <a:ext uri="{FF2B5EF4-FFF2-40B4-BE49-F238E27FC236}">
                <a16:creationId xmlns:a16="http://schemas.microsoft.com/office/drawing/2014/main" id="{A6B25394-BF20-4324-A280-69A87088705A}"/>
              </a:ext>
            </a:extLst>
          </p:cNvPr>
          <p:cNvSpPr>
            <a:spLocks noGrp="1" noChangeArrowheads="1"/>
          </p:cNvSpPr>
          <p:nvPr>
            <p:ph idx="1"/>
          </p:nvPr>
        </p:nvSpPr>
        <p:spPr/>
        <p:txBody>
          <a:bodyPr>
            <a:normAutofit fontScale="85000" lnSpcReduction="20000"/>
          </a:bodyPr>
          <a:lstStyle/>
          <a:p>
            <a:pPr eaLnBrk="1" hangingPunct="1"/>
            <a:r>
              <a:rPr lang="en-US" altLang="en-US" b="1" u="sng" dirty="0">
                <a:solidFill>
                  <a:srgbClr val="FF0000"/>
                </a:solidFill>
              </a:rPr>
              <a:t>Iron Triangle approach</a:t>
            </a:r>
            <a:r>
              <a:rPr lang="en-US" altLang="en-US" b="1" u="sng" dirty="0"/>
              <a:t>: Class and the use/ abuse of natural resources (Guha and </a:t>
            </a:r>
            <a:r>
              <a:rPr lang="en-US" altLang="en-US" b="1" u="sng" dirty="0" err="1"/>
              <a:t>Gadgil</a:t>
            </a:r>
            <a:r>
              <a:rPr lang="en-US" altLang="en-US" b="1" u="sng" dirty="0"/>
              <a:t>, 1995)</a:t>
            </a:r>
            <a:endParaRPr lang="en-US" altLang="en-US" b="1" dirty="0"/>
          </a:p>
          <a:p>
            <a:pPr eaLnBrk="1" hangingPunct="1">
              <a:buFont typeface="Arial" panose="020B0604020202020204" pitchFamily="34" charset="0"/>
              <a:buNone/>
            </a:pPr>
            <a:endParaRPr lang="en-IN" altLang="en-US" dirty="0"/>
          </a:p>
          <a:p>
            <a:pPr eaLnBrk="1" hangingPunct="1">
              <a:buFont typeface="Arial" panose="020B0604020202020204" pitchFamily="34" charset="0"/>
              <a:buNone/>
            </a:pPr>
            <a:r>
              <a:rPr lang="en-IN" altLang="en-US" dirty="0"/>
              <a:t>“the pattern of development can be attributed to the dominance in Indian society of an ‘iron triangle’ approach of politicians and bureaucrats who use public resources to extend patronage to and receive support from industry, large landowners and urban middle class populations”. ..called as </a:t>
            </a:r>
            <a:r>
              <a:rPr lang="en-IN" altLang="en-US" b="1" i="1" dirty="0"/>
              <a:t>Resource omnivores</a:t>
            </a:r>
          </a:p>
          <a:p>
            <a:pPr eaLnBrk="1" hangingPunct="1">
              <a:buFont typeface="Arial" panose="020B0604020202020204" pitchFamily="34" charset="0"/>
              <a:buNone/>
            </a:pPr>
            <a:endParaRPr lang="en-US" altLang="en-US" b="1" i="1" dirty="0"/>
          </a:p>
          <a:p>
            <a:pPr eaLnBrk="1" hangingPunct="1">
              <a:buFont typeface="Arial" panose="020B0604020202020204" pitchFamily="34" charset="0"/>
              <a:buNone/>
            </a:pPr>
            <a:r>
              <a:rPr lang="en-IN" altLang="en-US" b="1" dirty="0"/>
              <a:t>Resource Omnivores, Ecosystem People, Ecological Refugees- form the iron triangle </a:t>
            </a:r>
            <a:endParaRPr lang="en-US" altLang="en-US" b="1" dirty="0"/>
          </a:p>
          <a:p>
            <a:pPr eaLnBrk="1" hangingPunct="1">
              <a:buFont typeface="Arial" panose="020B0604020202020204" pitchFamily="34" charset="0"/>
              <a:buNone/>
            </a:pPr>
            <a:endParaRPr lang="en-US" altLang="en-US" b="1"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a:extLst>
              <a:ext uri="{FF2B5EF4-FFF2-40B4-BE49-F238E27FC236}">
                <a16:creationId xmlns:a16="http://schemas.microsoft.com/office/drawing/2014/main" id="{1193D303-878F-4FBA-8E1C-4546F549577E}"/>
              </a:ext>
            </a:extLst>
          </p:cNvPr>
          <p:cNvSpPr txBox="1">
            <a:spLocks noChangeArrowheads="1"/>
          </p:cNvSpPr>
          <p:nvPr/>
        </p:nvSpPr>
        <p:spPr>
          <a:xfrm>
            <a:off x="381000" y="381000"/>
            <a:ext cx="8458200" cy="44942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ct val="50000"/>
              </a:spcBef>
              <a:spcAft>
                <a:spcPts val="0"/>
              </a:spcAft>
              <a:buFontTx/>
              <a:buChar char="•"/>
              <a:defRPr/>
            </a:pPr>
            <a:r>
              <a:rPr lang="en-US" sz="2000" b="1" dirty="0"/>
              <a:t>	</a:t>
            </a:r>
            <a:r>
              <a:rPr lang="en-US" sz="2600" b="1" dirty="0"/>
              <a:t>Omnivores: </a:t>
            </a:r>
            <a:r>
              <a:rPr lang="en-US" sz="2600" dirty="0"/>
              <a:t>industrialists, rich farmers, urban middle classes, politicians  (the pattern of development can be attributed to the dominance in Indian Society of an ‘</a:t>
            </a:r>
            <a:r>
              <a:rPr lang="en-US" sz="2600" dirty="0">
                <a:solidFill>
                  <a:srgbClr val="FF0000"/>
                </a:solidFill>
              </a:rPr>
              <a:t>Iron Triangle’ </a:t>
            </a:r>
            <a:r>
              <a:rPr lang="en-US" sz="2600" dirty="0">
                <a:solidFill>
                  <a:schemeClr val="tx1"/>
                </a:solidFill>
              </a:rPr>
              <a:t>of .. Who use public resources to extend patronage to and receive support from industry</a:t>
            </a:r>
            <a:r>
              <a:rPr lang="en-US" sz="2600" dirty="0">
                <a:solidFill>
                  <a:srgbClr val="FF0000"/>
                </a:solidFill>
              </a:rPr>
              <a:t>… </a:t>
            </a:r>
          </a:p>
          <a:p>
            <a:pPr eaLnBrk="1" fontAlgn="auto" hangingPunct="1">
              <a:spcBef>
                <a:spcPct val="50000"/>
              </a:spcBef>
              <a:spcAft>
                <a:spcPts val="0"/>
              </a:spcAft>
              <a:buFontTx/>
              <a:buChar char="•"/>
              <a:defRPr/>
            </a:pPr>
            <a:r>
              <a:rPr lang="en-US" sz="2600" b="1" dirty="0"/>
              <a:t>	Ecosystem people: </a:t>
            </a:r>
            <a:r>
              <a:rPr lang="en-US" sz="2600" dirty="0"/>
              <a:t>Rural, those who rely on natural resources (small and marginal farmers, hill peasants, landless </a:t>
            </a:r>
            <a:r>
              <a:rPr lang="en-US" sz="2600" dirty="0" err="1"/>
              <a:t>labour</a:t>
            </a:r>
            <a:r>
              <a:rPr lang="en-US" sz="2600" dirty="0"/>
              <a:t>, </a:t>
            </a:r>
            <a:r>
              <a:rPr lang="en-US" sz="2600" dirty="0" err="1"/>
              <a:t>tribals</a:t>
            </a:r>
            <a:r>
              <a:rPr lang="en-US" sz="2600" dirty="0"/>
              <a:t>, pastoralists)</a:t>
            </a:r>
          </a:p>
          <a:p>
            <a:pPr eaLnBrk="1" fontAlgn="auto" hangingPunct="1">
              <a:spcBef>
                <a:spcPct val="50000"/>
              </a:spcBef>
              <a:spcAft>
                <a:spcPts val="0"/>
              </a:spcAft>
              <a:buFontTx/>
              <a:buChar char="•"/>
              <a:defRPr/>
            </a:pPr>
            <a:r>
              <a:rPr lang="en-US" sz="2600" b="1" dirty="0"/>
              <a:t>	Ecological refugees: </a:t>
            </a:r>
            <a:r>
              <a:rPr lang="en-US" sz="2600" dirty="0"/>
              <a:t>Displaced, evicted, resettled, impoverished urban migrants</a:t>
            </a:r>
          </a:p>
        </p:txBody>
      </p:sp>
      <p:pic>
        <p:nvPicPr>
          <p:cNvPr id="35843" name="Picture 2" descr="http://ecx.images-amazon.com/images/I/517i1ZK2hfL.jpg">
            <a:extLst>
              <a:ext uri="{FF2B5EF4-FFF2-40B4-BE49-F238E27FC236}">
                <a16:creationId xmlns:a16="http://schemas.microsoft.com/office/drawing/2014/main" id="{7E04169F-C94C-4D02-9E31-AEBB6910C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4365625"/>
            <a:ext cx="17526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ox(in)">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Sustainable development </a:t>
            </a:r>
            <a:endParaRPr lang="en-IN"/>
          </a:p>
        </p:txBody>
      </p:sp>
      <p:pic>
        <p:nvPicPr>
          <p:cNvPr id="6147" name="irc_mi" descr="https://upload.wikimedia.org/wikipedia/commons/thumb/7/70/Sustainable_development.svg/240px-Sustainable_development.svg.png">
            <a:hlinkClick r:id="rId2"/>
          </p:cNvPr>
          <p:cNvPicPr>
            <a:picLocks noGrp="1"/>
          </p:cNvPicPr>
          <p:nvPr>
            <p:ph idx="1"/>
          </p:nvPr>
        </p:nvPicPr>
        <p:blipFill>
          <a:blip r:embed="rId3"/>
          <a:srcRect/>
          <a:stretch>
            <a:fillRect/>
          </a:stretch>
        </p:blipFill>
        <p:spPr>
          <a:xfrm>
            <a:off x="1428750" y="1857375"/>
            <a:ext cx="5500688" cy="435768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Sustainable Development </a:t>
            </a:r>
            <a:endParaRPr lang="en-US" dirty="0"/>
          </a:p>
        </p:txBody>
      </p:sp>
      <p:pic>
        <p:nvPicPr>
          <p:cNvPr id="4" name="Picture 4" descr="Image result for brundtland report"/>
          <p:cNvPicPr>
            <a:picLocks noGrp="1" noChangeAspect="1" noChangeArrowheads="1"/>
          </p:cNvPicPr>
          <p:nvPr>
            <p:ph idx="1"/>
          </p:nvPr>
        </p:nvPicPr>
        <p:blipFill>
          <a:blip r:embed="rId2" cstate="print"/>
          <a:srcRect/>
          <a:stretch>
            <a:fillRect/>
          </a:stretch>
        </p:blipFill>
        <p:spPr bwMode="auto">
          <a:xfrm>
            <a:off x="0" y="1828801"/>
            <a:ext cx="3429000" cy="3200400"/>
          </a:xfrm>
          <a:prstGeom prst="rect">
            <a:avLst/>
          </a:prstGeom>
          <a:noFill/>
        </p:spPr>
      </p:pic>
      <p:pic>
        <p:nvPicPr>
          <p:cNvPr id="5" name="Picture 6" descr="Image result for brundtland report"/>
          <p:cNvPicPr>
            <a:picLocks noChangeAspect="1" noChangeArrowheads="1"/>
          </p:cNvPicPr>
          <p:nvPr/>
        </p:nvPicPr>
        <p:blipFill>
          <a:blip r:embed="rId3" cstate="print"/>
          <a:srcRect/>
          <a:stretch>
            <a:fillRect/>
          </a:stretch>
        </p:blipFill>
        <p:spPr bwMode="auto">
          <a:xfrm>
            <a:off x="3581400" y="1219200"/>
            <a:ext cx="5562600" cy="5257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3200" dirty="0"/>
              <a:t>WCSD (World Commission on Sustainable Development) 1987</a:t>
            </a:r>
          </a:p>
        </p:txBody>
      </p:sp>
      <p:sp>
        <p:nvSpPr>
          <p:cNvPr id="9219" name="Rectangle 3"/>
          <p:cNvSpPr>
            <a:spLocks noGrp="1" noChangeArrowheads="1"/>
          </p:cNvSpPr>
          <p:nvPr>
            <p:ph type="body" idx="1"/>
          </p:nvPr>
        </p:nvSpPr>
        <p:spPr/>
        <p:txBody>
          <a:bodyPr/>
          <a:lstStyle/>
          <a:p>
            <a:pPr>
              <a:lnSpc>
                <a:spcPct val="90000"/>
              </a:lnSpc>
              <a:buFont typeface="Wingdings" pitchFamily="2" charset="2"/>
              <a:buNone/>
            </a:pPr>
            <a:endParaRPr lang="en-US" sz="2400"/>
          </a:p>
          <a:p>
            <a:pPr>
              <a:lnSpc>
                <a:spcPct val="90000"/>
              </a:lnSpc>
            </a:pPr>
            <a:r>
              <a:rPr lang="en-US" sz="2400" b="1">
                <a:solidFill>
                  <a:schemeClr val="accent2"/>
                </a:solidFill>
              </a:rPr>
              <a:t>Brundtland Commission Report (1987)</a:t>
            </a:r>
          </a:p>
          <a:p>
            <a:pPr>
              <a:lnSpc>
                <a:spcPct val="90000"/>
              </a:lnSpc>
            </a:pPr>
            <a:r>
              <a:rPr lang="en-US" sz="2400"/>
              <a:t>Report on ‘</a:t>
            </a:r>
            <a:r>
              <a:rPr lang="en-US" sz="2400" b="1" i="1"/>
              <a:t>Our Common Future</a:t>
            </a:r>
            <a:r>
              <a:rPr lang="en-US" sz="2400"/>
              <a:t>’-1987</a:t>
            </a:r>
          </a:p>
          <a:p>
            <a:pPr>
              <a:lnSpc>
                <a:spcPct val="90000"/>
              </a:lnSpc>
            </a:pPr>
            <a:r>
              <a:rPr lang="en-US" sz="2400"/>
              <a:t>Definition on S-D (ECED)</a:t>
            </a:r>
          </a:p>
          <a:p>
            <a:pPr>
              <a:lnSpc>
                <a:spcPct val="90000"/>
              </a:lnSpc>
              <a:buFont typeface="Wingdings" pitchFamily="2" charset="2"/>
              <a:buNone/>
            </a:pPr>
            <a:endParaRPr lang="en-US" sz="2400"/>
          </a:p>
          <a:p>
            <a:pPr>
              <a:lnSpc>
                <a:spcPct val="90000"/>
              </a:lnSpc>
              <a:buFont typeface="Wingdings" pitchFamily="2" charset="2"/>
              <a:buNone/>
            </a:pPr>
            <a:r>
              <a:rPr lang="en-US" sz="2400"/>
              <a:t>The definition provides two concepts:</a:t>
            </a:r>
          </a:p>
          <a:p>
            <a:pPr>
              <a:lnSpc>
                <a:spcPct val="90000"/>
              </a:lnSpc>
              <a:buFont typeface="Wingdings" pitchFamily="2" charset="2"/>
              <a:buNone/>
            </a:pPr>
            <a:r>
              <a:rPr lang="en-US" sz="2400"/>
              <a:t>1.  The concept of present needs (Needs of the World’s poor to which overriding priority should be given); </a:t>
            </a:r>
          </a:p>
          <a:p>
            <a:pPr>
              <a:lnSpc>
                <a:spcPct val="90000"/>
              </a:lnSpc>
              <a:buFont typeface="Wingdings" pitchFamily="2" charset="2"/>
              <a:buNone/>
            </a:pPr>
            <a:r>
              <a:rPr lang="en-US" sz="2400"/>
              <a:t>2. The idea of limitations imposed by the state of technology &amp; social organization on the environment’s ability to meet present &amp; future needs. </a:t>
            </a:r>
          </a:p>
          <a:p>
            <a:pPr>
              <a:lnSpc>
                <a:spcPct val="90000"/>
              </a:lnSpc>
              <a:buFont typeface="Wingdings" pitchFamily="2" charset="2"/>
              <a:buNone/>
            </a:pPr>
            <a:endParaRPr lang="en-US" sz="2400"/>
          </a:p>
          <a:p>
            <a:pPr>
              <a:lnSpc>
                <a:spcPct val="90000"/>
              </a:lnSpc>
              <a:buFont typeface="Wingdings" pitchFamily="2" charset="2"/>
              <a:buNone/>
            </a:pPr>
            <a:endParaRPr lang="en-US" sz="2400" b="1"/>
          </a:p>
          <a:p>
            <a:pPr>
              <a:lnSpc>
                <a:spcPct val="90000"/>
              </a:lnSpc>
              <a:buFont typeface="Wingdings" pitchFamily="2" charset="2"/>
              <a:buNone/>
            </a:pPr>
            <a:endParaRPr lang="en-US"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sz="2800" b="1">
                <a:solidFill>
                  <a:srgbClr val="FF3300"/>
                </a:solidFill>
                <a:latin typeface="Tahoma" pitchFamily="34" charset="0"/>
              </a:rPr>
              <a:t>Dimensions of Development</a:t>
            </a:r>
            <a:br>
              <a:rPr lang="en-US" sz="2800" b="1">
                <a:solidFill>
                  <a:srgbClr val="FF3300"/>
                </a:solidFill>
                <a:latin typeface="Tahoma" pitchFamily="34" charset="0"/>
              </a:rPr>
            </a:br>
            <a:br>
              <a:rPr lang="en-US" sz="2400">
                <a:solidFill>
                  <a:srgbClr val="FF3300"/>
                </a:solidFill>
                <a:latin typeface="Tahoma" pitchFamily="34" charset="0"/>
              </a:rPr>
            </a:br>
            <a:endParaRPr lang="en-US" sz="2400">
              <a:solidFill>
                <a:srgbClr val="FF3300"/>
              </a:solidFill>
              <a:latin typeface="Tahoma" pitchFamily="34" charset="0"/>
            </a:endParaRPr>
          </a:p>
        </p:txBody>
      </p:sp>
      <p:sp>
        <p:nvSpPr>
          <p:cNvPr id="12291" name="Rectangle 3"/>
          <p:cNvSpPr>
            <a:spLocks noGrp="1" noChangeArrowheads="1"/>
          </p:cNvSpPr>
          <p:nvPr>
            <p:ph type="body" idx="1"/>
          </p:nvPr>
        </p:nvSpPr>
        <p:spPr>
          <a:xfrm>
            <a:off x="685800" y="5029200"/>
            <a:ext cx="7772400" cy="4114800"/>
          </a:xfrm>
        </p:spPr>
        <p:txBody>
          <a:bodyPr/>
          <a:lstStyle/>
          <a:p>
            <a:pPr eaLnBrk="1" hangingPunct="1"/>
            <a:endParaRPr lang="en-US" sz="1800">
              <a:solidFill>
                <a:srgbClr val="FF3300"/>
              </a:solidFill>
              <a:latin typeface="Tahoma" pitchFamily="34" charset="0"/>
            </a:endParaRPr>
          </a:p>
          <a:p>
            <a:pPr eaLnBrk="1" hangingPunct="1"/>
            <a:endParaRPr lang="en-US" sz="1800">
              <a:solidFill>
                <a:srgbClr val="FF3300"/>
              </a:solidFill>
              <a:latin typeface="Tahoma" pitchFamily="34" charset="0"/>
            </a:endParaRPr>
          </a:p>
          <a:p>
            <a:pPr eaLnBrk="1" hangingPunct="1"/>
            <a:r>
              <a:rPr lang="en-US" sz="1800">
                <a:solidFill>
                  <a:srgbClr val="FF3300"/>
                </a:solidFill>
                <a:latin typeface="Tahoma" pitchFamily="34" charset="0"/>
              </a:rPr>
              <a:t>SD: Field of Sustainable Development</a:t>
            </a:r>
            <a:br>
              <a:rPr lang="en-US" sz="1800">
                <a:solidFill>
                  <a:srgbClr val="FF3300"/>
                </a:solidFill>
                <a:latin typeface="Tahoma" pitchFamily="34" charset="0"/>
              </a:rPr>
            </a:br>
            <a:endParaRPr lang="en-US" sz="1800">
              <a:solidFill>
                <a:srgbClr val="FF3300"/>
              </a:solidFill>
              <a:latin typeface="Tahoma" pitchFamily="34" charset="0"/>
            </a:endParaRPr>
          </a:p>
          <a:p>
            <a:pPr eaLnBrk="1" hangingPunct="1"/>
            <a:endParaRPr lang="en-US"/>
          </a:p>
        </p:txBody>
      </p:sp>
      <p:sp>
        <p:nvSpPr>
          <p:cNvPr id="12292" name="Rectangle 4"/>
          <p:cNvSpPr>
            <a:spLocks noChangeArrowheads="1"/>
          </p:cNvSpPr>
          <p:nvPr/>
        </p:nvSpPr>
        <p:spPr bwMode="auto">
          <a:xfrm>
            <a:off x="4479925" y="3292475"/>
            <a:ext cx="184150" cy="274638"/>
          </a:xfrm>
          <a:prstGeom prst="rect">
            <a:avLst/>
          </a:prstGeom>
          <a:noFill/>
          <a:ln w="3175">
            <a:noFill/>
            <a:miter lim="800000"/>
            <a:headEnd/>
            <a:tailEnd/>
          </a:ln>
        </p:spPr>
        <p:txBody>
          <a:bodyPr wrap="none">
            <a:spAutoFit/>
          </a:bodyPr>
          <a:lstStyle/>
          <a:p>
            <a:pPr eaLnBrk="0" hangingPunct="0"/>
            <a:endParaRPr lang="en-US" sz="1200"/>
          </a:p>
        </p:txBody>
      </p:sp>
      <p:grpSp>
        <p:nvGrpSpPr>
          <p:cNvPr id="2" name="Group 5"/>
          <p:cNvGrpSpPr>
            <a:grpSpLocks/>
          </p:cNvGrpSpPr>
          <p:nvPr/>
        </p:nvGrpSpPr>
        <p:grpSpPr bwMode="auto">
          <a:xfrm>
            <a:off x="1143000" y="1066800"/>
            <a:ext cx="6476999" cy="4267200"/>
            <a:chOff x="3405" y="3114"/>
            <a:chExt cx="5235" cy="4774"/>
          </a:xfrm>
        </p:grpSpPr>
        <p:sp>
          <p:nvSpPr>
            <p:cNvPr id="12298" name="Line 6"/>
            <p:cNvSpPr>
              <a:spLocks noChangeShapeType="1"/>
            </p:cNvSpPr>
            <p:nvPr/>
          </p:nvSpPr>
          <p:spPr bwMode="auto">
            <a:xfrm>
              <a:off x="3456" y="6840"/>
              <a:ext cx="5184" cy="0"/>
            </a:xfrm>
            <a:prstGeom prst="line">
              <a:avLst/>
            </a:prstGeom>
            <a:noFill/>
            <a:ln w="9525">
              <a:solidFill>
                <a:srgbClr val="000000"/>
              </a:solidFill>
              <a:round/>
              <a:headEnd/>
              <a:tailEnd/>
            </a:ln>
          </p:spPr>
          <p:txBody>
            <a:bodyPr/>
            <a:lstStyle/>
            <a:p>
              <a:endParaRPr lang="en-US"/>
            </a:p>
          </p:txBody>
        </p:sp>
        <p:grpSp>
          <p:nvGrpSpPr>
            <p:cNvPr id="3" name="Group 7"/>
            <p:cNvGrpSpPr>
              <a:grpSpLocks/>
            </p:cNvGrpSpPr>
            <p:nvPr/>
          </p:nvGrpSpPr>
          <p:grpSpPr bwMode="auto">
            <a:xfrm>
              <a:off x="3405" y="3114"/>
              <a:ext cx="5184" cy="4774"/>
              <a:chOff x="3405" y="3114"/>
              <a:chExt cx="5184" cy="4774"/>
            </a:xfrm>
          </p:grpSpPr>
          <p:sp>
            <p:nvSpPr>
              <p:cNvPr id="12300" name="Oval 8"/>
              <p:cNvSpPr>
                <a:spLocks noChangeArrowheads="1"/>
              </p:cNvSpPr>
              <p:nvPr/>
            </p:nvSpPr>
            <p:spPr bwMode="auto">
              <a:xfrm>
                <a:off x="3744" y="4864"/>
                <a:ext cx="4320" cy="3024"/>
              </a:xfrm>
              <a:prstGeom prst="ellipse">
                <a:avLst/>
              </a:prstGeom>
              <a:solidFill>
                <a:srgbClr val="FFFFFF"/>
              </a:solidFill>
              <a:ln w="9525">
                <a:round/>
                <a:headEnd/>
                <a:tailEnd/>
              </a:ln>
              <a:scene3d>
                <a:camera prst="legacyObliqueTopRight"/>
                <a:lightRig rig="legacyFlat3" dir="b"/>
              </a:scene3d>
              <a:sp3d extrusionH="887400" prstMaterial="legacyWireframe">
                <a:bevelT w="13500" h="13500" prst="angle"/>
                <a:bevelB w="13500" h="13500" prst="angle"/>
                <a:extrusionClr>
                  <a:srgbClr val="FFFFFF"/>
                </a:extrusionClr>
              </a:sp3d>
            </p:spPr>
            <p:txBody>
              <a:bodyPr>
                <a:flatTx/>
              </a:bodyPr>
              <a:lstStyle/>
              <a:p>
                <a:pPr eaLnBrk="0" hangingPunct="0"/>
                <a:endParaRPr lang="en-US" sz="1200"/>
              </a:p>
              <a:p>
                <a:pPr eaLnBrk="0" hangingPunct="0"/>
                <a:endParaRPr lang="en-US" sz="1200"/>
              </a:p>
              <a:p>
                <a:pPr eaLnBrk="0" hangingPunct="0"/>
                <a:endParaRPr lang="en-US" sz="1200"/>
              </a:p>
              <a:p>
                <a:pPr eaLnBrk="0" hangingPunct="0"/>
                <a:endParaRPr lang="en-US" sz="1200"/>
              </a:p>
              <a:p>
                <a:r>
                  <a:rPr lang="en-US"/>
                  <a:t> </a:t>
                </a:r>
              </a:p>
              <a:p>
                <a:pPr eaLnBrk="0" hangingPunct="0"/>
                <a:endParaRPr lang="en-US" sz="1200"/>
              </a:p>
              <a:p>
                <a:pPr eaLnBrk="0" hangingPunct="0"/>
                <a:endParaRPr lang="en-US" sz="1200"/>
              </a:p>
              <a:p>
                <a:pPr eaLnBrk="0" hangingPunct="0"/>
                <a:endParaRPr lang="en-US"/>
              </a:p>
            </p:txBody>
          </p:sp>
          <p:sp>
            <p:nvSpPr>
              <p:cNvPr id="12301" name="Oval 9"/>
              <p:cNvSpPr>
                <a:spLocks noChangeArrowheads="1"/>
              </p:cNvSpPr>
              <p:nvPr/>
            </p:nvSpPr>
            <p:spPr bwMode="auto">
              <a:xfrm>
                <a:off x="5184" y="5006"/>
                <a:ext cx="1197" cy="825"/>
              </a:xfrm>
              <a:prstGeom prst="ellipse">
                <a:avLst/>
              </a:prstGeom>
              <a:solidFill>
                <a:srgbClr val="FFFFFF"/>
              </a:solidFill>
              <a:ln w="9525">
                <a:solidFill>
                  <a:srgbClr val="000000"/>
                </a:solidFill>
                <a:round/>
                <a:headEnd/>
                <a:tailEnd/>
              </a:ln>
            </p:spPr>
            <p:txBody>
              <a:bodyPr/>
              <a:lstStyle/>
              <a:p>
                <a:pPr eaLnBrk="0" hangingPunct="0"/>
                <a:r>
                  <a:rPr lang="nl-NL" sz="2000"/>
                  <a:t>SD</a:t>
                </a:r>
              </a:p>
            </p:txBody>
          </p:sp>
          <p:sp>
            <p:nvSpPr>
              <p:cNvPr id="12302" name="Line 10"/>
              <p:cNvSpPr>
                <a:spLocks noChangeShapeType="1"/>
              </p:cNvSpPr>
              <p:nvPr/>
            </p:nvSpPr>
            <p:spPr bwMode="auto">
              <a:xfrm flipV="1">
                <a:off x="3405" y="3114"/>
                <a:ext cx="2736" cy="3888"/>
              </a:xfrm>
              <a:prstGeom prst="line">
                <a:avLst/>
              </a:prstGeom>
              <a:noFill/>
              <a:ln w="9525">
                <a:solidFill>
                  <a:srgbClr val="000000"/>
                </a:solidFill>
                <a:round/>
                <a:headEnd/>
                <a:tailEnd/>
              </a:ln>
            </p:spPr>
            <p:txBody>
              <a:bodyPr/>
              <a:lstStyle/>
              <a:p>
                <a:endParaRPr lang="en-US"/>
              </a:p>
            </p:txBody>
          </p:sp>
          <p:sp>
            <p:nvSpPr>
              <p:cNvPr id="12303" name="Line 11"/>
              <p:cNvSpPr>
                <a:spLocks noChangeShapeType="1"/>
              </p:cNvSpPr>
              <p:nvPr/>
            </p:nvSpPr>
            <p:spPr bwMode="auto">
              <a:xfrm>
                <a:off x="6141" y="3114"/>
                <a:ext cx="2448" cy="3888"/>
              </a:xfrm>
              <a:prstGeom prst="line">
                <a:avLst/>
              </a:prstGeom>
              <a:noFill/>
              <a:ln w="9525">
                <a:solidFill>
                  <a:srgbClr val="000000"/>
                </a:solidFill>
                <a:round/>
                <a:headEnd/>
                <a:tailEnd/>
              </a:ln>
            </p:spPr>
            <p:txBody>
              <a:bodyPr/>
              <a:lstStyle/>
              <a:p>
                <a:endParaRPr lang="en-US"/>
              </a:p>
            </p:txBody>
          </p:sp>
        </p:grpSp>
      </p:grpSp>
      <p:sp>
        <p:nvSpPr>
          <p:cNvPr id="12294" name="Rectangle 12"/>
          <p:cNvSpPr>
            <a:spLocks noChangeArrowheads="1"/>
          </p:cNvSpPr>
          <p:nvPr/>
        </p:nvSpPr>
        <p:spPr bwMode="auto">
          <a:xfrm>
            <a:off x="2819400" y="1524000"/>
            <a:ext cx="2312988" cy="457200"/>
          </a:xfrm>
          <a:prstGeom prst="rect">
            <a:avLst/>
          </a:prstGeom>
          <a:noFill/>
          <a:ln w="3175">
            <a:noFill/>
            <a:miter lim="800000"/>
            <a:headEnd/>
            <a:tailEnd/>
          </a:ln>
        </p:spPr>
        <p:txBody>
          <a:bodyPr>
            <a:spAutoFit/>
          </a:bodyPr>
          <a:lstStyle/>
          <a:p>
            <a:r>
              <a:rPr lang="nl-NL" sz="2400"/>
              <a:t>ECONOMIC</a:t>
            </a:r>
            <a:endParaRPr lang="en-US" sz="2400"/>
          </a:p>
        </p:txBody>
      </p:sp>
      <p:sp>
        <p:nvSpPr>
          <p:cNvPr id="12295" name="Rectangle 13"/>
          <p:cNvSpPr>
            <a:spLocks noChangeArrowheads="1"/>
          </p:cNvSpPr>
          <p:nvPr/>
        </p:nvSpPr>
        <p:spPr bwMode="auto">
          <a:xfrm>
            <a:off x="2887663" y="4267200"/>
            <a:ext cx="6256337" cy="457200"/>
          </a:xfrm>
          <a:prstGeom prst="rect">
            <a:avLst/>
          </a:prstGeom>
          <a:noFill/>
          <a:ln w="3175">
            <a:noFill/>
            <a:miter lim="800000"/>
            <a:headEnd/>
            <a:tailEnd/>
          </a:ln>
        </p:spPr>
        <p:txBody>
          <a:bodyPr>
            <a:spAutoFit/>
          </a:bodyPr>
          <a:lstStyle/>
          <a:p>
            <a:r>
              <a:rPr lang="nl-NL" sz="2400"/>
              <a:t>		ENVIORNMENTAL</a:t>
            </a:r>
            <a:endParaRPr lang="en-US" sz="2400"/>
          </a:p>
        </p:txBody>
      </p:sp>
      <p:sp>
        <p:nvSpPr>
          <p:cNvPr id="12296" name="Rectangle 14"/>
          <p:cNvSpPr>
            <a:spLocks noChangeArrowheads="1"/>
          </p:cNvSpPr>
          <p:nvPr/>
        </p:nvSpPr>
        <p:spPr bwMode="auto">
          <a:xfrm>
            <a:off x="-457200" y="4318000"/>
            <a:ext cx="4953000" cy="457200"/>
          </a:xfrm>
          <a:prstGeom prst="rect">
            <a:avLst/>
          </a:prstGeom>
          <a:noFill/>
          <a:ln w="3175">
            <a:noFill/>
            <a:miter lim="800000"/>
            <a:headEnd/>
            <a:tailEnd/>
          </a:ln>
        </p:spPr>
        <p:txBody>
          <a:bodyPr>
            <a:spAutoFit/>
          </a:bodyPr>
          <a:lstStyle/>
          <a:p>
            <a:r>
              <a:rPr lang="nl-NL" sz="2400"/>
              <a:t> 		SOCIAL</a:t>
            </a:r>
            <a:endParaRPr lang="en-US" sz="2400"/>
          </a:p>
        </p:txBody>
      </p:sp>
      <p:sp>
        <p:nvSpPr>
          <p:cNvPr id="12297" name="Rectangle 15"/>
          <p:cNvSpPr>
            <a:spLocks noChangeArrowheads="1"/>
          </p:cNvSpPr>
          <p:nvPr/>
        </p:nvSpPr>
        <p:spPr bwMode="auto">
          <a:xfrm>
            <a:off x="3805238" y="2743200"/>
            <a:ext cx="1533525" cy="519113"/>
          </a:xfrm>
          <a:prstGeom prst="rect">
            <a:avLst/>
          </a:prstGeom>
          <a:noFill/>
          <a:ln w="3175">
            <a:noFill/>
            <a:miter lim="800000"/>
            <a:headEnd/>
            <a:tailEnd/>
          </a:ln>
        </p:spPr>
        <p:txBody>
          <a:bodyPr>
            <a:spAutoFit/>
          </a:bodyPr>
          <a:lstStyle/>
          <a:p>
            <a:r>
              <a:rPr lang="nl-NL"/>
              <a:t>POWER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pPr eaLnBrk="1" hangingPunct="1"/>
            <a:r>
              <a:rPr lang="en-US"/>
              <a:t>S-D on Envirment and Development</a:t>
            </a:r>
            <a:endParaRPr lang="en-IN"/>
          </a:p>
        </p:txBody>
      </p:sp>
      <p:sp>
        <p:nvSpPr>
          <p:cNvPr id="13315" name="Content Placeholder 2"/>
          <p:cNvSpPr>
            <a:spLocks noGrp="1"/>
          </p:cNvSpPr>
          <p:nvPr>
            <p:ph idx="1"/>
          </p:nvPr>
        </p:nvSpPr>
        <p:spPr/>
        <p:txBody>
          <a:bodyPr/>
          <a:lstStyle/>
          <a:p>
            <a:pPr eaLnBrk="1" hangingPunct="1"/>
            <a:r>
              <a:rPr lang="en-US" dirty="0"/>
              <a:t>Access?</a:t>
            </a:r>
          </a:p>
          <a:p>
            <a:pPr eaLnBrk="1" hangingPunct="1"/>
            <a:r>
              <a:rPr lang="en-US" dirty="0"/>
              <a:t>Control?</a:t>
            </a:r>
          </a:p>
          <a:p>
            <a:pPr eaLnBrk="1" hangingPunct="1"/>
            <a:r>
              <a:rPr lang="en-US" dirty="0"/>
              <a:t>Equity?</a:t>
            </a:r>
          </a:p>
          <a:p>
            <a:pPr eaLnBrk="1" hangingPunct="1"/>
            <a:r>
              <a:rPr lang="en-US" dirty="0"/>
              <a:t>Sustainability Conflicts?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eaLnBrk="1" hangingPunct="1"/>
            <a:r>
              <a:rPr lang="en-GB" sz="4000">
                <a:solidFill>
                  <a:srgbClr val="339933"/>
                </a:solidFill>
              </a:rPr>
              <a:t>Conflicts within Sustainable Development</a:t>
            </a:r>
            <a:endParaRPr lang="en-US" sz="4000">
              <a:solidFill>
                <a:srgbClr val="339933"/>
              </a:solidFill>
            </a:endParaRPr>
          </a:p>
        </p:txBody>
      </p:sp>
      <p:sp>
        <p:nvSpPr>
          <p:cNvPr id="3075" name="Rectangle 3"/>
          <p:cNvSpPr>
            <a:spLocks noGrp="1" noChangeArrowheads="1"/>
          </p:cNvSpPr>
          <p:nvPr>
            <p:ph type="body" idx="1"/>
          </p:nvPr>
        </p:nvSpPr>
        <p:spPr/>
        <p:txBody>
          <a:bodyPr/>
          <a:lstStyle/>
          <a:p>
            <a:pPr eaLnBrk="1" hangingPunct="1">
              <a:buFontTx/>
              <a:buNone/>
            </a:pPr>
            <a:r>
              <a:rPr lang="en-GB"/>
              <a:t>Between:</a:t>
            </a:r>
          </a:p>
          <a:p>
            <a:pPr eaLnBrk="1" hangingPunct="1"/>
            <a:r>
              <a:rPr lang="en-GB"/>
              <a:t>the present and future generations</a:t>
            </a:r>
          </a:p>
          <a:p>
            <a:pPr eaLnBrk="1" hangingPunct="1"/>
            <a:r>
              <a:rPr lang="en-GB"/>
              <a:t>human well-being and the protection of nature</a:t>
            </a:r>
          </a:p>
          <a:p>
            <a:pPr eaLnBrk="1" hangingPunct="1"/>
            <a:r>
              <a:rPr lang="en-GB"/>
              <a:t>the poor and rich</a:t>
            </a:r>
          </a:p>
          <a:p>
            <a:pPr eaLnBrk="1" hangingPunct="1"/>
            <a:r>
              <a:rPr lang="en-GB"/>
              <a:t>a local and a global focus: </a:t>
            </a:r>
            <a:r>
              <a:rPr lang="en-US"/>
              <a:t>‘Here’ and ‘Elsewhere’</a:t>
            </a:r>
          </a:p>
          <a:p>
            <a:pPr eaLnBrk="1" hangingPunct="1"/>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9544-8AB7-4527-BB53-53116669E3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A0DBBB-89AC-4654-95F9-BE7942E0E229}"/>
              </a:ext>
            </a:extLst>
          </p:cNvPr>
          <p:cNvSpPr>
            <a:spLocks noGrp="1"/>
          </p:cNvSpPr>
          <p:nvPr>
            <p:ph idx="1"/>
          </p:nvPr>
        </p:nvSpPr>
        <p:spPr/>
        <p:txBody>
          <a:bodyPr/>
          <a:lstStyle/>
          <a:p>
            <a:pPr marL="0" indent="0">
              <a:spcBef>
                <a:spcPct val="50000"/>
              </a:spcBef>
              <a:buNone/>
            </a:pPr>
            <a:r>
              <a:rPr lang="en-US" sz="4000" b="1" dirty="0">
                <a:latin typeface="Times New Roman" pitchFamily="18" charset="0"/>
              </a:rPr>
              <a:t>Sub-themes</a:t>
            </a:r>
          </a:p>
          <a:p>
            <a:pPr marL="0" indent="0">
              <a:spcBef>
                <a:spcPct val="50000"/>
              </a:spcBef>
              <a:buNone/>
            </a:pPr>
            <a:r>
              <a:rPr lang="en-GB" dirty="0"/>
              <a:t>1. History of Environmentalism </a:t>
            </a:r>
            <a:endParaRPr lang="en-IN" dirty="0"/>
          </a:p>
          <a:p>
            <a:pPr marL="0" indent="0">
              <a:spcBef>
                <a:spcPct val="50000"/>
              </a:spcBef>
              <a:buNone/>
            </a:pPr>
            <a:r>
              <a:rPr lang="en-IN" dirty="0"/>
              <a:t>2. North-South dimension of environmentalism </a:t>
            </a:r>
          </a:p>
          <a:p>
            <a:pPr marL="0" indent="0">
              <a:spcBef>
                <a:spcPct val="50000"/>
              </a:spcBef>
              <a:buNone/>
            </a:pPr>
            <a:r>
              <a:rPr lang="en-IN" dirty="0"/>
              <a:t>3. Environmentalism of the Poor </a:t>
            </a:r>
          </a:p>
          <a:p>
            <a:pPr marL="0" indent="0">
              <a:spcBef>
                <a:spcPct val="50000"/>
              </a:spcBef>
              <a:buNone/>
            </a:pPr>
            <a:r>
              <a:rPr lang="en-IN" dirty="0"/>
              <a:t>4. Ecological conflicts</a:t>
            </a:r>
          </a:p>
          <a:p>
            <a:pPr marL="0" indent="0">
              <a:spcBef>
                <a:spcPct val="50000"/>
              </a:spcBef>
              <a:buNone/>
            </a:pPr>
            <a:r>
              <a:rPr lang="en-GB" dirty="0">
                <a:latin typeface="Times New Roman" pitchFamily="18" charset="0"/>
              </a:rPr>
              <a:t>5</a:t>
            </a:r>
            <a:r>
              <a:rPr lang="en-IN" dirty="0">
                <a:latin typeface="Times New Roman" pitchFamily="18" charset="0"/>
              </a:rPr>
              <a:t>. Iron Triangle </a:t>
            </a:r>
            <a:endParaRPr lang="en-US" dirty="0">
              <a:latin typeface="Times New Roman" pitchFamily="18" charset="0"/>
            </a:endParaRPr>
          </a:p>
          <a:p>
            <a:pPr marL="0" indent="0">
              <a:buNone/>
            </a:pPr>
            <a:endParaRPr lang="en-IN" dirty="0"/>
          </a:p>
        </p:txBody>
      </p:sp>
    </p:spTree>
    <p:extLst>
      <p:ext uri="{BB962C8B-B14F-4D97-AF65-F5344CB8AC3E}">
        <p14:creationId xmlns:p14="http://schemas.microsoft.com/office/powerpoint/2010/main" val="1703002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8039</TotalTime>
  <Words>1525</Words>
  <Application>Microsoft Office PowerPoint</Application>
  <PresentationFormat>On-screen Show (4:3)</PresentationFormat>
  <Paragraphs>205</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Unicode MS</vt:lpstr>
      <vt:lpstr>Calibri</vt:lpstr>
      <vt:lpstr>Tahoma</vt:lpstr>
      <vt:lpstr>Times New Roman</vt:lpstr>
      <vt:lpstr>Wingdings</vt:lpstr>
      <vt:lpstr>Wingdings 2</vt:lpstr>
      <vt:lpstr>Office Theme</vt:lpstr>
      <vt:lpstr>PowerPoint Presentation</vt:lpstr>
      <vt:lpstr>Reading </vt:lpstr>
      <vt:lpstr>Sustainable development </vt:lpstr>
      <vt:lpstr>Sustainable Development </vt:lpstr>
      <vt:lpstr>WCSD (World Commission on Sustainable Development) 1987</vt:lpstr>
      <vt:lpstr>Dimensions of Development  </vt:lpstr>
      <vt:lpstr>S-D on Envirment and Development</vt:lpstr>
      <vt:lpstr>Conflicts within Sustainable Development</vt:lpstr>
      <vt:lpstr>PowerPoint Presentation</vt:lpstr>
      <vt:lpstr>PowerPoint Presentation</vt:lpstr>
      <vt:lpstr>Environmental awareness  in the Globe and in India  </vt:lpstr>
      <vt:lpstr>PowerPoint Presentation</vt:lpstr>
      <vt:lpstr>Global impact of Stockholm</vt:lpstr>
      <vt:lpstr>PowerPoint Presentation</vt:lpstr>
      <vt:lpstr>December 1984: Bhopal disaster: Indian environmental policy, before and after</vt:lpstr>
      <vt:lpstr>PowerPoint Presentation</vt:lpstr>
      <vt:lpstr>First (North) &amp; Third (South) World Environmentalism</vt:lpstr>
      <vt:lpstr>Some Varieties of Environmentalism in the Globe North-South or West-East Environmentalism </vt:lpstr>
      <vt:lpstr>PowerPoint Presentation</vt:lpstr>
      <vt:lpstr>3. Environmentalism of the Poor </vt:lpstr>
      <vt:lpstr>Environmentalism of the Poor: Ramachandra Guha</vt:lpstr>
      <vt:lpstr>PowerPoint Presentation</vt:lpstr>
      <vt:lpstr>PowerPoint Presentation</vt:lpstr>
      <vt:lpstr>PowerPoint Presentation</vt:lpstr>
      <vt:lpstr>PowerPoint Presentation</vt:lpstr>
      <vt:lpstr>Iron Triangle approach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174</cp:revision>
  <dcterms:created xsi:type="dcterms:W3CDTF">2014-09-14T02:27:37Z</dcterms:created>
  <dcterms:modified xsi:type="dcterms:W3CDTF">2023-07-28T20:08:33Z</dcterms:modified>
</cp:coreProperties>
</file>