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64" r:id="rId3"/>
    <p:sldId id="257" r:id="rId4"/>
    <p:sldId id="261" r:id="rId5"/>
    <p:sldId id="259" r:id="rId6"/>
    <p:sldId id="258" r:id="rId7"/>
    <p:sldId id="260" r:id="rId8"/>
    <p:sldId id="263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4DA702-6135-4AE1-8377-2B49367410FF}">
          <p14:sldIdLst>
            <p14:sldId id="264"/>
            <p14:sldId id="257"/>
            <p14:sldId id="261"/>
            <p14:sldId id="259"/>
            <p14:sldId id="258"/>
            <p14:sldId id="260"/>
            <p14:sldId id="263"/>
            <p14:sldId id="266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605" autoAdjust="0"/>
    <p:restoredTop sz="97795" autoAdjust="0"/>
  </p:normalViewPr>
  <p:slideViewPr>
    <p:cSldViewPr>
      <p:cViewPr>
        <p:scale>
          <a:sx n="76" d="100"/>
          <a:sy n="76" d="100"/>
        </p:scale>
        <p:origin x="-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8276-8C91-4007-BE82-8D953CA69837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A712-20B6-4B24-8ACD-E329AE1F8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7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8276-8C91-4007-BE82-8D953CA69837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A712-20B6-4B24-8ACD-E329AE1F8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4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8276-8C91-4007-BE82-8D953CA69837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A712-20B6-4B24-8ACD-E329AE1F8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6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766F-B3D5-4591-AD43-72DF38D6BA5A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18/12/20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2456-1CF0-48DD-9803-7B0FD6B12E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207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4657-A893-489D-B064-838A61ED263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18/12/20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2456-1CF0-48DD-9803-7B0FD6B12E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738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7B2B-0322-4514-8941-8F73DA919A81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18/12/20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2456-1CF0-48DD-9803-7B0FD6B12E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869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28AC-1005-4962-BC73-21A472048167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18/12/20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2456-1CF0-48DD-9803-7B0FD6B12E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46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F26F-6F31-4381-9CE6-3A0B2EBF044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18/12/20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2456-1CF0-48DD-9803-7B0FD6B12E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29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8B5A-A235-465D-ACCF-470283C7EBA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18/12/20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2456-1CF0-48DD-9803-7B0FD6B12E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514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6C3D-EBC7-442D-8F7C-A35EDDB707F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18/12/20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2456-1CF0-48DD-9803-7B0FD6B12E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861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16F0-899E-4BCB-B254-060C558E18D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18/12/20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2456-1CF0-48DD-9803-7B0FD6B12E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8276-8C91-4007-BE82-8D953CA69837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A712-20B6-4B24-8ACD-E329AE1F8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51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8D084-450A-4B24-94C1-A9E44FBFF78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18/12/20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2456-1CF0-48DD-9803-7B0FD6B12E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40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0548-50D8-416E-BB98-94835E50FDFA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18/12/20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2456-1CF0-48DD-9803-7B0FD6B12E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048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9246-313A-435C-81DF-D2039BA4A7E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18/12/20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2456-1CF0-48DD-9803-7B0FD6B12E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60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8276-8C91-4007-BE82-8D953CA69837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A712-20B6-4B24-8ACD-E329AE1F8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6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8276-8C91-4007-BE82-8D953CA69837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A712-20B6-4B24-8ACD-E329AE1F8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3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8276-8C91-4007-BE82-8D953CA69837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A712-20B6-4B24-8ACD-E329AE1F8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68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8276-8C91-4007-BE82-8D953CA69837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A712-20B6-4B24-8ACD-E329AE1F8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8276-8C91-4007-BE82-8D953CA69837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A712-20B6-4B24-8ACD-E329AE1F8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8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8276-8C91-4007-BE82-8D953CA69837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A712-20B6-4B24-8ACD-E329AE1F8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66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B8276-8C91-4007-BE82-8D953CA69837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AA712-20B6-4B24-8ACD-E329AE1F8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5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B8276-8C91-4007-BE82-8D953CA69837}" type="datetimeFigureOut">
              <a:rPr lang="en-US" smtClean="0"/>
              <a:t>18/12/20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AA712-20B6-4B24-8ACD-E329AE1F8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9910-DDEC-448D-8F1B-974CB1576D2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18/12/20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02456-1CF0-48DD-9803-7B0FD6B12E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5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0.emf"/><Relationship Id="rId5" Type="http://schemas.openxmlformats.org/officeDocument/2006/relationships/image" Target="../media/image12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60545" y="-13116"/>
            <a:ext cx="6923050" cy="1569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65438" algn="ctr"/>
                <a:tab pos="57308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3200" dirty="0" smtClean="0">
              <a:solidFill>
                <a:prstClr val="black"/>
              </a:solidFill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CH-105 </a:t>
            </a:r>
            <a:r>
              <a:rPr lang="en-US" altLang="en-US" sz="32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INORGANIC TUTORIAL </a:t>
            </a:r>
            <a:r>
              <a:rPr lang="en-US" alt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I</a:t>
            </a:r>
            <a:endParaRPr lang="en-US" altLang="en-US" sz="3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US" sz="3200" dirty="0" smtClean="0">
              <a:solidFill>
                <a:prstClr val="black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634" y="1981200"/>
            <a:ext cx="3200400" cy="31682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0032" y="5707917"/>
            <a:ext cx="4315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Department </a:t>
            </a:r>
            <a:r>
              <a:rPr lang="en-I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Chemistry</a:t>
            </a:r>
          </a:p>
          <a:p>
            <a:pPr algn="ctr"/>
            <a:endParaRPr lang="en-IN" sz="2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2456-1CF0-48DD-9803-7B0FD6B12E0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57150" y="1094879"/>
            <a:ext cx="180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Topic - </a:t>
            </a:r>
            <a:r>
              <a:rPr lang="en-US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</a:t>
            </a:r>
            <a:endParaRPr lang="en-US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216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40" y="457200"/>
            <a:ext cx="8229600" cy="12192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Q01. When high pressure is applied equally in all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directions,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what type of electronic configuration is favoured for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octahedral high-spin d</a:t>
            </a:r>
            <a:r>
              <a:rPr lang="en-IN" sz="2000" b="1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transition metal complex?</a:t>
            </a:r>
            <a:r>
              <a:rPr lang="en-I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95812" cy="4495800"/>
          </a:xfrm>
        </p:spPr>
        <p:txBody>
          <a:bodyPr>
            <a:normAutofit/>
          </a:bodyPr>
          <a:lstStyle/>
          <a:p>
            <a:pPr marL="114300" indent="0">
              <a:lnSpc>
                <a:spcPct val="170000"/>
              </a:lnSpc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Ans. The favoured electronic configuration would be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1800" b="1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low spin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14300" indent="0" algn="just">
              <a:lnSpc>
                <a:spcPct val="170000"/>
              </a:lnSpc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Reason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11430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High pressure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11430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14300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114300" indent="0" algn="just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Free ion               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1800" b="1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high spin                              d</a:t>
            </a:r>
            <a:r>
              <a:rPr lang="en-IN" sz="1800" b="1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low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spin</a:t>
            </a:r>
          </a:p>
          <a:p>
            <a:pPr marL="114300" indent="0" algn="just">
              <a:buNone/>
            </a:pPr>
            <a:endParaRPr lang="en-IN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285750"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When high pressure is applied, the bond length of M-L bond decreases.</a:t>
            </a:r>
          </a:p>
          <a:p>
            <a:pPr marL="400050" indent="-285750"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As a result of this, ligand starts to behave as a strong field ligand.</a:t>
            </a:r>
          </a:p>
          <a:p>
            <a:pPr marL="400050" indent="-285750" algn="just"/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Low electron density between the metal &amp; the ligand leads to the formation of low spin d</a:t>
            </a:r>
            <a:r>
              <a:rPr lang="en-IN" sz="1800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complex.</a:t>
            </a:r>
          </a:p>
          <a:p>
            <a:pPr marL="114300" indent="0" algn="just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99813" y="6065839"/>
            <a:ext cx="5943600" cy="79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381000"/>
            <a:ext cx="8372012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2" b="12267"/>
          <a:stretch/>
        </p:blipFill>
        <p:spPr>
          <a:xfrm>
            <a:off x="1676400" y="2590800"/>
            <a:ext cx="3048000" cy="1410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695752"/>
            <a:ext cx="1524000" cy="132792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flipV="1">
            <a:off x="4724400" y="3307081"/>
            <a:ext cx="15240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7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00"/>
            <a:ext cx="8105775" cy="7010400"/>
          </a:xfrm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Q02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.  Using the crystal field stabilization energy as criterion, indicate whether you expect the following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spinels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to be normal or inverse:  Fe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IN" sz="20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sz="2000" b="1" baseline="-25000" dirty="0" smtClean="0">
                <a:latin typeface="Times New Roman" pitchFamily="18" charset="0"/>
                <a:cs typeface="Times New Roman" pitchFamily="18" charset="0"/>
              </a:rPr>
              <a:t>4.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Ans.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(a) Fe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(Fe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(Fe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3+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(O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Fe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d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CFSE                0.4 </a:t>
            </a:r>
            <a:r>
              <a:rPr lang="el-GR" sz="1600" dirty="0" smtClean="0"/>
              <a:t>Δ</a:t>
            </a:r>
            <a:r>
              <a:rPr lang="en-US" sz="1600" baseline="-25000" dirty="0" smtClean="0"/>
              <a:t>o</a:t>
            </a:r>
            <a:endParaRPr lang="en-US" sz="16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  Fe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3+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d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CFSE             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           (CFSE)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d6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&gt;&gt;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CFSE) 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d5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Fe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prefers Oh instead of Td due to gain in CFSE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That means it is an inverse spinel.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(b) Co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 (Co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 (Co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3+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+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3+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d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d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There is a gain in CFSE if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is in Tetrahedral and Co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3+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is in Octahedral geometry.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That means it is a normal spinel.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228600"/>
            <a:ext cx="8372012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981200" y="2514600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1630959" y="3276600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676400" y="2895600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881206" y="2918459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447800" y="5029200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2590800" y="3299459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689557" y="3299526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590800" y="2895600"/>
            <a:ext cx="4572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Q03. By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showing the details, determine the CFSE for the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following</a:t>
            </a:r>
            <a:br>
              <a:rPr lang="en-IN" sz="2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complexes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:  </a:t>
            </a:r>
            <a:br>
              <a:rPr lang="en-IN" sz="22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(a) [FeCl</a:t>
            </a:r>
            <a:r>
              <a:rPr lang="en-IN" sz="22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IN" sz="2200" b="1" baseline="30000" dirty="0">
                <a:latin typeface="Times New Roman" pitchFamily="18" charset="0"/>
                <a:cs typeface="Times New Roman" pitchFamily="18" charset="0"/>
              </a:rPr>
              <a:t>2-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;   (b) W(CO)</a:t>
            </a:r>
            <a:r>
              <a:rPr lang="en-IN" sz="2200" b="1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000" dirty="0" smtClean="0"/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2"/>
            <a:ext cx="8282429" cy="4525963"/>
          </a:xfrm>
        </p:spPr>
        <p:txBody>
          <a:bodyPr>
            <a:normAutofit/>
          </a:bodyPr>
          <a:lstStyle/>
          <a:p>
            <a:pPr marL="114300" indent="0" algn="just">
              <a:lnSpc>
                <a:spcPct val="17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Ans. (a) In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[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FeCl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2−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Fe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2+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​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configuration.</a:t>
            </a:r>
          </a:p>
          <a:p>
            <a:pPr marL="114300" indent="0" algn="just">
              <a:lnSpc>
                <a:spcPct val="170000"/>
              </a:lnSpc>
              <a:buNone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CFSE = 0.6 </a:t>
            </a:r>
            <a:r>
              <a:rPr lang="en-IN" sz="1600" dirty="0"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</a:p>
          <a:p>
            <a:pPr marL="114300" indent="0" algn="just">
              <a:lnSpc>
                <a:spcPct val="170000"/>
              </a:lnSpc>
              <a:buNone/>
            </a:pPr>
            <a:endParaRPr lang="en-IN" sz="1600" b="1" baseline="-25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14300" indent="0" algn="just">
              <a:lnSpc>
                <a:spcPct val="170000"/>
              </a:lnSpc>
              <a:buNone/>
            </a:pPr>
            <a:endParaRPr lang="en-IN" sz="1600" b="1" baseline="-250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14300" indent="0" algn="just">
              <a:lnSpc>
                <a:spcPct val="170000"/>
              </a:lnSpc>
              <a:buNone/>
            </a:pPr>
            <a:endParaRPr lang="en-IN" sz="1600" b="1" baseline="-25000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114300" indent="0" algn="just">
              <a:lnSpc>
                <a:spcPct val="170000"/>
              </a:lnSpc>
              <a:buNone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14300" indent="0" algn="just">
              <a:lnSpc>
                <a:spcPct val="17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(b) In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W(CO)</a:t>
            </a:r>
            <a:r>
              <a:rPr lang="en-IN" sz="16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, the metal has </a:t>
            </a:r>
            <a:r>
              <a:rPr lang="en-IN" sz="1600" dirty="0" smtClean="0"/>
              <a:t>t</a:t>
            </a:r>
            <a:r>
              <a:rPr lang="en-IN" sz="1600" baseline="-25000" dirty="0" smtClean="0"/>
              <a:t>2g</a:t>
            </a:r>
            <a:r>
              <a:rPr lang="en-IN" sz="1600" baseline="30000" dirty="0" smtClean="0"/>
              <a:t>6</a:t>
            </a:r>
            <a:r>
              <a:rPr lang="en-IN" sz="1600" dirty="0" smtClean="0"/>
              <a:t>e</a:t>
            </a:r>
            <a:r>
              <a:rPr lang="en-IN" sz="1600" baseline="-25000" dirty="0" smtClean="0"/>
              <a:t>g</a:t>
            </a:r>
            <a:r>
              <a:rPr lang="en-IN" sz="1600" baseline="30000" dirty="0" smtClean="0"/>
              <a:t>0 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configuration.</a:t>
            </a:r>
          </a:p>
          <a:p>
            <a:pPr marL="114300" indent="0" algn="just">
              <a:lnSpc>
                <a:spcPct val="170000"/>
              </a:lnSpc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 CFSE = -2.4 </a:t>
            </a:r>
            <a:r>
              <a:rPr lang="el-GR" sz="1600" dirty="0"/>
              <a:t>Δ</a:t>
            </a:r>
            <a:r>
              <a:rPr lang="en-US" sz="1600" baseline="-25000" dirty="0" smtClean="0"/>
              <a:t>o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7617" y="228600"/>
            <a:ext cx="8372012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191000"/>
            <a:ext cx="3581400" cy="19431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029200" y="1981200"/>
            <a:ext cx="3092462" cy="1828800"/>
            <a:chOff x="5029200" y="1981200"/>
            <a:chExt cx="3092462" cy="18288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1981200"/>
              <a:ext cx="3092462" cy="182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131804" y="2373868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baseline="-25000" dirty="0" smtClean="0">
                  <a:latin typeface="Cambria Math"/>
                  <a:ea typeface="Cambria Math"/>
                </a:rPr>
                <a:t>↿⇂</a:t>
              </a:r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83796" y="2373868"/>
              <a:ext cx="8915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baseline="-25000" dirty="0" smtClean="0">
                  <a:latin typeface="Cambria Math"/>
                  <a:ea typeface="Cambria Math"/>
                </a:rPr>
                <a:t>↿</a:t>
              </a:r>
              <a:r>
                <a:rPr lang="en-US" b="1" baseline="-25000" dirty="0">
                  <a:latin typeface="Cambria Math"/>
                  <a:ea typeface="Cambria Math"/>
                </a:rPr>
                <a:t> </a:t>
              </a:r>
              <a:r>
                <a:rPr lang="en-US" b="1" baseline="-25000" dirty="0" smtClean="0">
                  <a:latin typeface="Cambria Math"/>
                  <a:ea typeface="Cambria Math"/>
                </a:rPr>
                <a:t>    ↿    ↿    ↿</a:t>
              </a:r>
              <a:endParaRPr lang="en-US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81800" y="2221468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aseline="-25000" dirty="0" smtClean="0">
                  <a:latin typeface="Cambria Math"/>
                  <a:ea typeface="Cambria Math"/>
                </a:rPr>
                <a:t> </a:t>
              </a:r>
              <a:r>
                <a:rPr lang="en-US" b="1" baseline="-25000" dirty="0" smtClean="0">
                  <a:latin typeface="Cambria Math"/>
                  <a:ea typeface="Cambria Math"/>
                </a:rPr>
                <a:t>↿        ↿         ↿</a:t>
              </a:r>
              <a:endParaRPr lang="en-US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0" y="2787134"/>
              <a:ext cx="8242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baseline="-25000" dirty="0" smtClean="0">
                  <a:latin typeface="Cambria Math"/>
                  <a:ea typeface="Cambria Math"/>
                </a:rPr>
                <a:t>↿⇂         ↿</a:t>
              </a:r>
              <a:r>
                <a:rPr lang="en-US" baseline="-25000" dirty="0" smtClean="0">
                  <a:latin typeface="Cambria Math"/>
                  <a:ea typeface="Cambria Math"/>
                </a:rPr>
                <a:t>   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8423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86" y="152400"/>
            <a:ext cx="8229600" cy="1143000"/>
          </a:xfrm>
        </p:spPr>
        <p:txBody>
          <a:bodyPr>
            <a:noAutofit/>
          </a:bodyPr>
          <a:lstStyle/>
          <a:p>
            <a:pPr algn="just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Q04. [Cr(CO)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] is a stable molecule while [Ni(CO)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] is very unstable. Rationalize this observation employing Molecular Orbital Theory and draw the corresponding molecular orbital diagrams</a:t>
            </a:r>
            <a:r>
              <a:rPr lang="en-IN" sz="2000" dirty="0" smtClean="0"/>
              <a:t>.</a:t>
            </a: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5"/>
          </a:xfrm>
          <a:noFill/>
          <a:ln>
            <a:noFill/>
          </a:ln>
        </p:spPr>
        <p:txBody>
          <a:bodyPr>
            <a:normAutofit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Ans. </a:t>
            </a: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One is 18 electron complex and other is 22 electron complex. As per MOT, filling the anti-bonding orbital will lead to instability. As this is the case for the [Ni(CO)</a:t>
            </a:r>
            <a:r>
              <a:rPr lang="en-IN" sz="1600" baseline="-25000" dirty="0">
                <a:latin typeface="Times New Roman" panose="02020603050405020304" pitchFamily="18" charset="0"/>
                <a:ea typeface="Calibri" panose="020F0502020204030204" pitchFamily="34" charset="0"/>
              </a:rPr>
              <a:t>6</a:t>
            </a:r>
            <a:r>
              <a:rPr lang="en-IN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], this is </a:t>
            </a:r>
            <a:r>
              <a:rPr lang="en-IN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unstable.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3701" y="152400"/>
            <a:ext cx="8171577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44192" y="2356642"/>
            <a:ext cx="3752017" cy="4402129"/>
            <a:chOff x="131127" y="609600"/>
            <a:chExt cx="4580457" cy="5490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034" y="609600"/>
              <a:ext cx="3794946" cy="5490000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9" name="Oval 8"/>
            <p:cNvSpPr/>
            <p:nvPr/>
          </p:nvSpPr>
          <p:spPr>
            <a:xfrm>
              <a:off x="1270356" y="4614672"/>
              <a:ext cx="1844767" cy="1333049"/>
            </a:xfrm>
            <a:prstGeom prst="ellipse">
              <a:avLst/>
            </a:prstGeom>
            <a:solidFill>
              <a:srgbClr val="FF40FF">
                <a:alpha val="3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IN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838199" y="4995545"/>
              <a:ext cx="432157" cy="374381"/>
            </a:xfrm>
            <a:prstGeom prst="straightConnector1">
              <a:avLst/>
            </a:prstGeom>
            <a:ln w="44450">
              <a:solidFill>
                <a:srgbClr val="0432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31127" y="4538499"/>
              <a:ext cx="1279103" cy="474996"/>
            </a:xfrm>
            <a:prstGeom prst="rect">
              <a:avLst/>
            </a:prstGeom>
            <a:solidFill>
              <a:srgbClr val="FFFF00"/>
            </a:solidFill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IN" sz="1875" dirty="0">
                  <a:solidFill>
                    <a:prstClr val="black"/>
                  </a:solidFill>
                  <a:latin typeface="Calibri" panose="020F0502020204030204"/>
                </a:rPr>
                <a:t>Bonding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34489" y="1408727"/>
              <a:ext cx="1277095" cy="834842"/>
            </a:xfrm>
            <a:prstGeom prst="rect">
              <a:avLst/>
            </a:prstGeom>
            <a:solidFill>
              <a:srgbClr val="FFFF00"/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IN" sz="1875" dirty="0">
                  <a:solidFill>
                    <a:prstClr val="black"/>
                  </a:solidFill>
                  <a:latin typeface="Calibri" panose="020F0502020204030204"/>
                </a:rPr>
                <a:t>Anti</a:t>
              </a:r>
            </a:p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IN" sz="1875" dirty="0">
                  <a:solidFill>
                    <a:prstClr val="black"/>
                  </a:solidFill>
                  <a:latin typeface="Calibri" panose="020F0502020204030204"/>
                </a:rPr>
                <a:t>bonding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427771" y="987166"/>
              <a:ext cx="1436169" cy="1984634"/>
            </a:xfrm>
            <a:prstGeom prst="ellipse">
              <a:avLst/>
            </a:prstGeom>
            <a:solidFill>
              <a:srgbClr val="006600">
                <a:alpha val="3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IN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795757" y="1518245"/>
              <a:ext cx="638732" cy="0"/>
            </a:xfrm>
            <a:prstGeom prst="straightConnector1">
              <a:avLst/>
            </a:prstGeom>
            <a:ln w="44450">
              <a:solidFill>
                <a:srgbClr val="0432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089210" y="1635712"/>
              <a:ext cx="209166" cy="380873"/>
            </a:xfrm>
            <a:prstGeom prst="rect">
              <a:avLst/>
            </a:prstGeom>
            <a:noFill/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IN" sz="1875" dirty="0">
                  <a:solidFill>
                    <a:prstClr val="black"/>
                  </a:solidFill>
                  <a:latin typeface="Calibri" panose="020F0502020204030204"/>
                </a:rPr>
                <a:t>*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57400" y="914400"/>
              <a:ext cx="209166" cy="380873"/>
            </a:xfrm>
            <a:prstGeom prst="rect">
              <a:avLst/>
            </a:prstGeom>
            <a:noFill/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IN" sz="1875" dirty="0">
                  <a:solidFill>
                    <a:prstClr val="black"/>
                  </a:solidFill>
                  <a:latin typeface="Calibri" panose="020F0502020204030204"/>
                </a:rPr>
                <a:t>*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6507" y="2488093"/>
              <a:ext cx="209166" cy="380873"/>
            </a:xfrm>
            <a:prstGeom prst="rect">
              <a:avLst/>
            </a:prstGeom>
            <a:noFill/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IN" sz="1875" dirty="0">
                  <a:solidFill>
                    <a:prstClr val="black"/>
                  </a:solidFill>
                  <a:latin typeface="Calibri" panose="020F0502020204030204"/>
                </a:rPr>
                <a:t>*</a:t>
              </a:r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40875"/>
            <a:ext cx="2209800" cy="4433661"/>
          </a:xfrm>
          <a:prstGeom prst="rect">
            <a:avLst/>
          </a:prstGeom>
          <a:effectLst>
            <a:glow rad="127000">
              <a:srgbClr val="9900CC"/>
            </a:glow>
          </a:effectLst>
        </p:spPr>
      </p:pic>
      <p:sp>
        <p:nvSpPr>
          <p:cNvPr id="19" name="Rectangle 18"/>
          <p:cNvSpPr/>
          <p:nvPr/>
        </p:nvSpPr>
        <p:spPr>
          <a:xfrm>
            <a:off x="3962400" y="2287263"/>
            <a:ext cx="2077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defRPr/>
            </a:pPr>
            <a:r>
              <a:rPr lang="en-US" b="1" u="sng" kern="0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</a:rPr>
              <a:t>M-L </a:t>
            </a:r>
            <a:r>
              <a:rPr lang="en-US" b="1" u="sng" kern="0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Arial" pitchFamily="34" charset="0"/>
                <a:sym typeface="Symbol" panose="05050102010706020507" pitchFamily="18" charset="2"/>
              </a:rPr>
              <a:t> -bonding</a:t>
            </a:r>
            <a:endParaRPr lang="en-US" b="1" u="sng" kern="0" baseline="-25000" dirty="0">
              <a:ln w="11430"/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829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5894" y="152400"/>
            <a:ext cx="8367118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Image result for CrCo6 MO diagram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8"/>
          <a:stretch/>
        </p:blipFill>
        <p:spPr bwMode="auto">
          <a:xfrm>
            <a:off x="1752600" y="533400"/>
            <a:ext cx="6336560" cy="5897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0004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6096000"/>
          </a:xfrm>
          <a:ln>
            <a:noFill/>
          </a:ln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Q05. [Cu(NH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(H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O)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IN" sz="2000" b="1" baseline="30000" dirty="0">
                <a:latin typeface="Times New Roman" pitchFamily="18" charset="0"/>
                <a:cs typeface="Times New Roman" pitchFamily="18" charset="0"/>
              </a:rPr>
              <a:t>2+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complex reacts with two equivalent of KCN leading to the formation of [Cu(NH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(CN)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]. Based on crystal field theory, predict the orbital splitting and the expected geometry for both complexes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228600"/>
            <a:ext cx="8372012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30613"/>
          <a:stretch/>
        </p:blipFill>
        <p:spPr>
          <a:xfrm>
            <a:off x="990600" y="3615654"/>
            <a:ext cx="7696200" cy="30137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b="68168"/>
          <a:stretch/>
        </p:blipFill>
        <p:spPr>
          <a:xfrm>
            <a:off x="1038171" y="2225886"/>
            <a:ext cx="6886629" cy="134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46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>
            <a:noAutofit/>
          </a:bodyPr>
          <a:lstStyle/>
          <a:p>
            <a:pPr algn="just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Q06. Draw the orbital splitting for the following geometries given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.(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Assume ligand L as weak field ligand and also label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orbitals.</a:t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306" y="2819400"/>
            <a:ext cx="8153400" cy="3810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228600"/>
            <a:ext cx="8372012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731692"/>
              </p:ext>
            </p:extLst>
          </p:nvPr>
        </p:nvGraphicFramePr>
        <p:xfrm>
          <a:off x="457200" y="1295400"/>
          <a:ext cx="6199188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CS ChemDraw Drawing" r:id="rId3" imgW="5335282" imgH="1049983" progId="ChemDraw.Document.6.0">
                  <p:embed/>
                </p:oleObj>
              </mc:Choice>
              <mc:Fallback>
                <p:oleObj name="CS ChemDraw Drawing" r:id="rId3" imgW="5335282" imgH="1049983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6199188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/>
          <p:nvPr/>
        </p:nvPicPr>
        <p:blipFill>
          <a:blip r:embed="rId5" cstate="print"/>
          <a:srcRect l="24297"/>
          <a:stretch>
            <a:fillRect/>
          </a:stretch>
        </p:blipFill>
        <p:spPr bwMode="auto">
          <a:xfrm>
            <a:off x="2057400" y="2819400"/>
            <a:ext cx="4508500" cy="380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509054"/>
              </p:ext>
            </p:extLst>
          </p:nvPr>
        </p:nvGraphicFramePr>
        <p:xfrm>
          <a:off x="7391400" y="1447800"/>
          <a:ext cx="1071563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CS ChemDraw Drawing" r:id="rId6" imgW="1070844" imgH="1061808" progId="ChemDraw.Document.6.0">
                  <p:embed/>
                </p:oleObj>
              </mc:Choice>
              <mc:Fallback>
                <p:oleObj name="CS ChemDraw Drawing" r:id="rId6" imgW="1070844" imgH="1061808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91400" y="1447800"/>
                        <a:ext cx="1071563" cy="1062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160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06" y="188752"/>
            <a:ext cx="8229600" cy="1143000"/>
          </a:xfrm>
          <a:ln>
            <a:noFill/>
          </a:ln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Q 07. For the following compounds [M(NH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2000" b="1" baseline="-25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IN" sz="2000" b="1" baseline="30000" dirty="0">
                <a:latin typeface="Times New Roman" pitchFamily="18" charset="0"/>
                <a:cs typeface="Times New Roman" pitchFamily="18" charset="0"/>
              </a:rPr>
              <a:t>3+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(M=Ti,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Zr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Hf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), draw the tentative absorption spectra of these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compounds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457200"/>
            <a:ext cx="8372012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4264" y="1905000"/>
            <a:ext cx="4392488" cy="3438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30565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3857" y="2209800"/>
            <a:ext cx="3960440" cy="3032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Ti, 20,300 cm</a:t>
            </a:r>
            <a:r>
              <a:rPr lang="en-IN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we go down in the periodic table the crystal field splitting increases, therefore much larger splitting is expected for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Zr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Hf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the trend of Ti&lt;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Zr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&lt;Hf. Show the bands tentatively at higher energy for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Zr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Hf.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896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</TotalTime>
  <Words>548</Words>
  <Application>Microsoft Macintosh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1_Office Theme</vt:lpstr>
      <vt:lpstr>CS ChemDraw Drawing</vt:lpstr>
      <vt:lpstr>PowerPoint Presentation</vt:lpstr>
      <vt:lpstr>Q01. When high pressure is applied equally in all directions, what type of electronic configuration is favoured for an octahedral high-spin d5 transition metal complex?.</vt:lpstr>
      <vt:lpstr>PowerPoint Presentation</vt:lpstr>
      <vt:lpstr>Q03. By showing the details, determine the CFSE for the following complexes:   (a) [FeCl4]2-;   (b) W(CO)6.</vt:lpstr>
      <vt:lpstr>Q04. [Cr(CO)6] is a stable molecule while [Ni(CO)6] is very unstable. Rationalize this observation employing Molecular Orbital Theory and draw the corresponding molecular orbital diagrams. </vt:lpstr>
      <vt:lpstr>PowerPoint Presentation</vt:lpstr>
      <vt:lpstr>PowerPoint Presentation</vt:lpstr>
      <vt:lpstr>Q06. Draw the orbital splitting for the following geometries given .(Assume ligand L as weak field ligand and also label the orbitals. </vt:lpstr>
      <vt:lpstr> Q 07. For the following compounds [M(NH3)6]3+ (M=Ti, Zr, Hf), draw the tentative absorption spectra of these compounds.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CH-105 INORGANIC TUTORIAL–I</dc:title>
  <dc:creator>Bharti Yadav</dc:creator>
  <cp:lastModifiedBy>ravikanth mangalampalli</cp:lastModifiedBy>
  <cp:revision>53</cp:revision>
  <dcterms:created xsi:type="dcterms:W3CDTF">2020-12-14T05:30:32Z</dcterms:created>
  <dcterms:modified xsi:type="dcterms:W3CDTF">2020-12-18T10:29:39Z</dcterms:modified>
</cp:coreProperties>
</file>