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 kumari" userId="13f60c04c46c7528" providerId="LiveId" clId="{C7B6FE5C-4848-4277-9BE7-0E97E64EDD61}"/>
    <pc:docChg chg="custSel modSld">
      <pc:chgData name="Maya kumari" userId="13f60c04c46c7528" providerId="LiveId" clId="{C7B6FE5C-4848-4277-9BE7-0E97E64EDD61}" dt="2022-01-11T18:15:26.509" v="14" actId="2711"/>
      <pc:docMkLst>
        <pc:docMk/>
      </pc:docMkLst>
      <pc:sldChg chg="modSp mod">
        <pc:chgData name="Maya kumari" userId="13f60c04c46c7528" providerId="LiveId" clId="{C7B6FE5C-4848-4277-9BE7-0E97E64EDD61}" dt="2022-01-11T10:01:29.934" v="4" actId="57"/>
        <pc:sldMkLst>
          <pc:docMk/>
          <pc:sldMk cId="0" sldId="262"/>
        </pc:sldMkLst>
        <pc:spChg chg="mod">
          <ac:chgData name="Maya kumari" userId="13f60c04c46c7528" providerId="LiveId" clId="{C7B6FE5C-4848-4277-9BE7-0E97E64EDD61}" dt="2022-01-11T09:59:20.579" v="3" actId="57"/>
          <ac:spMkLst>
            <pc:docMk/>
            <pc:sldMk cId="0" sldId="262"/>
            <ac:spMk id="102" creationId="{00000000-0000-0000-0000-000000000000}"/>
          </ac:spMkLst>
        </pc:spChg>
        <pc:graphicFrameChg chg="modGraphic">
          <ac:chgData name="Maya kumari" userId="13f60c04c46c7528" providerId="LiveId" clId="{C7B6FE5C-4848-4277-9BE7-0E97E64EDD61}" dt="2022-01-11T10:01:29.934" v="4" actId="57"/>
          <ac:graphicFrameMkLst>
            <pc:docMk/>
            <pc:sldMk cId="0" sldId="262"/>
            <ac:graphicFrameMk id="5" creationId="{00000000-0000-0000-0000-000000000000}"/>
          </ac:graphicFrameMkLst>
        </pc:graphicFrameChg>
      </pc:sldChg>
      <pc:sldChg chg="modSp">
        <pc:chgData name="Maya kumari" userId="13f60c04c46c7528" providerId="LiveId" clId="{C7B6FE5C-4848-4277-9BE7-0E97E64EDD61}" dt="2022-01-11T10:02:24.497" v="5" actId="20577"/>
        <pc:sldMkLst>
          <pc:docMk/>
          <pc:sldMk cId="0" sldId="263"/>
        </pc:sldMkLst>
        <pc:spChg chg="mod">
          <ac:chgData name="Maya kumari" userId="13f60c04c46c7528" providerId="LiveId" clId="{C7B6FE5C-4848-4277-9BE7-0E97E64EDD61}" dt="2022-01-11T10:02:24.497" v="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Maya kumari" userId="13f60c04c46c7528" providerId="LiveId" clId="{C7B6FE5C-4848-4277-9BE7-0E97E64EDD61}" dt="2022-01-11T18:03:52.535" v="9" actId="20577"/>
        <pc:sldMkLst>
          <pc:docMk/>
          <pc:sldMk cId="0" sldId="265"/>
        </pc:sldMkLst>
        <pc:graphicFrameChg chg="modGraphic">
          <ac:chgData name="Maya kumari" userId="13f60c04c46c7528" providerId="LiveId" clId="{C7B6FE5C-4848-4277-9BE7-0E97E64EDD61}" dt="2022-01-11T18:03:52.535" v="9" actId="20577"/>
          <ac:graphicFrameMkLst>
            <pc:docMk/>
            <pc:sldMk cId="0" sldId="265"/>
            <ac:graphicFrameMk id="29" creationId="{00000000-0000-0000-0000-000000000000}"/>
          </ac:graphicFrameMkLst>
        </pc:graphicFrameChg>
      </pc:sldChg>
      <pc:sldChg chg="modSp">
        <pc:chgData name="Maya kumari" userId="13f60c04c46c7528" providerId="LiveId" clId="{C7B6FE5C-4848-4277-9BE7-0E97E64EDD61}" dt="2022-01-11T18:07:55.653" v="10" actId="58"/>
        <pc:sldMkLst>
          <pc:docMk/>
          <pc:sldMk cId="0" sldId="267"/>
        </pc:sldMkLst>
        <pc:spChg chg="mod">
          <ac:chgData name="Maya kumari" userId="13f60c04c46c7528" providerId="LiveId" clId="{C7B6FE5C-4848-4277-9BE7-0E97E64EDD61}" dt="2022-01-11T18:07:55.653" v="10" actId="58"/>
          <ac:spMkLst>
            <pc:docMk/>
            <pc:sldMk cId="0" sldId="267"/>
            <ac:spMk id="6" creationId="{00000000-0000-0000-0000-000000000000}"/>
          </ac:spMkLst>
        </pc:spChg>
      </pc:sldChg>
      <pc:sldChg chg="delSp modSp mod">
        <pc:chgData name="Maya kumari" userId="13f60c04c46c7528" providerId="LiveId" clId="{C7B6FE5C-4848-4277-9BE7-0E97E64EDD61}" dt="2022-01-11T18:15:26.509" v="14" actId="2711"/>
        <pc:sldMkLst>
          <pc:docMk/>
          <pc:sldMk cId="0" sldId="268"/>
        </pc:sldMkLst>
        <pc:spChg chg="mod">
          <ac:chgData name="Maya kumari" userId="13f60c04c46c7528" providerId="LiveId" clId="{C7B6FE5C-4848-4277-9BE7-0E97E64EDD61}" dt="2022-01-11T18:15:26.509" v="14" actId="2711"/>
          <ac:spMkLst>
            <pc:docMk/>
            <pc:sldMk cId="0" sldId="268"/>
            <ac:spMk id="3" creationId="{00000000-0000-0000-0000-000000000000}"/>
          </ac:spMkLst>
        </pc:spChg>
        <pc:spChg chg="del mod">
          <ac:chgData name="Maya kumari" userId="13f60c04c46c7528" providerId="LiveId" clId="{C7B6FE5C-4848-4277-9BE7-0E97E64EDD61}" dt="2022-01-11T18:12:50.854" v="12" actId="478"/>
          <ac:spMkLst>
            <pc:docMk/>
            <pc:sldMk cId="0" sldId="268"/>
            <ac:spMk id="103" creationId="{00000000-0000-0000-0000-000000000000}"/>
          </ac:spMkLst>
        </pc:spChg>
      </pc:sldChg>
    </pc:docChg>
  </pc:docChgLst>
  <pc:docChgLst>
    <pc:chgData name="Maya kumari" userId="13f60c04c46c7528" providerId="LiveId" clId="{4F16C74B-9F07-4C28-9A76-494D46A28E7A}"/>
    <pc:docChg chg="delSld modSld">
      <pc:chgData name="Maya kumari" userId="13f60c04c46c7528" providerId="LiveId" clId="{4F16C74B-9F07-4C28-9A76-494D46A28E7A}" dt="2022-01-10T15:24:51.966" v="3" actId="2696"/>
      <pc:docMkLst>
        <pc:docMk/>
      </pc:docMkLst>
      <pc:sldChg chg="del">
        <pc:chgData name="Maya kumari" userId="13f60c04c46c7528" providerId="LiveId" clId="{4F16C74B-9F07-4C28-9A76-494D46A28E7A}" dt="2022-01-10T15:24:51.966" v="3" actId="2696"/>
        <pc:sldMkLst>
          <pc:docMk/>
          <pc:sldMk cId="0" sldId="256"/>
        </pc:sldMkLst>
      </pc:sldChg>
      <pc:sldChg chg="modSp mod">
        <pc:chgData name="Maya kumari" userId="13f60c04c46c7528" providerId="LiveId" clId="{4F16C74B-9F07-4C28-9A76-494D46A28E7A}" dt="2022-01-10T13:39:16.823" v="1" actId="1076"/>
        <pc:sldMkLst>
          <pc:docMk/>
          <pc:sldMk cId="0" sldId="259"/>
        </pc:sldMkLst>
        <pc:spChg chg="mod">
          <ac:chgData name="Maya kumari" userId="13f60c04c46c7528" providerId="LiveId" clId="{4F16C74B-9F07-4C28-9A76-494D46A28E7A}" dt="2022-01-10T13:39:13.894" v="0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Maya kumari" userId="13f60c04c46c7528" providerId="LiveId" clId="{4F16C74B-9F07-4C28-9A76-494D46A28E7A}" dt="2022-01-10T13:39:16.823" v="1" actId="1076"/>
          <ac:spMkLst>
            <pc:docMk/>
            <pc:sldMk cId="0" sldId="259"/>
            <ac:spMk id="39" creationId="{00000000-0000-0000-0000-000000000000}"/>
          </ac:spMkLst>
        </pc:spChg>
      </pc:sldChg>
      <pc:sldChg chg="modSp mod">
        <pc:chgData name="Maya kumari" userId="13f60c04c46c7528" providerId="LiveId" clId="{4F16C74B-9F07-4C28-9A76-494D46A28E7A}" dt="2022-01-10T15:23:43.408" v="2" actId="1076"/>
        <pc:sldMkLst>
          <pc:docMk/>
          <pc:sldMk cId="0" sldId="264"/>
        </pc:sldMkLst>
        <pc:spChg chg="mod">
          <ac:chgData name="Maya kumari" userId="13f60c04c46c7528" providerId="LiveId" clId="{4F16C74B-9F07-4C28-9A76-494D46A28E7A}" dt="2022-01-10T15:23:43.408" v="2" actId="1076"/>
          <ac:spMkLst>
            <pc:docMk/>
            <pc:sldMk cId="0" sldId="26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Topic-IV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372110" y="1067435"/>
            <a:ext cx="114477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Q-IV.1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 Calculate the ground state Term symbols for the following ions.</a:t>
            </a:r>
          </a:p>
          <a:p>
            <a:pPr indent="0"/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a)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Ni</a:t>
            </a:r>
            <a:r>
              <a:rPr lang="en-US" sz="2400" b="0" baseline="30000">
                <a:latin typeface="Times New Roman" panose="02020603050405020304" pitchFamily="18" charset="0"/>
                <a:cs typeface="Calibri" panose="020F0502020204030204" charset="0"/>
              </a:rPr>
              <a:t>2+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b)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Dy</a:t>
            </a:r>
            <a:r>
              <a:rPr lang="en-US" sz="2400" b="0" baseline="30000">
                <a:latin typeface="Times New Roman" panose="02020603050405020304" pitchFamily="18" charset="0"/>
                <a:cs typeface="Calibri" panose="020F0502020204030204" charset="0"/>
              </a:rPr>
              <a:t>3+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c)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Ti</a:t>
            </a:r>
            <a:r>
              <a:rPr lang="en-US" sz="2400" b="0" baseline="30000">
                <a:latin typeface="Times New Roman" panose="02020603050405020304" pitchFamily="18" charset="0"/>
                <a:cs typeface="Calibri" panose="020F0502020204030204" charset="0"/>
              </a:rPr>
              <a:t>2+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d)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C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372745" y="1897380"/>
            <a:ext cx="29470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Ans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For</a:t>
            </a:r>
            <a:r>
              <a:rPr lang="en-US" sz="2400" b="0" baseline="3000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Ni</a:t>
            </a:r>
            <a:r>
              <a:rPr lang="en-US" sz="2400" b="1" baseline="30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2+</a:t>
            </a:r>
          </a:p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                 [Ar] 3d</a:t>
            </a:r>
            <a:r>
              <a:rPr lang="en-US" sz="2400" b="1" baseline="30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8</a:t>
            </a:r>
          </a:p>
        </p:txBody>
      </p:sp>
      <p:graphicFrame>
        <p:nvGraphicFramePr>
          <p:cNvPr id="20" name="Table 19"/>
          <p:cNvGraphicFramePr/>
          <p:nvPr/>
        </p:nvGraphicFramePr>
        <p:xfrm>
          <a:off x="2971165" y="2657475"/>
          <a:ext cx="37655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Freeform 20"/>
          <p:cNvSpPr/>
          <p:nvPr/>
        </p:nvSpPr>
        <p:spPr>
          <a:xfrm>
            <a:off x="5549900" y="2671445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361430" y="2657475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319145" y="2679700"/>
            <a:ext cx="266700" cy="313055"/>
            <a:chOff x="3904" y="5100"/>
            <a:chExt cx="420" cy="493"/>
          </a:xfrm>
        </p:grpSpPr>
        <p:sp>
          <p:nvSpPr>
            <p:cNvPr id="24" name="Freeform 23"/>
            <p:cNvSpPr/>
            <p:nvPr/>
          </p:nvSpPr>
          <p:spPr>
            <a:xfrm>
              <a:off x="3904" y="5100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70" y="100"/>
                  </a:moveTo>
                  <a:lnTo>
                    <a:pt x="50" y="100"/>
                  </a:lnTo>
                  <a:lnTo>
                    <a:pt x="50" y="480"/>
                  </a:lnTo>
                  <a:lnTo>
                    <a:pt x="70" y="480"/>
                  </a:lnTo>
                  <a:lnTo>
                    <a:pt x="70" y="100"/>
                  </a:lnTo>
                  <a:close/>
                  <a:moveTo>
                    <a:pt x="60" y="0"/>
                  </a:moveTo>
                  <a:lnTo>
                    <a:pt x="0" y="120"/>
                  </a:lnTo>
                  <a:lnTo>
                    <a:pt x="50" y="120"/>
                  </a:lnTo>
                  <a:lnTo>
                    <a:pt x="50" y="100"/>
                  </a:lnTo>
                  <a:lnTo>
                    <a:pt x="110" y="100"/>
                  </a:lnTo>
                  <a:lnTo>
                    <a:pt x="60" y="0"/>
                  </a:lnTo>
                  <a:close/>
                  <a:moveTo>
                    <a:pt x="110" y="100"/>
                  </a:moveTo>
                  <a:lnTo>
                    <a:pt x="70" y="100"/>
                  </a:lnTo>
                  <a:lnTo>
                    <a:pt x="70" y="120"/>
                  </a:lnTo>
                  <a:lnTo>
                    <a:pt x="120" y="120"/>
                  </a:lnTo>
                  <a:lnTo>
                    <a:pt x="11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04" y="5113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50" y="360"/>
                  </a:moveTo>
                  <a:lnTo>
                    <a:pt x="0" y="360"/>
                  </a:lnTo>
                  <a:lnTo>
                    <a:pt x="60" y="480"/>
                  </a:lnTo>
                  <a:lnTo>
                    <a:pt x="110" y="380"/>
                  </a:lnTo>
                  <a:lnTo>
                    <a:pt x="50" y="380"/>
                  </a:lnTo>
                  <a:lnTo>
                    <a:pt x="50" y="360"/>
                  </a:lnTo>
                  <a:close/>
                  <a:moveTo>
                    <a:pt x="70" y="0"/>
                  </a:moveTo>
                  <a:lnTo>
                    <a:pt x="50" y="0"/>
                  </a:lnTo>
                  <a:lnTo>
                    <a:pt x="50" y="380"/>
                  </a:lnTo>
                  <a:lnTo>
                    <a:pt x="70" y="380"/>
                  </a:lnTo>
                  <a:lnTo>
                    <a:pt x="70" y="0"/>
                  </a:lnTo>
                  <a:close/>
                  <a:moveTo>
                    <a:pt x="120" y="360"/>
                  </a:moveTo>
                  <a:lnTo>
                    <a:pt x="70" y="360"/>
                  </a:lnTo>
                  <a:lnTo>
                    <a:pt x="70" y="380"/>
                  </a:lnTo>
                  <a:lnTo>
                    <a:pt x="110" y="380"/>
                  </a:lnTo>
                  <a:lnTo>
                    <a:pt x="120" y="3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16375" y="2671445"/>
            <a:ext cx="266700" cy="313055"/>
            <a:chOff x="3904" y="5100"/>
            <a:chExt cx="420" cy="493"/>
          </a:xfrm>
        </p:grpSpPr>
        <p:sp>
          <p:nvSpPr>
            <p:cNvPr id="27" name="Freeform 26"/>
            <p:cNvSpPr/>
            <p:nvPr/>
          </p:nvSpPr>
          <p:spPr>
            <a:xfrm>
              <a:off x="3904" y="5100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70" y="100"/>
                  </a:moveTo>
                  <a:lnTo>
                    <a:pt x="50" y="100"/>
                  </a:lnTo>
                  <a:lnTo>
                    <a:pt x="50" y="480"/>
                  </a:lnTo>
                  <a:lnTo>
                    <a:pt x="70" y="480"/>
                  </a:lnTo>
                  <a:lnTo>
                    <a:pt x="70" y="100"/>
                  </a:lnTo>
                  <a:close/>
                  <a:moveTo>
                    <a:pt x="60" y="0"/>
                  </a:moveTo>
                  <a:lnTo>
                    <a:pt x="0" y="120"/>
                  </a:lnTo>
                  <a:lnTo>
                    <a:pt x="50" y="120"/>
                  </a:lnTo>
                  <a:lnTo>
                    <a:pt x="50" y="100"/>
                  </a:lnTo>
                  <a:lnTo>
                    <a:pt x="110" y="100"/>
                  </a:lnTo>
                  <a:lnTo>
                    <a:pt x="60" y="0"/>
                  </a:lnTo>
                  <a:close/>
                  <a:moveTo>
                    <a:pt x="110" y="100"/>
                  </a:moveTo>
                  <a:lnTo>
                    <a:pt x="70" y="100"/>
                  </a:lnTo>
                  <a:lnTo>
                    <a:pt x="70" y="120"/>
                  </a:lnTo>
                  <a:lnTo>
                    <a:pt x="120" y="120"/>
                  </a:lnTo>
                  <a:lnTo>
                    <a:pt x="11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204" y="5113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50" y="360"/>
                  </a:moveTo>
                  <a:lnTo>
                    <a:pt x="0" y="360"/>
                  </a:lnTo>
                  <a:lnTo>
                    <a:pt x="60" y="480"/>
                  </a:lnTo>
                  <a:lnTo>
                    <a:pt x="110" y="380"/>
                  </a:lnTo>
                  <a:lnTo>
                    <a:pt x="50" y="380"/>
                  </a:lnTo>
                  <a:lnTo>
                    <a:pt x="50" y="360"/>
                  </a:lnTo>
                  <a:close/>
                  <a:moveTo>
                    <a:pt x="70" y="0"/>
                  </a:moveTo>
                  <a:lnTo>
                    <a:pt x="50" y="0"/>
                  </a:lnTo>
                  <a:lnTo>
                    <a:pt x="50" y="380"/>
                  </a:lnTo>
                  <a:lnTo>
                    <a:pt x="70" y="380"/>
                  </a:lnTo>
                  <a:lnTo>
                    <a:pt x="70" y="0"/>
                  </a:lnTo>
                  <a:close/>
                  <a:moveTo>
                    <a:pt x="120" y="360"/>
                  </a:moveTo>
                  <a:lnTo>
                    <a:pt x="70" y="360"/>
                  </a:lnTo>
                  <a:lnTo>
                    <a:pt x="70" y="380"/>
                  </a:lnTo>
                  <a:lnTo>
                    <a:pt x="110" y="380"/>
                  </a:lnTo>
                  <a:lnTo>
                    <a:pt x="120" y="3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38040" y="2684145"/>
            <a:ext cx="266700" cy="313055"/>
            <a:chOff x="3904" y="5100"/>
            <a:chExt cx="420" cy="493"/>
          </a:xfrm>
        </p:grpSpPr>
        <p:sp>
          <p:nvSpPr>
            <p:cNvPr id="30" name="Freeform 29"/>
            <p:cNvSpPr/>
            <p:nvPr/>
          </p:nvSpPr>
          <p:spPr>
            <a:xfrm>
              <a:off x="3904" y="5100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70" y="100"/>
                  </a:moveTo>
                  <a:lnTo>
                    <a:pt x="50" y="100"/>
                  </a:lnTo>
                  <a:lnTo>
                    <a:pt x="50" y="480"/>
                  </a:lnTo>
                  <a:lnTo>
                    <a:pt x="70" y="480"/>
                  </a:lnTo>
                  <a:lnTo>
                    <a:pt x="70" y="100"/>
                  </a:lnTo>
                  <a:close/>
                  <a:moveTo>
                    <a:pt x="60" y="0"/>
                  </a:moveTo>
                  <a:lnTo>
                    <a:pt x="0" y="120"/>
                  </a:lnTo>
                  <a:lnTo>
                    <a:pt x="50" y="120"/>
                  </a:lnTo>
                  <a:lnTo>
                    <a:pt x="50" y="100"/>
                  </a:lnTo>
                  <a:lnTo>
                    <a:pt x="110" y="100"/>
                  </a:lnTo>
                  <a:lnTo>
                    <a:pt x="60" y="0"/>
                  </a:lnTo>
                  <a:close/>
                  <a:moveTo>
                    <a:pt x="110" y="100"/>
                  </a:moveTo>
                  <a:lnTo>
                    <a:pt x="70" y="100"/>
                  </a:lnTo>
                  <a:lnTo>
                    <a:pt x="70" y="120"/>
                  </a:lnTo>
                  <a:lnTo>
                    <a:pt x="120" y="120"/>
                  </a:lnTo>
                  <a:lnTo>
                    <a:pt x="11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04" y="5113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50" y="360"/>
                  </a:moveTo>
                  <a:lnTo>
                    <a:pt x="0" y="360"/>
                  </a:lnTo>
                  <a:lnTo>
                    <a:pt x="60" y="480"/>
                  </a:lnTo>
                  <a:lnTo>
                    <a:pt x="110" y="380"/>
                  </a:lnTo>
                  <a:lnTo>
                    <a:pt x="50" y="380"/>
                  </a:lnTo>
                  <a:lnTo>
                    <a:pt x="50" y="360"/>
                  </a:lnTo>
                  <a:close/>
                  <a:moveTo>
                    <a:pt x="70" y="0"/>
                  </a:moveTo>
                  <a:lnTo>
                    <a:pt x="50" y="0"/>
                  </a:lnTo>
                  <a:lnTo>
                    <a:pt x="50" y="380"/>
                  </a:lnTo>
                  <a:lnTo>
                    <a:pt x="70" y="380"/>
                  </a:lnTo>
                  <a:lnTo>
                    <a:pt x="70" y="0"/>
                  </a:lnTo>
                  <a:close/>
                  <a:moveTo>
                    <a:pt x="120" y="360"/>
                  </a:moveTo>
                  <a:lnTo>
                    <a:pt x="70" y="360"/>
                  </a:lnTo>
                  <a:lnTo>
                    <a:pt x="70" y="380"/>
                  </a:lnTo>
                  <a:lnTo>
                    <a:pt x="110" y="380"/>
                  </a:lnTo>
                  <a:lnTo>
                    <a:pt x="120" y="3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 Box 34"/>
          <p:cNvSpPr txBox="1"/>
          <p:nvPr/>
        </p:nvSpPr>
        <p:spPr>
          <a:xfrm>
            <a:off x="2971165" y="2997200"/>
            <a:ext cx="4027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+2      +1       0       -1          -2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912495" y="3457575"/>
            <a:ext cx="6448425" cy="1380490"/>
            <a:chOff x="1437" y="5445"/>
            <a:chExt cx="10155" cy="2174"/>
          </a:xfrm>
        </p:grpSpPr>
        <p:sp>
          <p:nvSpPr>
            <p:cNvPr id="36" name="Text Box 35"/>
            <p:cNvSpPr txBox="1"/>
            <p:nvPr/>
          </p:nvSpPr>
          <p:spPr>
            <a:xfrm>
              <a:off x="1438" y="5445"/>
              <a:ext cx="1015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 i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 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=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1/2, -1/2, 1/2, -1/2, 1/2, -1/2, 1/2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, 1/2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   </a:t>
              </a: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437" y="6170"/>
              <a:ext cx="1015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M</a:t>
              </a:r>
              <a:r>
                <a:rPr lang="en-US" sz="2400" b="1" baseline="-25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L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= 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 + 2 + 1 + 1 + 0 - 1 -2 = 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3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</a:t>
              </a: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1438" y="6895"/>
              <a:ext cx="1015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</a:t>
              </a:r>
              <a:r>
                <a:rPr lang="en-US" sz="2400" b="1" i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+1 = 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 *1 + 1 = 3             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Where </a:t>
              </a:r>
              <a:r>
                <a:rPr lang="en-US" sz="2400" b="1" i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= 1</a:t>
              </a:r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372110" y="5280660"/>
            <a:ext cx="108261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Since d orbital is more than half field, So highest value of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J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will give the ground state term. Hence ground state term symbol is</a:t>
            </a:r>
            <a:r>
              <a:rPr lang="en-US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3200" b="1" baseline="30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3</a:t>
            </a:r>
            <a:r>
              <a:rPr lang="en-US" sz="3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F</a:t>
            </a:r>
            <a:r>
              <a:rPr lang="en-US" sz="3200" b="1" baseline="-25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4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7528560" y="3457575"/>
            <a:ext cx="40170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J =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L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+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,........, |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L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-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|</a:t>
            </a:r>
          </a:p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  =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3 + 1,........., 3 - 1</a:t>
            </a:r>
            <a:endParaRPr lang="en-US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Calibri" panose="020F0502020204030204" charset="0"/>
            </a:endParaRPr>
          </a:p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  =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4, 3, 2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658620" y="0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Topic-V</a:t>
            </a:r>
          </a:p>
        </p:txBody>
      </p:sp>
      <p:sp>
        <p:nvSpPr>
          <p:cNvPr id="102" name="Text Box 101"/>
          <p:cNvSpPr txBox="1"/>
          <p:nvPr/>
        </p:nvSpPr>
        <p:spPr>
          <a:xfrm>
            <a:off x="68580" y="862965"/>
            <a:ext cx="121234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0215" indent="-450215"/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Q-V.1</a:t>
            </a:r>
            <a:r>
              <a:rPr lang="en-US" sz="2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</a:t>
            </a:r>
            <a:r>
              <a:rPr lang="en-US" sz="2000" b="0">
                <a:latin typeface="Times New Roman" panose="02020603050405020304" pitchFamily="18" charset="0"/>
                <a:cs typeface="Calibri" panose="020F0502020204030204" charset="0"/>
              </a:rPr>
              <a:t>The principal difference observed in the metal active site of catalase, peroxidase, and cytochrome P-450 enzymes are the identity of the axial ligand (tyrosine, histidine, and cysteine, respectively, as shown in the figure below). How the axial ligand</a:t>
            </a:r>
            <a:r>
              <a:rPr lang="en-US" sz="2000" b="0">
                <a:latin typeface="Symbol" panose="05050102010706020507" charset="0"/>
                <a:cs typeface="Calibri" panose="020F0502020204030204" charset="0"/>
              </a:rPr>
              <a:t>®</a:t>
            </a:r>
            <a:r>
              <a:rPr lang="en-US" sz="2000" b="0">
                <a:latin typeface="Times New Roman" panose="02020603050405020304" pitchFamily="18" charset="0"/>
                <a:cs typeface="Calibri" panose="020F0502020204030204" charset="0"/>
              </a:rPr>
              <a:t> Fe(heme) </a:t>
            </a:r>
            <a:r>
              <a:rPr lang="en-US" sz="2000" b="0">
                <a:latin typeface="Symbol" panose="05050102010706020507" charset="0"/>
                <a:cs typeface="Calibri" panose="020F0502020204030204" charset="0"/>
              </a:rPr>
              <a:t>s</a:t>
            </a:r>
            <a:r>
              <a:rPr lang="en-US" sz="2000" b="0">
                <a:latin typeface="Times New Roman" panose="02020603050405020304" pitchFamily="18" charset="0"/>
                <a:cs typeface="Calibri" panose="020F0502020204030204" charset="0"/>
              </a:rPr>
              <a:t>-donation property varies for these three enzymes active sites?</a:t>
            </a:r>
            <a:endParaRPr lang="en-US" sz="2000"/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60" y="1948180"/>
            <a:ext cx="2927985" cy="141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245" y="1948180"/>
            <a:ext cx="2661920" cy="1511935"/>
          </a:xfrm>
          <a:prstGeom prst="rect">
            <a:avLst/>
          </a:prstGeom>
        </p:spPr>
      </p:pic>
      <p:sp>
        <p:nvSpPr>
          <p:cNvPr id="108" name="Text Box 107"/>
          <p:cNvSpPr txBox="1"/>
          <p:nvPr/>
        </p:nvSpPr>
        <p:spPr>
          <a:xfrm>
            <a:off x="6610985" y="2263775"/>
            <a:ext cx="12934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 i="1">
                <a:latin typeface="High Tower Text" charset="0"/>
              </a:rPr>
              <a:t>Sub(red)</a:t>
            </a: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464165" y="2223135"/>
            <a:ext cx="453390" cy="781685"/>
          </a:xfrm>
          <a:custGeom>
            <a:avLst/>
            <a:gdLst/>
            <a:ahLst/>
            <a:cxnLst/>
            <a:rect l="0" t="0" r="0" b="0"/>
            <a:pathLst>
              <a:path w="646" h="1462">
                <a:moveTo>
                  <a:pt x="646" y="351"/>
                </a:moveTo>
                <a:lnTo>
                  <a:pt x="578" y="354"/>
                </a:lnTo>
                <a:lnTo>
                  <a:pt x="474" y="372"/>
                </a:lnTo>
                <a:lnTo>
                  <a:pt x="398" y="396"/>
                </a:lnTo>
                <a:lnTo>
                  <a:pt x="329" y="428"/>
                </a:lnTo>
                <a:lnTo>
                  <a:pt x="269" y="467"/>
                </a:lnTo>
                <a:lnTo>
                  <a:pt x="218" y="513"/>
                </a:lnTo>
                <a:lnTo>
                  <a:pt x="177" y="563"/>
                </a:lnTo>
                <a:lnTo>
                  <a:pt x="155" y="603"/>
                </a:lnTo>
                <a:lnTo>
                  <a:pt x="155" y="0"/>
                </a:lnTo>
                <a:lnTo>
                  <a:pt x="52" y="0"/>
                </a:lnTo>
                <a:lnTo>
                  <a:pt x="52" y="1359"/>
                </a:lnTo>
                <a:lnTo>
                  <a:pt x="0" y="1359"/>
                </a:lnTo>
                <a:lnTo>
                  <a:pt x="103" y="1462"/>
                </a:lnTo>
                <a:lnTo>
                  <a:pt x="206" y="1359"/>
                </a:lnTo>
                <a:lnTo>
                  <a:pt x="155" y="1359"/>
                </a:lnTo>
                <a:lnTo>
                  <a:pt x="155" y="994"/>
                </a:lnTo>
                <a:lnTo>
                  <a:pt x="232" y="1097"/>
                </a:lnTo>
                <a:lnTo>
                  <a:pt x="289" y="1143"/>
                </a:lnTo>
                <a:lnTo>
                  <a:pt x="356" y="1181"/>
                </a:lnTo>
                <a:lnTo>
                  <a:pt x="432" y="1212"/>
                </a:lnTo>
                <a:lnTo>
                  <a:pt x="515" y="1233"/>
                </a:lnTo>
                <a:lnTo>
                  <a:pt x="515" y="1298"/>
                </a:lnTo>
                <a:lnTo>
                  <a:pt x="646" y="1180"/>
                </a:lnTo>
                <a:lnTo>
                  <a:pt x="575" y="1102"/>
                </a:lnTo>
                <a:lnTo>
                  <a:pt x="515" y="1037"/>
                </a:lnTo>
                <a:lnTo>
                  <a:pt x="515" y="1102"/>
                </a:lnTo>
                <a:lnTo>
                  <a:pt x="432" y="1081"/>
                </a:lnTo>
                <a:lnTo>
                  <a:pt x="356" y="1051"/>
                </a:lnTo>
                <a:lnTo>
                  <a:pt x="289" y="1012"/>
                </a:lnTo>
                <a:lnTo>
                  <a:pt x="232" y="966"/>
                </a:lnTo>
                <a:lnTo>
                  <a:pt x="186" y="915"/>
                </a:lnTo>
                <a:lnTo>
                  <a:pt x="155" y="864"/>
                </a:lnTo>
                <a:lnTo>
                  <a:pt x="155" y="732"/>
                </a:lnTo>
                <a:lnTo>
                  <a:pt x="227" y="635"/>
                </a:lnTo>
                <a:lnTo>
                  <a:pt x="279" y="591"/>
                </a:lnTo>
                <a:lnTo>
                  <a:pt x="340" y="553"/>
                </a:lnTo>
                <a:lnTo>
                  <a:pt x="409" y="523"/>
                </a:lnTo>
                <a:lnTo>
                  <a:pt x="483" y="500"/>
                </a:lnTo>
                <a:lnTo>
                  <a:pt x="562" y="486"/>
                </a:lnTo>
                <a:lnTo>
                  <a:pt x="646" y="481"/>
                </a:lnTo>
                <a:lnTo>
                  <a:pt x="646" y="35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278745" y="3084830"/>
            <a:ext cx="8248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sz="2400" b="1" i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8580" y="1875155"/>
            <a:ext cx="3422015" cy="1736725"/>
            <a:chOff x="108" y="3964"/>
            <a:chExt cx="5389" cy="27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" y="4079"/>
              <a:ext cx="3419" cy="2621"/>
            </a:xfrm>
            <a:prstGeom prst="rect">
              <a:avLst/>
            </a:prstGeom>
          </p:spPr>
        </p:pic>
        <p:sp>
          <p:nvSpPr>
            <p:cNvPr id="107" name="Text Box 106"/>
            <p:cNvSpPr txBox="1"/>
            <p:nvPr/>
          </p:nvSpPr>
          <p:spPr>
            <a:xfrm>
              <a:off x="2835" y="5869"/>
              <a:ext cx="266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2H</a:t>
              </a:r>
              <a:r>
                <a:rPr lang="en-US" sz="2400" b="1" baseline="-250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  + O</a:t>
              </a:r>
              <a:r>
                <a:rPr lang="en-US" sz="2400" b="1" baseline="-250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56" y="3964"/>
              <a:ext cx="2020" cy="2040"/>
              <a:chOff x="3156" y="3901"/>
              <a:chExt cx="2020" cy="2040"/>
            </a:xfrm>
          </p:grpSpPr>
          <p:sp>
            <p:nvSpPr>
              <p:cNvPr id="2" name="Text Box 1"/>
              <p:cNvSpPr txBox="1"/>
              <p:nvPr/>
            </p:nvSpPr>
            <p:spPr>
              <a:xfrm>
                <a:off x="3156" y="3901"/>
                <a:ext cx="2020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b="1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2H</a:t>
                </a:r>
                <a:r>
                  <a:rPr lang="en-US" sz="2400" b="1" baseline="-2500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b="1" baseline="-2500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73742964" name="Freeform 1073742963"/>
              <p:cNvSpPr/>
              <p:nvPr/>
            </p:nvSpPr>
            <p:spPr>
              <a:xfrm>
                <a:off x="3786" y="4711"/>
                <a:ext cx="207" cy="1231"/>
              </a:xfrm>
              <a:custGeom>
                <a:avLst/>
                <a:gdLst/>
                <a:ahLst/>
                <a:cxnLst/>
                <a:rect l="0" t="0" r="0" b="0"/>
                <a:pathLst>
                  <a:path w="207" h="1460">
                    <a:moveTo>
                      <a:pt x="207" y="1356"/>
                    </a:moveTo>
                    <a:lnTo>
                      <a:pt x="0" y="1356"/>
                    </a:lnTo>
                    <a:lnTo>
                      <a:pt x="103" y="1459"/>
                    </a:lnTo>
                    <a:lnTo>
                      <a:pt x="207" y="1356"/>
                    </a:lnTo>
                    <a:close/>
                    <a:moveTo>
                      <a:pt x="155" y="0"/>
                    </a:moveTo>
                    <a:lnTo>
                      <a:pt x="52" y="0"/>
                    </a:lnTo>
                    <a:lnTo>
                      <a:pt x="52" y="1356"/>
                    </a:lnTo>
                    <a:lnTo>
                      <a:pt x="155" y="1356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000115" y="1762760"/>
            <a:ext cx="1975485" cy="1756410"/>
            <a:chOff x="9856" y="3901"/>
            <a:chExt cx="3111" cy="2766"/>
          </a:xfrm>
        </p:grpSpPr>
        <p:sp>
          <p:nvSpPr>
            <p:cNvPr id="5" name="Text Box 4"/>
            <p:cNvSpPr txBox="1"/>
            <p:nvPr/>
          </p:nvSpPr>
          <p:spPr>
            <a:xfrm>
              <a:off x="9856" y="3901"/>
              <a:ext cx="208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4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4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3742962" name="Freeform 1073742961"/>
            <p:cNvSpPr/>
            <p:nvPr/>
          </p:nvSpPr>
          <p:spPr>
            <a:xfrm>
              <a:off x="10217" y="4690"/>
              <a:ext cx="714" cy="1231"/>
            </a:xfrm>
            <a:custGeom>
              <a:avLst/>
              <a:gdLst/>
              <a:ahLst/>
              <a:cxnLst/>
              <a:rect l="0" t="0" r="0" b="0"/>
              <a:pathLst>
                <a:path w="646" h="1462">
                  <a:moveTo>
                    <a:pt x="646" y="351"/>
                  </a:moveTo>
                  <a:lnTo>
                    <a:pt x="578" y="354"/>
                  </a:lnTo>
                  <a:lnTo>
                    <a:pt x="474" y="372"/>
                  </a:lnTo>
                  <a:lnTo>
                    <a:pt x="398" y="396"/>
                  </a:lnTo>
                  <a:lnTo>
                    <a:pt x="329" y="428"/>
                  </a:lnTo>
                  <a:lnTo>
                    <a:pt x="269" y="467"/>
                  </a:lnTo>
                  <a:lnTo>
                    <a:pt x="218" y="513"/>
                  </a:lnTo>
                  <a:lnTo>
                    <a:pt x="177" y="563"/>
                  </a:lnTo>
                  <a:lnTo>
                    <a:pt x="155" y="603"/>
                  </a:lnTo>
                  <a:lnTo>
                    <a:pt x="155" y="0"/>
                  </a:lnTo>
                  <a:lnTo>
                    <a:pt x="52" y="0"/>
                  </a:lnTo>
                  <a:lnTo>
                    <a:pt x="52" y="1359"/>
                  </a:lnTo>
                  <a:lnTo>
                    <a:pt x="0" y="1359"/>
                  </a:lnTo>
                  <a:lnTo>
                    <a:pt x="103" y="1462"/>
                  </a:lnTo>
                  <a:lnTo>
                    <a:pt x="206" y="1359"/>
                  </a:lnTo>
                  <a:lnTo>
                    <a:pt x="155" y="1359"/>
                  </a:lnTo>
                  <a:lnTo>
                    <a:pt x="155" y="994"/>
                  </a:lnTo>
                  <a:lnTo>
                    <a:pt x="232" y="1097"/>
                  </a:lnTo>
                  <a:lnTo>
                    <a:pt x="289" y="1143"/>
                  </a:lnTo>
                  <a:lnTo>
                    <a:pt x="356" y="1181"/>
                  </a:lnTo>
                  <a:lnTo>
                    <a:pt x="432" y="1212"/>
                  </a:lnTo>
                  <a:lnTo>
                    <a:pt x="515" y="1233"/>
                  </a:lnTo>
                  <a:lnTo>
                    <a:pt x="515" y="1298"/>
                  </a:lnTo>
                  <a:lnTo>
                    <a:pt x="646" y="1180"/>
                  </a:lnTo>
                  <a:lnTo>
                    <a:pt x="575" y="1102"/>
                  </a:lnTo>
                  <a:lnTo>
                    <a:pt x="515" y="1037"/>
                  </a:lnTo>
                  <a:lnTo>
                    <a:pt x="515" y="1102"/>
                  </a:lnTo>
                  <a:lnTo>
                    <a:pt x="432" y="1081"/>
                  </a:lnTo>
                  <a:lnTo>
                    <a:pt x="356" y="1051"/>
                  </a:lnTo>
                  <a:lnTo>
                    <a:pt x="289" y="1012"/>
                  </a:lnTo>
                  <a:lnTo>
                    <a:pt x="232" y="966"/>
                  </a:lnTo>
                  <a:lnTo>
                    <a:pt x="186" y="915"/>
                  </a:lnTo>
                  <a:lnTo>
                    <a:pt x="155" y="864"/>
                  </a:lnTo>
                  <a:lnTo>
                    <a:pt x="155" y="732"/>
                  </a:lnTo>
                  <a:lnTo>
                    <a:pt x="227" y="635"/>
                  </a:lnTo>
                  <a:lnTo>
                    <a:pt x="279" y="591"/>
                  </a:lnTo>
                  <a:lnTo>
                    <a:pt x="340" y="553"/>
                  </a:lnTo>
                  <a:lnTo>
                    <a:pt x="409" y="523"/>
                  </a:lnTo>
                  <a:lnTo>
                    <a:pt x="483" y="500"/>
                  </a:lnTo>
                  <a:lnTo>
                    <a:pt x="562" y="486"/>
                  </a:lnTo>
                  <a:lnTo>
                    <a:pt x="646" y="481"/>
                  </a:lnTo>
                  <a:lnTo>
                    <a:pt x="646" y="351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931" y="5540"/>
              <a:ext cx="203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1" i="1">
                  <a:latin typeface="High Tower Text" charset="0"/>
                </a:rPr>
                <a:t>Sub(ox)</a:t>
              </a:r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9856" y="5943"/>
              <a:ext cx="116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</a:t>
              </a:r>
              <a:r>
                <a:rPr lang="en-US" sz="24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en-US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</a:t>
              </a:r>
              <a:endParaRPr lang="en-US" sz="24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366375" y="1764030"/>
            <a:ext cx="1707515" cy="1368425"/>
            <a:chOff x="16738" y="3788"/>
            <a:chExt cx="2689" cy="2155"/>
          </a:xfrm>
        </p:grpSpPr>
        <p:sp>
          <p:nvSpPr>
            <p:cNvPr id="9" name="Text Box 8"/>
            <p:cNvSpPr txBox="1"/>
            <p:nvPr/>
          </p:nvSpPr>
          <p:spPr>
            <a:xfrm>
              <a:off x="17390" y="5363"/>
              <a:ext cx="203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1" i="1">
                  <a:latin typeface="High Tower Text" charset="0"/>
                </a:rPr>
                <a:t>Sub(ox)</a:t>
              </a:r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7411" y="4626"/>
              <a:ext cx="199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1" i="1">
                  <a:latin typeface="High Tower Text" charset="0"/>
                </a:rPr>
                <a:t>Sub(red)</a:t>
              </a:r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6738" y="3788"/>
              <a:ext cx="1122" cy="1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sz="24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</a:t>
              </a:r>
              <a:r>
                <a:rPr lang="en-US" sz="2400" b="1" baseline="-250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</a:t>
              </a:r>
              <a:endParaRPr lang="en-US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/>
            </a:p>
          </p:txBody>
        </p:sp>
      </p:grpSp>
      <p:graphicFrame>
        <p:nvGraphicFramePr>
          <p:cNvPr id="27" name="Table 26"/>
          <p:cNvGraphicFramePr/>
          <p:nvPr/>
        </p:nvGraphicFramePr>
        <p:xfrm>
          <a:off x="68580" y="3612515"/>
          <a:ext cx="2170430" cy="92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Catalase</a:t>
                      </a:r>
                      <a:endParaRPr lang="en-US" sz="2000" b="1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Tyrosine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 ligand</a:t>
                      </a:r>
                      <a:endParaRPr lang="en-US" sz="2000" b="1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/>
          <p:nvPr/>
        </p:nvGraphicFramePr>
        <p:xfrm>
          <a:off x="4261485" y="3620135"/>
          <a:ext cx="21691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Peroxidase</a:t>
                      </a:r>
                      <a:endParaRPr lang="en-US" sz="2000" b="1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Histidine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 ligand</a:t>
                      </a:r>
                      <a:endParaRPr lang="en-US" sz="2000" b="1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/>
          <p:nvPr>
            <p:extLst>
              <p:ext uri="{D42A27DB-BD31-4B8C-83A1-F6EECF244321}">
                <p14:modId xmlns:p14="http://schemas.microsoft.com/office/powerpoint/2010/main" val="151834341"/>
              </p:ext>
            </p:extLst>
          </p:nvPr>
        </p:nvGraphicFramePr>
        <p:xfrm>
          <a:off x="8800465" y="3620135"/>
          <a:ext cx="2278380" cy="992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Cytochrome P-450</a:t>
                      </a:r>
                      <a:endParaRPr lang="en-US" sz="2000" b="1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Cysteine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 ligand</a:t>
                      </a:r>
                      <a:endParaRPr lang="en-US" sz="2000" b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 Box 29"/>
          <p:cNvSpPr txBox="1"/>
          <p:nvPr/>
        </p:nvSpPr>
        <p:spPr>
          <a:xfrm>
            <a:off x="68580" y="4534535"/>
            <a:ext cx="1212342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 The axial ligand</a:t>
            </a:r>
            <a:r>
              <a:rPr lang="en-US" sz="2400" b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Symbol" panose="05050102010706020507" charset="0"/>
                <a:cs typeface="Calibri" panose="020F0502020204030204" charset="0"/>
              </a:rPr>
              <a:t>®</a:t>
            </a:r>
            <a:r>
              <a:rPr lang="en-US" sz="2400" b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 Fe(heme) </a:t>
            </a:r>
            <a:r>
              <a:rPr lang="en-US" sz="2400" b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Symbol" panose="05050102010706020507" charset="0"/>
                <a:cs typeface="Calibri" panose="020F0502020204030204" charset="0"/>
              </a:rPr>
              <a:t>s</a:t>
            </a:r>
            <a:r>
              <a:rPr lang="en-US" sz="2400" b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-donation propensity follows the following trend: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</a:p>
          <a:p>
            <a:pPr indent="0"/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S(cysteine)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ymbol" panose="05050102010706020507" charset="0"/>
                <a:cs typeface="Calibri" panose="020F0502020204030204" charset="0"/>
              </a:rPr>
              <a:t>®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 Fe(heme) &gt; O(tyrosine)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ymbol" panose="05050102010706020507" charset="0"/>
                <a:cs typeface="Calibri" panose="020F0502020204030204" charset="0"/>
              </a:rPr>
              <a:t>®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 Fe(heme) &gt; N(histidine)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ymbol" panose="05050102010706020507" charset="0"/>
                <a:cs typeface="Calibri" panose="020F0502020204030204" charset="0"/>
              </a:rPr>
              <a:t>®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 Fe(heme)</a:t>
            </a:r>
            <a:endParaRPr lang="en-US" sz="2400" b="0">
              <a:latin typeface="Times New Roman" panose="02020603050405020304" pitchFamily="18" charset="0"/>
              <a:cs typeface="Calibri" panose="020F0502020204030204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cs typeface="Calibri" panose="020F0502020204030204" charset="0"/>
              </a:rPr>
              <a:t>The </a:t>
            </a:r>
            <a:r>
              <a:rPr lang="en-US" sz="2000" b="0">
                <a:latin typeface="Symbol" panose="05050102010706020507" charset="0"/>
                <a:cs typeface="Calibri" panose="020F0502020204030204" charset="0"/>
              </a:rPr>
              <a:t>s</a:t>
            </a:r>
            <a:r>
              <a:rPr lang="en-US" sz="2000" b="0">
                <a:latin typeface="Times New Roman" panose="02020603050405020304" pitchFamily="18" charset="0"/>
                <a:cs typeface="Calibri" panose="020F0502020204030204" charset="0"/>
              </a:rPr>
              <a:t>-donation is strongest for the thiolate group present in cysteine due to the involvement of S(3p) orbitals that has significant overlap with Fe(d)-orbitals. Among the rest, the tyrosinate (Ph-O</a:t>
            </a:r>
            <a:r>
              <a:rPr lang="en-US" sz="2000" b="0" baseline="30000">
                <a:latin typeface="Times New Roman" panose="02020603050405020304" pitchFamily="18" charset="0"/>
                <a:cs typeface="Calibri" panose="020F0502020204030204" charset="0"/>
              </a:rPr>
              <a:t>-</a:t>
            </a:r>
            <a:r>
              <a:rPr lang="en-US" sz="2000" b="0">
                <a:latin typeface="Times New Roman" panose="02020603050405020304" pitchFamily="18" charset="0"/>
                <a:cs typeface="Calibri" panose="020F0502020204030204" charset="0"/>
              </a:rPr>
              <a:t>) pushes its electron density strongly towards heme Fe compared to N (histidine) due to the presence of negative charge (N-histidine is neutral here).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108" grpId="0"/>
      <p:bldP spid="108" grpId="1"/>
      <p:bldP spid="14" grpId="0" animBg="1"/>
      <p:bldP spid="14" grpId="1" animBg="1"/>
      <p:bldP spid="18" grpId="0"/>
      <p:bldP spid="18" grpId="1"/>
      <p:bldP spid="30" grpId="0"/>
      <p:bldP spid="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Topic-V</a:t>
            </a:r>
          </a:p>
        </p:txBody>
      </p:sp>
      <p:sp>
        <p:nvSpPr>
          <p:cNvPr id="102" name="Text Box 101"/>
          <p:cNvSpPr txBox="1"/>
          <p:nvPr/>
        </p:nvSpPr>
        <p:spPr>
          <a:xfrm>
            <a:off x="161290" y="1160780"/>
            <a:ext cx="118687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Q-V.2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Following is the O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-binding curve for Hemoglobin (Hb) at pH 6.8, 7.0, and 7.6 along with Myoglobin. If a cell is started to getting saturated with CO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, what will be the response from Hb and Mb?</a:t>
            </a:r>
            <a:endParaRPr lang="en-US" sz="2400"/>
          </a:p>
        </p:txBody>
      </p:sp>
      <p:pic>
        <p:nvPicPr>
          <p:cNvPr id="1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2473325"/>
            <a:ext cx="4666615" cy="3510280"/>
          </a:xfrm>
          <a:prstGeom prst="rect">
            <a:avLst/>
          </a:prstGeom>
        </p:spPr>
      </p:pic>
      <p:pic>
        <p:nvPicPr>
          <p:cNvPr id="1073742994" name="Picture 10737429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2359660"/>
            <a:ext cx="2600325" cy="247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" name="image3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9255" y="2490470"/>
            <a:ext cx="1629410" cy="2208530"/>
          </a:xfrm>
          <a:prstGeom prst="rect">
            <a:avLst/>
          </a:prstGeom>
        </p:spPr>
      </p:pic>
      <p:sp>
        <p:nvSpPr>
          <p:cNvPr id="108" name="Text Box 107"/>
          <p:cNvSpPr txBox="1"/>
          <p:nvPr/>
        </p:nvSpPr>
        <p:spPr>
          <a:xfrm>
            <a:off x="161290" y="4962525"/>
            <a:ext cx="2842895" cy="1583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2400" b="1" i="1">
                <a:latin typeface="High Tower Text" charset="0"/>
              </a:rPr>
              <a:t>Hemoglobin (Hb)</a:t>
            </a:r>
            <a:endParaRPr lang="en-US" sz="2500" b="1" i="1">
              <a:latin typeface="Symbol" panose="05050102010706020507" charset="0"/>
              <a:cs typeface="High Tower Text" charset="0"/>
            </a:endParaRPr>
          </a:p>
          <a:p>
            <a:pPr indent="0" algn="ctr"/>
            <a:r>
              <a:rPr lang="en-US" sz="2500" b="1" i="1">
                <a:latin typeface="Symbol" panose="05050102010706020507" charset="0"/>
                <a:cs typeface="High Tower Text" charset="0"/>
              </a:rPr>
              <a:t>a</a:t>
            </a:r>
            <a:r>
              <a:rPr lang="en-US" sz="2500" b="1" i="1" baseline="-25000">
                <a:latin typeface="High Tower Text" charset="0"/>
              </a:rPr>
              <a:t>2</a:t>
            </a:r>
            <a:r>
              <a:rPr lang="en-US" sz="2500" b="1" i="1">
                <a:latin typeface="Symbol" panose="05050102010706020507" charset="0"/>
                <a:cs typeface="High Tower Text" charset="0"/>
              </a:rPr>
              <a:t>b</a:t>
            </a:r>
            <a:r>
              <a:rPr lang="en-US" sz="2500" b="1" i="1" baseline="-25000">
                <a:latin typeface="High Tower Text" charset="0"/>
              </a:rPr>
              <a:t>2</a:t>
            </a:r>
            <a:r>
              <a:rPr lang="en-US" sz="2500" b="1" i="1">
                <a:latin typeface="High Tower Text" charset="0"/>
              </a:rPr>
              <a:t> </a:t>
            </a:r>
            <a:r>
              <a:rPr lang="en-US" sz="2400" b="1" i="1">
                <a:latin typeface="High Tower Text" charset="0"/>
              </a:rPr>
              <a:t>hetero-tetrameric structure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665855" y="4962525"/>
            <a:ext cx="24053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28600"/>
            <a:r>
              <a:rPr lang="en-US" sz="2400" b="1" i="1">
                <a:latin typeface="High Tower Text" charset="0"/>
              </a:rPr>
              <a:t>Monomeric structure</a:t>
            </a:r>
          </a:p>
          <a:p>
            <a:pPr indent="228600"/>
            <a:r>
              <a:rPr lang="en-US" sz="2400" b="1" i="1">
                <a:latin typeface="High Tower Text" charset="0"/>
              </a:rPr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92095" y="5983605"/>
            <a:ext cx="92379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-binding ability for Hb decreases at lower conc. of O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with increasing acidity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108" grpId="0"/>
      <p:bldP spid="108" grpId="1"/>
      <p:bldP spid="3" grpId="0"/>
      <p:bldP spid="3" grpId="1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8750" y="3811905"/>
            <a:ext cx="1187513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As the cell starts to get saturated with CO</a:t>
            </a:r>
            <a:r>
              <a:rPr lang="en-US" sz="2400" b="0" baseline="-2500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, the cytoplasm will start absorbing it to generate carbonic acid (pK</a:t>
            </a:r>
            <a:r>
              <a:rPr lang="en-US" sz="2400" b="0" baseline="-2500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a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 ~ 6.4). This will drop the cellular pH. At this condition,</a:t>
            </a:r>
          </a:p>
          <a:p>
            <a:pPr indent="0"/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 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The Hb will start to lose O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and prefer the tensed deoxy form compared to pH ~ 7 conditions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However, the Mb has a negligible effect of such pH-change and will continue to bind the released O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strongly. This phenomenon will ensure a surge in cellular O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concentration in CO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-saturated cells (triggered by the pH-change).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2450465" y="1073785"/>
            <a:ext cx="7291705" cy="2738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         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+ 6O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sz="3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H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 + energy (ATP)</a:t>
            </a:r>
          </a:p>
          <a:p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</a:t>
            </a:r>
            <a:r>
              <a:rPr lang="en-US" sz="4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H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3</a:t>
            </a:r>
          </a:p>
          <a:p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</a:t>
            </a:r>
            <a:r>
              <a:rPr lang="en-US" sz="3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↓</a:t>
            </a:r>
            <a:endParaRPr lang="en-US" sz="36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pH decreases     </a:t>
            </a:r>
            <a:r>
              <a:rPr lang="en-US" sz="3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HCO</a:t>
            </a:r>
            <a:r>
              <a:rPr lang="en-US" sz="2400" b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Topic-V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49555" y="87757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Bohr 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Topic-V</a:t>
            </a:r>
          </a:p>
        </p:txBody>
      </p:sp>
      <p:sp>
        <p:nvSpPr>
          <p:cNvPr id="102" name="Text Box 101"/>
          <p:cNvSpPr txBox="1"/>
          <p:nvPr/>
        </p:nvSpPr>
        <p:spPr>
          <a:xfrm>
            <a:off x="140335" y="912495"/>
            <a:ext cx="118421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Q-V.3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Why the Hemoglobin (Hb) preferably binds O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over CO despite better p-back-bonding properties of CO?</a:t>
            </a:r>
            <a:endParaRPr lang="en-US" sz="2400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15" y="1508125"/>
            <a:ext cx="4108450" cy="1906270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40" y="1611630"/>
            <a:ext cx="3748405" cy="16992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0" y="3442970"/>
            <a:ext cx="119824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The binding pocket of Hemoglobin (Hb) (i.e. the axial site trans to the proximal histidine) contains a distal histidine ligand. </a:t>
            </a:r>
          </a:p>
          <a:p>
            <a:pPr indent="0"/>
            <a:r>
              <a:rPr lang="en-US" sz="2400" b="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 </a:t>
            </a:r>
          </a:p>
          <a:p>
            <a:pPr indent="0"/>
            <a:r>
              <a:rPr lang="en-US" sz="2400" b="0" dirty="0">
                <a:latin typeface="Times New Roman" panose="02020603050405020304" pitchFamily="18" charset="0"/>
                <a:cs typeface="Calibri" panose="020F0502020204030204" charset="0"/>
              </a:rPr>
              <a:t>The presence of this distal histidine hinders any linear binding for the incoming sixth ligand to the heme-binding pocket and compels a bent binding mode. Such a bent binding mode </a:t>
            </a:r>
            <a:r>
              <a:rPr lang="en-US" sz="2400" b="0" dirty="0" err="1">
                <a:latin typeface="Times New Roman" panose="02020603050405020304" pitchFamily="18" charset="0"/>
                <a:cs typeface="Calibri" panose="020F0502020204030204" charset="0"/>
              </a:rPr>
              <a:t>favours</a:t>
            </a:r>
            <a:r>
              <a:rPr lang="en-US" sz="2400" b="0" dirty="0">
                <a:latin typeface="Times New Roman" panose="02020603050405020304" pitchFamily="18" charset="0"/>
                <a:cs typeface="Calibri" panose="020F0502020204030204" charset="0"/>
              </a:rPr>
              <a:t> the </a:t>
            </a:r>
            <a:r>
              <a:rPr lang="en-US" sz="2400" b="0" dirty="0">
                <a:latin typeface="Symbol" panose="05050102010706020507" pitchFamily="18" charset="2"/>
                <a:cs typeface="Calibri" panose="020F0502020204030204" charset="0"/>
              </a:rPr>
              <a:t>s</a:t>
            </a:r>
            <a:r>
              <a:rPr lang="en-US" sz="2400" b="0" dirty="0">
                <a:latin typeface="Times New Roman" panose="02020603050405020304" pitchFamily="18" charset="0"/>
                <a:cs typeface="Calibri" panose="020F0502020204030204" charset="0"/>
              </a:rPr>
              <a:t>-interaction between heme Fe and O</a:t>
            </a:r>
            <a:r>
              <a:rPr lang="en-US" sz="2400" b="0" baseline="-25000" dirty="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 dirty="0">
                <a:latin typeface="Times New Roman" panose="02020603050405020304" pitchFamily="18" charset="0"/>
                <a:cs typeface="Calibri" panose="020F0502020204030204" charset="0"/>
              </a:rPr>
              <a:t> (via its p* orbital)</a:t>
            </a:r>
          </a:p>
          <a:p>
            <a:pPr indent="0"/>
            <a:endParaRPr lang="en-US" sz="2400" b="0" dirty="0">
              <a:latin typeface="Times New Roman" panose="02020603050405020304" pitchFamily="18" charset="0"/>
              <a:cs typeface="Calibri" panose="020F0502020204030204" charset="0"/>
            </a:endParaRPr>
          </a:p>
          <a:p>
            <a:pPr indent="0"/>
            <a:r>
              <a:rPr lang="en-US" sz="2400" b="0" dirty="0">
                <a:latin typeface="Times New Roman" panose="02020603050405020304" pitchFamily="18" charset="0"/>
                <a:cs typeface="Calibri" panose="020F0502020204030204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However, the same is not true for CO molecule, where the extent of overlap between heme Fe and CO (via its </a:t>
            </a:r>
            <a:r>
              <a:rPr lang="en-US" sz="2400" b="0" dirty="0">
                <a:solidFill>
                  <a:srgbClr val="FF0000"/>
                </a:solidFill>
                <a:latin typeface="Symbol" panose="05050102010706020507" pitchFamily="18" charset="2"/>
                <a:cs typeface="Calibri" panose="020F0502020204030204" charset="0"/>
              </a:rPr>
              <a:t>s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-symmetric HOMO) is severely hampered.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Topic-IV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67360" y="796925"/>
            <a:ext cx="29470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Ans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For</a:t>
            </a:r>
            <a:r>
              <a:rPr lang="en-US" sz="2400" b="0" baseline="3000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Dy</a:t>
            </a:r>
            <a:r>
              <a:rPr lang="en-US" sz="2400" b="1" baseline="30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3+</a:t>
            </a:r>
          </a:p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                 [Xe] 4f</a:t>
            </a:r>
            <a:r>
              <a:rPr lang="en-US" sz="2400" b="1" baseline="30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9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3223895" y="1630045"/>
          <a:ext cx="67252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618230" y="1656080"/>
            <a:ext cx="266700" cy="313055"/>
            <a:chOff x="3904" y="5100"/>
            <a:chExt cx="420" cy="493"/>
          </a:xfrm>
        </p:grpSpPr>
        <p:sp>
          <p:nvSpPr>
            <p:cNvPr id="24" name="Freeform 23"/>
            <p:cNvSpPr/>
            <p:nvPr/>
          </p:nvSpPr>
          <p:spPr>
            <a:xfrm>
              <a:off x="3904" y="5100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70" y="100"/>
                  </a:moveTo>
                  <a:lnTo>
                    <a:pt x="50" y="100"/>
                  </a:lnTo>
                  <a:lnTo>
                    <a:pt x="50" y="480"/>
                  </a:lnTo>
                  <a:lnTo>
                    <a:pt x="70" y="480"/>
                  </a:lnTo>
                  <a:lnTo>
                    <a:pt x="70" y="100"/>
                  </a:lnTo>
                  <a:close/>
                  <a:moveTo>
                    <a:pt x="60" y="0"/>
                  </a:moveTo>
                  <a:lnTo>
                    <a:pt x="0" y="120"/>
                  </a:lnTo>
                  <a:lnTo>
                    <a:pt x="50" y="120"/>
                  </a:lnTo>
                  <a:lnTo>
                    <a:pt x="50" y="100"/>
                  </a:lnTo>
                  <a:lnTo>
                    <a:pt x="110" y="100"/>
                  </a:lnTo>
                  <a:lnTo>
                    <a:pt x="60" y="0"/>
                  </a:lnTo>
                  <a:close/>
                  <a:moveTo>
                    <a:pt x="110" y="100"/>
                  </a:moveTo>
                  <a:lnTo>
                    <a:pt x="70" y="100"/>
                  </a:lnTo>
                  <a:lnTo>
                    <a:pt x="70" y="120"/>
                  </a:lnTo>
                  <a:lnTo>
                    <a:pt x="120" y="120"/>
                  </a:lnTo>
                  <a:lnTo>
                    <a:pt x="11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04" y="5113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50" y="360"/>
                  </a:moveTo>
                  <a:lnTo>
                    <a:pt x="0" y="360"/>
                  </a:lnTo>
                  <a:lnTo>
                    <a:pt x="60" y="480"/>
                  </a:lnTo>
                  <a:lnTo>
                    <a:pt x="110" y="380"/>
                  </a:lnTo>
                  <a:lnTo>
                    <a:pt x="50" y="380"/>
                  </a:lnTo>
                  <a:lnTo>
                    <a:pt x="50" y="360"/>
                  </a:lnTo>
                  <a:close/>
                  <a:moveTo>
                    <a:pt x="70" y="0"/>
                  </a:moveTo>
                  <a:lnTo>
                    <a:pt x="50" y="0"/>
                  </a:lnTo>
                  <a:lnTo>
                    <a:pt x="50" y="380"/>
                  </a:lnTo>
                  <a:lnTo>
                    <a:pt x="70" y="380"/>
                  </a:lnTo>
                  <a:lnTo>
                    <a:pt x="70" y="0"/>
                  </a:lnTo>
                  <a:close/>
                  <a:moveTo>
                    <a:pt x="120" y="360"/>
                  </a:moveTo>
                  <a:lnTo>
                    <a:pt x="70" y="360"/>
                  </a:lnTo>
                  <a:lnTo>
                    <a:pt x="70" y="380"/>
                  </a:lnTo>
                  <a:lnTo>
                    <a:pt x="110" y="380"/>
                  </a:lnTo>
                  <a:lnTo>
                    <a:pt x="120" y="3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34205" y="1664335"/>
            <a:ext cx="266700" cy="313055"/>
            <a:chOff x="3904" y="5100"/>
            <a:chExt cx="420" cy="493"/>
          </a:xfrm>
        </p:grpSpPr>
        <p:sp>
          <p:nvSpPr>
            <p:cNvPr id="6" name="Freeform 5"/>
            <p:cNvSpPr/>
            <p:nvPr/>
          </p:nvSpPr>
          <p:spPr>
            <a:xfrm>
              <a:off x="3904" y="5100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70" y="100"/>
                  </a:moveTo>
                  <a:lnTo>
                    <a:pt x="50" y="100"/>
                  </a:lnTo>
                  <a:lnTo>
                    <a:pt x="50" y="480"/>
                  </a:lnTo>
                  <a:lnTo>
                    <a:pt x="70" y="480"/>
                  </a:lnTo>
                  <a:lnTo>
                    <a:pt x="70" y="100"/>
                  </a:lnTo>
                  <a:close/>
                  <a:moveTo>
                    <a:pt x="60" y="0"/>
                  </a:moveTo>
                  <a:lnTo>
                    <a:pt x="0" y="120"/>
                  </a:lnTo>
                  <a:lnTo>
                    <a:pt x="50" y="120"/>
                  </a:lnTo>
                  <a:lnTo>
                    <a:pt x="50" y="100"/>
                  </a:lnTo>
                  <a:lnTo>
                    <a:pt x="110" y="100"/>
                  </a:lnTo>
                  <a:lnTo>
                    <a:pt x="60" y="0"/>
                  </a:lnTo>
                  <a:close/>
                  <a:moveTo>
                    <a:pt x="110" y="100"/>
                  </a:moveTo>
                  <a:lnTo>
                    <a:pt x="70" y="100"/>
                  </a:lnTo>
                  <a:lnTo>
                    <a:pt x="70" y="120"/>
                  </a:lnTo>
                  <a:lnTo>
                    <a:pt x="120" y="120"/>
                  </a:lnTo>
                  <a:lnTo>
                    <a:pt x="11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204" y="5113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50" y="360"/>
                  </a:moveTo>
                  <a:lnTo>
                    <a:pt x="0" y="360"/>
                  </a:lnTo>
                  <a:lnTo>
                    <a:pt x="60" y="480"/>
                  </a:lnTo>
                  <a:lnTo>
                    <a:pt x="110" y="380"/>
                  </a:lnTo>
                  <a:lnTo>
                    <a:pt x="50" y="380"/>
                  </a:lnTo>
                  <a:lnTo>
                    <a:pt x="50" y="360"/>
                  </a:lnTo>
                  <a:close/>
                  <a:moveTo>
                    <a:pt x="70" y="0"/>
                  </a:moveTo>
                  <a:lnTo>
                    <a:pt x="50" y="0"/>
                  </a:lnTo>
                  <a:lnTo>
                    <a:pt x="50" y="380"/>
                  </a:lnTo>
                  <a:lnTo>
                    <a:pt x="70" y="380"/>
                  </a:lnTo>
                  <a:lnTo>
                    <a:pt x="70" y="0"/>
                  </a:lnTo>
                  <a:close/>
                  <a:moveTo>
                    <a:pt x="120" y="360"/>
                  </a:moveTo>
                  <a:lnTo>
                    <a:pt x="70" y="360"/>
                  </a:lnTo>
                  <a:lnTo>
                    <a:pt x="70" y="380"/>
                  </a:lnTo>
                  <a:lnTo>
                    <a:pt x="110" y="380"/>
                  </a:lnTo>
                  <a:lnTo>
                    <a:pt x="120" y="3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>
            <a:off x="9359900" y="1664335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475345" y="1630045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423785" y="1672590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555740" y="1630045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3223895" y="1995805"/>
            <a:ext cx="67259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+3         +2         +1            0       -1          -2          -3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851025" y="2456180"/>
            <a:ext cx="8693785" cy="1299654"/>
            <a:chOff x="1437" y="5445"/>
            <a:chExt cx="10156" cy="2246"/>
          </a:xfrm>
        </p:grpSpPr>
        <p:sp>
          <p:nvSpPr>
            <p:cNvPr id="36" name="Text Box 35"/>
            <p:cNvSpPr txBox="1"/>
            <p:nvPr/>
          </p:nvSpPr>
          <p:spPr>
            <a:xfrm>
              <a:off x="1438" y="5445"/>
              <a:ext cx="10155" cy="7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 i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 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=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1/2, -1/2, 1/2, -1/2, </a:t>
              </a:r>
              <a:r>
                <a:rPr lang="en-US" sz="2400" b="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1/2, 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1/2, 1/2, 1/2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, 1/2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=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5/2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</a:t>
              </a: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437" y="6170"/>
              <a:ext cx="10155" cy="7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M</a:t>
              </a:r>
              <a:r>
                <a:rPr lang="en-US" sz="2400" b="1" baseline="-25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L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=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3 + 3 +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 + 2 + 1 + 0 - 1 -2 - 3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= 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5 </a:t>
              </a: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1438" y="6895"/>
              <a:ext cx="10155" cy="7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</a:t>
              </a:r>
              <a:r>
                <a:rPr lang="en-US" sz="2400" b="1" i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+1 = 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 *5/2 + 1 = 6            Where </a:t>
              </a:r>
              <a:r>
                <a:rPr lang="en-US" sz="2400" b="1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= 5/2</a:t>
              </a:r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7840345" y="3019425"/>
            <a:ext cx="40170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J =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L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+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,........, |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L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-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|</a:t>
            </a:r>
          </a:p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  =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5 +5/2,........., 5 - 5/2</a:t>
            </a:r>
            <a:endParaRPr lang="en-US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Calibri" panose="020F0502020204030204" charset="0"/>
            </a:endParaRPr>
          </a:p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  =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15/2, .........., 5/2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683260" y="4599940"/>
            <a:ext cx="108261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Since f orbital is more than half field, So highest value of </a:t>
            </a:r>
            <a:r>
              <a:rPr lang="en-US" sz="2400" b="1" i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J 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will give the ground state term. Hence ground state term symbol is</a:t>
            </a:r>
            <a:r>
              <a:rPr lang="en-US"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3200" b="1" baseline="30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6</a:t>
            </a:r>
            <a:r>
              <a:rPr lang="en-US" sz="32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H</a:t>
            </a:r>
            <a:r>
              <a:rPr lang="en-US" sz="3200" b="1" baseline="-25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15/2</a:t>
            </a:r>
          </a:p>
        </p:txBody>
      </p:sp>
      <p:sp>
        <p:nvSpPr>
          <p:cNvPr id="17" name="Freeform 16"/>
          <p:cNvSpPr/>
          <p:nvPr/>
        </p:nvSpPr>
        <p:spPr>
          <a:xfrm>
            <a:off x="5730240" y="1630045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Topic-IV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27330" y="843915"/>
            <a:ext cx="2348230" cy="14389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For</a:t>
            </a:r>
            <a:r>
              <a:rPr lang="en-US" sz="2400" b="0" baseline="3000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Ti</a:t>
            </a:r>
            <a:r>
              <a:rPr lang="en-US" sz="2400" b="1" baseline="30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2+</a:t>
            </a:r>
          </a:p>
          <a:p>
            <a:pPr indent="0"/>
            <a:r>
              <a:rPr lang="en-US" sz="2400" b="1" baseline="30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                  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[Ar] 3d</a:t>
            </a:r>
            <a:r>
              <a:rPr lang="en-US" sz="2400" b="1" baseline="30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</a:t>
            </a:r>
          </a:p>
          <a:p>
            <a:pPr indent="0"/>
            <a:endParaRPr lang="en-US" sz="2400" b="1" baseline="30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Calibri" panose="020F0502020204030204" charset="0"/>
              <a:sym typeface="+mn-ea"/>
            </a:endParaRPr>
          </a:p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                 </a:t>
            </a:r>
            <a:endParaRPr lang="en-US" sz="2400" b="1" baseline="30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20" name="Table 19"/>
          <p:cNvGraphicFramePr/>
          <p:nvPr/>
        </p:nvGraphicFramePr>
        <p:xfrm>
          <a:off x="2575560" y="1301115"/>
          <a:ext cx="37655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Freeform 14"/>
          <p:cNvSpPr/>
          <p:nvPr/>
        </p:nvSpPr>
        <p:spPr>
          <a:xfrm>
            <a:off x="2910840" y="1331595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664585" y="1322070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481580" y="1666875"/>
            <a:ext cx="4200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+2      +1       0       -1          -2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72490" y="2016760"/>
            <a:ext cx="5660390" cy="1390605"/>
            <a:chOff x="1437" y="5445"/>
            <a:chExt cx="10156" cy="2168"/>
          </a:xfrm>
        </p:grpSpPr>
        <p:sp>
          <p:nvSpPr>
            <p:cNvPr id="36" name="Text Box 35"/>
            <p:cNvSpPr txBox="1"/>
            <p:nvPr/>
          </p:nvSpPr>
          <p:spPr>
            <a:xfrm>
              <a:off x="1438" y="5445"/>
              <a:ext cx="10155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 i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 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=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1/2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 + 1/2 = 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1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  </a:t>
              </a: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437" y="6170"/>
              <a:ext cx="10155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M</a:t>
              </a:r>
              <a:r>
                <a:rPr lang="en-US" sz="2400" b="1" baseline="-25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L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= 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 +  1  = 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3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</a:t>
              </a: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1438" y="6895"/>
              <a:ext cx="10155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</a:t>
              </a:r>
              <a:r>
                <a:rPr lang="en-US" sz="2400" b="1" i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+1 = 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 *1 + 1 = 3             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Where </a:t>
              </a:r>
              <a:r>
                <a:rPr lang="en-US" sz="2400" b="1" i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= 1</a:t>
              </a:r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1052195" y="3324860"/>
            <a:ext cx="34594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J =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L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+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,........, |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L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-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|</a:t>
            </a:r>
          </a:p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  =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3 + 1,........., 3 - 1</a:t>
            </a:r>
            <a:endParaRPr lang="en-US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Calibri" panose="020F0502020204030204" charset="0"/>
            </a:endParaRPr>
          </a:p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  =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4, 3, 2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535940" y="4796790"/>
            <a:ext cx="580517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Since d orbital is less than half field, So lowest value of </a:t>
            </a:r>
            <a:r>
              <a:rPr lang="en-US" sz="2400" b="1" i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J 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will give the ground state term. Hence ground state term symbol is</a:t>
            </a:r>
            <a:r>
              <a:rPr lang="en-US"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3200" b="1" baseline="30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3</a:t>
            </a:r>
            <a:r>
              <a:rPr lang="en-US" sz="32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F</a:t>
            </a:r>
            <a:r>
              <a:rPr lang="en-US" sz="3200" b="1" baseline="-25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2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944360" y="963295"/>
            <a:ext cx="2947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For</a:t>
            </a:r>
            <a:r>
              <a:rPr lang="en-US" sz="2400" b="0" baseline="30000">
                <a:latin typeface="Times New Roman" panose="02020603050405020304" pitchFamily="18" charset="0"/>
                <a:cs typeface="Calibri" panose="020F0502020204030204" charset="0"/>
              </a:rPr>
              <a:t> 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C</a:t>
            </a:r>
            <a:endParaRPr lang="en-US" sz="2400" b="1" baseline="30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Calibri" panose="020F0502020204030204" charset="0"/>
              <a:sym typeface="+mn-ea"/>
            </a:endParaRPr>
          </a:p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        2S</a:t>
            </a:r>
            <a:r>
              <a:rPr lang="en-US" sz="2400" b="1" baseline="30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, 2P</a:t>
            </a:r>
            <a:r>
              <a:rPr lang="en-US" sz="2400" b="1" baseline="30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9891395" y="1380490"/>
          <a:ext cx="20840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9029700" y="1400810"/>
          <a:ext cx="615315" cy="37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10895330" y="1400810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179685" y="1400810"/>
            <a:ext cx="76200" cy="304800"/>
          </a:xfrm>
          <a:custGeom>
            <a:avLst/>
            <a:gdLst/>
            <a:ahLst/>
            <a:cxnLst/>
            <a:rect l="0" t="0" r="0" b="0"/>
            <a:pathLst>
              <a:path w="120" h="480">
                <a:moveTo>
                  <a:pt x="70" y="100"/>
                </a:moveTo>
                <a:lnTo>
                  <a:pt x="50" y="100"/>
                </a:lnTo>
                <a:lnTo>
                  <a:pt x="50" y="480"/>
                </a:lnTo>
                <a:lnTo>
                  <a:pt x="70" y="480"/>
                </a:lnTo>
                <a:lnTo>
                  <a:pt x="70" y="100"/>
                </a:lnTo>
                <a:close/>
                <a:moveTo>
                  <a:pt x="60" y="0"/>
                </a:moveTo>
                <a:lnTo>
                  <a:pt x="0" y="120"/>
                </a:lnTo>
                <a:lnTo>
                  <a:pt x="50" y="120"/>
                </a:lnTo>
                <a:lnTo>
                  <a:pt x="50" y="100"/>
                </a:lnTo>
                <a:lnTo>
                  <a:pt x="110" y="100"/>
                </a:lnTo>
                <a:lnTo>
                  <a:pt x="60" y="0"/>
                </a:lnTo>
                <a:close/>
                <a:moveTo>
                  <a:pt x="110" y="100"/>
                </a:moveTo>
                <a:lnTo>
                  <a:pt x="70" y="100"/>
                </a:lnTo>
                <a:lnTo>
                  <a:pt x="70" y="120"/>
                </a:lnTo>
                <a:lnTo>
                  <a:pt x="120" y="120"/>
                </a:lnTo>
                <a:lnTo>
                  <a:pt x="11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203690" y="1433830"/>
            <a:ext cx="266700" cy="313055"/>
            <a:chOff x="3904" y="5100"/>
            <a:chExt cx="420" cy="493"/>
          </a:xfrm>
        </p:grpSpPr>
        <p:sp>
          <p:nvSpPr>
            <p:cNvPr id="24" name="Freeform 23"/>
            <p:cNvSpPr/>
            <p:nvPr/>
          </p:nvSpPr>
          <p:spPr>
            <a:xfrm>
              <a:off x="3904" y="5100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70" y="100"/>
                  </a:moveTo>
                  <a:lnTo>
                    <a:pt x="50" y="100"/>
                  </a:lnTo>
                  <a:lnTo>
                    <a:pt x="50" y="480"/>
                  </a:lnTo>
                  <a:lnTo>
                    <a:pt x="70" y="480"/>
                  </a:lnTo>
                  <a:lnTo>
                    <a:pt x="70" y="100"/>
                  </a:lnTo>
                  <a:close/>
                  <a:moveTo>
                    <a:pt x="60" y="0"/>
                  </a:moveTo>
                  <a:lnTo>
                    <a:pt x="0" y="120"/>
                  </a:lnTo>
                  <a:lnTo>
                    <a:pt x="50" y="120"/>
                  </a:lnTo>
                  <a:lnTo>
                    <a:pt x="50" y="100"/>
                  </a:lnTo>
                  <a:lnTo>
                    <a:pt x="110" y="100"/>
                  </a:lnTo>
                  <a:lnTo>
                    <a:pt x="60" y="0"/>
                  </a:lnTo>
                  <a:close/>
                  <a:moveTo>
                    <a:pt x="110" y="100"/>
                  </a:moveTo>
                  <a:lnTo>
                    <a:pt x="70" y="100"/>
                  </a:lnTo>
                  <a:lnTo>
                    <a:pt x="70" y="120"/>
                  </a:lnTo>
                  <a:lnTo>
                    <a:pt x="120" y="120"/>
                  </a:lnTo>
                  <a:lnTo>
                    <a:pt x="11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04" y="5113"/>
              <a:ext cx="120" cy="480"/>
            </a:xfrm>
            <a:custGeom>
              <a:avLst/>
              <a:gdLst/>
              <a:ahLst/>
              <a:cxnLst/>
              <a:rect l="0" t="0" r="0" b="0"/>
              <a:pathLst>
                <a:path w="120" h="480">
                  <a:moveTo>
                    <a:pt x="50" y="360"/>
                  </a:moveTo>
                  <a:lnTo>
                    <a:pt x="0" y="360"/>
                  </a:lnTo>
                  <a:lnTo>
                    <a:pt x="60" y="480"/>
                  </a:lnTo>
                  <a:lnTo>
                    <a:pt x="110" y="380"/>
                  </a:lnTo>
                  <a:lnTo>
                    <a:pt x="50" y="380"/>
                  </a:lnTo>
                  <a:lnTo>
                    <a:pt x="50" y="360"/>
                  </a:lnTo>
                  <a:close/>
                  <a:moveTo>
                    <a:pt x="70" y="0"/>
                  </a:moveTo>
                  <a:lnTo>
                    <a:pt x="50" y="0"/>
                  </a:lnTo>
                  <a:lnTo>
                    <a:pt x="50" y="380"/>
                  </a:lnTo>
                  <a:lnTo>
                    <a:pt x="70" y="380"/>
                  </a:lnTo>
                  <a:lnTo>
                    <a:pt x="70" y="0"/>
                  </a:lnTo>
                  <a:close/>
                  <a:moveTo>
                    <a:pt x="120" y="360"/>
                  </a:moveTo>
                  <a:lnTo>
                    <a:pt x="70" y="360"/>
                  </a:lnTo>
                  <a:lnTo>
                    <a:pt x="70" y="380"/>
                  </a:lnTo>
                  <a:lnTo>
                    <a:pt x="110" y="380"/>
                  </a:lnTo>
                  <a:lnTo>
                    <a:pt x="120" y="3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9227820" y="1746885"/>
            <a:ext cx="27476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0      +1       0       -1         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06435" y="2207260"/>
            <a:ext cx="3273841" cy="1390605"/>
            <a:chOff x="1437" y="5445"/>
            <a:chExt cx="5874" cy="2168"/>
          </a:xfrm>
        </p:grpSpPr>
        <p:sp>
          <p:nvSpPr>
            <p:cNvPr id="16" name="Text Box 15"/>
            <p:cNvSpPr txBox="1"/>
            <p:nvPr/>
          </p:nvSpPr>
          <p:spPr>
            <a:xfrm>
              <a:off x="1438" y="5445"/>
              <a:ext cx="5081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 i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 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=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1/2 +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 1/2 = 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1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  </a:t>
              </a: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437" y="6170"/>
              <a:ext cx="4492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M</a:t>
              </a:r>
              <a:r>
                <a:rPr lang="en-US" sz="2400" b="1" baseline="-25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L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=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 1  = 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1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 </a:t>
              </a: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438" y="6895"/>
              <a:ext cx="5873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</a:t>
              </a:r>
              <a:r>
                <a:rPr lang="en-US" sz="2400" b="1" i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S</a:t>
              </a:r>
              <a:r>
                <a:rPr lang="en-US" sz="24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+1 = 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Calibri" panose="020F0502020204030204" charset="0"/>
                </a:rPr>
                <a:t>2 *1 + 1 = 3             </a:t>
              </a:r>
              <a:endPara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endParaR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7993380" y="3597910"/>
            <a:ext cx="34594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J =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L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+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 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,........, |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L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-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|</a:t>
            </a:r>
          </a:p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  =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1 + 1,........., 1- 1</a:t>
            </a:r>
            <a:endParaRPr lang="en-US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Calibri" panose="020F0502020204030204" charset="0"/>
            </a:endParaRPr>
          </a:p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  =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2, 1, 0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6377305" y="4747004"/>
            <a:ext cx="580517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Since p orbital is less than half field, So lowest value of </a:t>
            </a:r>
            <a:r>
              <a:rPr lang="en-US" sz="2400" b="1" i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J </a:t>
            </a:r>
            <a:r>
              <a:rPr 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will give the ground state term. Hence ground state term symbol is</a:t>
            </a:r>
            <a:r>
              <a:rPr lang="en-US" sz="32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       </a:t>
            </a:r>
            <a:r>
              <a:rPr lang="en-US" sz="3200" b="1" baseline="30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3</a:t>
            </a:r>
            <a:r>
              <a:rPr lang="en-US" sz="32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P</a:t>
            </a:r>
            <a:r>
              <a:rPr lang="en-US" sz="3200" b="1" baseline="-25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200025" y="1067435"/>
            <a:ext cx="117925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Q-IV.2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 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The following complexes have the indicated effective magnetic moments.  Describe the structure and bonding of the complexes on the basis of the µ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eff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values (in B.M.).</a:t>
            </a:r>
            <a:endParaRPr lang="en-US" sz="240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Topic-IV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50495" y="2312035"/>
            <a:ext cx="89763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(a) 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K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NiF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6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(0.0)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 =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Calibri" panose="020F0502020204030204" charset="0"/>
              </a:rPr>
              <a:t>Nickel is in </a:t>
            </a:r>
            <a:r>
              <a:rPr 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+4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Calibri" panose="020F0502020204030204" charset="0"/>
              </a:rPr>
              <a:t> Oxidation hence low spin </a:t>
            </a:r>
            <a:r>
              <a:rPr 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Calibri" panose="020F0502020204030204" charset="0"/>
              </a:rPr>
              <a:t>S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Calibri" panose="020F0502020204030204" charset="0"/>
              </a:rPr>
              <a:t>=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Calibri" panose="020F0502020204030204" charset="0"/>
              </a:rPr>
              <a:t>0.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Calibri" panose="020F0502020204030204" charset="0"/>
              </a:rPr>
              <a:t> </a:t>
            </a:r>
          </a:p>
          <a:p>
            <a:pPr marL="228600" indent="-228600"/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Calibri" panose="020F0502020204030204" charset="0"/>
              </a:rPr>
              <a:t>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00025" y="2800350"/>
            <a:ext cx="51892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(b)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Ni(NH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3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)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Cl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(3.3)</a:t>
            </a:r>
            <a:r>
              <a:rPr lang="en-US" sz="1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</a:rPr>
              <a:t> 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5" y="3193415"/>
            <a:ext cx="5405120" cy="20275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72440" y="3141980"/>
            <a:ext cx="62661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Ammonia is a strong field ligand hence tetrahedral geometry is not possible and square planar complex will give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S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= 0.</a:t>
            </a:r>
            <a:r>
              <a:rPr 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This suggests that this complex likely to be octahedral and the geometry is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435860" y="179038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ymbol" panose="05050102010706020507" charset="0"/>
                <a:cs typeface="Arial" panose="020B0604020202020204" pitchFamily="34" charset="0"/>
              </a:rPr>
              <a:t>m</a:t>
            </a:r>
            <a:r>
              <a:rPr lang="en-US" sz="2800" b="1" i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Arial" panose="020B0604020202020204" pitchFamily="34" charset="0"/>
              </a:rPr>
              <a:t>so</a:t>
            </a:r>
            <a:r>
              <a:rPr lang="en-US" sz="2400" b="1" i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 charset="0"/>
                <a:cs typeface="Tahoma" panose="020B0604030504040204" charset="0"/>
                <a:sym typeface="+mn-ea"/>
              </a:rPr>
              <a:t>√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(n +2)</a:t>
            </a:r>
            <a:r>
              <a:rPr lang="en-US" sz="24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Arial" panose="020B0604020202020204" pitchFamily="34" charset="0"/>
              </a:rPr>
              <a:t> B.M.</a:t>
            </a:r>
            <a:r>
              <a:rPr lang="en-US" sz="2400" b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00025" y="5080000"/>
            <a:ext cx="73653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(c)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Ni(PEt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3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)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Cl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(0.0)  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 Square planar and 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S</a:t>
            </a:r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= 0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16230" y="5720080"/>
            <a:ext cx="110394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(d)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Ni(Ph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3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AsO)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Cl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 (3.95)    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Tetrahedral and ground state orbital angular momentum hence large mag moment.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4" grpId="0"/>
      <p:bldP spid="14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Topic-IV</a:t>
            </a:r>
          </a:p>
        </p:txBody>
      </p:sp>
      <p:sp>
        <p:nvSpPr>
          <p:cNvPr id="102" name="Text Box 101"/>
          <p:cNvSpPr txBox="1"/>
          <p:nvPr/>
        </p:nvSpPr>
        <p:spPr>
          <a:xfrm>
            <a:off x="138430" y="1067435"/>
            <a:ext cx="115608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Q-IV.3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Identify the transition metal configurations both in the octahedral and tetrahedral environments which are expected to have an orbital contribution to the magnetic moment.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161290" y="1897380"/>
            <a:ext cx="1169225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3535" indent="-343535"/>
            <a:r>
              <a:rPr 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The degenerate t</a:t>
            </a:r>
            <a:r>
              <a:rPr lang="en-US" sz="1600" b="0" dirty="0">
                <a:solidFill>
                  <a:srgbClr val="333399"/>
                </a:solidFill>
                <a:latin typeface="Arial" panose="020B0604020202020204" pitchFamily="34" charset="0"/>
              </a:rPr>
              <a:t>2g </a:t>
            </a:r>
            <a:r>
              <a:rPr 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orbitals (</a:t>
            </a:r>
            <a:r>
              <a:rPr lang="en-US" sz="2400" b="0" dirty="0" err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r>
              <a:rPr lang="en-US" sz="1600" b="0" dirty="0" err="1">
                <a:solidFill>
                  <a:srgbClr val="333399"/>
                </a:solidFill>
                <a:latin typeface="Arial" panose="020B0604020202020204" pitchFamily="34" charset="0"/>
              </a:rPr>
              <a:t>xy</a:t>
            </a:r>
            <a:r>
              <a:rPr 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sz="2400" b="0" dirty="0" err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r>
              <a:rPr lang="en-US" sz="1600" b="0" dirty="0" err="1">
                <a:solidFill>
                  <a:srgbClr val="333399"/>
                </a:solidFill>
                <a:latin typeface="Arial" panose="020B0604020202020204" pitchFamily="34" charset="0"/>
              </a:rPr>
              <a:t>xz</a:t>
            </a:r>
            <a:r>
              <a:rPr 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sz="2400" b="0" dirty="0" err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r>
              <a:rPr lang="en-US" sz="1600" b="0" dirty="0" err="1">
                <a:solidFill>
                  <a:srgbClr val="333399"/>
                </a:solidFill>
                <a:latin typeface="Arial" panose="020B0604020202020204" pitchFamily="34" charset="0"/>
              </a:rPr>
              <a:t>yz</a:t>
            </a:r>
            <a:r>
              <a:rPr 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) can be interconverted by 90</a:t>
            </a:r>
            <a:r>
              <a:rPr lang="en-US" sz="2400" b="0" dirty="0">
                <a:solidFill>
                  <a:srgbClr val="333399"/>
                </a:solidFill>
                <a:latin typeface="Tahoma" panose="020B0604030504040204" charset="0"/>
                <a:cs typeface="Arial" panose="020B0604020202020204" pitchFamily="34" charset="0"/>
              </a:rPr>
              <a:t>° </a:t>
            </a:r>
            <a:r>
              <a:rPr 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rotations.</a:t>
            </a:r>
          </a:p>
          <a:p>
            <a:pPr marL="343535" indent="-343535"/>
            <a:endParaRPr lang="en-US" sz="2400" b="0" i="1" dirty="0">
              <a:latin typeface="Arial" panose="020B0604020202020204" pitchFamily="34" charset="0"/>
            </a:endParaRPr>
          </a:p>
          <a:p>
            <a:pPr marL="343535" indent="-343535"/>
            <a:r>
              <a:rPr lang="en-US" sz="2400" b="0" i="1" dirty="0">
                <a:latin typeface="Arial" panose="020B0604020202020204" pitchFamily="34" charset="0"/>
              </a:rPr>
              <a:t>e.g. </a:t>
            </a:r>
            <a:r>
              <a:rPr lang="en-US" sz="2400" b="0" dirty="0">
                <a:latin typeface="Arial" panose="020B0604020202020204" pitchFamily="34" charset="0"/>
              </a:rPr>
              <a:t>the </a:t>
            </a:r>
            <a:r>
              <a:rPr lang="en-US" sz="2400" b="0" dirty="0" err="1">
                <a:latin typeface="Arial" panose="020B0604020202020204" pitchFamily="34" charset="0"/>
              </a:rPr>
              <a:t>d</a:t>
            </a:r>
            <a:r>
              <a:rPr lang="en-US" sz="1600" b="0" dirty="0" err="1">
                <a:latin typeface="Arial" panose="020B0604020202020204" pitchFamily="34" charset="0"/>
              </a:rPr>
              <a:t>xz</a:t>
            </a:r>
            <a:r>
              <a:rPr lang="en-US" sz="1600" b="0" dirty="0">
                <a:latin typeface="Arial" panose="020B0604020202020204" pitchFamily="34" charset="0"/>
              </a:rPr>
              <a:t> </a:t>
            </a:r>
            <a:r>
              <a:rPr lang="en-US" sz="2400" b="0" dirty="0">
                <a:latin typeface="Arial" panose="020B0604020202020204" pitchFamily="34" charset="0"/>
              </a:rPr>
              <a:t>orbital is transformed into the </a:t>
            </a:r>
            <a:r>
              <a:rPr lang="en-US" sz="2400" b="0" dirty="0" err="1">
                <a:latin typeface="Arial" panose="020B0604020202020204" pitchFamily="34" charset="0"/>
              </a:rPr>
              <a:t>d</a:t>
            </a:r>
            <a:r>
              <a:rPr lang="en-US" sz="1600" b="0" dirty="0" err="1">
                <a:latin typeface="Arial" panose="020B0604020202020204" pitchFamily="34" charset="0"/>
              </a:rPr>
              <a:t>yz</a:t>
            </a:r>
            <a:r>
              <a:rPr lang="en-US" sz="1600" b="0" dirty="0">
                <a:latin typeface="Arial" panose="020B0604020202020204" pitchFamily="34" charset="0"/>
              </a:rPr>
              <a:t> </a:t>
            </a:r>
            <a:r>
              <a:rPr lang="en-US" sz="2400" b="0" dirty="0">
                <a:latin typeface="Arial" panose="020B0604020202020204" pitchFamily="34" charset="0"/>
              </a:rPr>
              <a:t>orbital by a rotation of 90</a:t>
            </a:r>
            <a:r>
              <a:rPr lang="en-US" sz="2400" b="0" dirty="0">
                <a:latin typeface="Tahoma" panose="020B0604030504040204" charset="0"/>
                <a:cs typeface="Arial" panose="020B0604020202020204" pitchFamily="34" charset="0"/>
              </a:rPr>
              <a:t>° </a:t>
            </a:r>
            <a:r>
              <a:rPr lang="en-US" sz="2400" b="0" dirty="0">
                <a:latin typeface="Arial" panose="020B0604020202020204" pitchFamily="34" charset="0"/>
              </a:rPr>
              <a:t>about the </a:t>
            </a:r>
            <a:r>
              <a:rPr lang="en-US" sz="2400" b="0" i="1" dirty="0">
                <a:latin typeface="Arial" panose="020B0604020202020204" pitchFamily="34" charset="0"/>
              </a:rPr>
              <a:t>z</a:t>
            </a:r>
            <a:r>
              <a:rPr lang="en-US" sz="2400" b="0" dirty="0">
                <a:latin typeface="Arial" panose="020B0604020202020204" pitchFamily="34" charset="0"/>
              </a:rPr>
              <a:t>-axis – during this rotation the electron is orbiting the nucleus</a:t>
            </a:r>
            <a:endParaRPr lang="en-US" sz="1000" b="0" dirty="0">
              <a:latin typeface="Arial" panose="020B0604020202020204" pitchFamily="34" charset="0"/>
            </a:endParaRPr>
          </a:p>
          <a:p>
            <a:pPr marL="343535" indent="-343535"/>
            <a:r>
              <a:rPr lang="en-US" sz="1000" b="0" dirty="0">
                <a:latin typeface="Arial" panose="020B0604020202020204" pitchFamily="34" charset="0"/>
              </a:rPr>
              <a:t> </a:t>
            </a:r>
          </a:p>
          <a:p>
            <a:pPr marL="343535" indent="-343535"/>
            <a:r>
              <a:rPr lang="en-US" sz="1000" b="0" dirty="0">
                <a:latin typeface="Arial" panose="020B0604020202020204" pitchFamily="34" charset="0"/>
              </a:rPr>
              <a:t> </a:t>
            </a:r>
          </a:p>
          <a:p>
            <a:pPr marL="343535" indent="-343535"/>
            <a:r>
              <a:rPr lang="en-US" sz="1000" b="0" dirty="0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grpSp>
        <p:nvGrpSpPr>
          <p:cNvPr id="1073743525" name="Group 1073743524"/>
          <p:cNvGrpSpPr/>
          <p:nvPr/>
        </p:nvGrpSpPr>
        <p:grpSpPr>
          <a:xfrm>
            <a:off x="1454468" y="3451543"/>
            <a:ext cx="8333105" cy="2486025"/>
            <a:chOff x="2913" y="-3615"/>
            <a:chExt cx="13123" cy="3915"/>
          </a:xfrm>
        </p:grpSpPr>
        <p:pic>
          <p:nvPicPr>
            <p:cNvPr id="1073743526" name="Picture 10737435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2" y="-3616"/>
              <a:ext cx="13123" cy="39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3527" name="Text Box 1073743526"/>
            <p:cNvSpPr txBox="1"/>
            <p:nvPr/>
          </p:nvSpPr>
          <p:spPr>
            <a:xfrm>
              <a:off x="14959" y="-1508"/>
              <a:ext cx="200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indent="0">
                <a:lnSpc>
                  <a:spcPts val="1995"/>
                </a:lnSpc>
                <a:spcBef>
                  <a:spcPts val="0"/>
                </a:spcBef>
              </a:pPr>
              <a:r>
                <a:rPr lang="en-US"/>
                <a:t>x</a:t>
              </a:r>
            </a:p>
            <a:p>
              <a:endParaRPr lang="en-US"/>
            </a:p>
          </p:txBody>
        </p:sp>
        <p:sp>
          <p:nvSpPr>
            <p:cNvPr id="1073743528" name="Text Box 1073743527"/>
            <p:cNvSpPr txBox="1"/>
            <p:nvPr/>
          </p:nvSpPr>
          <p:spPr>
            <a:xfrm>
              <a:off x="14476" y="-996"/>
              <a:ext cx="201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indent="0">
                <a:lnSpc>
                  <a:spcPts val="1995"/>
                </a:lnSpc>
                <a:spcBef>
                  <a:spcPts val="0"/>
                </a:spcBef>
              </a:pPr>
              <a:r>
                <a:rPr lang="en-US"/>
                <a:t>y</a:t>
              </a:r>
            </a:p>
            <a:p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657225" y="6130925"/>
            <a:ext cx="110756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Thus, an electron in a t</a:t>
            </a:r>
            <a:r>
              <a:rPr lang="en-US" sz="24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 orbital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can 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contribute to orbital angular momentum.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7" grpId="0"/>
      <p:bldP spid="7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189518826"/>
              </p:ext>
            </p:extLst>
          </p:nvPr>
        </p:nvGraphicFramePr>
        <p:xfrm>
          <a:off x="422910" y="3605530"/>
          <a:ext cx="11579860" cy="289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Octahedral (high spin)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Octahedral (low spin)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Tetrahedral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  Fe</a:t>
                      </a:r>
                      <a:r>
                        <a:rPr lang="en-US" sz="2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Fe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=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Cr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Fe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Fe</a:t>
                      </a:r>
                      <a:r>
                        <a:rPr lang="en-US" sz="2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= (NA; S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Fe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= (No)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Ni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Co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 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Mn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Ti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Cr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Fe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= (No)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e) Sc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(NA; </a:t>
                      </a:r>
                      <a:r>
                        <a:rPr 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e) Zn</a:t>
                      </a:r>
                      <a:r>
                        <a:rPr lang="en-US" sz="24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(NA; S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e) Pt</a:t>
                      </a:r>
                      <a:r>
                        <a:rPr lang="en-US" sz="2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= (NA; S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01625" y="1142365"/>
            <a:ext cx="6068695" cy="2173850"/>
            <a:chOff x="497" y="1585"/>
            <a:chExt cx="18149" cy="2114"/>
          </a:xfrm>
        </p:grpSpPr>
        <p:sp>
          <p:nvSpPr>
            <p:cNvPr id="102" name="Text Box 101"/>
            <p:cNvSpPr txBox="1"/>
            <p:nvPr/>
          </p:nvSpPr>
          <p:spPr>
            <a:xfrm>
              <a:off x="497" y="1585"/>
              <a:ext cx="18148" cy="1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0" dirty="0">
                  <a:latin typeface="Arial" panose="020B0604020202020204" pitchFamily="34" charset="0"/>
                </a:rPr>
                <a:t>The </a:t>
              </a:r>
              <a:r>
                <a:rPr lang="en-US" sz="2400" b="0" dirty="0" err="1">
                  <a:latin typeface="Arial" panose="020B0604020202020204" pitchFamily="34" charset="0"/>
                </a:rPr>
                <a:t>e</a:t>
              </a:r>
              <a:r>
                <a:rPr lang="en-US" sz="1600" b="0" dirty="0" err="1">
                  <a:latin typeface="Arial" panose="020B0604020202020204" pitchFamily="34" charset="0"/>
                </a:rPr>
                <a:t>g</a:t>
              </a:r>
              <a:r>
                <a:rPr lang="en-US" sz="1600" b="0" dirty="0">
                  <a:latin typeface="Arial" panose="020B0604020202020204" pitchFamily="34" charset="0"/>
                </a:rPr>
                <a:t> </a:t>
              </a:r>
              <a:r>
                <a:rPr lang="en-US" sz="2400" b="0" dirty="0">
                  <a:latin typeface="Arial" panose="020B0604020202020204" pitchFamily="34" charset="0"/>
                </a:rPr>
                <a:t>orbitals (d</a:t>
              </a:r>
              <a:r>
                <a:rPr lang="en-US" sz="1600" b="0" dirty="0">
                  <a:latin typeface="Arial" panose="020B0604020202020204" pitchFamily="34" charset="0"/>
                </a:rPr>
                <a:t>z</a:t>
              </a:r>
              <a:r>
                <a:rPr lang="en-US" sz="1400" b="0" baseline="30000" dirty="0">
                  <a:latin typeface="Arial" panose="020B0604020202020204" pitchFamily="34" charset="0"/>
                </a:rPr>
                <a:t>2</a:t>
              </a:r>
              <a:r>
                <a:rPr lang="en-US" sz="1400" b="0" dirty="0">
                  <a:latin typeface="Arial" panose="020B0604020202020204" pitchFamily="34" charset="0"/>
                </a:rPr>
                <a:t> </a:t>
              </a:r>
              <a:r>
                <a:rPr lang="en-US" sz="2400" b="0" dirty="0">
                  <a:latin typeface="Arial" panose="020B0604020202020204" pitchFamily="34" charset="0"/>
                </a:rPr>
                <a:t>and d</a:t>
              </a:r>
              <a:r>
                <a:rPr lang="en-US" sz="1600" b="0" dirty="0">
                  <a:latin typeface="Arial" panose="020B0604020202020204" pitchFamily="34" charset="0"/>
                </a:rPr>
                <a:t>x</a:t>
              </a:r>
              <a:r>
                <a:rPr lang="en-US" sz="1400" b="0" baseline="30000" dirty="0">
                  <a:latin typeface="Arial" panose="020B0604020202020204" pitchFamily="34" charset="0"/>
                </a:rPr>
                <a:t>2</a:t>
              </a:r>
              <a:r>
                <a:rPr lang="en-US" sz="1600" b="0" dirty="0">
                  <a:latin typeface="Arial" panose="020B0604020202020204" pitchFamily="34" charset="0"/>
                </a:rPr>
                <a:t>-y</a:t>
              </a:r>
              <a:r>
                <a:rPr lang="en-US" sz="1400" b="0" baseline="30000" dirty="0">
                  <a:latin typeface="Arial" panose="020B0604020202020204" pitchFamily="34" charset="0"/>
                </a:rPr>
                <a:t>2</a:t>
              </a:r>
              <a:r>
                <a:rPr lang="en-US" sz="2400" b="0" dirty="0">
                  <a:latin typeface="Arial" panose="020B0604020202020204" pitchFamily="34" charset="0"/>
                </a:rPr>
                <a:t>) cannot be interconverted by rotation as they are different in shapes</a:t>
              </a:r>
              <a:endParaRPr lang="en-US" dirty="0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497" y="2892"/>
              <a:ext cx="18149" cy="8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Thus an electron in an e</a:t>
              </a:r>
              <a:r>
                <a:rPr lang="en-US" sz="1600" b="0">
                  <a:solidFill>
                    <a:srgbClr val="FF0000"/>
                  </a:solidFill>
                  <a:latin typeface="Arial" panose="020B0604020202020204" pitchFamily="34" charset="0"/>
                </a:rPr>
                <a:t>g </a:t>
              </a:r>
              <a:r>
                <a:rPr lang="en-U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orbital </a:t>
              </a:r>
              <a:r>
                <a:rPr lang="en-U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can not </a:t>
              </a:r>
              <a:r>
                <a:rPr lang="en-U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contribute to orbital angular momentum.</a:t>
              </a:r>
              <a:endParaRPr lang="en-US"/>
            </a:p>
          </p:txBody>
        </p:sp>
      </p:grpSp>
      <p:pic>
        <p:nvPicPr>
          <p:cNvPr id="31" name="image1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8935" y="1142365"/>
            <a:ext cx="4628515" cy="213804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Topic-IV</a:t>
            </a:r>
          </a:p>
        </p:txBody>
      </p:sp>
      <p:sp>
        <p:nvSpPr>
          <p:cNvPr id="102" name="Text Box 101"/>
          <p:cNvSpPr txBox="1"/>
          <p:nvPr/>
        </p:nvSpPr>
        <p:spPr>
          <a:xfrm>
            <a:off x="440055" y="1067435"/>
            <a:ext cx="115011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Q-IV.4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 Which one would you expect to have a greater magnetic moment:  CoCl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4</a:t>
            </a:r>
            <a:r>
              <a:rPr lang="en-US" sz="2400" b="0" baseline="30000">
                <a:latin typeface="Times New Roman" panose="02020603050405020304" pitchFamily="18" charset="0"/>
                <a:cs typeface="Calibri" panose="020F0502020204030204" charset="0"/>
              </a:rPr>
              <a:t>2-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 or CoI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4</a:t>
            </a:r>
            <a:r>
              <a:rPr lang="en-US" sz="2400" b="0" baseline="30000">
                <a:latin typeface="Times New Roman" panose="02020603050405020304" pitchFamily="18" charset="0"/>
                <a:cs typeface="Calibri" panose="020F0502020204030204" charset="0"/>
              </a:rPr>
              <a:t>2-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? Why?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0" y="4638675"/>
            <a:ext cx="64516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[CoI</a:t>
            </a:r>
            <a:r>
              <a:rPr lang="en-US" sz="2400" b="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4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]</a:t>
            </a:r>
            <a:r>
              <a:rPr lang="en-US" sz="2400" b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2-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, because the first excited state is expected to be closer to the ground state compared to [CoCl</a:t>
            </a:r>
            <a:r>
              <a:rPr lang="en-US" sz="2400" b="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4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]</a:t>
            </a:r>
            <a:r>
              <a:rPr lang="en-US" sz="2400" b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2-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. Hence, the orbital contribution arising from the excited state of [CoI</a:t>
            </a:r>
            <a:r>
              <a:rPr lang="en-US" sz="2400" b="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4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]</a:t>
            </a:r>
            <a:r>
              <a:rPr lang="en-US" sz="2400" b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2</a:t>
            </a:r>
            <a:r>
              <a:rPr lang="en-US" sz="2400" b="0" baseline="30000" dirty="0">
                <a:solidFill>
                  <a:srgbClr val="FF0000"/>
                </a:solidFill>
                <a:latin typeface="Symbol" panose="05050102010706020507" charset="0"/>
                <a:cs typeface="Symbol" panose="05050102010706020507" charset="0"/>
              </a:rPr>
              <a:t>- 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is larger than the same in [CoCl</a:t>
            </a:r>
            <a:r>
              <a:rPr lang="en-US" sz="2400" b="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4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]</a:t>
            </a:r>
            <a:r>
              <a:rPr lang="en-US" sz="2400" b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2-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t="12657" r="44361" b="3161"/>
          <a:stretch>
            <a:fillRect/>
          </a:stretch>
        </p:blipFill>
        <p:spPr>
          <a:xfrm>
            <a:off x="6187440" y="2199005"/>
            <a:ext cx="5233035" cy="42017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11415" y="2157095"/>
            <a:ext cx="3923030" cy="1422400"/>
            <a:chOff x="11829" y="3397"/>
            <a:chExt cx="6178" cy="2240"/>
          </a:xfrm>
        </p:grpSpPr>
        <p:sp>
          <p:nvSpPr>
            <p:cNvPr id="6" name="Text Box 5"/>
            <p:cNvSpPr txBox="1"/>
            <p:nvPr/>
          </p:nvSpPr>
          <p:spPr>
            <a:xfrm>
              <a:off x="11829" y="3397"/>
              <a:ext cx="824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8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F</a:t>
              </a:r>
              <a:r>
                <a:rPr lang="en-US" sz="2400" baseline="30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-</a:t>
              </a:r>
              <a:r>
                <a:rPr lang="en-US"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 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4194" y="4301"/>
              <a:ext cx="1020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8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Cl</a:t>
              </a:r>
              <a:r>
                <a:rPr lang="en-US" sz="2400" b="1" baseline="30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Symbol" panose="05050102010706020507" charset="0"/>
                  <a:cs typeface="Symbol" panose="05050102010706020507" charset="0"/>
                  <a:sym typeface="+mn-ea"/>
                </a:rPr>
                <a:t>-</a:t>
              </a:r>
              <a:endParaRPr lang="en-US" sz="2400">
                <a:latin typeface="Symbol" panose="05050102010706020507" charset="0"/>
                <a:cs typeface="Symbol" panose="05050102010706020507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2793" y="3703"/>
              <a:ext cx="117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8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Br</a:t>
              </a:r>
              <a:r>
                <a:rPr lang="en-US" sz="2400" b="1" baseline="30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Symbol" panose="05050102010706020507" charset="0"/>
                  <a:cs typeface="Symbol" panose="05050102010706020507" charset="0"/>
                  <a:sym typeface="+mn-ea"/>
                </a:rPr>
                <a:t>-</a:t>
              </a:r>
              <a:r>
                <a:rPr lang="en-US"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 </a:t>
              </a:r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5710" y="4445"/>
              <a:ext cx="76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8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I</a:t>
              </a:r>
              <a:r>
                <a:rPr lang="en-US" sz="2400" b="1" baseline="30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Symbol" panose="05050102010706020507" charset="0"/>
                  <a:cs typeface="Symbol" panose="05050102010706020507" charset="0"/>
                  <a:sym typeface="+mn-ea"/>
                </a:rPr>
                <a:t>-</a:t>
              </a:r>
              <a:r>
                <a:rPr lang="en-US"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 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6911" y="4815"/>
              <a:ext cx="1097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800" b="1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At</a:t>
              </a:r>
              <a:r>
                <a:rPr lang="en-US" b="1" baseline="30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  <a:latin typeface="Symbol" panose="05050102010706020507" charset="0"/>
                  <a:cs typeface="Symbol" panose="05050102010706020507" charset="0"/>
                  <a:sym typeface="+mn-ea"/>
                </a:rPr>
                <a:t>-</a:t>
              </a:r>
              <a:r>
                <a:rPr lang="en-US">
                  <a:latin typeface="Times New Roman" panose="02020603050405020304" pitchFamily="18" charset="0"/>
                  <a:cs typeface="Calibri" panose="020F0502020204030204" charset="0"/>
                  <a:sym typeface="+mn-ea"/>
                </a:rPr>
                <a:t> </a:t>
              </a:r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40055" y="2067560"/>
            <a:ext cx="4864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</a:t>
            </a:r>
            <a:r>
              <a:rPr lang="en-US" sz="3200" b="1" i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 eff    </a:t>
            </a:r>
            <a:r>
              <a:rPr lang="en-US" sz="32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=  </a:t>
            </a:r>
            <a:r>
              <a:rPr lang="en-US" sz="3200" b="1" i="1" baseline="-25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s.o.</a:t>
            </a:r>
            <a:r>
              <a:rPr lang="en-US" sz="32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 </a:t>
            </a:r>
            <a:r>
              <a:rPr lang="en-US" sz="3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[ 1- </a:t>
            </a:r>
            <a:r>
              <a:rPr lang="en-US" sz="32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charset="0"/>
                <a:cs typeface="Symbol" panose="05050102010706020507" charset="0"/>
                <a:sym typeface="Symbol" panose="05050102010706020507" charset="0"/>
              </a:rPr>
              <a:t> </a:t>
            </a:r>
            <a:r>
              <a:rPr lang="en-US" sz="3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 / ]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837565" y="2873375"/>
            <a:ext cx="553720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where 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 is positive for d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1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, d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2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, d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3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, d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Symbol" panose="05050102010706020507" charset="0"/>
              </a:rPr>
              <a:t>4</a:t>
            </a:r>
            <a:endParaRPr lang="en-US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Calibri" panose="020F0502020204030204" charset="0"/>
              <a:sym typeface="Symbol" panose="05050102010706020507" charset="0"/>
            </a:endParaRPr>
          </a:p>
          <a:p>
            <a:pPr indent="0"/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                  negative for d</a:t>
            </a:r>
            <a:r>
              <a:rPr lang="en-US" sz="2400" b="0" baseline="3000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6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, d</a:t>
            </a:r>
            <a:r>
              <a:rPr lang="en-US" sz="2400" b="0" baseline="3000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7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, d</a:t>
            </a:r>
            <a:r>
              <a:rPr lang="en-US" sz="2400" b="0" baseline="3000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8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, d</a:t>
            </a:r>
            <a:r>
              <a:rPr lang="en-US" sz="2400" b="0" baseline="3000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charset="0"/>
              </a:rPr>
              <a:t>9</a:t>
            </a:r>
          </a:p>
          <a:p>
            <a:pPr indent="0"/>
            <a:r>
              <a:rPr lang="en-US" sz="2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charset="0"/>
                <a:cs typeface="Symbol" panose="05050102010706020507" charset="0"/>
                <a:sym typeface="Symbol" panose="05050102010706020507" charset="0"/>
              </a:rPr>
              <a:t></a:t>
            </a:r>
            <a:r>
              <a:rPr lang="en-US" sz="24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charset="0"/>
                <a:cs typeface="Symbol" panose="05050102010706020507" charset="0"/>
                <a:sym typeface="Symbol" panose="05050102010706020507" charset="0"/>
              </a:rPr>
              <a:t> = 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charset="0"/>
                <a:cs typeface="Symbol" panose="05050102010706020507" charset="0"/>
                <a:sym typeface="Symbol" panose="05050102010706020507" charset="0"/>
              </a:rPr>
              <a:t>2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 for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 2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D and 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5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D , 4 for 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3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F and 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4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F and 0 for </a:t>
            </a:r>
            <a:r>
              <a:rPr lang="en-US" sz="2400" b="1" baseline="30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6</a:t>
            </a:r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S</a:t>
            </a:r>
            <a:endParaRPr lang="en-US" sz="2400" b="0" baseline="30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3" grpId="0"/>
      <p:bldP spid="3" grpId="1"/>
      <p:bldP spid="2" grpId="0"/>
      <p:bldP spid="2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Topic-IV</a:t>
            </a:r>
          </a:p>
        </p:txBody>
      </p:sp>
      <p:sp>
        <p:nvSpPr>
          <p:cNvPr id="102" name="Text Box 101"/>
          <p:cNvSpPr txBox="1"/>
          <p:nvPr/>
        </p:nvSpPr>
        <p:spPr>
          <a:xfrm>
            <a:off x="127635" y="1285240"/>
            <a:ext cx="120637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Q-IV.5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</a:rPr>
              <a:t>. 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‘Y’ is a complex of nickel possessing water and ammonia as ligands, but not in equal in number.  Complex ‘Y’ upon treatment with AgNO</a:t>
            </a:r>
            <a:r>
              <a:rPr lang="en-US" sz="2400" b="0" baseline="-25000">
                <a:latin typeface="Times New Roman" panose="02020603050405020304" pitchFamily="18" charset="0"/>
                <a:cs typeface="Calibri" panose="020F0502020204030204" charset="0"/>
              </a:rPr>
              <a:t>3 </a:t>
            </a:r>
            <a:r>
              <a:rPr lang="en-US" sz="2400" b="0">
                <a:latin typeface="Times New Roman" panose="02020603050405020304" pitchFamily="18" charset="0"/>
                <a:cs typeface="Calibri" panose="020F0502020204030204" charset="0"/>
              </a:rPr>
              <a:t>gives two equivalents of AgCl; it gives a measured magnetic moment of 2.9 BM.  Give the formula of the complex and draw its both the isomeric structures.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3007650" y="2802890"/>
            <a:ext cx="7524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[Ni(H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O)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4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(NH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3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)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]Cl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or [Ni(H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O)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(NH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3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)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4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]Cl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2</a:t>
            </a:r>
          </a:p>
        </p:txBody>
      </p:sp>
      <p:pic>
        <p:nvPicPr>
          <p:cNvPr id="3" name="Picture 2" descr="Cis and trans isom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2375" y="3594735"/>
            <a:ext cx="5307965" cy="2670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89255" y="1574800"/>
            <a:ext cx="116484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i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It is given that the complex Y gives two equivalent of AgCl upon reaction with AgNO</a:t>
            </a:r>
            <a:r>
              <a:rPr lang="en-US" sz="2400" baseline="-25000" dirty="0"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. Hence this suggests that there are two chloride ligand is outside the coordination sphere.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charset="0"/>
              <a:sym typeface="+mn-ea"/>
            </a:endParaRPr>
          </a:p>
          <a:p>
            <a:r>
              <a:rPr 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ii)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Since the water and ammonia ligands are neutral and two halides outside the coordination sphere implies that the metal oxidation state should be +2.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charset="0"/>
              <a:sym typeface="+mn-ea"/>
            </a:endParaRPr>
          </a:p>
          <a:p>
            <a:r>
              <a:rPr 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iii)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Complex Y shows mag. Moment value of 2.9 BM corresponds to an octahedral (spin only value) complex.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charset="0"/>
              <a:sym typeface="+mn-ea"/>
            </a:endParaRPr>
          </a:p>
          <a:p>
            <a:r>
              <a:rPr 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iv)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As it is stated, water and NH</a:t>
            </a:r>
            <a:r>
              <a:rPr lang="en-US" sz="2400" baseline="-25000" dirty="0"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charset="0"/>
                <a:sym typeface="+mn-ea"/>
              </a:rPr>
              <a:t> should not be equal in number, the only combination which will give octahedral complex, at the same time which will have two isomer formation for the proposed formula.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658620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E3D1575BC87429CE9B6D47BB5BF74" ma:contentTypeVersion="5" ma:contentTypeDescription="Create a new document." ma:contentTypeScope="" ma:versionID="315874e13eac032940b17899e2799aaf">
  <xsd:schema xmlns:xsd="http://www.w3.org/2001/XMLSchema" xmlns:xs="http://www.w3.org/2001/XMLSchema" xmlns:p="http://schemas.microsoft.com/office/2006/metadata/properties" xmlns:ns2="9e535cbc-4307-41dd-85c6-02f6bcb52a8e" targetNamespace="http://schemas.microsoft.com/office/2006/metadata/properties" ma:root="true" ma:fieldsID="f1743778664452a4618772cf5eca7788" ns2:_="">
    <xsd:import namespace="9e535cbc-4307-41dd-85c6-02f6bcb52a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35cbc-4307-41dd-85c6-02f6bcb52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31C8EA-1E4F-4E4D-ABFF-63BF1977BA3B}"/>
</file>

<file path=customXml/itemProps2.xml><?xml version="1.0" encoding="utf-8"?>
<ds:datastoreItem xmlns:ds="http://schemas.openxmlformats.org/officeDocument/2006/customXml" ds:itemID="{7225D21E-968F-4861-8C16-A10B8433C754}"/>
</file>

<file path=customXml/itemProps3.xml><?xml version="1.0" encoding="utf-8"?>
<ds:datastoreItem xmlns:ds="http://schemas.openxmlformats.org/officeDocument/2006/customXml" ds:itemID="{111AB1BD-CA53-49A4-AD10-91B4BD60B3AB}"/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1871</Words>
  <Application>Microsoft Office PowerPoint</Application>
  <PresentationFormat>Widescreen</PresentationFormat>
  <Paragraphs>177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High Tower Text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Maya kumari</cp:lastModifiedBy>
  <cp:revision>51</cp:revision>
  <dcterms:created xsi:type="dcterms:W3CDTF">2020-12-28T14:49:00Z</dcterms:created>
  <dcterms:modified xsi:type="dcterms:W3CDTF">2022-01-11T18:15:32Z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  <property fmtid="{D5CDD505-2E9C-101B-9397-08002B2CF9AE}" pid="3" name="ContentTypeId">
    <vt:lpwstr>0x010100935E3D1575BC87429CE9B6D47BB5BF74</vt:lpwstr>
  </property>
</Properties>
</file>