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72" r:id="rId8"/>
    <p:sldId id="259" r:id="rId9"/>
    <p:sldId id="264" r:id="rId10"/>
    <p:sldId id="260" r:id="rId11"/>
    <p:sldId id="261" r:id="rId12"/>
    <p:sldId id="27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 kumari" userId="13f60c04c46c7528" providerId="LiveId" clId="{96E182D8-230A-4DE2-A128-ECB83A0D637E}"/>
    <pc:docChg chg="undo custSel addSld delSld modSld">
      <pc:chgData name="Maya kumari" userId="13f60c04c46c7528" providerId="LiveId" clId="{96E182D8-230A-4DE2-A128-ECB83A0D637E}" dt="2021-12-29T05:13:48.734" v="586"/>
      <pc:docMkLst>
        <pc:docMk/>
      </pc:docMkLst>
      <pc:sldChg chg="modSp mod modAnim">
        <pc:chgData name="Maya kumari" userId="13f60c04c46c7528" providerId="LiveId" clId="{96E182D8-230A-4DE2-A128-ECB83A0D637E}" dt="2021-12-29T04:26:53.882" v="434"/>
        <pc:sldMkLst>
          <pc:docMk/>
          <pc:sldMk cId="0" sldId="256"/>
        </pc:sldMkLst>
        <pc:spChg chg="mod">
          <ac:chgData name="Maya kumari" userId="13f60c04c46c7528" providerId="LiveId" clId="{96E182D8-230A-4DE2-A128-ECB83A0D637E}" dt="2021-12-28T07:02:05.922" v="10" actId="20577"/>
          <ac:spMkLst>
            <pc:docMk/>
            <pc:sldMk cId="0" sldId="256"/>
            <ac:spMk id="2" creationId="{00000000-0000-0000-0000-000000000000}"/>
          </ac:spMkLst>
        </pc:spChg>
        <pc:picChg chg="mod">
          <ac:chgData name="Maya kumari" userId="13f60c04c46c7528" providerId="LiveId" clId="{96E182D8-230A-4DE2-A128-ECB83A0D637E}" dt="2021-12-28T07:02:22.894" v="11" actId="1076"/>
          <ac:picMkLst>
            <pc:docMk/>
            <pc:sldMk cId="0" sldId="256"/>
            <ac:picMk id="5" creationId="{00000000-0000-0000-0000-000000000000}"/>
          </ac:picMkLst>
        </pc:picChg>
      </pc:sldChg>
      <pc:sldChg chg="addSp delSp modSp mod setBg modAnim">
        <pc:chgData name="Maya kumari" userId="13f60c04c46c7528" providerId="LiveId" clId="{96E182D8-230A-4DE2-A128-ECB83A0D637E}" dt="2021-12-29T05:13:48.734" v="586"/>
        <pc:sldMkLst>
          <pc:docMk/>
          <pc:sldMk cId="0" sldId="257"/>
        </pc:sldMkLst>
        <pc:spChg chg="mod">
          <ac:chgData name="Maya kumari" userId="13f60c04c46c7528" providerId="LiveId" clId="{96E182D8-230A-4DE2-A128-ECB83A0D637E}" dt="2021-12-29T04:36:29.140" v="502" actId="20577"/>
          <ac:spMkLst>
            <pc:docMk/>
            <pc:sldMk cId="0" sldId="257"/>
            <ac:spMk id="4" creationId="{00000000-0000-0000-0000-000000000000}"/>
          </ac:spMkLst>
        </pc:spChg>
        <pc:spChg chg="add del">
          <ac:chgData name="Maya kumari" userId="13f60c04c46c7528" providerId="LiveId" clId="{96E182D8-230A-4DE2-A128-ECB83A0D637E}" dt="2021-12-29T04:38:38.388" v="513"/>
          <ac:spMkLst>
            <pc:docMk/>
            <pc:sldMk cId="0" sldId="257"/>
            <ac:spMk id="6" creationId="{54914C2E-F036-41C3-B3CF-C6BA1C2327D2}"/>
          </ac:spMkLst>
        </pc:spChg>
        <pc:spChg chg="add del mod">
          <ac:chgData name="Maya kumari" userId="13f60c04c46c7528" providerId="LiveId" clId="{96E182D8-230A-4DE2-A128-ECB83A0D637E}" dt="2021-12-29T04:38:52.471" v="514" actId="478"/>
          <ac:spMkLst>
            <pc:docMk/>
            <pc:sldMk cId="0" sldId="257"/>
            <ac:spMk id="7" creationId="{4D906E65-3375-4EBF-BAAD-F1322E6ADDD5}"/>
          </ac:spMkLst>
        </pc:spChg>
        <pc:spChg chg="add del mod">
          <ac:chgData name="Maya kumari" userId="13f60c04c46c7528" providerId="LiveId" clId="{96E182D8-230A-4DE2-A128-ECB83A0D637E}" dt="2021-12-29T05:07:34.988" v="577" actId="478"/>
          <ac:spMkLst>
            <pc:docMk/>
            <pc:sldMk cId="0" sldId="257"/>
            <ac:spMk id="7" creationId="{D276CF5F-2F0B-4164-A51D-E9864C295A56}"/>
          </ac:spMkLst>
        </pc:spChg>
        <pc:spChg chg="add del">
          <ac:chgData name="Maya kumari" userId="13f60c04c46c7528" providerId="LiveId" clId="{96E182D8-230A-4DE2-A128-ECB83A0D637E}" dt="2021-12-29T04:38:38.388" v="513"/>
          <ac:spMkLst>
            <pc:docMk/>
            <pc:sldMk cId="0" sldId="257"/>
            <ac:spMk id="8" creationId="{01A147A7-E4A5-4195-A501-ECB542419DF1}"/>
          </ac:spMkLst>
        </pc:spChg>
        <pc:picChg chg="add mod">
          <ac:chgData name="Maya kumari" userId="13f60c04c46c7528" providerId="LiveId" clId="{96E182D8-230A-4DE2-A128-ECB83A0D637E}" dt="2021-12-29T05:10:01.402" v="580" actId="1076"/>
          <ac:picMkLst>
            <pc:docMk/>
            <pc:sldMk cId="0" sldId="257"/>
            <ac:picMk id="8" creationId="{BD38FF02-90FF-4C3E-8171-4955654BF9D7}"/>
          </ac:picMkLst>
        </pc:picChg>
      </pc:sldChg>
      <pc:sldChg chg="modSp mod modAnim">
        <pc:chgData name="Maya kumari" userId="13f60c04c46c7528" providerId="LiveId" clId="{96E182D8-230A-4DE2-A128-ECB83A0D637E}" dt="2021-12-29T04:27:14.893" v="439"/>
        <pc:sldMkLst>
          <pc:docMk/>
          <pc:sldMk cId="0" sldId="258"/>
        </pc:sldMkLst>
        <pc:spChg chg="mod">
          <ac:chgData name="Maya kumari" userId="13f60c04c46c7528" providerId="LiveId" clId="{96E182D8-230A-4DE2-A128-ECB83A0D637E}" dt="2021-12-28T07:21:26.638" v="18" actId="27636"/>
          <ac:spMkLst>
            <pc:docMk/>
            <pc:sldMk cId="0" sldId="258"/>
            <ac:spMk id="3" creationId="{00000000-0000-0000-0000-000000000000}"/>
          </ac:spMkLst>
        </pc:spChg>
      </pc:sldChg>
      <pc:sldChg chg="modSp mod modAnim">
        <pc:chgData name="Maya kumari" userId="13f60c04c46c7528" providerId="LiveId" clId="{96E182D8-230A-4DE2-A128-ECB83A0D637E}" dt="2021-12-29T04:27:24.744" v="442"/>
        <pc:sldMkLst>
          <pc:docMk/>
          <pc:sldMk cId="0" sldId="259"/>
        </pc:sldMkLst>
        <pc:spChg chg="mod">
          <ac:chgData name="Maya kumari" userId="13f60c04c46c7528" providerId="LiveId" clId="{96E182D8-230A-4DE2-A128-ECB83A0D637E}" dt="2021-12-28T07:24:01.516" v="24" actId="58"/>
          <ac:spMkLst>
            <pc:docMk/>
            <pc:sldMk cId="0" sldId="259"/>
            <ac:spMk id="7" creationId="{00000000-0000-0000-0000-000000000000}"/>
          </ac:spMkLst>
        </pc:spChg>
      </pc:sldChg>
      <pc:sldChg chg="addSp modSp mod modAnim">
        <pc:chgData name="Maya kumari" userId="13f60c04c46c7528" providerId="LiveId" clId="{96E182D8-230A-4DE2-A128-ECB83A0D637E}" dt="2021-12-29T04:27:48.388" v="448"/>
        <pc:sldMkLst>
          <pc:docMk/>
          <pc:sldMk cId="0" sldId="260"/>
        </pc:sldMkLst>
        <pc:spChg chg="add mod">
          <ac:chgData name="Maya kumari" userId="13f60c04c46c7528" providerId="LiveId" clId="{96E182D8-230A-4DE2-A128-ECB83A0D637E}" dt="2021-12-28T15:55:20.343" v="430" actId="1076"/>
          <ac:spMkLst>
            <pc:docMk/>
            <pc:sldMk cId="0" sldId="260"/>
            <ac:spMk id="6" creationId="{EE177922-16B6-4DDC-9518-F6577E6642A8}"/>
          </ac:spMkLst>
        </pc:spChg>
        <pc:spChg chg="mod">
          <ac:chgData name="Maya kumari" userId="13f60c04c46c7528" providerId="LiveId" clId="{96E182D8-230A-4DE2-A128-ECB83A0D637E}" dt="2021-12-28T13:33:20.981" v="115" actId="20577"/>
          <ac:spMkLst>
            <pc:docMk/>
            <pc:sldMk cId="0" sldId="260"/>
            <ac:spMk id="100" creationId="{00000000-0000-0000-0000-000000000000}"/>
          </ac:spMkLst>
        </pc:spChg>
        <pc:picChg chg="mod">
          <ac:chgData name="Maya kumari" userId="13f60c04c46c7528" providerId="LiveId" clId="{96E182D8-230A-4DE2-A128-ECB83A0D637E}" dt="2021-12-28T15:55:08.869" v="426" actId="1076"/>
          <ac:picMkLst>
            <pc:docMk/>
            <pc:sldMk cId="0" sldId="260"/>
            <ac:picMk id="4" creationId="{00000000-0000-0000-0000-000000000000}"/>
          </ac:picMkLst>
        </pc:picChg>
        <pc:picChg chg="add mod">
          <ac:chgData name="Maya kumari" userId="13f60c04c46c7528" providerId="LiveId" clId="{96E182D8-230A-4DE2-A128-ECB83A0D637E}" dt="2021-12-28T15:55:28.309" v="431" actId="1076"/>
          <ac:picMkLst>
            <pc:docMk/>
            <pc:sldMk cId="0" sldId="260"/>
            <ac:picMk id="7" creationId="{43CE9FF4-3B3F-44E8-A9F8-5B4E76F2FCB1}"/>
          </ac:picMkLst>
        </pc:picChg>
      </pc:sldChg>
      <pc:sldChg chg="addSp modSp mod modAnim">
        <pc:chgData name="Maya kumari" userId="13f60c04c46c7528" providerId="LiveId" clId="{96E182D8-230A-4DE2-A128-ECB83A0D637E}" dt="2021-12-29T04:28:02.062" v="452"/>
        <pc:sldMkLst>
          <pc:docMk/>
          <pc:sldMk cId="0" sldId="261"/>
        </pc:sldMkLst>
        <pc:spChg chg="mod">
          <ac:chgData name="Maya kumari" userId="13f60c04c46c7528" providerId="LiveId" clId="{96E182D8-230A-4DE2-A128-ECB83A0D637E}" dt="2021-12-28T14:00:33.130" v="168" actId="14100"/>
          <ac:spMkLst>
            <pc:docMk/>
            <pc:sldMk cId="0" sldId="261"/>
            <ac:spMk id="3" creationId="{00000000-0000-0000-0000-000000000000}"/>
          </ac:spMkLst>
        </pc:spChg>
        <pc:spChg chg="add mod">
          <ac:chgData name="Maya kumari" userId="13f60c04c46c7528" providerId="LiveId" clId="{96E182D8-230A-4DE2-A128-ECB83A0D637E}" dt="2021-12-28T14:01:59.763" v="183" actId="20577"/>
          <ac:spMkLst>
            <pc:docMk/>
            <pc:sldMk cId="0" sldId="261"/>
            <ac:spMk id="11" creationId="{AC0395F0-61E2-41EC-97AC-70A1FA5EB133}"/>
          </ac:spMkLst>
        </pc:spChg>
        <pc:picChg chg="mod">
          <ac:chgData name="Maya kumari" userId="13f60c04c46c7528" providerId="LiveId" clId="{96E182D8-230A-4DE2-A128-ECB83A0D637E}" dt="2021-12-28T14:01:03.651" v="179" actId="14100"/>
          <ac:picMkLst>
            <pc:docMk/>
            <pc:sldMk cId="0" sldId="261"/>
            <ac:picMk id="7" creationId="{00000000-0000-0000-0000-000000000000}"/>
          </ac:picMkLst>
        </pc:picChg>
        <pc:picChg chg="mod">
          <ac:chgData name="Maya kumari" userId="13f60c04c46c7528" providerId="LiveId" clId="{96E182D8-230A-4DE2-A128-ECB83A0D637E}" dt="2021-12-28T14:01:11.902" v="182" actId="1076"/>
          <ac:picMkLst>
            <pc:docMk/>
            <pc:sldMk cId="0" sldId="261"/>
            <ac:picMk id="10" creationId="{00000000-0000-0000-0000-000000000000}"/>
          </ac:picMkLst>
        </pc:picChg>
      </pc:sldChg>
      <pc:sldChg chg="modSp mod modAnim">
        <pc:chgData name="Maya kumari" userId="13f60c04c46c7528" providerId="LiveId" clId="{96E182D8-230A-4DE2-A128-ECB83A0D637E}" dt="2021-12-29T04:28:59.371" v="460"/>
        <pc:sldMkLst>
          <pc:docMk/>
          <pc:sldMk cId="0" sldId="262"/>
        </pc:sldMkLst>
        <pc:picChg chg="mod">
          <ac:chgData name="Maya kumari" userId="13f60c04c46c7528" providerId="LiveId" clId="{96E182D8-230A-4DE2-A128-ECB83A0D637E}" dt="2021-12-28T13:34:57.811" v="148" actId="1076"/>
          <ac:picMkLst>
            <pc:docMk/>
            <pc:sldMk cId="0" sldId="262"/>
            <ac:picMk id="8" creationId="{00000000-0000-0000-0000-000000000000}"/>
          </ac:picMkLst>
        </pc:picChg>
      </pc:sldChg>
      <pc:sldChg chg="modSp mod modAnim">
        <pc:chgData name="Maya kumari" userId="13f60c04c46c7528" providerId="LiveId" clId="{96E182D8-230A-4DE2-A128-ECB83A0D637E}" dt="2021-12-29T04:29:06.467" v="462"/>
        <pc:sldMkLst>
          <pc:docMk/>
          <pc:sldMk cId="0" sldId="263"/>
        </pc:sldMkLst>
        <pc:spChg chg="mod">
          <ac:chgData name="Maya kumari" userId="13f60c04c46c7528" providerId="LiveId" clId="{96E182D8-230A-4DE2-A128-ECB83A0D637E}" dt="2021-12-28T15:50:55.917" v="422" actId="57"/>
          <ac:spMkLst>
            <pc:docMk/>
            <pc:sldMk cId="0" sldId="263"/>
            <ac:spMk id="2" creationId="{00000000-0000-0000-0000-000000000000}"/>
          </ac:spMkLst>
        </pc:spChg>
      </pc:sldChg>
      <pc:sldChg chg="modSp mod modAnim">
        <pc:chgData name="Maya kumari" userId="13f60c04c46c7528" providerId="LiveId" clId="{96E182D8-230A-4DE2-A128-ECB83A0D637E}" dt="2021-12-29T04:27:33.467" v="444"/>
        <pc:sldMkLst>
          <pc:docMk/>
          <pc:sldMk cId="0" sldId="264"/>
        </pc:sldMkLst>
        <pc:spChg chg="mod">
          <ac:chgData name="Maya kumari" userId="13f60c04c46c7528" providerId="LiveId" clId="{96E182D8-230A-4DE2-A128-ECB83A0D637E}" dt="2021-12-28T07:26:05.199" v="28" actId="58"/>
          <ac:spMkLst>
            <pc:docMk/>
            <pc:sldMk cId="0" sldId="264"/>
            <ac:spMk id="7" creationId="{00000000-0000-0000-0000-000000000000}"/>
          </ac:spMkLst>
        </pc:spChg>
      </pc:sldChg>
      <pc:sldChg chg="del">
        <pc:chgData name="Maya kumari" userId="13f60c04c46c7528" providerId="LiveId" clId="{96E182D8-230A-4DE2-A128-ECB83A0D637E}" dt="2021-12-28T13:35:55.683" v="149" actId="2696"/>
        <pc:sldMkLst>
          <pc:docMk/>
          <pc:sldMk cId="0" sldId="266"/>
        </pc:sldMkLst>
      </pc:sldChg>
      <pc:sldChg chg="del">
        <pc:chgData name="Maya kumari" userId="13f60c04c46c7528" providerId="LiveId" clId="{96E182D8-230A-4DE2-A128-ECB83A0D637E}" dt="2021-12-28T13:35:59.157" v="150" actId="2696"/>
        <pc:sldMkLst>
          <pc:docMk/>
          <pc:sldMk cId="0" sldId="267"/>
        </pc:sldMkLst>
      </pc:sldChg>
      <pc:sldChg chg="addSp delSp modSp mod modAnim">
        <pc:chgData name="Maya kumari" userId="13f60c04c46c7528" providerId="LiveId" clId="{96E182D8-230A-4DE2-A128-ECB83A0D637E}" dt="2021-12-29T04:28:47.652" v="457"/>
        <pc:sldMkLst>
          <pc:docMk/>
          <pc:sldMk cId="0" sldId="271"/>
        </pc:sldMkLst>
        <pc:spChg chg="add del mod">
          <ac:chgData name="Maya kumari" userId="13f60c04c46c7528" providerId="LiveId" clId="{96E182D8-230A-4DE2-A128-ECB83A0D637E}" dt="2021-12-28T14:08:48.576" v="250" actId="478"/>
          <ac:spMkLst>
            <pc:docMk/>
            <pc:sldMk cId="0" sldId="271"/>
            <ac:spMk id="6" creationId="{9B2B8332-22C1-4BA6-8B40-3D80CE3370F3}"/>
          </ac:spMkLst>
        </pc:spChg>
        <pc:spChg chg="del">
          <ac:chgData name="Maya kumari" userId="13f60c04c46c7528" providerId="LiveId" clId="{96E182D8-230A-4DE2-A128-ECB83A0D637E}" dt="2021-12-28T14:03:48.146" v="196" actId="478"/>
          <ac:spMkLst>
            <pc:docMk/>
            <pc:sldMk cId="0" sldId="271"/>
            <ac:spMk id="7" creationId="{00000000-0000-0000-0000-000000000000}"/>
          </ac:spMkLst>
        </pc:spChg>
        <pc:spChg chg="mod">
          <ac:chgData name="Maya kumari" userId="13f60c04c46c7528" providerId="LiveId" clId="{96E182D8-230A-4DE2-A128-ECB83A0D637E}" dt="2021-12-28T14:17:24.365" v="363" actId="1076"/>
          <ac:spMkLst>
            <pc:docMk/>
            <pc:sldMk cId="0" sldId="271"/>
            <ac:spMk id="8" creationId="{00000000-0000-0000-0000-000000000000}"/>
          </ac:spMkLst>
        </pc:spChg>
        <pc:spChg chg="mod">
          <ac:chgData name="Maya kumari" userId="13f60c04c46c7528" providerId="LiveId" clId="{96E182D8-230A-4DE2-A128-ECB83A0D637E}" dt="2021-12-28T14:06:06.980" v="207"/>
          <ac:spMkLst>
            <pc:docMk/>
            <pc:sldMk cId="0" sldId="271"/>
            <ac:spMk id="9" creationId="{00000000-0000-0000-0000-000000000000}"/>
          </ac:spMkLst>
        </pc:spChg>
        <pc:spChg chg="mod">
          <ac:chgData name="Maya kumari" userId="13f60c04c46c7528" providerId="LiveId" clId="{96E182D8-230A-4DE2-A128-ECB83A0D637E}" dt="2021-12-28T14:17:14.299" v="360" actId="1076"/>
          <ac:spMkLst>
            <pc:docMk/>
            <pc:sldMk cId="0" sldId="271"/>
            <ac:spMk id="10" creationId="{00000000-0000-0000-0000-000000000000}"/>
          </ac:spMkLst>
        </pc:spChg>
        <pc:spChg chg="mod">
          <ac:chgData name="Maya kumari" userId="13f60c04c46c7528" providerId="LiveId" clId="{96E182D8-230A-4DE2-A128-ECB83A0D637E}" dt="2021-12-28T14:17:20.329" v="362" actId="1076"/>
          <ac:spMkLst>
            <pc:docMk/>
            <pc:sldMk cId="0" sldId="271"/>
            <ac:spMk id="12" creationId="{00000000-0000-0000-0000-000000000000}"/>
          </ac:spMkLst>
        </pc:spChg>
        <pc:spChg chg="del mod">
          <ac:chgData name="Maya kumari" userId="13f60c04c46c7528" providerId="LiveId" clId="{96E182D8-230A-4DE2-A128-ECB83A0D637E}" dt="2021-12-28T14:03:38.700" v="193" actId="478"/>
          <ac:spMkLst>
            <pc:docMk/>
            <pc:sldMk cId="0" sldId="271"/>
            <ac:spMk id="13" creationId="{00000000-0000-0000-0000-000000000000}"/>
          </ac:spMkLst>
        </pc:spChg>
        <pc:spChg chg="mod">
          <ac:chgData name="Maya kumari" userId="13f60c04c46c7528" providerId="LiveId" clId="{96E182D8-230A-4DE2-A128-ECB83A0D637E}" dt="2021-12-28T14:17:32.588" v="365" actId="1076"/>
          <ac:spMkLst>
            <pc:docMk/>
            <pc:sldMk cId="0" sldId="271"/>
            <ac:spMk id="14" creationId="{00000000-0000-0000-0000-000000000000}"/>
          </ac:spMkLst>
        </pc:spChg>
        <pc:spChg chg="mod">
          <ac:chgData name="Maya kumari" userId="13f60c04c46c7528" providerId="LiveId" clId="{96E182D8-230A-4DE2-A128-ECB83A0D637E}" dt="2021-12-28T14:17:29.106" v="364" actId="1076"/>
          <ac:spMkLst>
            <pc:docMk/>
            <pc:sldMk cId="0" sldId="271"/>
            <ac:spMk id="15" creationId="{00000000-0000-0000-0000-000000000000}"/>
          </ac:spMkLst>
        </pc:spChg>
        <pc:spChg chg="add mod">
          <ac:chgData name="Maya kumari" userId="13f60c04c46c7528" providerId="LiveId" clId="{96E182D8-230A-4DE2-A128-ECB83A0D637E}" dt="2021-12-28T14:17:58.205" v="368" actId="6549"/>
          <ac:spMkLst>
            <pc:docMk/>
            <pc:sldMk cId="0" sldId="271"/>
            <ac:spMk id="16" creationId="{23EC8C45-7D0B-4D61-9457-DAB9063655C9}"/>
          </ac:spMkLst>
        </pc:spChg>
        <pc:spChg chg="add del mod">
          <ac:chgData name="Maya kumari" userId="13f60c04c46c7528" providerId="LiveId" clId="{96E182D8-230A-4DE2-A128-ECB83A0D637E}" dt="2021-12-28T14:16:44.093" v="358" actId="478"/>
          <ac:spMkLst>
            <pc:docMk/>
            <pc:sldMk cId="0" sldId="271"/>
            <ac:spMk id="17" creationId="{B451FE34-26C5-4E3E-BAAB-2F881B407534}"/>
          </ac:spMkLst>
        </pc:spChg>
        <pc:spChg chg="add mod">
          <ac:chgData name="Maya kumari" userId="13f60c04c46c7528" providerId="LiveId" clId="{96E182D8-230A-4DE2-A128-ECB83A0D637E}" dt="2021-12-28T14:19:40.967" v="414" actId="14100"/>
          <ac:spMkLst>
            <pc:docMk/>
            <pc:sldMk cId="0" sldId="271"/>
            <ac:spMk id="19" creationId="{362E4985-1098-4907-9329-A273A182C57B}"/>
          </ac:spMkLst>
        </pc:spChg>
        <pc:picChg chg="add del mod">
          <ac:chgData name="Maya kumari" userId="13f60c04c46c7528" providerId="LiveId" clId="{96E182D8-230A-4DE2-A128-ECB83A0D637E}" dt="2021-12-28T14:17:16.303" v="361" actId="1076"/>
          <ac:picMkLst>
            <pc:docMk/>
            <pc:sldMk cId="0" sldId="271"/>
            <ac:picMk id="4" creationId="{00000000-0000-0000-0000-000000000000}"/>
          </ac:picMkLst>
        </pc:picChg>
        <pc:picChg chg="del mod">
          <ac:chgData name="Maya kumari" userId="13f60c04c46c7528" providerId="LiveId" clId="{96E182D8-230A-4DE2-A128-ECB83A0D637E}" dt="2021-12-28T14:03:20.513" v="188" actId="478"/>
          <ac:picMkLst>
            <pc:docMk/>
            <pc:sldMk cId="0" sldId="271"/>
            <ac:picMk id="11" creationId="{00000000-0000-0000-0000-000000000000}"/>
          </ac:picMkLst>
        </pc:picChg>
      </pc:sldChg>
      <pc:sldChg chg="addSp delSp modSp new mod modAnim">
        <pc:chgData name="Maya kumari" userId="13f60c04c46c7528" providerId="LiveId" clId="{96E182D8-230A-4DE2-A128-ECB83A0D637E}" dt="2021-12-29T04:48:29.495" v="572"/>
        <pc:sldMkLst>
          <pc:docMk/>
          <pc:sldMk cId="490514094" sldId="272"/>
        </pc:sldMkLst>
        <pc:spChg chg="del mod">
          <ac:chgData name="Maya kumari" userId="13f60c04c46c7528" providerId="LiveId" clId="{96E182D8-230A-4DE2-A128-ECB83A0D637E}" dt="2021-12-29T04:42:25.603" v="518" actId="478"/>
          <ac:spMkLst>
            <pc:docMk/>
            <pc:sldMk cId="490514094" sldId="272"/>
            <ac:spMk id="2" creationId="{C0A59021-6194-457D-9475-93A8094E83A0}"/>
          </ac:spMkLst>
        </pc:spChg>
        <pc:spChg chg="del">
          <ac:chgData name="Maya kumari" userId="13f60c04c46c7528" providerId="LiveId" clId="{96E182D8-230A-4DE2-A128-ECB83A0D637E}" dt="2021-12-29T04:42:28.268" v="520" actId="478"/>
          <ac:spMkLst>
            <pc:docMk/>
            <pc:sldMk cId="490514094" sldId="272"/>
            <ac:spMk id="3" creationId="{325C04F1-1E17-4DF7-BDE2-D2E94D848039}"/>
          </ac:spMkLst>
        </pc:spChg>
        <pc:spChg chg="add del mod">
          <ac:chgData name="Maya kumari" userId="13f60c04c46c7528" providerId="LiveId" clId="{96E182D8-230A-4DE2-A128-ECB83A0D637E}" dt="2021-12-29T04:42:27.249" v="519" actId="478"/>
          <ac:spMkLst>
            <pc:docMk/>
            <pc:sldMk cId="490514094" sldId="272"/>
            <ac:spMk id="5" creationId="{8B8EED74-383C-42AA-A0B4-9B3808444C74}"/>
          </ac:spMkLst>
        </pc:spChg>
        <pc:spChg chg="add del mod">
          <ac:chgData name="Maya kumari" userId="13f60c04c46c7528" providerId="LiveId" clId="{96E182D8-230A-4DE2-A128-ECB83A0D637E}" dt="2021-12-29T04:42:49.796" v="527" actId="478"/>
          <ac:spMkLst>
            <pc:docMk/>
            <pc:sldMk cId="490514094" sldId="272"/>
            <ac:spMk id="7" creationId="{DC1D24CA-4622-4655-91D6-2510D1657F50}"/>
          </ac:spMkLst>
        </pc:spChg>
        <pc:spChg chg="add mod">
          <ac:chgData name="Maya kumari" userId="13f60c04c46c7528" providerId="LiveId" clId="{96E182D8-230A-4DE2-A128-ECB83A0D637E}" dt="2021-12-29T04:42:53.805" v="528" actId="1076"/>
          <ac:spMkLst>
            <pc:docMk/>
            <pc:sldMk cId="490514094" sldId="272"/>
            <ac:spMk id="8" creationId="{836D9399-EF30-467C-8CC6-56BB36D94024}"/>
          </ac:spMkLst>
        </pc:spChg>
        <pc:spChg chg="add del">
          <ac:chgData name="Maya kumari" userId="13f60c04c46c7528" providerId="LiveId" clId="{96E182D8-230A-4DE2-A128-ECB83A0D637E}" dt="2021-12-29T04:43:14.319" v="530" actId="22"/>
          <ac:spMkLst>
            <pc:docMk/>
            <pc:sldMk cId="490514094" sldId="272"/>
            <ac:spMk id="10" creationId="{3C477F58-C142-423F-9758-D3C19A99D1E1}"/>
          </ac:spMkLst>
        </pc:spChg>
        <pc:picChg chg="add del mod">
          <ac:chgData name="Maya kumari" userId="13f60c04c46c7528" providerId="LiveId" clId="{96E182D8-230A-4DE2-A128-ECB83A0D637E}" dt="2021-12-29T04:46:36.272" v="557" actId="478"/>
          <ac:picMkLst>
            <pc:docMk/>
            <pc:sldMk cId="490514094" sldId="272"/>
            <ac:picMk id="12" creationId="{795936ED-A8E1-4CD1-9EBB-1E42DA059402}"/>
          </ac:picMkLst>
        </pc:picChg>
        <pc:picChg chg="add del mod">
          <ac:chgData name="Maya kumari" userId="13f60c04c46c7528" providerId="LiveId" clId="{96E182D8-230A-4DE2-A128-ECB83A0D637E}" dt="2021-12-29T04:46:35.625" v="556" actId="478"/>
          <ac:picMkLst>
            <pc:docMk/>
            <pc:sldMk cId="490514094" sldId="272"/>
            <ac:picMk id="14" creationId="{303B917B-EEFE-4B42-A2A3-768D977D3C01}"/>
          </ac:picMkLst>
        </pc:picChg>
        <pc:picChg chg="add mod">
          <ac:chgData name="Maya kumari" userId="13f60c04c46c7528" providerId="LiveId" clId="{96E182D8-230A-4DE2-A128-ECB83A0D637E}" dt="2021-12-29T04:46:18.329" v="553" actId="14100"/>
          <ac:picMkLst>
            <pc:docMk/>
            <pc:sldMk cId="490514094" sldId="272"/>
            <ac:picMk id="16" creationId="{B21C999D-DAD2-4EBD-993A-8BC6C08D71FA}"/>
          </ac:picMkLst>
        </pc:picChg>
        <pc:picChg chg="add mod">
          <ac:chgData name="Maya kumari" userId="13f60c04c46c7528" providerId="LiveId" clId="{96E182D8-230A-4DE2-A128-ECB83A0D637E}" dt="2021-12-29T04:47:39.332" v="563" actId="1076"/>
          <ac:picMkLst>
            <pc:docMk/>
            <pc:sldMk cId="490514094" sldId="272"/>
            <ac:picMk id="18" creationId="{4ED24345-4AFC-44EF-9CA9-D888A0D3C408}"/>
          </ac:picMkLst>
        </pc:picChg>
        <pc:picChg chg="add mod">
          <ac:chgData name="Maya kumari" userId="13f60c04c46c7528" providerId="LiveId" clId="{96E182D8-230A-4DE2-A128-ECB83A0D637E}" dt="2021-12-29T04:47:17.944" v="561" actId="1076"/>
          <ac:picMkLst>
            <pc:docMk/>
            <pc:sldMk cId="490514094" sldId="272"/>
            <ac:picMk id="20" creationId="{E5651808-14CB-4245-BF83-467F7E438F5E}"/>
          </ac:picMkLst>
        </pc:picChg>
        <pc:picChg chg="add mod">
          <ac:chgData name="Maya kumari" userId="13f60c04c46c7528" providerId="LiveId" clId="{96E182D8-230A-4DE2-A128-ECB83A0D637E}" dt="2021-12-29T04:47:51.958" v="567" actId="14100"/>
          <ac:picMkLst>
            <pc:docMk/>
            <pc:sldMk cId="490514094" sldId="272"/>
            <ac:picMk id="22" creationId="{45D7E39B-EBCA-4F23-988A-614AD530B2B4}"/>
          </ac:picMkLst>
        </pc:picChg>
        <pc:picChg chg="add mod">
          <ac:chgData name="Maya kumari" userId="13f60c04c46c7528" providerId="LiveId" clId="{96E182D8-230A-4DE2-A128-ECB83A0D637E}" dt="2021-12-29T04:48:05.209" v="569" actId="1076"/>
          <ac:picMkLst>
            <pc:docMk/>
            <pc:sldMk cId="490514094" sldId="272"/>
            <ac:picMk id="24" creationId="{6E4D686F-D342-48DD-B9B8-1863252D95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200" y="1336675"/>
            <a:ext cx="11004550" cy="1109980"/>
          </a:xfrm>
        </p:spPr>
        <p:txBody>
          <a:bodyPr>
            <a:noAutofit/>
          </a:bodyPr>
          <a:lstStyle/>
          <a:p>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Q-I.1</a:t>
            </a:r>
            <a:r>
              <a:rPr lang="en-US" sz="2400" dirty="0">
                <a:latin typeface="Times New Roman" panose="02020603050405020304" charset="0"/>
                <a:cs typeface="Times New Roman" panose="02020603050405020304" charset="0"/>
              </a:rPr>
              <a:t>.The boiling point of the inert gases are as follows: He – 4 K , Ne –10 K,  </a:t>
            </a:r>
            <a:r>
              <a:rPr lang="en-US" sz="2400" dirty="0" err="1">
                <a:latin typeface="Times New Roman" panose="02020603050405020304" charset="0"/>
                <a:cs typeface="Times New Roman" panose="02020603050405020304" charset="0"/>
              </a:rPr>
              <a:t>Ar</a:t>
            </a:r>
            <a:r>
              <a:rPr lang="en-US" sz="2400" dirty="0">
                <a:latin typeface="Times New Roman" panose="02020603050405020304" charset="0"/>
                <a:cs typeface="Times New Roman" panose="02020603050405020304" charset="0"/>
              </a:rPr>
              <a:t> – 100 K,  Kr  –170 K and Xe  –220K. Rationalize the trend observed.</a:t>
            </a:r>
          </a:p>
        </p:txBody>
      </p:sp>
      <p:sp>
        <p:nvSpPr>
          <p:cNvPr id="3" name="Subtitle 2"/>
          <p:cNvSpPr>
            <a:spLocks noGrp="1"/>
          </p:cNvSpPr>
          <p:nvPr>
            <p:ph type="subTitle" idx="1"/>
          </p:nvPr>
        </p:nvSpPr>
        <p:spPr>
          <a:xfrm>
            <a:off x="508000" y="2672080"/>
            <a:ext cx="6242050" cy="3821430"/>
          </a:xfrm>
        </p:spPr>
        <p:txBody>
          <a:bodyPr>
            <a:normAutofit/>
          </a:bodyPr>
          <a:lstStyle/>
          <a:p>
            <a:pPr algn="l"/>
            <a:r>
              <a:rPr lang="en-US"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Ans:</a:t>
            </a:r>
            <a:endParaRPr lang="en-US" dirty="0">
              <a:latin typeface="Times New Roman" panose="02020603050405020304" charset="0"/>
              <a:cs typeface="Times New Roman" panose="02020603050405020304" charset="0"/>
            </a:endParaRPr>
          </a:p>
          <a:p>
            <a:pPr algn="l"/>
            <a:r>
              <a:rPr lang="en-US"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He &lt; Ne &lt; </a:t>
            </a:r>
            <a:r>
              <a:rPr lang="en-US" dirty="0" err="1">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Ar</a:t>
            </a:r>
            <a:r>
              <a:rPr lang="en-US"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&lt; Kr &lt; Xe</a:t>
            </a:r>
            <a:endParaRPr lang="en-US" dirty="0">
              <a:latin typeface="Times New Roman" panose="02020603050405020304" charset="0"/>
              <a:cs typeface="Times New Roman" panose="02020603050405020304" charset="0"/>
            </a:endParaRPr>
          </a:p>
          <a:p>
            <a:pPr algn="l"/>
            <a:r>
              <a:rPr lang="en-US" dirty="0">
                <a:latin typeface="Times New Roman" panose="02020603050405020304" charset="0"/>
                <a:cs typeface="Times New Roman" panose="02020603050405020304" charset="0"/>
              </a:rPr>
              <a:t>As moving down the group the size increases and the atom can be polarized easily, hence induced dipole-induced dipole interactions are stronger in Xe compared to He. Therefore, the boiling point increases down the group. The number of electrons that can contribute to the induced dipoles is also increasing as we go from He to Xe. </a:t>
            </a:r>
          </a:p>
        </p:txBody>
      </p:sp>
      <p:sp>
        <p:nvSpPr>
          <p:cNvPr id="4" name="Title 1"/>
          <p:cNvSpPr>
            <a:spLocks noGrp="1"/>
          </p:cNvSpPr>
          <p:nvPr/>
        </p:nvSpPr>
        <p:spPr>
          <a:xfrm>
            <a:off x="989965" y="266700"/>
            <a:ext cx="10212070" cy="12750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CH-105 INORGANIC TUTORIAL -I</a:t>
            </a:r>
          </a:p>
          <a:p>
            <a:r>
              <a:rPr lang="en-US" sz="36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Topic-I</a:t>
            </a:r>
          </a:p>
        </p:txBody>
      </p:sp>
      <p:pic>
        <p:nvPicPr>
          <p:cNvPr id="5" name="Picture 4"/>
          <p:cNvPicPr>
            <a:picLocks noChangeAspect="1"/>
          </p:cNvPicPr>
          <p:nvPr/>
        </p:nvPicPr>
        <p:blipFill>
          <a:blip r:embed="rId2"/>
          <a:stretch>
            <a:fillRect/>
          </a:stretch>
        </p:blipFill>
        <p:spPr>
          <a:xfrm>
            <a:off x="6890824" y="3146742"/>
            <a:ext cx="5174615" cy="287210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835" y="1115695"/>
            <a:ext cx="10515600" cy="1325563"/>
          </a:xfrm>
        </p:spPr>
        <p:txBody>
          <a:bodyPr>
            <a:normAutofit/>
          </a:bodyPr>
          <a:lstStyle/>
          <a:p>
            <a:r>
              <a:rPr lang="en-US" sz="2400" dirty="0">
                <a:latin typeface="Times New Roman" panose="02020603050405020304" charset="0"/>
                <a:cs typeface="Times New Roman" panose="02020603050405020304" charset="0"/>
              </a:rPr>
              <a:t>Q-II.2. The Ellingham diagram of metal oxides is given below. Depict how to obtain (a) Mg from MgO using Al and </a:t>
            </a:r>
            <a:r>
              <a:rPr lang="en-US" sz="2400" dirty="0" err="1">
                <a:latin typeface="Times New Roman" panose="02020603050405020304" charset="0"/>
                <a:cs typeface="Times New Roman" panose="02020603050405020304" charset="0"/>
              </a:rPr>
              <a:t>Ti</a:t>
            </a:r>
            <a:r>
              <a:rPr lang="en-US" sz="2400" dirty="0">
                <a:latin typeface="Times New Roman" panose="02020603050405020304" charset="0"/>
                <a:cs typeface="Times New Roman" panose="02020603050405020304" charset="0"/>
              </a:rPr>
              <a:t> metals (b) Al from Al</a:t>
            </a:r>
            <a:r>
              <a:rPr lang="en-US" sz="2400" baseline="-25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O</a:t>
            </a:r>
            <a:r>
              <a:rPr lang="en-US" sz="2400" baseline="-25000" dirty="0">
                <a:latin typeface="Times New Roman" panose="02020603050405020304" charset="0"/>
                <a:cs typeface="Times New Roman" panose="02020603050405020304" charset="0"/>
              </a:rPr>
              <a:t>3</a:t>
            </a:r>
            <a:r>
              <a:rPr lang="en-US" sz="2400" dirty="0">
                <a:latin typeface="Times New Roman" panose="02020603050405020304" charset="0"/>
                <a:cs typeface="Times New Roman" panose="02020603050405020304" charset="0"/>
              </a:rPr>
              <a:t> using Mg and </a:t>
            </a:r>
            <a:r>
              <a:rPr lang="en-US" sz="2400" dirty="0" err="1">
                <a:latin typeface="Times New Roman" panose="02020603050405020304" charset="0"/>
                <a:cs typeface="Times New Roman" panose="02020603050405020304" charset="0"/>
              </a:rPr>
              <a:t>Ti</a:t>
            </a:r>
            <a:r>
              <a:rPr lang="en-US" sz="2400" dirty="0">
                <a:latin typeface="Times New Roman" panose="02020603050405020304" charset="0"/>
                <a:cs typeface="Times New Roman" panose="02020603050405020304" charset="0"/>
              </a:rPr>
              <a:t> metals (c) </a:t>
            </a:r>
            <a:r>
              <a:rPr lang="en-US" sz="2400" dirty="0" err="1">
                <a:latin typeface="Times New Roman" panose="02020603050405020304" charset="0"/>
                <a:cs typeface="Times New Roman" panose="02020603050405020304" charset="0"/>
              </a:rPr>
              <a:t>Ti</a:t>
            </a:r>
            <a:r>
              <a:rPr lang="en-US" sz="2400" dirty="0">
                <a:latin typeface="Times New Roman" panose="02020603050405020304" charset="0"/>
                <a:cs typeface="Times New Roman" panose="02020603050405020304" charset="0"/>
              </a:rPr>
              <a:t> from TiO</a:t>
            </a:r>
            <a:r>
              <a:rPr lang="en-US" sz="2400" baseline="-25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 using Mg and Al in the graph given below.</a:t>
            </a:r>
          </a:p>
        </p:txBody>
      </p:sp>
      <p:sp>
        <p:nvSpPr>
          <p:cNvPr id="7" name="Text Box 6"/>
          <p:cNvSpPr txBox="1"/>
          <p:nvPr/>
        </p:nvSpPr>
        <p:spPr>
          <a:xfrm>
            <a:off x="981710" y="1625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Topic-II</a:t>
            </a:r>
            <a:endParaRPr lang="en-US" sz="2800"/>
          </a:p>
        </p:txBody>
      </p:sp>
      <p:pic>
        <p:nvPicPr>
          <p:cNvPr id="8" name="image5.png"/>
          <p:cNvPicPr>
            <a:picLocks noGrp="1" noChangeAspect="1"/>
          </p:cNvPicPr>
          <p:nvPr>
            <p:ph sz="half" idx="1"/>
          </p:nvPr>
        </p:nvPicPr>
        <p:blipFill>
          <a:blip r:embed="rId2" cstate="print"/>
          <a:stretch>
            <a:fillRect/>
          </a:stretch>
        </p:blipFill>
        <p:spPr>
          <a:xfrm>
            <a:off x="6824980" y="2760345"/>
            <a:ext cx="4015105" cy="3312795"/>
          </a:xfrm>
          <a:prstGeom prst="rect">
            <a:avLst/>
          </a:prstGeom>
        </p:spPr>
      </p:pic>
      <p:pic>
        <p:nvPicPr>
          <p:cNvPr id="26" name="Picture 2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438275" y="2441575"/>
            <a:ext cx="4660265" cy="390461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65" y="1115695"/>
            <a:ext cx="11049635" cy="1958340"/>
          </a:xfrm>
        </p:spPr>
        <p:txBody>
          <a:bodyPr>
            <a:normAutofit/>
          </a:bodyPr>
          <a:lstStyle/>
          <a:p>
            <a:r>
              <a:rPr lang="en-US" sz="2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Q-II.3.</a:t>
            </a:r>
            <a:r>
              <a:rPr lang="en-US" sz="2400" dirty="0">
                <a:latin typeface="Times New Roman" panose="02020603050405020304" charset="0"/>
                <a:cs typeface="Times New Roman" panose="02020603050405020304" charset="0"/>
              </a:rPr>
              <a:t> To a silver nitrate solution, an </a:t>
            </a:r>
            <a:r>
              <a:rPr lang="en-US" sz="2400" dirty="0" err="1">
                <a:latin typeface="Times New Roman" panose="02020603050405020304" charset="0"/>
                <a:cs typeface="Times New Roman" panose="02020603050405020304" charset="0"/>
              </a:rPr>
              <a:t>aluminium</a:t>
            </a:r>
            <a:r>
              <a:rPr lang="en-US" sz="2400" dirty="0">
                <a:latin typeface="Times New Roman" panose="02020603050405020304" charset="0"/>
                <a:cs typeface="Times New Roman" panose="02020603050405020304" charset="0"/>
              </a:rPr>
              <a:t> rod is initially inserted. After ~20 minutes, a magnesium rod is inserted to the same solution. After another 20 minutes, O</a:t>
            </a:r>
            <a:r>
              <a:rPr lang="en-US" sz="2400" baseline="-25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 is bubbled into the solution at a slightly elevated temperature. What are the products formed at each stage? (You may use the following redox potentials Al</a:t>
            </a:r>
            <a:r>
              <a:rPr lang="en-US" sz="2400" baseline="30000" dirty="0">
                <a:latin typeface="Times New Roman" panose="02020603050405020304" charset="0"/>
                <a:cs typeface="Times New Roman" panose="02020603050405020304" charset="0"/>
              </a:rPr>
              <a:t>3+</a:t>
            </a:r>
            <a:r>
              <a:rPr lang="en-US" sz="2400" dirty="0">
                <a:latin typeface="Times New Roman" panose="02020603050405020304" charset="0"/>
                <a:cs typeface="Times New Roman" panose="02020603050405020304" charset="0"/>
              </a:rPr>
              <a:t>/Al = -1.66 V; Ag</a:t>
            </a:r>
            <a:r>
              <a:rPr lang="en-US" sz="2400" baseline="30000" dirty="0">
                <a:latin typeface="Symbol" panose="05050102010706020507" charset="0"/>
                <a:cs typeface="Symbol" panose="05050102010706020507" charset="0"/>
              </a:rPr>
              <a:t>+</a:t>
            </a:r>
            <a:r>
              <a:rPr lang="en-US" sz="2400" dirty="0">
                <a:latin typeface="Times New Roman" panose="02020603050405020304" charset="0"/>
                <a:cs typeface="Times New Roman" panose="02020603050405020304" charset="0"/>
              </a:rPr>
              <a:t>/Ag = </a:t>
            </a:r>
            <a:r>
              <a:rPr lang="en-US" sz="2400" dirty="0">
                <a:latin typeface="Symbol" panose="05050102010706020507" charset="0"/>
                <a:cs typeface="Symbol" panose="05050102010706020507" charset="0"/>
              </a:rPr>
              <a:t>+</a:t>
            </a:r>
            <a:r>
              <a:rPr lang="en-US" sz="2400" dirty="0">
                <a:latin typeface="Times New Roman" panose="02020603050405020304" charset="0"/>
                <a:cs typeface="Times New Roman" panose="02020603050405020304" charset="0"/>
              </a:rPr>
              <a:t>0.80 V; Mg</a:t>
            </a:r>
            <a:r>
              <a:rPr lang="en-US" sz="2400" baseline="30000" dirty="0">
                <a:latin typeface="Times New Roman" panose="02020603050405020304" charset="0"/>
                <a:cs typeface="Times New Roman" panose="02020603050405020304" charset="0"/>
              </a:rPr>
              <a:t>2</a:t>
            </a:r>
            <a:r>
              <a:rPr lang="en-US" sz="2400" baseline="30000" dirty="0">
                <a:latin typeface="Symbol" panose="05050102010706020507" charset="0"/>
                <a:cs typeface="Symbol" panose="05050102010706020507" charset="0"/>
              </a:rPr>
              <a:t>+</a:t>
            </a:r>
            <a:r>
              <a:rPr lang="en-US" sz="2400" dirty="0">
                <a:latin typeface="Times New Roman" panose="02020603050405020304" charset="0"/>
                <a:cs typeface="Times New Roman" panose="02020603050405020304" charset="0"/>
              </a:rPr>
              <a:t>/Mg =  -2.36 V; O</a:t>
            </a:r>
            <a:r>
              <a:rPr lang="en-US" sz="2400" baseline="-25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/2O</a:t>
            </a:r>
            <a:r>
              <a:rPr lang="en-US" sz="2400" baseline="30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 = + 1.36 V).</a:t>
            </a:r>
          </a:p>
        </p:txBody>
      </p:sp>
      <p:sp>
        <p:nvSpPr>
          <p:cNvPr id="7" name="Text Box 6"/>
          <p:cNvSpPr txBox="1"/>
          <p:nvPr/>
        </p:nvSpPr>
        <p:spPr>
          <a:xfrm>
            <a:off x="981710" y="1625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Topic-II</a:t>
            </a:r>
            <a:endParaRPr lang="en-US" sz="2800"/>
          </a:p>
        </p:txBody>
      </p:sp>
      <p:pic>
        <p:nvPicPr>
          <p:cNvPr id="13" name="Picture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3470" y="3273425"/>
            <a:ext cx="8965565" cy="340042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909320"/>
            <a:ext cx="11162030" cy="1239520"/>
          </a:xfrm>
        </p:spPr>
        <p:txBody>
          <a:bodyPr>
            <a:normAutofit/>
          </a:bodyPr>
          <a:lstStyle/>
          <a:p>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Q-I.2.</a:t>
            </a:r>
            <a:r>
              <a:rPr lang="en-US" sz="2400" dirty="0">
                <a:latin typeface="Times New Roman" panose="02020603050405020304" charset="0"/>
                <a:cs typeface="Times New Roman" panose="02020603050405020304" charset="0"/>
              </a:rPr>
              <a:t>Between the two reactions listed below, predict the following (</a:t>
            </a:r>
            <a:r>
              <a:rPr lang="en-US" sz="2400" dirty="0" err="1">
                <a:latin typeface="Times New Roman" panose="02020603050405020304" charset="0"/>
                <a:cs typeface="Times New Roman" panose="02020603050405020304" charset="0"/>
              </a:rPr>
              <a:t>i</a:t>
            </a:r>
            <a:r>
              <a:rPr lang="en-US" sz="2400" dirty="0">
                <a:latin typeface="Times New Roman" panose="02020603050405020304" charset="0"/>
                <a:cs typeface="Times New Roman" panose="02020603050405020304" charset="0"/>
              </a:rPr>
              <a:t>) in which direction the reaction equilibrium lies (ii) qualitatively predict which reaction is expected to be faster using the following absolute</a:t>
            </a:r>
            <a:r>
              <a:rPr lang="en-US" sz="2400" dirty="0">
                <a:latin typeface="Symbol" panose="05050102010706020507" charset="0"/>
                <a:cs typeface="Symbol" panose="05050102010706020507" charset="0"/>
              </a:rPr>
              <a:t> </a:t>
            </a:r>
            <a:r>
              <a:rPr lang="en-US" sz="2400" dirty="0">
                <a:latin typeface="Times New Roman" panose="02020603050405020304" charset="0"/>
                <a:cs typeface="Times New Roman" panose="02020603050405020304" charset="0"/>
              </a:rPr>
              <a:t>η values. </a:t>
            </a:r>
          </a:p>
        </p:txBody>
      </p:sp>
      <p:sp>
        <p:nvSpPr>
          <p:cNvPr id="3" name="Content Placeholder 2"/>
          <p:cNvSpPr>
            <a:spLocks noGrp="1"/>
          </p:cNvSpPr>
          <p:nvPr>
            <p:ph sz="half" idx="1"/>
          </p:nvPr>
        </p:nvSpPr>
        <p:spPr>
          <a:xfrm>
            <a:off x="801370" y="2148840"/>
            <a:ext cx="8956040" cy="2006600"/>
          </a:xfrm>
        </p:spPr>
        <p:txBody>
          <a:bodyPr>
            <a:normAutofit lnSpcReduction="10000"/>
          </a:bodyPr>
          <a:lstStyle/>
          <a:p>
            <a:pPr marL="457200" lvl="1" indent="0" algn="l">
              <a:buNone/>
            </a:pPr>
            <a:r>
              <a:rPr lang="en-US" sz="2800" dirty="0">
                <a:cs typeface="+mn-lt"/>
              </a:rPr>
              <a:t>HCl  +  </a:t>
            </a:r>
            <a:r>
              <a:rPr lang="en-US" sz="2800" dirty="0" err="1">
                <a:cs typeface="+mn-lt"/>
              </a:rPr>
              <a:t>LiH</a:t>
            </a:r>
            <a:r>
              <a:rPr lang="en-US" sz="2800" dirty="0">
                <a:cs typeface="+mn-lt"/>
              </a:rPr>
              <a:t> </a:t>
            </a:r>
            <a:r>
              <a:rPr lang="en-US" sz="2800" dirty="0">
                <a:latin typeface="Arial" panose="020B0604020202020204" pitchFamily="34" charset="0"/>
                <a:cs typeface="Arial" panose="020B0604020202020204" pitchFamily="34" charset="0"/>
              </a:rPr>
              <a:t>   </a:t>
            </a:r>
            <a:r>
              <a:rPr lang="en-US" sz="2800" dirty="0">
                <a:latin typeface="Cambria Math" panose="02040503050406030204" charset="0"/>
                <a:cs typeface="Cambria Math" panose="02040503050406030204" charset="0"/>
              </a:rPr>
              <a:t>⇋</a:t>
            </a:r>
            <a:r>
              <a:rPr lang="en-US" sz="2800" dirty="0">
                <a:latin typeface="Arial" panose="020B0604020202020204" pitchFamily="34" charset="0"/>
                <a:cs typeface="Arial" panose="020B0604020202020204" pitchFamily="34" charset="0"/>
              </a:rPr>
              <a:t>   </a:t>
            </a:r>
            <a:r>
              <a:rPr lang="en-US" sz="2800" dirty="0">
                <a:cs typeface="+mn-lt"/>
              </a:rPr>
              <a:t>LiCl   + H</a:t>
            </a:r>
            <a:r>
              <a:rPr lang="en-US" sz="2800" baseline="-25000" dirty="0">
                <a:cs typeface="+mn-lt"/>
              </a:rPr>
              <a:t>2</a:t>
            </a:r>
          </a:p>
          <a:p>
            <a:pPr marL="457200" lvl="1" indent="0" algn="l">
              <a:buNone/>
            </a:pPr>
            <a:r>
              <a:rPr lang="en-US" sz="3600" baseline="-25000" dirty="0">
                <a:cs typeface="+mn-lt"/>
              </a:rPr>
              <a:t>8.0         4.08             4.75       8.7</a:t>
            </a:r>
          </a:p>
          <a:p>
            <a:pPr marL="457200" lvl="1" indent="0" algn="l">
              <a:buNone/>
            </a:pPr>
            <a:endParaRPr lang="en-US" sz="3600" baseline="-25000" dirty="0">
              <a:cs typeface="+mn-lt"/>
            </a:endParaRPr>
          </a:p>
          <a:p>
            <a:pPr marL="457200" lvl="1" indent="0" algn="l">
              <a:buNone/>
            </a:pPr>
            <a:r>
              <a:rPr lang="en-US" sz="2800" dirty="0">
                <a:cs typeface="+mn-lt"/>
                <a:sym typeface="+mn-ea"/>
              </a:rPr>
              <a:t>HOF  +  </a:t>
            </a:r>
            <a:r>
              <a:rPr lang="en-US" sz="2800" dirty="0" err="1">
                <a:cs typeface="+mn-lt"/>
                <a:sym typeface="+mn-ea"/>
              </a:rPr>
              <a:t>LiH</a:t>
            </a:r>
            <a:r>
              <a:rPr lang="en-US" sz="2800" dirty="0">
                <a:cs typeface="+mn-lt"/>
                <a:sym typeface="+mn-ea"/>
              </a:rPr>
              <a:t> </a:t>
            </a:r>
            <a:r>
              <a:rPr lang="en-US" sz="2800" dirty="0">
                <a:latin typeface="Arial" panose="020B0604020202020204" pitchFamily="34" charset="0"/>
                <a:cs typeface="Arial" panose="020B0604020202020204" pitchFamily="34" charset="0"/>
                <a:sym typeface="+mn-ea"/>
              </a:rPr>
              <a:t>   </a:t>
            </a:r>
            <a:r>
              <a:rPr lang="en-US" sz="2800" dirty="0">
                <a:latin typeface="Cambria Math" panose="02040503050406030204" charset="0"/>
                <a:cs typeface="Cambria Math" panose="02040503050406030204" charset="0"/>
                <a:sym typeface="+mn-ea"/>
              </a:rPr>
              <a:t>⇋</a:t>
            </a:r>
            <a:r>
              <a:rPr lang="en-US" sz="2800" dirty="0">
                <a:latin typeface="Arial" panose="020B0604020202020204" pitchFamily="34" charset="0"/>
                <a:cs typeface="Arial" panose="020B0604020202020204" pitchFamily="34" charset="0"/>
                <a:sym typeface="+mn-ea"/>
              </a:rPr>
              <a:t>   </a:t>
            </a:r>
            <a:r>
              <a:rPr lang="en-US" sz="2800" dirty="0" err="1">
                <a:cs typeface="+mn-lt"/>
                <a:sym typeface="+mn-ea"/>
              </a:rPr>
              <a:t>LiF</a:t>
            </a:r>
            <a:r>
              <a:rPr lang="en-US" sz="2800" dirty="0">
                <a:cs typeface="+mn-lt"/>
                <a:sym typeface="+mn-ea"/>
              </a:rPr>
              <a:t>   + H</a:t>
            </a:r>
            <a:r>
              <a:rPr lang="en-US" sz="2800" baseline="-25000" dirty="0">
                <a:cs typeface="+mn-lt"/>
                <a:sym typeface="+mn-ea"/>
              </a:rPr>
              <a:t>2</a:t>
            </a:r>
            <a:r>
              <a:rPr lang="en-US" sz="2800" dirty="0">
                <a:cs typeface="+mn-lt"/>
                <a:sym typeface="+mn-ea"/>
              </a:rPr>
              <a:t>O</a:t>
            </a:r>
            <a:endParaRPr lang="en-US" sz="2800" baseline="-25000" dirty="0">
              <a:cs typeface="+mn-lt"/>
            </a:endParaRPr>
          </a:p>
          <a:p>
            <a:pPr marL="457200" lvl="1" indent="0" algn="l">
              <a:buNone/>
            </a:pPr>
            <a:r>
              <a:rPr lang="en-US" sz="3600" baseline="-25000" dirty="0">
                <a:cs typeface="+mn-lt"/>
                <a:sym typeface="+mn-ea"/>
              </a:rPr>
              <a:t>7.82         4.08              5.87          9.5</a:t>
            </a:r>
            <a:endParaRPr lang="en-US" sz="3600" baseline="-25000" dirty="0">
              <a:cs typeface="+mn-lt"/>
            </a:endParaRPr>
          </a:p>
          <a:p>
            <a:pPr marL="457200" lvl="1" indent="0" algn="l">
              <a:buNone/>
            </a:pPr>
            <a:endParaRPr lang="en-US" sz="3600" baseline="-25000" dirty="0">
              <a:cs typeface="+mn-lt"/>
            </a:endParaRPr>
          </a:p>
        </p:txBody>
      </p:sp>
      <p:sp>
        <p:nvSpPr>
          <p:cNvPr id="9" name="Title 1"/>
          <p:cNvSpPr>
            <a:spLocks noGrp="1"/>
          </p:cNvSpPr>
          <p:nvPr/>
        </p:nvSpPr>
        <p:spPr>
          <a:xfrm>
            <a:off x="596900" y="139065"/>
            <a:ext cx="10597515" cy="7702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CH-105 INORGANIC TUTORIAL -I</a:t>
            </a: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Topic-I</a:t>
            </a:r>
          </a:p>
        </p:txBody>
      </p:sp>
      <p:sp>
        <p:nvSpPr>
          <p:cNvPr id="4" name="Title 1"/>
          <p:cNvSpPr>
            <a:spLocks noGrp="1"/>
          </p:cNvSpPr>
          <p:nvPr/>
        </p:nvSpPr>
        <p:spPr>
          <a:xfrm>
            <a:off x="314960" y="4155440"/>
            <a:ext cx="11408410" cy="25241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Ans.</a:t>
            </a:r>
          </a:p>
          <a:p>
            <a:pPr algn="l">
              <a:lnSpc>
                <a:spcPct val="100000"/>
              </a:lnSpc>
            </a:pPr>
            <a:r>
              <a:rPr lang="en-US" sz="2400" dirty="0">
                <a:latin typeface="Symbol" panose="05050102010706020507" charset="0"/>
                <a:cs typeface="Symbol" panose="05050102010706020507"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Symbol" panose="05050102010706020507" charset="0"/>
                <a:cs typeface="Symbol" panose="05050102010706020507"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η for first reaction = &lt;η&gt;</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LHS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6.04</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and &lt;η&gt;</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RHS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6.72. </a:t>
            </a:r>
            <a:endPar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a:p>
            <a:pPr algn="l">
              <a:lnSpc>
                <a:spcPct val="100000"/>
              </a:lnSpc>
            </a:pP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for  second reaction &lt;η&gt;</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LHS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5.95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and &lt;η&gt;</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RHS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7.68.</a:t>
            </a:r>
          </a:p>
          <a:p>
            <a:pPr algn="l">
              <a:lnSpc>
                <a:spcPct val="100000"/>
              </a:lnSpc>
            </a:pPr>
            <a:r>
              <a:rPr lang="en-US" sz="2400" dirty="0">
                <a:latin typeface="Times New Roman" panose="02020603050405020304" charset="0"/>
                <a:cs typeface="Times New Roman" panose="02020603050405020304" charset="0"/>
                <a:sym typeface="+mn-ea"/>
              </a:rPr>
              <a:t> </a:t>
            </a:r>
          </a:p>
          <a:p>
            <a:pPr algn="l">
              <a:lnSpc>
                <a:spcPct val="100000"/>
              </a:lnSpc>
            </a:pPr>
            <a:r>
              <a:rPr lang="en-US" sz="2400" dirty="0">
                <a:latin typeface="Times New Roman" panose="02020603050405020304" charset="0"/>
                <a:cs typeface="Times New Roman" panose="02020603050405020304" charset="0"/>
                <a:sym typeface="+mn-ea"/>
              </a:rPr>
              <a:t>Thus for both  the reaction, </a:t>
            </a:r>
            <a:r>
              <a:rPr lang="en-US" sz="2400" dirty="0" err="1">
                <a:latin typeface="Times New Roman" panose="02020603050405020304" charset="0"/>
                <a:cs typeface="Times New Roman" panose="02020603050405020304" charset="0"/>
                <a:sym typeface="+mn-ea"/>
              </a:rPr>
              <a:t>equillibrium</a:t>
            </a:r>
            <a:r>
              <a:rPr lang="en-US" sz="2400" dirty="0">
                <a:latin typeface="Times New Roman" panose="02020603050405020304" charset="0"/>
                <a:cs typeface="Times New Roman" panose="02020603050405020304" charset="0"/>
                <a:sym typeface="+mn-ea"/>
              </a:rPr>
              <a:t> lies on right side.  However, the difference between the &lt;η&gt;</a:t>
            </a:r>
            <a:r>
              <a:rPr lang="en-US" sz="2400" baseline="-25000" dirty="0">
                <a:latin typeface="Times New Roman" panose="02020603050405020304" charset="0"/>
                <a:cs typeface="Times New Roman" panose="02020603050405020304" charset="0"/>
                <a:sym typeface="+mn-ea"/>
              </a:rPr>
              <a:t>LHS</a:t>
            </a:r>
            <a:r>
              <a:rPr lang="en-US" sz="2400" dirty="0">
                <a:latin typeface="Times New Roman" panose="02020603050405020304" charset="0"/>
                <a:cs typeface="Times New Roman" panose="02020603050405020304" charset="0"/>
                <a:sym typeface="+mn-ea"/>
              </a:rPr>
              <a:t> and &lt;η&gt;</a:t>
            </a:r>
            <a:r>
              <a:rPr lang="en-US" sz="2400" baseline="-25000" dirty="0">
                <a:latin typeface="Times New Roman" panose="02020603050405020304" charset="0"/>
                <a:cs typeface="Times New Roman" panose="02020603050405020304" charset="0"/>
                <a:sym typeface="+mn-ea"/>
              </a:rPr>
              <a:t>RHS</a:t>
            </a:r>
            <a:r>
              <a:rPr lang="en-US" sz="2400" dirty="0">
                <a:latin typeface="Times New Roman" panose="02020603050405020304" charset="0"/>
                <a:cs typeface="Times New Roman" panose="02020603050405020304" charset="0"/>
                <a:sym typeface="+mn-ea"/>
              </a:rPr>
              <a:t> for the first reaction is</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0.68</a:t>
            </a:r>
            <a:r>
              <a:rPr lang="en-US" sz="2400" dirty="0">
                <a:latin typeface="Times New Roman" panose="02020603050405020304" charset="0"/>
                <a:cs typeface="Times New Roman" panose="02020603050405020304" charset="0"/>
                <a:sym typeface="+mn-ea"/>
              </a:rPr>
              <a:t>, while for the second reaction is </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1.73</a:t>
            </a:r>
            <a:r>
              <a:rPr lang="en-US" sz="2400" dirty="0">
                <a:latin typeface="Times New Roman" panose="02020603050405020304" charset="0"/>
                <a:cs typeface="Times New Roman" panose="02020603050405020304" charset="0"/>
                <a:sym typeface="+mn-ea"/>
              </a:rPr>
              <a:t>. Qualitatively, this suggests that the second reaction is expected to be faster.</a:t>
            </a:r>
          </a:p>
          <a:p>
            <a:pPr algn="l"/>
            <a:r>
              <a:rPr lang="en-US" sz="2400" dirty="0">
                <a:latin typeface="Times New Roman" panose="02020603050405020304" charset="0"/>
                <a:cs typeface="Times New Roman" panose="02020603050405020304" charset="0"/>
                <a:sym typeface="+mn-ea"/>
              </a:rPr>
              <a:t> </a:t>
            </a:r>
            <a:r>
              <a:rPr lang="en-US" sz="2400" baseline="-25000" dirty="0">
                <a:latin typeface="Times New Roman" panose="02020603050405020304" charset="0"/>
                <a:cs typeface="Times New Roman" panose="02020603050405020304" charset="0"/>
                <a:sym typeface="+mn-ea"/>
              </a:rPr>
              <a:t> </a:t>
            </a:r>
            <a:endParaRPr lang="en-US" sz="2400" baseline="-250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BD38FF02-90FF-4C3E-8171-4955654BF9D7}"/>
              </a:ext>
            </a:extLst>
          </p:cNvPr>
          <p:cNvPicPr>
            <a:picLocks noChangeAspect="1"/>
          </p:cNvPicPr>
          <p:nvPr/>
        </p:nvPicPr>
        <p:blipFill>
          <a:blip r:embed="rId2"/>
          <a:stretch>
            <a:fillRect/>
          </a:stretch>
        </p:blipFill>
        <p:spPr>
          <a:xfrm>
            <a:off x="6441205" y="2875280"/>
            <a:ext cx="3802615" cy="733926"/>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65" y="1043940"/>
            <a:ext cx="11125835" cy="1266825"/>
          </a:xfrm>
        </p:spPr>
        <p:txBody>
          <a:bodyPr>
            <a:normAutofit/>
          </a:bodyPr>
          <a:lstStyle/>
          <a:p>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Q-I.3</a:t>
            </a:r>
            <a:r>
              <a:rPr lang="en-US" sz="2400" dirty="0">
                <a:latin typeface="Times New Roman" panose="02020603050405020304" charset="0"/>
                <a:cs typeface="Times New Roman" panose="02020603050405020304" charset="0"/>
              </a:rPr>
              <a:t>. Predict the relative solubility trend in water for the following two sets of molecules. (a) </a:t>
            </a:r>
            <a:r>
              <a:rPr lang="en-US" sz="2400" dirty="0" err="1">
                <a:latin typeface="Times New Roman" panose="02020603050405020304" charset="0"/>
                <a:cs typeface="Times New Roman" panose="02020603050405020304" charset="0"/>
              </a:rPr>
              <a:t>NaF</a:t>
            </a:r>
            <a:r>
              <a:rPr lang="en-US" sz="2400" dirty="0">
                <a:latin typeface="Times New Roman" panose="02020603050405020304" charset="0"/>
                <a:cs typeface="Times New Roman" panose="02020603050405020304" charset="0"/>
              </a:rPr>
              <a:t>, NaCl, </a:t>
            </a:r>
            <a:r>
              <a:rPr lang="en-US" sz="2400" dirty="0" err="1">
                <a:latin typeface="Times New Roman" panose="02020603050405020304" charset="0"/>
                <a:cs typeface="Times New Roman" panose="02020603050405020304" charset="0"/>
              </a:rPr>
              <a:t>NaBr</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NaI</a:t>
            </a:r>
            <a:r>
              <a:rPr lang="en-US" sz="2400" dirty="0">
                <a:latin typeface="Times New Roman" panose="02020603050405020304" charset="0"/>
                <a:cs typeface="Times New Roman" panose="02020603050405020304" charset="0"/>
              </a:rPr>
              <a:t> (b) </a:t>
            </a:r>
            <a:r>
              <a:rPr lang="en-US" sz="2400" dirty="0" err="1">
                <a:latin typeface="Times New Roman" panose="02020603050405020304" charset="0"/>
                <a:cs typeface="Times New Roman" panose="02020603050405020304" charset="0"/>
              </a:rPr>
              <a:t>CuF</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CuCl</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CuBr</a:t>
            </a:r>
            <a:r>
              <a:rPr lang="en-US" sz="2400" dirty="0">
                <a:latin typeface="Times New Roman" panose="02020603050405020304" charset="0"/>
                <a:cs typeface="Times New Roman" panose="02020603050405020304" charset="0"/>
              </a:rPr>
              <a:t> and </a:t>
            </a:r>
            <a:r>
              <a:rPr lang="en-US" sz="2400" dirty="0" err="1">
                <a:latin typeface="Times New Roman" panose="02020603050405020304" charset="0"/>
                <a:cs typeface="Times New Roman" panose="02020603050405020304" charset="0"/>
              </a:rPr>
              <a:t>CuI</a:t>
            </a:r>
            <a:r>
              <a:rPr lang="en-US" sz="2400" dirty="0">
                <a:latin typeface="Times New Roman" panose="02020603050405020304" charset="0"/>
                <a:cs typeface="Times New Roman" panose="02020603050405020304" charset="0"/>
              </a:rPr>
              <a:t>. Briefly rationalize your answer. </a:t>
            </a:r>
          </a:p>
        </p:txBody>
      </p:sp>
      <p:sp>
        <p:nvSpPr>
          <p:cNvPr id="3" name="Content Placeholder 2"/>
          <p:cNvSpPr>
            <a:spLocks noGrp="1"/>
          </p:cNvSpPr>
          <p:nvPr>
            <p:ph idx="1"/>
          </p:nvPr>
        </p:nvSpPr>
        <p:spPr>
          <a:xfrm>
            <a:off x="532765" y="2223135"/>
            <a:ext cx="11229340" cy="4164330"/>
          </a:xfrm>
        </p:spPr>
        <p:txBody>
          <a:bodyPr>
            <a:normAutofit/>
          </a:bodyPr>
          <a:lstStyle/>
          <a:p>
            <a:pPr marL="0" indent="0">
              <a:buNone/>
            </a:pP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Ans.</a:t>
            </a:r>
            <a:endParaRPr lang="en-US" sz="2400" dirty="0"/>
          </a:p>
          <a:p>
            <a:pPr marL="0" indent="0">
              <a:buNone/>
            </a:pPr>
            <a:r>
              <a:rPr lang="en-US" sz="2400" dirty="0">
                <a:latin typeface="Times New Roman" panose="02020603050405020304" charset="0"/>
                <a:cs typeface="Times New Roman" panose="02020603050405020304" charset="0"/>
              </a:rPr>
              <a:t>The solubility of set a) will increase in the order of</a:t>
            </a:r>
          </a:p>
          <a:p>
            <a:pPr marL="0" indent="0">
              <a:buNone/>
            </a:pP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NaF</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&lt; NaCl &lt; </a:t>
            </a: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NaBr</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&lt; </a:t>
            </a: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NaI</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(here Na</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and I</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are hard base  and soft acid </a:t>
            </a:r>
            <a:r>
              <a:rPr lang="en-US" sz="2400" dirty="0" err="1">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respactively</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endPar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buNone/>
            </a:pPr>
            <a:r>
              <a:rPr lang="en-US" sz="2400" dirty="0">
                <a:latin typeface="Times New Roman" panose="02020603050405020304" charset="0"/>
                <a:cs typeface="Times New Roman" panose="02020603050405020304" charset="0"/>
              </a:rPr>
              <a:t> </a:t>
            </a:r>
          </a:p>
          <a:p>
            <a:pPr marL="0" indent="0">
              <a:buNone/>
            </a:pPr>
            <a:r>
              <a:rPr lang="en-US" sz="2400" dirty="0">
                <a:latin typeface="Times New Roman" panose="02020603050405020304" charset="0"/>
                <a:cs typeface="Times New Roman" panose="02020603050405020304" charset="0"/>
              </a:rPr>
              <a:t>For Set b) solubility will decrease in the order of </a:t>
            </a:r>
          </a:p>
          <a:p>
            <a:pPr marL="0" indent="0">
              <a:buNone/>
            </a:pP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CuF</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&gt; </a:t>
            </a: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CuCl</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&gt; </a:t>
            </a: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CuBr</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 &gt; </a:t>
            </a:r>
            <a:r>
              <a:rPr lang="en-US" sz="2400" dirty="0" err="1">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CuI</a:t>
            </a:r>
            <a:r>
              <a:rPr lang="en-US" sz="2400" dirty="0">
                <a:latin typeface="Times New Roman" panose="02020603050405020304" charset="0"/>
                <a:cs typeface="Times New Roman" panose="02020603050405020304" charset="0"/>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(here I</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and Cu</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are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soft acid</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and soft base </a:t>
            </a:r>
            <a:r>
              <a:rPr lang="en-US" sz="2400" dirty="0" err="1">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respactively</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a:t>
            </a:r>
          </a:p>
          <a:p>
            <a:pPr marL="0" indent="0">
              <a:buNone/>
            </a:pPr>
            <a:endParaRPr lang="en-US" sz="2400" dirty="0">
              <a:latin typeface="Times New Roman" panose="02020603050405020304" charset="0"/>
              <a:cs typeface="Times New Roman" panose="02020603050405020304" charset="0"/>
            </a:endParaRPr>
          </a:p>
          <a:p>
            <a:pPr marL="0" indent="0">
              <a:lnSpc>
                <a:spcPct val="100000"/>
              </a:lnSpc>
              <a:buNone/>
            </a:pPr>
            <a:r>
              <a:rPr lang="en-US" sz="2400" dirty="0">
                <a:latin typeface="Times New Roman" panose="02020603050405020304" charset="0"/>
                <a:cs typeface="Times New Roman" panose="02020603050405020304" charset="0"/>
              </a:rPr>
              <a:t> </a:t>
            </a:r>
            <a:r>
              <a:rPr lang="en-US" sz="2400" dirty="0">
                <a:solidFill>
                  <a:srgbClr val="7030A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Soft acid-soft base combination is more covalent and less soluble in polar solvents like water. </a:t>
            </a:r>
            <a:endParaRPr lang="en-US" sz="2400" dirty="0">
              <a:latin typeface="Times New Roman" panose="02020603050405020304" charset="0"/>
              <a:cs typeface="Times New Roman" panose="02020603050405020304" charset="0"/>
            </a:endParaRPr>
          </a:p>
          <a:p>
            <a:pPr marL="0" indent="0">
              <a:lnSpc>
                <a:spcPct val="100000"/>
              </a:lnSpc>
              <a:buNone/>
            </a:pPr>
            <a:endParaRPr lang="en-US" sz="2400" dirty="0">
              <a:latin typeface="Times New Roman" panose="02020603050405020304" charset="0"/>
              <a:cs typeface="Times New Roman" panose="02020603050405020304" charset="0"/>
            </a:endParaRPr>
          </a:p>
        </p:txBody>
      </p:sp>
      <p:sp>
        <p:nvSpPr>
          <p:cNvPr id="4" name="Title 1"/>
          <p:cNvSpPr>
            <a:spLocks noGrp="1"/>
          </p:cNvSpPr>
          <p:nvPr/>
        </p:nvSpPr>
        <p:spPr>
          <a:xfrm>
            <a:off x="1130935" y="198120"/>
            <a:ext cx="9916795" cy="8464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CH-105 INORGANIC TUTORIAL -I</a:t>
            </a: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Topic-I</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6D9399-EF30-467C-8CC6-56BB36D94024}"/>
              </a:ext>
            </a:extLst>
          </p:cNvPr>
          <p:cNvSpPr>
            <a:spLocks noGrp="1"/>
          </p:cNvSpPr>
          <p:nvPr/>
        </p:nvSpPr>
        <p:spPr>
          <a:xfrm>
            <a:off x="879322" y="183012"/>
            <a:ext cx="9916795" cy="8464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CH-105 INORGANIC TUTORIAL -I</a:t>
            </a: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Topic-I</a:t>
            </a:r>
          </a:p>
        </p:txBody>
      </p:sp>
      <p:pic>
        <p:nvPicPr>
          <p:cNvPr id="16" name="Picture 15">
            <a:extLst>
              <a:ext uri="{FF2B5EF4-FFF2-40B4-BE49-F238E27FC236}">
                <a16:creationId xmlns:a16="http://schemas.microsoft.com/office/drawing/2014/main" id="{B21C999D-DAD2-4EBD-993A-8BC6C08D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314" y="1800472"/>
            <a:ext cx="4307689" cy="1814170"/>
          </a:xfrm>
          <a:prstGeom prst="rect">
            <a:avLst/>
          </a:prstGeom>
        </p:spPr>
      </p:pic>
      <p:pic>
        <p:nvPicPr>
          <p:cNvPr id="18" name="Picture 17">
            <a:extLst>
              <a:ext uri="{FF2B5EF4-FFF2-40B4-BE49-F238E27FC236}">
                <a16:creationId xmlns:a16="http://schemas.microsoft.com/office/drawing/2014/main" id="{4ED24345-4AFC-44EF-9CA9-D888A0D3C408}"/>
              </a:ext>
            </a:extLst>
          </p:cNvPr>
          <p:cNvPicPr>
            <a:picLocks noChangeAspect="1"/>
          </p:cNvPicPr>
          <p:nvPr/>
        </p:nvPicPr>
        <p:blipFill>
          <a:blip r:embed="rId3"/>
          <a:stretch>
            <a:fillRect/>
          </a:stretch>
        </p:blipFill>
        <p:spPr>
          <a:xfrm>
            <a:off x="122078" y="1575180"/>
            <a:ext cx="7637456" cy="3204411"/>
          </a:xfrm>
          <a:prstGeom prst="rect">
            <a:avLst/>
          </a:prstGeom>
        </p:spPr>
      </p:pic>
      <p:pic>
        <p:nvPicPr>
          <p:cNvPr id="20" name="Picture 19">
            <a:extLst>
              <a:ext uri="{FF2B5EF4-FFF2-40B4-BE49-F238E27FC236}">
                <a16:creationId xmlns:a16="http://schemas.microsoft.com/office/drawing/2014/main" id="{E5651808-14CB-4245-BF83-467F7E438F5E}"/>
              </a:ext>
            </a:extLst>
          </p:cNvPr>
          <p:cNvPicPr>
            <a:picLocks noChangeAspect="1"/>
          </p:cNvPicPr>
          <p:nvPr/>
        </p:nvPicPr>
        <p:blipFill>
          <a:blip r:embed="rId4"/>
          <a:stretch>
            <a:fillRect/>
          </a:stretch>
        </p:blipFill>
        <p:spPr>
          <a:xfrm>
            <a:off x="201858" y="1129871"/>
            <a:ext cx="1401811" cy="344905"/>
          </a:xfrm>
          <a:prstGeom prst="rect">
            <a:avLst/>
          </a:prstGeom>
        </p:spPr>
      </p:pic>
      <p:pic>
        <p:nvPicPr>
          <p:cNvPr id="22" name="Picture 21">
            <a:extLst>
              <a:ext uri="{FF2B5EF4-FFF2-40B4-BE49-F238E27FC236}">
                <a16:creationId xmlns:a16="http://schemas.microsoft.com/office/drawing/2014/main" id="{45D7E39B-EBCA-4F23-988A-614AD530B2B4}"/>
              </a:ext>
            </a:extLst>
          </p:cNvPr>
          <p:cNvPicPr>
            <a:picLocks noChangeAspect="1"/>
          </p:cNvPicPr>
          <p:nvPr/>
        </p:nvPicPr>
        <p:blipFill>
          <a:blip r:embed="rId5"/>
          <a:stretch>
            <a:fillRect/>
          </a:stretch>
        </p:blipFill>
        <p:spPr>
          <a:xfrm>
            <a:off x="122079" y="5211275"/>
            <a:ext cx="7585884" cy="1278941"/>
          </a:xfrm>
          <a:prstGeom prst="rect">
            <a:avLst/>
          </a:prstGeom>
        </p:spPr>
      </p:pic>
      <p:pic>
        <p:nvPicPr>
          <p:cNvPr id="24" name="Picture 23">
            <a:extLst>
              <a:ext uri="{FF2B5EF4-FFF2-40B4-BE49-F238E27FC236}">
                <a16:creationId xmlns:a16="http://schemas.microsoft.com/office/drawing/2014/main" id="{6E4D686F-D342-48DD-B9B8-1863252D95A2}"/>
              </a:ext>
            </a:extLst>
          </p:cNvPr>
          <p:cNvPicPr>
            <a:picLocks noChangeAspect="1"/>
          </p:cNvPicPr>
          <p:nvPr/>
        </p:nvPicPr>
        <p:blipFill>
          <a:blip r:embed="rId6"/>
          <a:stretch>
            <a:fillRect/>
          </a:stretch>
        </p:blipFill>
        <p:spPr>
          <a:xfrm>
            <a:off x="122078" y="4820975"/>
            <a:ext cx="1095669" cy="348916"/>
          </a:xfrm>
          <a:prstGeom prst="rect">
            <a:avLst/>
          </a:prstGeom>
        </p:spPr>
      </p:pic>
    </p:spTree>
    <p:extLst>
      <p:ext uri="{BB962C8B-B14F-4D97-AF65-F5344CB8AC3E}">
        <p14:creationId xmlns:p14="http://schemas.microsoft.com/office/powerpoint/2010/main" val="49051409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970" y="1026795"/>
            <a:ext cx="10515600" cy="1325563"/>
          </a:xfrm>
        </p:spPr>
        <p:txBody>
          <a:bodyPr>
            <a:normAutofit/>
          </a:bodyPr>
          <a:lstStyle/>
          <a:p>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Q-I.4.</a:t>
            </a:r>
            <a:r>
              <a:rPr lang="en-US" sz="2400" dirty="0">
                <a:latin typeface="Times New Roman" panose="02020603050405020304" charset="0"/>
                <a:cs typeface="Times New Roman" panose="02020603050405020304" charset="0"/>
              </a:rPr>
              <a:t> Using  hard-soft  concepts,  which  of  the following  reactions  are  predicted  to  have  an equilibrium constant greater than 1? Unless otherwise stated, assume gas-phase or hydrocarbon solution and 25°C.</a:t>
            </a:r>
          </a:p>
        </p:txBody>
      </p:sp>
      <p:sp>
        <p:nvSpPr>
          <p:cNvPr id="5" name="Text Box 4"/>
          <p:cNvSpPr txBox="1"/>
          <p:nvPr/>
        </p:nvSpPr>
        <p:spPr>
          <a:xfrm>
            <a:off x="981710" y="1625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a:t>
            </a:r>
            <a:endParaRPr lang="en-US" sz="2800"/>
          </a:p>
        </p:txBody>
      </p:sp>
      <p:pic>
        <p:nvPicPr>
          <p:cNvPr id="6" name="image3.jpeg"/>
          <p:cNvPicPr>
            <a:picLocks noGrp="1" noChangeAspect="1"/>
          </p:cNvPicPr>
          <p:nvPr>
            <p:ph sz="half" idx="1"/>
          </p:nvPr>
        </p:nvPicPr>
        <p:blipFill>
          <a:blip r:embed="rId2" cstate="print"/>
          <a:stretch>
            <a:fillRect/>
          </a:stretch>
        </p:blipFill>
        <p:spPr>
          <a:xfrm>
            <a:off x="1643380" y="2219960"/>
            <a:ext cx="6848303" cy="1097280"/>
          </a:xfrm>
          <a:prstGeom prst="rect">
            <a:avLst/>
          </a:prstGeom>
        </p:spPr>
      </p:pic>
      <p:sp>
        <p:nvSpPr>
          <p:cNvPr id="7" name="Title 1"/>
          <p:cNvSpPr>
            <a:spLocks noGrp="1"/>
          </p:cNvSpPr>
          <p:nvPr/>
        </p:nvSpPr>
        <p:spPr>
          <a:xfrm>
            <a:off x="648970" y="3717925"/>
            <a:ext cx="10708005" cy="274955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Ans:</a:t>
            </a:r>
            <a:r>
              <a:rPr lang="en-US" sz="2400" dirty="0">
                <a:latin typeface="Times New Roman" panose="02020603050405020304" charset="0"/>
                <a:cs typeface="Times New Roman" panose="02020603050405020304" charset="0"/>
                <a:sym typeface="+mn-ea"/>
              </a:rPr>
              <a:t> For reaction (a)</a:t>
            </a:r>
          </a:p>
          <a:p>
            <a:endParaRPr lang="en-US" sz="2400" dirty="0">
              <a:latin typeface="Times New Roman" panose="02020603050405020304" charset="0"/>
              <a:cs typeface="Times New Roman" panose="02020603050405020304" charset="0"/>
              <a:sym typeface="+mn-ea"/>
            </a:endParaRPr>
          </a:p>
          <a:p>
            <a:r>
              <a:rPr lang="en-US" sz="2400" dirty="0">
                <a:latin typeface="Times New Roman" panose="02020603050405020304" charset="0"/>
                <a:cs typeface="Times New Roman" panose="02020603050405020304" charset="0"/>
                <a:sym typeface="+mn-ea"/>
              </a:rPr>
              <a:t>                                  R</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PBBr</a:t>
            </a:r>
            <a:r>
              <a:rPr lang="en-US" sz="2400" baseline="-25000" dirty="0">
                <a:latin typeface="Times New Roman" panose="02020603050405020304" charset="0"/>
                <a:cs typeface="Times New Roman" panose="02020603050405020304" charset="0"/>
                <a:sym typeface="+mn-ea"/>
              </a:rPr>
              <a:t>3  </a:t>
            </a:r>
            <a:r>
              <a:rPr lang="en-US" sz="2400" dirty="0">
                <a:latin typeface="Times New Roman" panose="02020603050405020304" charset="0"/>
                <a:cs typeface="Times New Roman" panose="02020603050405020304" charset="0"/>
                <a:sym typeface="+mn-ea"/>
              </a:rPr>
              <a:t>+ R</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NBF</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   </a:t>
            </a:r>
            <a:r>
              <a:rPr lang="en-US" sz="2400" dirty="0">
                <a:latin typeface="Cambria Math" panose="02040503050406030204" charset="0"/>
                <a:cs typeface="Cambria Math" panose="02040503050406030204" charset="0"/>
                <a:sym typeface="+mn-ea"/>
              </a:rPr>
              <a:t>⇋</a:t>
            </a:r>
            <a:r>
              <a:rPr lang="en-US" sz="2400" dirty="0">
                <a:latin typeface="Times New Roman" panose="02020603050405020304" charset="0"/>
                <a:cs typeface="Times New Roman" panose="02020603050405020304" charset="0"/>
                <a:sym typeface="+mn-ea"/>
              </a:rPr>
              <a:t>    R</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PBF</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 +   R</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NBBr</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  </a:t>
            </a:r>
            <a:br>
              <a:rPr lang="en-US" sz="2400" dirty="0">
                <a:latin typeface="Times New Roman" panose="02020603050405020304" charset="0"/>
                <a:cs typeface="Times New Roman" panose="02020603050405020304" charset="0"/>
                <a:sym typeface="+mn-ea"/>
              </a:rPr>
            </a:br>
            <a:r>
              <a:rPr lang="en-US" sz="2400" dirty="0">
                <a:latin typeface="Times New Roman" panose="02020603050405020304" charset="0"/>
                <a:cs typeface="Times New Roman" panose="02020603050405020304" charset="0"/>
                <a:sym typeface="+mn-ea"/>
              </a:rPr>
              <a:t>                                       </a:t>
            </a:r>
            <a:r>
              <a:rPr lang="en-US" sz="2400" dirty="0">
                <a:effectLst>
                  <a:outerShdw blurRad="38100" dist="38100" dir="2700000" algn="tl">
                    <a:srgbClr val="000000">
                      <a:alpha val="43137"/>
                    </a:srgbClr>
                  </a:outerShdw>
                </a:effectLst>
                <a:latin typeface="Arial Black" panose="020B0A04020102020204" charset="0"/>
                <a:cs typeface="Arial Black" panose="020B0A04020102020204" charset="0"/>
                <a:sym typeface="+mn-ea"/>
              </a:rPr>
              <a:t>↙                           </a:t>
            </a:r>
            <a:r>
              <a:rPr lang="en-US" sz="2400" dirty="0">
                <a:effectLst/>
                <a:latin typeface="Cambria Math" panose="02040503050406030204" charset="0"/>
                <a:cs typeface="Cambria Math" panose="02040503050406030204" charset="0"/>
                <a:sym typeface="+mn-ea"/>
              </a:rPr>
              <a:t>↘</a:t>
            </a:r>
            <a:br>
              <a:rPr lang="en-US" sz="2400" dirty="0">
                <a:latin typeface="Times New Roman" panose="02020603050405020304" charset="0"/>
                <a:cs typeface="Times New Roman" panose="02020603050405020304" charset="0"/>
                <a:sym typeface="+mn-ea"/>
              </a:rPr>
            </a:br>
            <a:r>
              <a:rPr lang="en-US" sz="2400" dirty="0">
                <a:latin typeface="Times New Roman" panose="02020603050405020304" charset="0"/>
                <a:cs typeface="Times New Roman" panose="02020603050405020304" charset="0"/>
                <a:sym typeface="+mn-ea"/>
              </a:rPr>
              <a:t>                         </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Soft- Soft interaction                Soft-Hard interaction</a:t>
            </a:r>
            <a:br>
              <a:rPr lang="en-US" sz="2400" dirty="0">
                <a:latin typeface="Times New Roman" panose="02020603050405020304" charset="0"/>
                <a:cs typeface="Times New Roman" panose="02020603050405020304" charset="0"/>
                <a:sym typeface="+mn-ea"/>
              </a:rPr>
            </a:br>
            <a:br>
              <a:rPr lang="en-US" sz="2400" dirty="0">
                <a:latin typeface="Times New Roman" panose="02020603050405020304" charset="0"/>
                <a:cs typeface="Times New Roman" panose="02020603050405020304" charset="0"/>
                <a:sym typeface="+mn-ea"/>
              </a:rPr>
            </a:b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R</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P &gt; R</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N                 BBr</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&gt; BF</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a:t>
            </a: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softer base                  softer </a:t>
            </a:r>
            <a:r>
              <a:rPr lang="en-US" sz="2400" dirty="0" err="1">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lewis</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acid</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80" y="769620"/>
            <a:ext cx="11013440" cy="2830195"/>
          </a:xfrm>
        </p:spPr>
        <p:txBody>
          <a:bodyPr>
            <a:normAutofit/>
          </a:bodyPr>
          <a:lstStyle/>
          <a:p>
            <a:r>
              <a:rPr lang="en-US" sz="2400" dirty="0">
                <a:latin typeface="Times New Roman" panose="02020603050405020304" charset="0"/>
                <a:cs typeface="Times New Roman" panose="02020603050405020304" charset="0"/>
              </a:rPr>
              <a:t>For </a:t>
            </a:r>
            <a:r>
              <a:rPr lang="en-US" sz="2400" dirty="0" err="1">
                <a:latin typeface="Times New Roman" panose="02020603050405020304" charset="0"/>
                <a:cs typeface="Times New Roman" panose="02020603050405020304" charset="0"/>
              </a:rPr>
              <a:t>raction</a:t>
            </a:r>
            <a:r>
              <a:rPr lang="en-US" sz="2400" dirty="0">
                <a:latin typeface="Times New Roman" panose="02020603050405020304" charset="0"/>
                <a:cs typeface="Times New Roman" panose="02020603050405020304" charset="0"/>
              </a:rPr>
              <a:t> (b): </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sym typeface="+mn-ea"/>
              </a:rPr>
              <a:t>CH</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HgI + HCl     </a:t>
            </a:r>
            <a:r>
              <a:rPr lang="en-US" sz="2400" dirty="0">
                <a:latin typeface="Cambria Math" panose="02040503050406030204" charset="0"/>
                <a:cs typeface="Cambria Math" panose="02040503050406030204" charset="0"/>
                <a:sym typeface="+mn-ea"/>
              </a:rPr>
              <a:t>⇋      </a:t>
            </a:r>
            <a:r>
              <a:rPr lang="en-US" sz="2400" dirty="0">
                <a:latin typeface="Times New Roman" panose="02020603050405020304" charset="0"/>
                <a:cs typeface="Times New Roman" panose="02020603050405020304" charset="0"/>
                <a:sym typeface="+mn-ea"/>
              </a:rPr>
              <a:t>CH</a:t>
            </a:r>
            <a:r>
              <a:rPr lang="en-US" sz="2400" baseline="-25000" dirty="0">
                <a:latin typeface="Times New Roman" panose="02020603050405020304" charset="0"/>
                <a:cs typeface="Times New Roman" panose="02020603050405020304" charset="0"/>
                <a:sym typeface="+mn-ea"/>
              </a:rPr>
              <a:t>3</a:t>
            </a:r>
            <a:r>
              <a:rPr lang="en-US" sz="2400" dirty="0">
                <a:latin typeface="Times New Roman" panose="02020603050405020304" charset="0"/>
                <a:cs typeface="Times New Roman" panose="02020603050405020304" charset="0"/>
                <a:sym typeface="+mn-ea"/>
              </a:rPr>
              <a:t>HgCl  +  HI</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sym typeface="+mn-ea"/>
              </a:rPr>
              <a:t>           </a:t>
            </a:r>
            <a:r>
              <a:rPr lang="en-US" sz="2400" dirty="0">
                <a:effectLst>
                  <a:outerShdw blurRad="38100" dist="38100" dir="2700000" algn="tl">
                    <a:srgbClr val="000000">
                      <a:alpha val="43137"/>
                    </a:srgbClr>
                  </a:outerShdw>
                </a:effectLst>
                <a:latin typeface="Arial Black" panose="020B0A04020102020204" charset="0"/>
                <a:cs typeface="Arial Black" panose="020B0A04020102020204" charset="0"/>
                <a:sym typeface="+mn-ea"/>
              </a:rPr>
              <a:t>↙                           </a:t>
            </a:r>
            <a:r>
              <a:rPr lang="en-US" sz="2400" dirty="0">
                <a:effectLst/>
                <a:latin typeface="Cambria Math" panose="02040503050406030204" charset="0"/>
                <a:cs typeface="Cambria Math" panose="02040503050406030204" charset="0"/>
                <a:sym typeface="+mn-ea"/>
              </a:rPr>
              <a:t>↘</a:t>
            </a:r>
            <a:br>
              <a:rPr lang="en-US" sz="2400" dirty="0">
                <a:effectLst/>
                <a:latin typeface="Cambria Math" panose="02040503050406030204" charset="0"/>
                <a:cs typeface="Cambria Math" panose="02040503050406030204" charset="0"/>
                <a:sym typeface="+mn-ea"/>
              </a:rPr>
            </a:br>
            <a:r>
              <a:rPr lang="en-US" sz="2400" dirty="0">
                <a:effectLst/>
                <a:latin typeface="Cambria Math" panose="02040503050406030204" charset="0"/>
                <a:cs typeface="Cambria Math" panose="02040503050406030204" charset="0"/>
                <a:sym typeface="+mn-ea"/>
              </a:rPr>
              <a:t>                    </a:t>
            </a: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Soft- Soft interaction          Soft-Hard interaction</a:t>
            </a:r>
            <a:br>
              <a:rPr lang="en-US" sz="2400" dirty="0">
                <a:latin typeface="Times New Roman" panose="02020603050405020304" charset="0"/>
                <a:cs typeface="Times New Roman" panose="02020603050405020304" charset="0"/>
                <a:sym typeface="+mn-ea"/>
              </a:rPr>
            </a:br>
            <a:br>
              <a:rPr lang="en-US" sz="2400" dirty="0">
                <a:latin typeface="Times New Roman" panose="02020603050405020304" charset="0"/>
                <a:cs typeface="Times New Roman" panose="02020603050405020304" charset="0"/>
                <a:sym typeface="+mn-ea"/>
              </a:rPr>
            </a:br>
            <a:r>
              <a:rPr lang="en-US" sz="2400" dirty="0">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CH</a:t>
            </a:r>
            <a:r>
              <a:rPr lang="en-US" sz="2400" baseline="-25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Hg</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&gt; H</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I</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&gt; Cl</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softer acid                  softer base</a:t>
            </a: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Text Box 5"/>
          <p:cNvSpPr txBox="1"/>
          <p:nvPr/>
        </p:nvSpPr>
        <p:spPr>
          <a:xfrm>
            <a:off x="1028700" y="990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a:t>
            </a:r>
            <a:endParaRPr lang="en-US" sz="2800"/>
          </a:p>
        </p:txBody>
      </p:sp>
      <p:sp>
        <p:nvSpPr>
          <p:cNvPr id="7" name="Text Box 6"/>
          <p:cNvSpPr txBox="1"/>
          <p:nvPr/>
        </p:nvSpPr>
        <p:spPr>
          <a:xfrm>
            <a:off x="360045" y="3287395"/>
            <a:ext cx="11014075" cy="3415030"/>
          </a:xfrm>
          <a:prstGeom prst="rect">
            <a:avLst/>
          </a:prstGeom>
          <a:noFill/>
        </p:spPr>
        <p:txBody>
          <a:bodyPr wrap="square" rtlCol="0" anchor="t">
            <a:spAutoFit/>
          </a:bodyPr>
          <a:lstStyle/>
          <a:p>
            <a:r>
              <a:rPr lang="en-US" sz="2400" dirty="0">
                <a:latin typeface="Times New Roman" panose="02020603050405020304" charset="0"/>
                <a:cs typeface="Times New Roman" panose="02020603050405020304" charset="0"/>
                <a:sym typeface="+mn-ea"/>
              </a:rPr>
              <a:t>For </a:t>
            </a:r>
            <a:r>
              <a:rPr lang="en-US" sz="2400" dirty="0" err="1">
                <a:latin typeface="Times New Roman" panose="02020603050405020304" charset="0"/>
                <a:cs typeface="Times New Roman" panose="02020603050405020304" charset="0"/>
                <a:sym typeface="+mn-ea"/>
              </a:rPr>
              <a:t>raction</a:t>
            </a:r>
            <a:r>
              <a:rPr lang="en-US" sz="2400" dirty="0">
                <a:latin typeface="Times New Roman" panose="02020603050405020304" charset="0"/>
                <a:cs typeface="Times New Roman" panose="02020603050405020304" charset="0"/>
                <a:sym typeface="+mn-ea"/>
              </a:rPr>
              <a:t> (c):</a:t>
            </a:r>
          </a:p>
          <a:p>
            <a:r>
              <a:rPr lang="en-US" sz="2400" dirty="0">
                <a:latin typeface="Times New Roman" panose="02020603050405020304" charset="0"/>
                <a:cs typeface="Times New Roman" panose="02020603050405020304" charset="0"/>
                <a:sym typeface="+mn-ea"/>
              </a:rPr>
              <a:t>                           [AgCl</a:t>
            </a:r>
            <a:r>
              <a:rPr lang="en-US" sz="2400" baseline="-25000" dirty="0">
                <a:latin typeface="Times New Roman" panose="02020603050405020304" charset="0"/>
                <a:cs typeface="Times New Roman" panose="02020603050405020304" charset="0"/>
                <a:sym typeface="+mn-ea"/>
              </a:rPr>
              <a:t>2</a:t>
            </a:r>
            <a:r>
              <a:rPr lang="en-US" sz="2400" dirty="0">
                <a:latin typeface="Times New Roman" panose="02020603050405020304" charset="0"/>
                <a:cs typeface="Times New Roman" panose="02020603050405020304" charset="0"/>
                <a:sym typeface="+mn-ea"/>
              </a:rPr>
              <a:t>]</a:t>
            </a:r>
            <a:r>
              <a:rPr lang="en-US" sz="2400" baseline="30000" dirty="0">
                <a:latin typeface="Times New Roman" panose="02020603050405020304" charset="0"/>
                <a:cs typeface="Times New Roman" panose="02020603050405020304" charset="0"/>
                <a:sym typeface="+mn-ea"/>
              </a:rPr>
              <a:t>2-</a:t>
            </a:r>
            <a:r>
              <a:rPr lang="en-US" sz="2400" baseline="-25000" dirty="0">
                <a:latin typeface="Times New Roman" panose="02020603050405020304" charset="0"/>
                <a:cs typeface="Times New Roman" panose="02020603050405020304" charset="0"/>
                <a:sym typeface="+mn-ea"/>
              </a:rPr>
              <a:t>(</a:t>
            </a:r>
            <a:r>
              <a:rPr lang="en-US" sz="2400" baseline="-25000" dirty="0" err="1">
                <a:latin typeface="Times New Roman" panose="02020603050405020304" charset="0"/>
                <a:cs typeface="Times New Roman" panose="02020603050405020304" charset="0"/>
                <a:sym typeface="+mn-ea"/>
              </a:rPr>
              <a:t>aq</a:t>
            </a:r>
            <a:r>
              <a:rPr lang="en-US" sz="2400" baseline="-25000" dirty="0">
                <a:latin typeface="Times New Roman" panose="02020603050405020304" charset="0"/>
                <a:cs typeface="Times New Roman" panose="02020603050405020304" charset="0"/>
                <a:sym typeface="+mn-ea"/>
              </a:rPr>
              <a:t>)   </a:t>
            </a:r>
            <a:r>
              <a:rPr lang="en-US" sz="2400" dirty="0">
                <a:latin typeface="Times New Roman" panose="02020603050405020304" charset="0"/>
                <a:cs typeface="Times New Roman" panose="02020603050405020304" charset="0"/>
                <a:sym typeface="+mn-ea"/>
              </a:rPr>
              <a:t>+  2CN</a:t>
            </a:r>
            <a:r>
              <a:rPr lang="en-US" sz="2400" baseline="30000" dirty="0">
                <a:latin typeface="Times New Roman" panose="02020603050405020304" charset="0"/>
                <a:cs typeface="Times New Roman" panose="02020603050405020304" charset="0"/>
                <a:sym typeface="+mn-ea"/>
              </a:rPr>
              <a:t>-</a:t>
            </a:r>
            <a:r>
              <a:rPr lang="en-US" sz="2400" baseline="-25000" dirty="0">
                <a:latin typeface="Times New Roman" panose="02020603050405020304" charset="0"/>
                <a:cs typeface="Times New Roman" panose="02020603050405020304" charset="0"/>
                <a:sym typeface="+mn-ea"/>
              </a:rPr>
              <a:t>(</a:t>
            </a:r>
            <a:r>
              <a:rPr lang="en-US" sz="2400" baseline="-25000" dirty="0" err="1">
                <a:latin typeface="Times New Roman" panose="02020603050405020304" charset="0"/>
                <a:cs typeface="Times New Roman" panose="02020603050405020304" charset="0"/>
                <a:sym typeface="+mn-ea"/>
              </a:rPr>
              <a:t>aq</a:t>
            </a:r>
            <a:r>
              <a:rPr lang="en-US" sz="2400" baseline="-25000" dirty="0">
                <a:latin typeface="Times New Roman" panose="02020603050405020304" charset="0"/>
                <a:cs typeface="Times New Roman" panose="02020603050405020304" charset="0"/>
                <a:sym typeface="+mn-ea"/>
              </a:rPr>
              <a:t>)    </a:t>
            </a:r>
            <a:r>
              <a:rPr lang="en-US" sz="2400" dirty="0">
                <a:latin typeface="Cambria Math" panose="02040503050406030204" charset="0"/>
                <a:cs typeface="Cambria Math" panose="02040503050406030204" charset="0"/>
                <a:sym typeface="+mn-ea"/>
              </a:rPr>
              <a:t>⇋</a:t>
            </a:r>
            <a:r>
              <a:rPr lang="en-US" sz="2400" dirty="0">
                <a:latin typeface="Times New Roman" panose="02020603050405020304" charset="0"/>
                <a:cs typeface="Times New Roman" panose="02020603050405020304" charset="0"/>
                <a:sym typeface="+mn-ea"/>
              </a:rPr>
              <a:t>     [AgCN</a:t>
            </a:r>
            <a:r>
              <a:rPr lang="en-US" sz="2400" baseline="-25000" dirty="0">
                <a:latin typeface="Times New Roman" panose="02020603050405020304" charset="0"/>
                <a:cs typeface="Times New Roman" panose="02020603050405020304" charset="0"/>
                <a:sym typeface="+mn-ea"/>
              </a:rPr>
              <a:t>2</a:t>
            </a:r>
            <a:r>
              <a:rPr lang="en-US" sz="2400" dirty="0">
                <a:latin typeface="Times New Roman" panose="02020603050405020304" charset="0"/>
                <a:cs typeface="Times New Roman" panose="02020603050405020304" charset="0"/>
                <a:sym typeface="+mn-ea"/>
              </a:rPr>
              <a:t>]</a:t>
            </a:r>
            <a:r>
              <a:rPr lang="en-US" sz="2400" baseline="30000" dirty="0">
                <a:latin typeface="Times New Roman" panose="02020603050405020304" charset="0"/>
                <a:cs typeface="Times New Roman" panose="02020603050405020304" charset="0"/>
                <a:sym typeface="+mn-ea"/>
              </a:rPr>
              <a:t>2-</a:t>
            </a:r>
            <a:r>
              <a:rPr lang="en-US" sz="2400" baseline="-25000" dirty="0">
                <a:latin typeface="Times New Roman" panose="02020603050405020304" charset="0"/>
                <a:cs typeface="Times New Roman" panose="02020603050405020304" charset="0"/>
                <a:sym typeface="+mn-ea"/>
              </a:rPr>
              <a:t>(</a:t>
            </a:r>
            <a:r>
              <a:rPr lang="en-US" sz="2400" baseline="-25000" dirty="0" err="1">
                <a:latin typeface="Times New Roman" panose="02020603050405020304" charset="0"/>
                <a:cs typeface="Times New Roman" panose="02020603050405020304" charset="0"/>
                <a:sym typeface="+mn-ea"/>
              </a:rPr>
              <a:t>aq</a:t>
            </a:r>
            <a:r>
              <a:rPr lang="en-US" sz="2400" baseline="-25000" dirty="0">
                <a:latin typeface="Times New Roman" panose="02020603050405020304" charset="0"/>
                <a:cs typeface="Times New Roman" panose="02020603050405020304" charset="0"/>
                <a:sym typeface="+mn-ea"/>
              </a:rPr>
              <a:t>)    </a:t>
            </a:r>
            <a:r>
              <a:rPr lang="en-US" sz="2400" dirty="0">
                <a:latin typeface="Times New Roman" panose="02020603050405020304" charset="0"/>
                <a:cs typeface="Times New Roman" panose="02020603050405020304" charset="0"/>
                <a:sym typeface="+mn-ea"/>
              </a:rPr>
              <a:t>+  2Cl</a:t>
            </a:r>
            <a:r>
              <a:rPr lang="en-US" sz="2400" baseline="30000" dirty="0">
                <a:latin typeface="Times New Roman" panose="02020603050405020304" charset="0"/>
                <a:cs typeface="Times New Roman" panose="02020603050405020304" charset="0"/>
                <a:sym typeface="+mn-ea"/>
              </a:rPr>
              <a:t>-</a:t>
            </a:r>
            <a:r>
              <a:rPr lang="en-US" sz="2400" dirty="0">
                <a:latin typeface="Times New Roman" panose="02020603050405020304" charset="0"/>
                <a:cs typeface="Times New Roman" panose="02020603050405020304" charset="0"/>
                <a:sym typeface="+mn-ea"/>
              </a:rPr>
              <a:t> </a:t>
            </a:r>
            <a:r>
              <a:rPr lang="en-US" sz="2400" baseline="-25000" dirty="0">
                <a:latin typeface="Times New Roman" panose="02020603050405020304" charset="0"/>
                <a:cs typeface="Times New Roman" panose="02020603050405020304" charset="0"/>
                <a:sym typeface="+mn-ea"/>
              </a:rPr>
              <a:t>(</a:t>
            </a:r>
            <a:r>
              <a:rPr lang="en-US" sz="2400" baseline="-25000" dirty="0" err="1">
                <a:latin typeface="Times New Roman" panose="02020603050405020304" charset="0"/>
                <a:cs typeface="Times New Roman" panose="02020603050405020304" charset="0"/>
                <a:sym typeface="+mn-ea"/>
              </a:rPr>
              <a:t>aq</a:t>
            </a:r>
            <a:r>
              <a:rPr lang="en-US" sz="2400" baseline="-25000" dirty="0">
                <a:latin typeface="Times New Roman" panose="02020603050405020304" charset="0"/>
                <a:cs typeface="Times New Roman" panose="02020603050405020304" charset="0"/>
                <a:sym typeface="+mn-ea"/>
              </a:rPr>
              <a:t>)</a:t>
            </a:r>
          </a:p>
          <a:p>
            <a:r>
              <a:rPr lang="en-US" sz="2400" dirty="0">
                <a:latin typeface="Times New Roman" panose="02020603050405020304" charset="0"/>
                <a:cs typeface="Times New Roman" panose="02020603050405020304" charset="0"/>
                <a:sym typeface="+mn-ea"/>
              </a:rPr>
              <a:t>                                     </a:t>
            </a:r>
            <a:r>
              <a:rPr lang="en-US" sz="2400" dirty="0">
                <a:effectLst>
                  <a:outerShdw blurRad="38100" dist="38100" dir="2700000" algn="tl">
                    <a:srgbClr val="000000">
                      <a:alpha val="43137"/>
                    </a:srgbClr>
                  </a:outerShdw>
                </a:effectLst>
                <a:latin typeface="Arial Black" panose="020B0A04020102020204" charset="0"/>
                <a:cs typeface="Arial Black" panose="020B0A04020102020204" charset="0"/>
                <a:sym typeface="+mn-ea"/>
              </a:rPr>
              <a:t>↙                                         </a:t>
            </a:r>
            <a:r>
              <a:rPr lang="en-US" sz="2400" dirty="0">
                <a:effectLst/>
                <a:latin typeface="Cambria Math" panose="02040503050406030204" charset="0"/>
                <a:cs typeface="Cambria Math" panose="02040503050406030204" charset="0"/>
                <a:sym typeface="+mn-ea"/>
              </a:rPr>
              <a:t>↘</a:t>
            </a:r>
            <a:br>
              <a:rPr lang="en-US" sz="2400" dirty="0">
                <a:effectLst/>
                <a:latin typeface="Cambria Math" panose="02040503050406030204" charset="0"/>
                <a:cs typeface="Cambria Math" panose="02040503050406030204" charset="0"/>
                <a:sym typeface="+mn-ea"/>
              </a:rPr>
            </a:br>
            <a:r>
              <a:rPr lang="en-US" sz="24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sym typeface="+mn-ea"/>
              </a:rPr>
              <a:t>                          Soft- Hard interaction                      Soft-Soft interaction</a:t>
            </a:r>
            <a:br>
              <a:rPr lang="en-US" sz="2400" dirty="0">
                <a:latin typeface="Times New Roman" panose="02020603050405020304" charset="0"/>
                <a:cs typeface="Times New Roman" panose="02020603050405020304" charset="0"/>
                <a:sym typeface="+mn-ea"/>
              </a:rPr>
            </a:br>
            <a:br>
              <a:rPr lang="en-US" sz="2400" dirty="0">
                <a:latin typeface="Times New Roman" panose="02020603050405020304" charset="0"/>
                <a:cs typeface="Times New Roman" panose="02020603050405020304" charset="0"/>
                <a:sym typeface="+mn-ea"/>
              </a:rPr>
            </a:br>
            <a:r>
              <a:rPr lang="en-US" sz="2400" dirty="0">
                <a:latin typeface="Times New Roman" panose="02020603050405020304" charset="0"/>
                <a:cs typeface="Times New Roman" panose="02020603050405020304" charset="0"/>
                <a:sym typeface="+mn-ea"/>
              </a:rPr>
              <a:t>                             </a:t>
            </a:r>
            <a:r>
              <a:rPr lang="en-US" sz="2400"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Ag</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CN</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&gt; Cl</a:t>
            </a:r>
            <a:r>
              <a:rPr lang="en-US" sz="2400" baseline="300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a:t>
            </a: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soft  acid                       softer base</a:t>
            </a:r>
            <a:br>
              <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br>
            <a:endParaRPr lang="en-US" sz="2400" dirty="0">
              <a:solidFill>
                <a:schemeClr val="accent5">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sym typeface="+mn-ea"/>
              </a:rPr>
              <a:t> </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9460"/>
            <a:ext cx="10515600" cy="1325563"/>
          </a:xfrm>
        </p:spPr>
        <p:txBody>
          <a:bodyPr>
            <a:normAutofit/>
          </a:bodyPr>
          <a:lstStyle/>
          <a:p>
            <a:r>
              <a:rPr lang="en-US" sz="2400" dirty="0">
                <a:latin typeface="Times New Roman" panose="02020603050405020304" charset="0"/>
                <a:cs typeface="Times New Roman" panose="02020603050405020304" charset="0"/>
              </a:rPr>
              <a:t>Q-I.5. Draw at least two possible interactions that can exist between 1,3,5- trinitrobenzene and benzene. Identify the most stable form.</a:t>
            </a:r>
          </a:p>
        </p:txBody>
      </p:sp>
      <p:sp>
        <p:nvSpPr>
          <p:cNvPr id="5" name="Text Box 4"/>
          <p:cNvSpPr txBox="1"/>
          <p:nvPr/>
        </p:nvSpPr>
        <p:spPr>
          <a:xfrm>
            <a:off x="981710" y="1625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a:t>
            </a:r>
            <a:endParaRPr lang="en-US" sz="280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02969" y="3111798"/>
            <a:ext cx="5497830" cy="2870835"/>
          </a:xfrm>
          <a:prstGeom prst="rect">
            <a:avLst/>
          </a:prstGeom>
        </p:spPr>
      </p:pic>
      <p:sp>
        <p:nvSpPr>
          <p:cNvPr id="100" name="Text Box 99"/>
          <p:cNvSpPr txBox="1"/>
          <p:nvPr/>
        </p:nvSpPr>
        <p:spPr>
          <a:xfrm>
            <a:off x="594360" y="1849120"/>
            <a:ext cx="9590405" cy="461665"/>
          </a:xfrm>
          <a:prstGeom prst="rect">
            <a:avLst/>
          </a:prstGeom>
          <a:noFill/>
          <a:ln w="9525">
            <a:noFill/>
          </a:ln>
        </p:spPr>
        <p:txBody>
          <a:bodyPr wrap="square">
            <a:spAutoFit/>
          </a:bodyPr>
          <a:lstStyle/>
          <a:p>
            <a:pPr indent="0"/>
            <a:r>
              <a:rPr lang="en-US" sz="2400" b="0" dirty="0">
                <a:solidFill>
                  <a:srgbClr val="0000FF"/>
                </a:solidFill>
                <a:latin typeface="Times New Roman" panose="02020603050405020304" charset="0"/>
                <a:cs typeface="Calibri" panose="020F0502020204030204" charset="0"/>
              </a:rPr>
              <a:t>Ans:</a:t>
            </a:r>
            <a:r>
              <a:rPr lang="en-US" sz="2400" b="0" dirty="0">
                <a:solidFill>
                  <a:schemeClr val="tx1"/>
                </a:solidFill>
                <a:effectLst/>
                <a:latin typeface="Times New Roman" panose="02020603050405020304" charset="0"/>
                <a:cs typeface="Calibri" panose="020F0502020204030204" charset="0"/>
              </a:rPr>
              <a:t> </a:t>
            </a:r>
          </a:p>
        </p:txBody>
      </p:sp>
      <p:sp>
        <p:nvSpPr>
          <p:cNvPr id="6" name="Text Box 99">
            <a:extLst>
              <a:ext uri="{FF2B5EF4-FFF2-40B4-BE49-F238E27FC236}">
                <a16:creationId xmlns:a16="http://schemas.microsoft.com/office/drawing/2014/main" id="{EE177922-16B6-4DDC-9518-F6577E6642A8}"/>
              </a:ext>
            </a:extLst>
          </p:cNvPr>
          <p:cNvSpPr txBox="1"/>
          <p:nvPr/>
        </p:nvSpPr>
        <p:spPr>
          <a:xfrm>
            <a:off x="1581568" y="1849120"/>
            <a:ext cx="2216346" cy="830997"/>
          </a:xfrm>
          <a:prstGeom prst="rect">
            <a:avLst/>
          </a:prstGeom>
          <a:noFill/>
          <a:ln w="9525">
            <a:noFill/>
          </a:ln>
        </p:spPr>
        <p:txBody>
          <a:bodyPr wrap="square">
            <a:spAutoFit/>
          </a:bodyPr>
          <a:lstStyle/>
          <a:p>
            <a:pPr indent="0"/>
            <a:r>
              <a:rPr lang="en-US" sz="2400" b="0" dirty="0">
                <a:latin typeface="Times New Roman" panose="02020603050405020304" charset="0"/>
                <a:cs typeface="Calibri" panose="020F0502020204030204" charset="0"/>
              </a:rPr>
              <a:t>Stability order:</a:t>
            </a:r>
          </a:p>
          <a:p>
            <a:pPr indent="0"/>
            <a:r>
              <a:rPr lang="en-US" sz="2400" b="0" dirty="0">
                <a:latin typeface="Times New Roman" panose="02020603050405020304" charset="0"/>
                <a:cs typeface="Calibri" panose="020F0502020204030204" charset="0"/>
              </a:rPr>
              <a:t>A&gt;B</a:t>
            </a:r>
            <a:r>
              <a:rPr lang="en-US" sz="2400" b="0" dirty="0">
                <a:effectLst/>
                <a:latin typeface="Times New Roman" panose="02020603050405020304" charset="0"/>
                <a:cs typeface="Calibri" panose="020F0502020204030204" charset="0"/>
              </a:rPr>
              <a:t> </a:t>
            </a:r>
          </a:p>
        </p:txBody>
      </p:sp>
      <p:pic>
        <p:nvPicPr>
          <p:cNvPr id="7" name="Picture 6">
            <a:extLst>
              <a:ext uri="{FF2B5EF4-FFF2-40B4-BE49-F238E27FC236}">
                <a16:creationId xmlns:a16="http://schemas.microsoft.com/office/drawing/2014/main" id="{43CE9FF4-3B3F-44E8-A9F8-5B4E76F2F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41" y="3724491"/>
            <a:ext cx="5026440" cy="203806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981710" y="162560"/>
            <a:ext cx="9203055" cy="953135"/>
          </a:xfrm>
          <a:prstGeom prst="rect">
            <a:avLst/>
          </a:prstGeom>
          <a:noFill/>
        </p:spPr>
        <p:txBody>
          <a:bodyPr wrap="square" rtlCol="0" anchor="t">
            <a:spAutoFit/>
          </a:bodyPr>
          <a:lstStyle/>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Topic-II</a:t>
            </a:r>
            <a:endParaRPr lang="en-US" sz="2800"/>
          </a:p>
        </p:txBody>
      </p:sp>
      <p:sp>
        <p:nvSpPr>
          <p:cNvPr id="4" name="Text Box 3"/>
          <p:cNvSpPr txBox="1"/>
          <p:nvPr/>
        </p:nvSpPr>
        <p:spPr>
          <a:xfrm>
            <a:off x="516890" y="952500"/>
            <a:ext cx="10946130" cy="829945"/>
          </a:xfrm>
          <a:prstGeom prst="rect">
            <a:avLst/>
          </a:prstGeom>
          <a:noFill/>
          <a:ln w="9525">
            <a:noFill/>
          </a:ln>
        </p:spPr>
        <p:txBody>
          <a:bodyPr wrap="square">
            <a:spAutoFit/>
          </a:bodyPr>
          <a:lstStyle/>
          <a:p>
            <a:pPr indent="0"/>
            <a:r>
              <a:rPr lang="en-US" sz="2400" b="1" dirty="0">
                <a:latin typeface="Times New Roman" panose="02020603050405020304" charset="0"/>
              </a:rPr>
              <a:t>Q-II.1</a:t>
            </a:r>
            <a:r>
              <a:rPr lang="en-US" sz="2400" b="0" dirty="0">
                <a:latin typeface="Times New Roman" panose="02020603050405020304" charset="0"/>
              </a:rPr>
              <a:t>. Why are the metals Al and </a:t>
            </a:r>
            <a:r>
              <a:rPr lang="en-US" sz="2400" b="0" dirty="0" err="1">
                <a:latin typeface="Times New Roman" panose="02020603050405020304" charset="0"/>
              </a:rPr>
              <a:t>Ti</a:t>
            </a:r>
            <a:r>
              <a:rPr lang="en-US" sz="2400" b="0" dirty="0">
                <a:latin typeface="Times New Roman" panose="02020603050405020304" charset="0"/>
              </a:rPr>
              <a:t> are not produced by pyrometallurgical extraction of Al</a:t>
            </a:r>
            <a:r>
              <a:rPr lang="en-US" sz="2400" b="0" baseline="-25000" dirty="0">
                <a:latin typeface="Times New Roman" panose="02020603050405020304" charset="0"/>
              </a:rPr>
              <a:t>2</a:t>
            </a:r>
            <a:r>
              <a:rPr lang="en-US" sz="2400" b="0" dirty="0">
                <a:latin typeface="Times New Roman" panose="02020603050405020304" charset="0"/>
              </a:rPr>
              <a:t>O</a:t>
            </a:r>
            <a:r>
              <a:rPr lang="en-US" sz="2400" b="0" baseline="-25000" dirty="0">
                <a:latin typeface="Times New Roman" panose="02020603050405020304" charset="0"/>
              </a:rPr>
              <a:t>3</a:t>
            </a:r>
            <a:r>
              <a:rPr lang="en-US" sz="2400" b="0" dirty="0">
                <a:latin typeface="Times New Roman" panose="02020603050405020304" charset="0"/>
              </a:rPr>
              <a:t> and TiO</a:t>
            </a:r>
            <a:r>
              <a:rPr lang="en-US" sz="2400" b="0" baseline="-25000" dirty="0">
                <a:latin typeface="Times New Roman" panose="02020603050405020304" charset="0"/>
              </a:rPr>
              <a:t>2</a:t>
            </a:r>
            <a:r>
              <a:rPr lang="en-US" sz="2400" b="0" dirty="0">
                <a:latin typeface="Times New Roman" panose="02020603050405020304" charset="0"/>
              </a:rPr>
              <a:t>? What will be a better method to produce such metals?</a:t>
            </a:r>
            <a:endParaRPr lang="en-US" sz="2400" dirty="0"/>
          </a:p>
        </p:txBody>
      </p:sp>
      <p:graphicFrame>
        <p:nvGraphicFramePr>
          <p:cNvPr id="6" name="Table 5"/>
          <p:cNvGraphicFramePr/>
          <p:nvPr/>
        </p:nvGraphicFramePr>
        <p:xfrm>
          <a:off x="2402840" y="1721485"/>
          <a:ext cx="416560" cy="7315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0">
                <a:tc>
                  <a:txBody>
                    <a:bodyPr/>
                    <a:lstStyle/>
                    <a:p>
                      <a:pPr indent="0">
                        <a:buNone/>
                      </a:pPr>
                      <a:endParaRPr lang="en-US" b="0"/>
                    </a:p>
                  </a:txBody>
                  <a:tcPr>
                    <a:lnL>
                      <a:noFill/>
                    </a:lnL>
                    <a:lnR>
                      <a:noFill/>
                    </a:lnR>
                    <a:lnT cap="flat">
                      <a:noFill/>
                    </a:lnT>
                    <a:lnB cap="flat">
                      <a:noFill/>
                    </a:lnB>
                    <a:lnTlToBr>
                      <a:noFill/>
                    </a:lnTlToBr>
                    <a:lnBlToTr>
                      <a:noFill/>
                    </a:lnBlToTr>
                    <a:noFill/>
                  </a:tcPr>
                </a:tc>
                <a:tc>
                  <a:txBody>
                    <a:bodyPr/>
                    <a:lstStyle/>
                    <a:p>
                      <a:pPr>
                        <a:buNone/>
                      </a:pPr>
                      <a:endParaRPr lang="en-US"/>
                    </a:p>
                  </a:txBody>
                  <a:tcPr>
                    <a:lnL>
                      <a:noFill/>
                    </a:lnL>
                    <a:lnR>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0"/>
                  </a:ext>
                </a:extLst>
              </a:tr>
              <a:tr h="0">
                <a:tc>
                  <a:txBody>
                    <a:bodyPr/>
                    <a:lstStyle/>
                    <a:p>
                      <a:pPr indent="0">
                        <a:buNone/>
                      </a:pPr>
                      <a:endParaRPr lang="en-US"/>
                    </a:p>
                  </a:txBody>
                  <a:tcPr>
                    <a:lnL>
                      <a:noFill/>
                    </a:lnL>
                    <a:lnR>
                      <a:noFill/>
                    </a:lnR>
                    <a:lnT cap="flat">
                      <a:noFill/>
                    </a:lnT>
                    <a:lnB cap="flat">
                      <a:noFill/>
                    </a:lnB>
                    <a:lnTlToBr>
                      <a:noFill/>
                    </a:lnTlToBr>
                    <a:lnBlToTr>
                      <a:noFill/>
                    </a:lnBlToTr>
                    <a:noFill/>
                  </a:tcPr>
                </a:tc>
                <a:tc>
                  <a:txBody>
                    <a:bodyPr/>
                    <a:lstStyle/>
                    <a:p>
                      <a:pPr indent="0">
                        <a:buNone/>
                      </a:pPr>
                      <a:endParaRPr lang="en-US"/>
                    </a:p>
                  </a:txBody>
                  <a:tcP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7" name="Picture 6"/>
          <p:cNvPicPr/>
          <p:nvPr/>
        </p:nvPicPr>
        <p:blipFill>
          <a:blip r:embed="rId2"/>
          <a:stretch>
            <a:fillRect/>
          </a:stretch>
        </p:blipFill>
        <p:spPr>
          <a:xfrm>
            <a:off x="7401116" y="2891278"/>
            <a:ext cx="4273995" cy="3619986"/>
          </a:xfrm>
          <a:prstGeom prst="rect">
            <a:avLst/>
          </a:prstGeom>
          <a:noFill/>
          <a:ln w="9525">
            <a:noFill/>
          </a:ln>
        </p:spPr>
      </p:pic>
      <p:sp>
        <p:nvSpPr>
          <p:cNvPr id="8" name="Text Box 7"/>
          <p:cNvSpPr txBox="1"/>
          <p:nvPr/>
        </p:nvSpPr>
        <p:spPr>
          <a:xfrm>
            <a:off x="2402840" y="2453005"/>
            <a:ext cx="5080000" cy="229870"/>
          </a:xfrm>
          <a:prstGeom prst="rect">
            <a:avLst/>
          </a:prstGeom>
          <a:noFill/>
          <a:ln w="9525">
            <a:noFill/>
          </a:ln>
        </p:spPr>
        <p:txBody>
          <a:bodyPr>
            <a:spAutoFit/>
          </a:bodyPr>
          <a:lstStyle/>
          <a:p>
            <a:pPr indent="0"/>
            <a:r>
              <a:rPr lang="en-US" sz="900" b="0">
                <a:latin typeface="Times New Roman" panose="02020603050405020304" charset="0"/>
              </a:rPr>
              <a:t> </a:t>
            </a:r>
            <a:endParaRPr lang="en-US"/>
          </a:p>
        </p:txBody>
      </p:sp>
      <p:sp>
        <p:nvSpPr>
          <p:cNvPr id="3" name="Text Box 2"/>
          <p:cNvSpPr txBox="1"/>
          <p:nvPr/>
        </p:nvSpPr>
        <p:spPr>
          <a:xfrm>
            <a:off x="516889" y="1783715"/>
            <a:ext cx="2146531" cy="1200329"/>
          </a:xfrm>
          <a:prstGeom prst="rect">
            <a:avLst/>
          </a:prstGeom>
          <a:noFill/>
        </p:spPr>
        <p:txBody>
          <a:bodyPr wrap="square" rtlCol="0" anchor="t">
            <a:spAutoFit/>
          </a:bodyPr>
          <a:lstStyle/>
          <a:p>
            <a:r>
              <a:rPr lang="en-US" sz="2400" dirty="0">
                <a:solidFill>
                  <a:srgbClr val="0066FF"/>
                </a:solidFill>
                <a:latin typeface="Times New Roman" panose="02020603050405020304" charset="0"/>
                <a:cs typeface="Calibri" panose="020F0502020204030204" charset="0"/>
                <a:sym typeface="+mn-ea"/>
              </a:rPr>
              <a:t>Ans:</a:t>
            </a:r>
          </a:p>
          <a:p>
            <a:endParaRPr lang="en-US" sz="2400" dirty="0">
              <a:ln/>
              <a:solidFill>
                <a:schemeClr val="tx1"/>
              </a:solidFill>
              <a:effectLst/>
              <a:latin typeface="Times New Roman" panose="02020603050405020304" charset="0"/>
              <a:cs typeface="Calibri" panose="020F0502020204030204" charset="0"/>
              <a:sym typeface="+mn-ea"/>
            </a:endParaRPr>
          </a:p>
          <a:p>
            <a:endParaRPr lang="en-US" sz="2400" dirty="0">
              <a:ln/>
              <a:solidFill>
                <a:schemeClr val="tx1"/>
              </a:solidFill>
              <a:effectLst/>
              <a:latin typeface="Times New Roman" panose="02020603050405020304" charset="0"/>
              <a:cs typeface="Calibri" panose="020F0502020204030204" charset="0"/>
              <a:sym typeface="+mn-ea"/>
            </a:endParaRPr>
          </a:p>
        </p:txBody>
      </p:sp>
      <p:pic>
        <p:nvPicPr>
          <p:cNvPr id="10" name="Picture 2" descr="figure 5-1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t="4198" b="6996"/>
          <a:stretch>
            <a:fillRect/>
          </a:stretch>
        </p:blipFill>
        <p:spPr>
          <a:xfrm>
            <a:off x="981710" y="3275439"/>
            <a:ext cx="2999637" cy="3301315"/>
          </a:xfrm>
          <a:prstGeom prst="rect">
            <a:avLst/>
          </a:prstGeom>
          <a:solidFill>
            <a:srgbClr val="FFFF00"/>
          </a:solidFill>
          <a:ln>
            <a:noFill/>
          </a:ln>
        </p:spPr>
      </p:pic>
      <p:sp>
        <p:nvSpPr>
          <p:cNvPr id="11" name="TextBox 10">
            <a:extLst>
              <a:ext uri="{FF2B5EF4-FFF2-40B4-BE49-F238E27FC236}">
                <a16:creationId xmlns:a16="http://schemas.microsoft.com/office/drawing/2014/main" id="{AC0395F0-61E2-41EC-97AC-70A1FA5EB133}"/>
              </a:ext>
            </a:extLst>
          </p:cNvPr>
          <p:cNvSpPr txBox="1"/>
          <p:nvPr/>
        </p:nvSpPr>
        <p:spPr>
          <a:xfrm>
            <a:off x="1172532" y="1801734"/>
            <a:ext cx="10162346" cy="1200329"/>
          </a:xfrm>
          <a:prstGeom prst="rect">
            <a:avLst/>
          </a:prstGeom>
          <a:noFill/>
        </p:spPr>
        <p:txBody>
          <a:bodyPr wrap="square">
            <a:spAutoFit/>
          </a:bodyPr>
          <a:lstStyle/>
          <a:p>
            <a:r>
              <a:rPr lang="en-US" b="1"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Carbon can reduce any metal oxide provided that the temperature is sufficiently high. The plot of C (C</a:t>
            </a:r>
            <a:r>
              <a:rPr lang="en-US" b="1" i="0" u="none" strike="noStrike" baseline="0" dirty="0">
                <a:solidFill>
                  <a:schemeClr val="accent1">
                    <a:lumMod val="50000"/>
                  </a:schemeClr>
                </a:solidFill>
                <a:latin typeface="Arial" panose="020B0604020202020204" pitchFamily="34" charset="0"/>
                <a:cs typeface="Arial" panose="020B0604020202020204" pitchFamily="34" charset="0"/>
              </a:rPr>
              <a:t>→</a:t>
            </a:r>
            <a:r>
              <a:rPr lang="en-US" b="1"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CO) in Ellingham Diagram will intersect all the metal -metal oxide curves because of the reverse slope of the C line. However, the use of C (coke) becomes impracticable for the metal oxides towards the bottom of the Ellingham Diagram, e.g., </a:t>
            </a:r>
            <a:r>
              <a:rPr lang="en-US" b="1" i="0" u="none" strike="noStrike" baseline="0" dirty="0" err="1">
                <a:solidFill>
                  <a:schemeClr val="accent1">
                    <a:lumMod val="50000"/>
                  </a:schemeClr>
                </a:solidFill>
                <a:latin typeface="Times New Roman" panose="02020603050405020304" pitchFamily="18" charset="0"/>
                <a:cs typeface="Times New Roman" panose="02020603050405020304" pitchFamily="18" charset="0"/>
              </a:rPr>
              <a:t>CaO</a:t>
            </a:r>
            <a:r>
              <a:rPr lang="en-US" b="1"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Al2O3. </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2"/>
          <a:stretch>
            <a:fillRect/>
          </a:stretch>
        </p:blipFill>
        <p:spPr>
          <a:xfrm>
            <a:off x="97204" y="1532722"/>
            <a:ext cx="5882640" cy="2780665"/>
          </a:xfrm>
          <a:prstGeom prst="rect">
            <a:avLst/>
          </a:prstGeom>
        </p:spPr>
      </p:pic>
      <p:sp>
        <p:nvSpPr>
          <p:cNvPr id="8" name="Text Box 7"/>
          <p:cNvSpPr txBox="1"/>
          <p:nvPr/>
        </p:nvSpPr>
        <p:spPr>
          <a:xfrm>
            <a:off x="0" y="4876832"/>
            <a:ext cx="5725795" cy="460375"/>
          </a:xfrm>
          <a:prstGeom prst="rect">
            <a:avLst/>
          </a:prstGeom>
          <a:noFill/>
        </p:spPr>
        <p:txBody>
          <a:bodyPr wrap="square" rtlCol="0" anchor="t">
            <a:spAutoFit/>
          </a:bodyPr>
          <a:lstStyle/>
          <a:p>
            <a:r>
              <a:rPr lang="en-US" sz="2400" dirty="0">
                <a:latin typeface="Times New Roman" panose="02020603050405020304" charset="0"/>
                <a:cs typeface="Times New Roman" panose="02020603050405020304" charset="0"/>
              </a:rPr>
              <a:t>2O</a:t>
            </a:r>
            <a:r>
              <a:rPr lang="en-US" sz="2400" baseline="-25000" dirty="0">
                <a:latin typeface="Times New Roman" panose="02020603050405020304" charset="0"/>
                <a:cs typeface="Times New Roman" panose="02020603050405020304" charset="0"/>
              </a:rPr>
              <a:t>2</a:t>
            </a:r>
            <a:r>
              <a:rPr lang="en-US" sz="2400" baseline="300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 O</a:t>
            </a:r>
            <a:r>
              <a:rPr lang="en-US" sz="2400" baseline="-25000" dirty="0">
                <a:latin typeface="Times New Roman" panose="02020603050405020304" charset="0"/>
                <a:cs typeface="Times New Roman" panose="02020603050405020304" charset="0"/>
              </a:rPr>
              <a:t>2</a:t>
            </a:r>
            <a:r>
              <a:rPr lang="en-US" sz="2400" dirty="0">
                <a:latin typeface="Times New Roman" panose="02020603050405020304" charset="0"/>
                <a:cs typeface="Times New Roman" panose="02020603050405020304" charset="0"/>
              </a:rPr>
              <a:t> + 4e</a:t>
            </a:r>
            <a:r>
              <a:rPr lang="en-US" sz="2400" baseline="300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(oxidation – lose electrons)</a:t>
            </a:r>
          </a:p>
        </p:txBody>
      </p:sp>
      <p:sp>
        <p:nvSpPr>
          <p:cNvPr id="9" name="Text Box 8"/>
          <p:cNvSpPr txBox="1"/>
          <p:nvPr/>
        </p:nvSpPr>
        <p:spPr>
          <a:xfrm>
            <a:off x="981710" y="162560"/>
            <a:ext cx="9203055" cy="953135"/>
          </a:xfrm>
          <a:prstGeom prst="rect">
            <a:avLst/>
          </a:prstGeom>
          <a:noFill/>
        </p:spPr>
        <p:txBody>
          <a:bodyPr wrap="square" rtlCol="0" anchor="t">
            <a:spAutoFit/>
          </a:bodyPr>
          <a:lstStyle/>
          <a:p>
            <a:r>
              <a:rPr lang="en-US" sz="2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CH-105 INORGANIC TUTORIAL -I</a:t>
            </a:r>
            <a:endParaRPr lang="en-US" sz="2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a:p>
            <a:r>
              <a:rPr lang="en-US" sz="2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sym typeface="+mn-ea"/>
              </a:rPr>
              <a:t>                                            Topic-II</a:t>
            </a:r>
            <a:endParaRPr lang="en-US" sz="2800"/>
          </a:p>
        </p:txBody>
      </p:sp>
      <p:sp>
        <p:nvSpPr>
          <p:cNvPr id="10" name="Text Box 9"/>
          <p:cNvSpPr txBox="1"/>
          <p:nvPr/>
        </p:nvSpPr>
        <p:spPr>
          <a:xfrm>
            <a:off x="97204" y="904092"/>
            <a:ext cx="3049905" cy="583565"/>
          </a:xfrm>
          <a:prstGeom prst="rect">
            <a:avLst/>
          </a:prstGeom>
          <a:noFill/>
        </p:spPr>
        <p:txBody>
          <a:bodyPr wrap="none" rtlCol="0" anchor="t">
            <a:spAutoFit/>
          </a:bodyPr>
          <a:lstStyle/>
          <a:p>
            <a:r>
              <a:rPr lang="en-US" sz="3200" dirty="0">
                <a:ln/>
                <a:solidFill>
                  <a:schemeClr val="accent1"/>
                </a:solidFill>
                <a:effectLst>
                  <a:outerShdw blurRad="38100" dist="38100" dir="2700000" algn="tl">
                    <a:srgbClr val="000000">
                      <a:alpha val="43137"/>
                    </a:srgbClr>
                  </a:outerShdw>
                </a:effectLst>
                <a:latin typeface="Times New Roman" panose="02020603050405020304" charset="0"/>
                <a:cs typeface="Calibri" panose="020F0502020204030204" charset="0"/>
                <a:sym typeface="+mn-ea"/>
              </a:rPr>
              <a:t>Al by electrolysis</a:t>
            </a:r>
          </a:p>
        </p:txBody>
      </p:sp>
      <p:sp>
        <p:nvSpPr>
          <p:cNvPr id="12" name="Text Box 11"/>
          <p:cNvSpPr txBox="1"/>
          <p:nvPr/>
        </p:nvSpPr>
        <p:spPr>
          <a:xfrm>
            <a:off x="-38623" y="4352193"/>
            <a:ext cx="5882640" cy="460375"/>
          </a:xfrm>
          <a:prstGeom prst="rect">
            <a:avLst/>
          </a:prstGeom>
          <a:noFill/>
        </p:spPr>
        <p:txBody>
          <a:bodyPr wrap="square" rtlCol="0" anchor="t">
            <a:spAutoFit/>
          </a:bodyPr>
          <a:lstStyle/>
          <a:p>
            <a:r>
              <a:rPr lang="en-US" sz="2400" dirty="0">
                <a:latin typeface="Times New Roman" panose="02020603050405020304" charset="0"/>
                <a:cs typeface="Times New Roman" panose="02020603050405020304" charset="0"/>
              </a:rPr>
              <a:t>Al</a:t>
            </a:r>
            <a:r>
              <a:rPr lang="en-US" sz="2400" baseline="-25000" dirty="0">
                <a:latin typeface="Times New Roman" panose="02020603050405020304" charset="0"/>
                <a:cs typeface="Times New Roman" panose="02020603050405020304" charset="0"/>
              </a:rPr>
              <a:t>3</a:t>
            </a:r>
            <a:r>
              <a:rPr lang="en-US" sz="2400" dirty="0">
                <a:latin typeface="Times New Roman" panose="02020603050405020304" charset="0"/>
                <a:cs typeface="Times New Roman" panose="02020603050405020304" charset="0"/>
              </a:rPr>
              <a:t>+ + 3e</a:t>
            </a:r>
            <a:r>
              <a:rPr lang="en-US" sz="2400" baseline="30000" dirty="0">
                <a:latin typeface="Times New Roman" panose="02020603050405020304" charset="0"/>
                <a:cs typeface="Times New Roman" panose="02020603050405020304" charset="0"/>
              </a:rPr>
              <a:t>–</a:t>
            </a:r>
            <a:r>
              <a:rPr lang="en-US" sz="2400" dirty="0">
                <a:latin typeface="Times New Roman" panose="02020603050405020304" charset="0"/>
                <a:cs typeface="Times New Roman" panose="02020603050405020304" charset="0"/>
              </a:rPr>
              <a:t> → Al (reduction – gain electrons)</a:t>
            </a:r>
          </a:p>
        </p:txBody>
      </p:sp>
      <p:sp>
        <p:nvSpPr>
          <p:cNvPr id="14" name="Text Box 13"/>
          <p:cNvSpPr txBox="1"/>
          <p:nvPr/>
        </p:nvSpPr>
        <p:spPr>
          <a:xfrm>
            <a:off x="-38623" y="6120739"/>
            <a:ext cx="5219700" cy="521970"/>
          </a:xfrm>
          <a:prstGeom prst="rect">
            <a:avLst/>
          </a:prstGeom>
          <a:noFill/>
        </p:spPr>
        <p:txBody>
          <a:bodyPr wrap="square" rtlCol="0" anchor="t">
            <a:spAutoFit/>
          </a:bodyPr>
          <a:lstStyle/>
          <a:p>
            <a:r>
              <a:rPr lang="en-US" sz="2800" dirty="0">
                <a:latin typeface="Times New Roman" panose="02020603050405020304" charset="0"/>
                <a:cs typeface="Times New Roman" panose="02020603050405020304" charset="0"/>
              </a:rPr>
              <a:t>TiCl</a:t>
            </a:r>
            <a:r>
              <a:rPr lang="en-US" sz="2800" baseline="-25000" dirty="0">
                <a:latin typeface="Times New Roman" panose="02020603050405020304" charset="0"/>
                <a:cs typeface="Times New Roman" panose="02020603050405020304" charset="0"/>
              </a:rPr>
              <a:t>4 </a:t>
            </a:r>
            <a:r>
              <a:rPr lang="en-US" sz="2800" dirty="0">
                <a:latin typeface="Times New Roman" panose="02020603050405020304" charset="0"/>
                <a:cs typeface="Times New Roman" panose="02020603050405020304" charset="0"/>
              </a:rPr>
              <a:t>+ 2Mg   </a:t>
            </a:r>
            <a:r>
              <a:rPr lang="en-US" sz="2800" dirty="0">
                <a:latin typeface="Arial" panose="020B0604020202020204" pitchFamily="34" charset="0"/>
                <a:cs typeface="Arial" panose="020B0604020202020204" pitchFamily="34" charset="0"/>
              </a:rPr>
              <a:t>→</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Ti</a:t>
            </a:r>
            <a:r>
              <a:rPr lang="en-US" sz="2800" dirty="0">
                <a:latin typeface="Times New Roman" panose="02020603050405020304" charset="0"/>
                <a:cs typeface="Times New Roman" panose="02020603050405020304" charset="0"/>
              </a:rPr>
              <a:t> + 2MgCl</a:t>
            </a:r>
            <a:r>
              <a:rPr lang="en-US" sz="2800" baseline="-25000" dirty="0">
                <a:latin typeface="Times New Roman" panose="02020603050405020304" charset="0"/>
                <a:cs typeface="Times New Roman" panose="02020603050405020304" charset="0"/>
              </a:rPr>
              <a:t>2</a:t>
            </a:r>
            <a:endParaRPr lang="en-US" sz="2800" baseline="-25000" dirty="0"/>
          </a:p>
        </p:txBody>
      </p:sp>
      <p:sp>
        <p:nvSpPr>
          <p:cNvPr id="15" name="Text Box 14"/>
          <p:cNvSpPr txBox="1"/>
          <p:nvPr/>
        </p:nvSpPr>
        <p:spPr>
          <a:xfrm>
            <a:off x="-38623" y="5321909"/>
            <a:ext cx="4479925" cy="798830"/>
          </a:xfrm>
          <a:prstGeom prst="rect">
            <a:avLst/>
          </a:prstGeom>
          <a:noFill/>
        </p:spPr>
        <p:txBody>
          <a:bodyPr wrap="square" rtlCol="0" anchor="t">
            <a:spAutoFit/>
          </a:bodyPr>
          <a:lstStyle/>
          <a:p>
            <a:r>
              <a:rPr lang="en-US" sz="2800" dirty="0" err="1">
                <a:ln/>
                <a:solidFill>
                  <a:schemeClr val="accent1"/>
                </a:solidFill>
                <a:effectLst>
                  <a:outerShdw blurRad="38100" dist="38100" dir="2700000" algn="tl">
                    <a:srgbClr val="000000">
                      <a:alpha val="43137"/>
                    </a:srgbClr>
                  </a:outerShdw>
                </a:effectLst>
                <a:latin typeface="Times New Roman" panose="02020603050405020304" charset="0"/>
                <a:cs typeface="Calibri" panose="020F0502020204030204" charset="0"/>
                <a:sym typeface="+mn-ea"/>
              </a:rPr>
              <a:t>Ti</a:t>
            </a:r>
            <a:r>
              <a:rPr lang="en-US" sz="2800" dirty="0">
                <a:ln/>
                <a:solidFill>
                  <a:schemeClr val="accent1"/>
                </a:solidFill>
                <a:effectLst>
                  <a:outerShdw blurRad="38100" dist="38100" dir="2700000" algn="tl">
                    <a:srgbClr val="000000">
                      <a:alpha val="43137"/>
                    </a:srgbClr>
                  </a:outerShdw>
                </a:effectLst>
                <a:latin typeface="Times New Roman" panose="02020603050405020304" charset="0"/>
                <a:cs typeface="Calibri" panose="020F0502020204030204" charset="0"/>
                <a:sym typeface="+mn-ea"/>
              </a:rPr>
              <a:t> by Kroll/Van </a:t>
            </a:r>
            <a:r>
              <a:rPr lang="en-US" sz="2800" dirty="0" err="1">
                <a:ln/>
                <a:solidFill>
                  <a:schemeClr val="accent1"/>
                </a:solidFill>
                <a:effectLst>
                  <a:outerShdw blurRad="38100" dist="38100" dir="2700000" algn="tl">
                    <a:srgbClr val="000000">
                      <a:alpha val="43137"/>
                    </a:srgbClr>
                  </a:outerShdw>
                </a:effectLst>
                <a:latin typeface="Times New Roman" panose="02020603050405020304" charset="0"/>
                <a:cs typeface="Calibri" panose="020F0502020204030204" charset="0"/>
                <a:sym typeface="+mn-ea"/>
              </a:rPr>
              <a:t>Arkel</a:t>
            </a:r>
            <a:r>
              <a:rPr lang="en-US" sz="2800" dirty="0">
                <a:ln/>
                <a:solidFill>
                  <a:schemeClr val="accent1"/>
                </a:solidFill>
                <a:effectLst>
                  <a:outerShdw blurRad="38100" dist="38100" dir="2700000" algn="tl">
                    <a:srgbClr val="000000">
                      <a:alpha val="43137"/>
                    </a:srgbClr>
                  </a:outerShdw>
                </a:effectLst>
                <a:latin typeface="Times New Roman" panose="02020603050405020304" charset="0"/>
                <a:cs typeface="Calibri" panose="020F0502020204030204" charset="0"/>
                <a:sym typeface="+mn-ea"/>
              </a:rPr>
              <a:t>.</a:t>
            </a:r>
            <a:endParaRPr lang="en-US" dirty="0">
              <a:solidFill>
                <a:schemeClr val="tx1"/>
              </a:solidFill>
              <a:effectLst/>
              <a:latin typeface="Times New Roman" panose="02020603050405020304" charset="0"/>
              <a:cs typeface="Calibri" panose="020F0502020204030204" charset="0"/>
              <a:sym typeface="+mn-ea"/>
            </a:endParaRPr>
          </a:p>
          <a:p>
            <a:endParaRPr lang="en-US" dirty="0"/>
          </a:p>
        </p:txBody>
      </p:sp>
      <p:sp>
        <p:nvSpPr>
          <p:cNvPr id="16" name="TextBox 15">
            <a:extLst>
              <a:ext uri="{FF2B5EF4-FFF2-40B4-BE49-F238E27FC236}">
                <a16:creationId xmlns:a16="http://schemas.microsoft.com/office/drawing/2014/main" id="{23EC8C45-7D0B-4D61-9457-DAB9063655C9}"/>
              </a:ext>
            </a:extLst>
          </p:cNvPr>
          <p:cNvSpPr txBox="1"/>
          <p:nvPr/>
        </p:nvSpPr>
        <p:spPr>
          <a:xfrm>
            <a:off x="5540818" y="1353395"/>
            <a:ext cx="6280977" cy="2031325"/>
          </a:xfrm>
          <a:prstGeom prst="rect">
            <a:avLst/>
          </a:prstGeom>
          <a:noFill/>
        </p:spPr>
        <p:txBody>
          <a:bodyPr wrap="square">
            <a:spAutoFit/>
          </a:bodyPr>
          <a:lstStyle/>
          <a:p>
            <a:pPr marL="285750" indent="-285750">
              <a:buFont typeface="Arial" panose="020B0604020202020204" pitchFamily="34" charset="0"/>
              <a:buChar char="•"/>
            </a:pP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Al</a:t>
            </a:r>
            <a:r>
              <a:rPr lang="en-US" i="0" u="none" strike="noStrike" baseline="-25000" dirty="0">
                <a:solidFill>
                  <a:schemeClr val="accent2">
                    <a:lumMod val="50000"/>
                  </a:schemeClr>
                </a:solidFill>
                <a:latin typeface="Times New Roman" panose="02020603050405020304" pitchFamily="18" charset="0"/>
                <a:cs typeface="Times New Roman" panose="02020603050405020304" pitchFamily="18" charset="0"/>
              </a:rPr>
              <a:t>2</a:t>
            </a: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O</a:t>
            </a:r>
            <a:r>
              <a:rPr lang="en-US" i="0" u="none" strike="noStrike" baseline="-25000" dirty="0">
                <a:solidFill>
                  <a:schemeClr val="accent2">
                    <a:lumMod val="50000"/>
                  </a:schemeClr>
                </a:solidFill>
                <a:latin typeface="Times New Roman" panose="02020603050405020304" pitchFamily="18" charset="0"/>
                <a:cs typeface="Times New Roman" panose="02020603050405020304" pitchFamily="18" charset="0"/>
              </a:rPr>
              <a:t>3</a:t>
            </a: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 and TiO</a:t>
            </a:r>
            <a:r>
              <a:rPr lang="en-US" i="0" u="none" strike="noStrike" baseline="-25000" dirty="0">
                <a:solidFill>
                  <a:schemeClr val="accent2">
                    <a:lumMod val="50000"/>
                  </a:schemeClr>
                </a:solidFill>
                <a:latin typeface="Times New Roman" panose="02020603050405020304" pitchFamily="18" charset="0"/>
                <a:cs typeface="Times New Roman" panose="02020603050405020304" pitchFamily="18" charset="0"/>
              </a:rPr>
              <a:t>2</a:t>
            </a: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 have rather large negative heats of formation. Therefore, their heats of decomposition (i.e., Dissociation Energies) are correspondingly high. </a:t>
            </a:r>
          </a:p>
          <a:p>
            <a:pPr marL="285750" indent="-285750">
              <a:buFont typeface="Arial" panose="020B0604020202020204" pitchFamily="34" charset="0"/>
              <a:buChar char="•"/>
            </a:pP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For </a:t>
            </a:r>
            <a:r>
              <a:rPr lang="el-GR" i="1" dirty="0">
                <a:ln/>
                <a:solidFill>
                  <a:schemeClr val="accent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Δ</a:t>
            </a:r>
            <a:r>
              <a:rPr lang="en-US" i="1" u="none" strike="noStrike" baseline="0" dirty="0">
                <a:solidFill>
                  <a:schemeClr val="accent2">
                    <a:lumMod val="50000"/>
                  </a:schemeClr>
                </a:solidFill>
                <a:latin typeface="Times New Roman" panose="02020603050405020304" pitchFamily="18" charset="0"/>
                <a:cs typeface="Times New Roman" panose="02020603050405020304" pitchFamily="18" charset="0"/>
              </a:rPr>
              <a:t>G</a:t>
            </a:r>
            <a:r>
              <a:rPr lang="en-US" i="1" u="none" strike="noStrike" baseline="30000" dirty="0">
                <a:solidFill>
                  <a:schemeClr val="accent2">
                    <a:lumMod val="50000"/>
                  </a:schemeClr>
                </a:solidFill>
                <a:latin typeface="Times New Roman" panose="02020603050405020304" pitchFamily="18" charset="0"/>
                <a:cs typeface="Times New Roman" panose="02020603050405020304" pitchFamily="18" charset="0"/>
              </a:rPr>
              <a:t>o</a:t>
            </a:r>
            <a:r>
              <a:rPr lang="en-US" i="1" u="none" strike="noStrike" baseline="0" dirty="0">
                <a:solidFill>
                  <a:schemeClr val="accent2">
                    <a:lumMod val="50000"/>
                  </a:schemeClr>
                </a:solidFill>
                <a:latin typeface="Times New Roman" panose="02020603050405020304" pitchFamily="18" charset="0"/>
                <a:cs typeface="Times New Roman" panose="02020603050405020304" pitchFamily="18" charset="0"/>
              </a:rPr>
              <a:t> </a:t>
            </a: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to be negative, it requires that T</a:t>
            </a:r>
            <a:r>
              <a:rPr lang="el-GR" i="1" dirty="0">
                <a:ln/>
                <a:solidFill>
                  <a:schemeClr val="accent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Δ</a:t>
            </a:r>
            <a:r>
              <a:rPr lang="en-US" i="1" u="none" strike="noStrike" baseline="0" dirty="0">
                <a:solidFill>
                  <a:schemeClr val="accent2">
                    <a:lumMod val="50000"/>
                  </a:schemeClr>
                </a:solidFill>
                <a:latin typeface="Times New Roman" panose="02020603050405020304" pitchFamily="18" charset="0"/>
                <a:cs typeface="Times New Roman" panose="02020603050405020304" pitchFamily="18" charset="0"/>
              </a:rPr>
              <a:t>S</a:t>
            </a:r>
            <a:r>
              <a:rPr lang="en-US" i="1" u="none" strike="noStrike" baseline="30000" dirty="0">
                <a:solidFill>
                  <a:schemeClr val="accent2">
                    <a:lumMod val="50000"/>
                  </a:schemeClr>
                </a:solidFill>
                <a:latin typeface="Times New Roman" panose="02020603050405020304" pitchFamily="18" charset="0"/>
                <a:cs typeface="Times New Roman" panose="02020603050405020304" pitchFamily="18" charset="0"/>
              </a:rPr>
              <a:t>o</a:t>
            </a:r>
            <a:r>
              <a:rPr lang="en-US" i="1" u="none" strike="noStrike" baseline="0" dirty="0">
                <a:solidFill>
                  <a:schemeClr val="accent2">
                    <a:lumMod val="50000"/>
                  </a:schemeClr>
                </a:solidFill>
                <a:latin typeface="Times New Roman" panose="02020603050405020304" pitchFamily="18" charset="0"/>
                <a:cs typeface="Times New Roman" panose="02020603050405020304" pitchFamily="18" charset="0"/>
              </a:rPr>
              <a:t> </a:t>
            </a:r>
            <a:r>
              <a:rPr lang="en-US"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term to be very large, which means the temperature must be very high. In effect, these substances are thermally very stable and resist decomposition. </a:t>
            </a:r>
          </a:p>
        </p:txBody>
      </p:sp>
      <p:sp>
        <p:nvSpPr>
          <p:cNvPr id="19" name="TextBox 18">
            <a:extLst>
              <a:ext uri="{FF2B5EF4-FFF2-40B4-BE49-F238E27FC236}">
                <a16:creationId xmlns:a16="http://schemas.microsoft.com/office/drawing/2014/main" id="{362E4985-1098-4907-9329-A273A182C57B}"/>
              </a:ext>
            </a:extLst>
          </p:cNvPr>
          <p:cNvSpPr txBox="1"/>
          <p:nvPr/>
        </p:nvSpPr>
        <p:spPr>
          <a:xfrm>
            <a:off x="6466207" y="3952856"/>
            <a:ext cx="5065052" cy="1938992"/>
          </a:xfrm>
          <a:prstGeom prst="rect">
            <a:avLst/>
          </a:prstGeom>
          <a:noFill/>
        </p:spPr>
        <p:txBody>
          <a:bodyPr wrap="square">
            <a:spAutoFit/>
          </a:bodyPr>
          <a:lstStyle/>
          <a:p>
            <a:r>
              <a:rPr lang="en-US"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Al</a:t>
            </a:r>
            <a:r>
              <a:rPr lang="en-US" sz="2400" baseline="-250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2</a:t>
            </a:r>
            <a:r>
              <a:rPr lang="en-US"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O</a:t>
            </a:r>
            <a:r>
              <a:rPr lang="en-US" sz="2400" baseline="-250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3</a:t>
            </a:r>
            <a:r>
              <a:rPr lang="en-US" sz="2400"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 </a:t>
            </a:r>
            <a:r>
              <a:rPr lang="el-GR"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Δ</a:t>
            </a:r>
            <a:r>
              <a:rPr lang="en-US"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H</a:t>
            </a:r>
            <a:r>
              <a:rPr lang="en-US" sz="2400" baseline="-250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f</a:t>
            </a:r>
            <a:r>
              <a:rPr lang="en-US" sz="2400" dirty="0">
                <a:ln/>
                <a:solidFill>
                  <a:schemeClr val="tx1"/>
                </a:solidFill>
                <a:effectLst>
                  <a:outerShdw blurRad="38100" dist="19050" dir="2700000" algn="tl" rotWithShape="0">
                    <a:schemeClr val="dk1">
                      <a:alpha val="40000"/>
                    </a:schemeClr>
                  </a:outerShdw>
                </a:effectLst>
                <a:latin typeface="Times New Roman" panose="02020603050405020304" charset="0"/>
                <a:cs typeface="Calibri" panose="020F0502020204030204" charset="0"/>
                <a:sym typeface="+mn-ea"/>
              </a:rPr>
              <a:t> </a:t>
            </a:r>
            <a:r>
              <a:rPr lang="en-US" sz="2400"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 -1676 KJ/mol; this energy is sufficient enough to melt the reaction products. </a:t>
            </a: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Thermite process</a:t>
            </a:r>
            <a:endParaRPr lang="en-US" sz="2400" b="1"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r>
              <a:rPr lang="en-IN" sz="2400" b="1" i="0" u="none" strike="noStrike" baseline="0" dirty="0">
                <a:latin typeface="Times New Roman" panose="02020603050405020304" pitchFamily="18" charset="0"/>
                <a:cs typeface="Times New Roman" panose="02020603050405020304" pitchFamily="18" charset="0"/>
              </a:rPr>
              <a:t>Fe</a:t>
            </a:r>
            <a:r>
              <a:rPr lang="en-IN" sz="2400" b="1" i="0" u="none" strike="noStrike" baseline="-25000" dirty="0">
                <a:latin typeface="Times New Roman" panose="02020603050405020304" pitchFamily="18" charset="0"/>
                <a:cs typeface="Times New Roman" panose="02020603050405020304" pitchFamily="18" charset="0"/>
              </a:rPr>
              <a:t>2</a:t>
            </a:r>
            <a:r>
              <a:rPr lang="en-IN" sz="2400" b="1" i="0" u="none" strike="noStrike" baseline="0" dirty="0">
                <a:latin typeface="Times New Roman" panose="02020603050405020304" pitchFamily="18" charset="0"/>
                <a:cs typeface="Times New Roman" panose="02020603050405020304" pitchFamily="18" charset="0"/>
              </a:rPr>
              <a:t>O</a:t>
            </a:r>
            <a:r>
              <a:rPr lang="en-IN" sz="2400" b="1" i="0" u="none" strike="noStrike" baseline="-25000" dirty="0">
                <a:latin typeface="Times New Roman" panose="02020603050405020304" pitchFamily="18" charset="0"/>
                <a:cs typeface="Times New Roman" panose="02020603050405020304" pitchFamily="18" charset="0"/>
              </a:rPr>
              <a:t>3</a:t>
            </a:r>
            <a:r>
              <a:rPr lang="en-IN" sz="2400" b="1" i="0" u="none" strike="noStrike" baseline="0" dirty="0">
                <a:latin typeface="Times New Roman" panose="02020603050405020304" pitchFamily="18" charset="0"/>
                <a:cs typeface="Times New Roman" panose="02020603050405020304" pitchFamily="18" charset="0"/>
              </a:rPr>
              <a:t> + 2 Al </a:t>
            </a:r>
            <a:r>
              <a:rPr lang="en-US" sz="2400" dirty="0">
                <a:latin typeface="Times New Roman" panose="02020603050405020304" charset="0"/>
                <a:cs typeface="Times New Roman" panose="02020603050405020304" charset="0"/>
              </a:rPr>
              <a:t>→</a:t>
            </a:r>
            <a:r>
              <a:rPr lang="en-IN" sz="2400" b="1" i="0" u="none" strike="noStrike" baseline="0" dirty="0">
                <a:latin typeface="Times New Roman" panose="02020603050405020304" pitchFamily="18" charset="0"/>
                <a:cs typeface="Times New Roman" panose="02020603050405020304" pitchFamily="18" charset="0"/>
              </a:rPr>
              <a:t> Al</a:t>
            </a:r>
            <a:r>
              <a:rPr lang="en-IN" sz="2400" b="1" i="0" u="none" strike="noStrike" baseline="-25000" dirty="0">
                <a:latin typeface="Times New Roman" panose="02020603050405020304" pitchFamily="18" charset="0"/>
                <a:cs typeface="Times New Roman" panose="02020603050405020304" pitchFamily="18" charset="0"/>
              </a:rPr>
              <a:t>2</a:t>
            </a:r>
            <a:r>
              <a:rPr lang="en-IN" sz="2400" b="1" i="0" u="none" strike="noStrike" baseline="0" dirty="0">
                <a:latin typeface="Times New Roman" panose="02020603050405020304" pitchFamily="18" charset="0"/>
                <a:cs typeface="Times New Roman" panose="02020603050405020304" pitchFamily="18" charset="0"/>
              </a:rPr>
              <a:t>O</a:t>
            </a:r>
            <a:r>
              <a:rPr lang="en-IN" sz="2400" b="1" i="0" u="none" strike="noStrike" baseline="-25000" dirty="0">
                <a:latin typeface="Times New Roman" panose="02020603050405020304" pitchFamily="18" charset="0"/>
                <a:cs typeface="Times New Roman" panose="02020603050405020304" pitchFamily="18" charset="0"/>
              </a:rPr>
              <a:t>3</a:t>
            </a:r>
            <a:r>
              <a:rPr lang="en-IN" sz="2400" b="1" i="0" u="none" strike="noStrike" baseline="0" dirty="0">
                <a:latin typeface="Times New Roman" panose="02020603050405020304" pitchFamily="18" charset="0"/>
                <a:cs typeface="Times New Roman" panose="02020603050405020304" pitchFamily="18" charset="0"/>
              </a:rPr>
              <a:t> + 2 Fe (liquid) </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5" grpId="0"/>
      <p:bldP spid="16"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5E3D1575BC87429CE9B6D47BB5BF74" ma:contentTypeVersion="5" ma:contentTypeDescription="Create a new document." ma:contentTypeScope="" ma:versionID="315874e13eac032940b17899e2799aaf">
  <xsd:schema xmlns:xsd="http://www.w3.org/2001/XMLSchema" xmlns:xs="http://www.w3.org/2001/XMLSchema" xmlns:p="http://schemas.microsoft.com/office/2006/metadata/properties" xmlns:ns2="9e535cbc-4307-41dd-85c6-02f6bcb52a8e" targetNamespace="http://schemas.microsoft.com/office/2006/metadata/properties" ma:root="true" ma:fieldsID="f1743778664452a4618772cf5eca7788" ns2:_="">
    <xsd:import namespace="9e535cbc-4307-41dd-85c6-02f6bcb52a8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35cbc-4307-41dd-85c6-02f6bcb52a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9A2B2-D116-4ED6-BED3-82DFB5F9B4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E1CE204-5432-41DC-B23B-9A11B99D7400}">
  <ds:schemaRefs>
    <ds:schemaRef ds:uri="http://schemas.microsoft.com/sharepoint/v3/contenttype/forms"/>
  </ds:schemaRefs>
</ds:datastoreItem>
</file>

<file path=customXml/itemProps3.xml><?xml version="1.0" encoding="utf-8"?>
<ds:datastoreItem xmlns:ds="http://schemas.openxmlformats.org/officeDocument/2006/customXml" ds:itemID="{D5C6C71A-CFB8-4D8D-8122-96B561A7D0B0}"/>
</file>

<file path=docProps/app.xml><?xml version="1.0" encoding="utf-8"?>
<Properties xmlns="http://schemas.openxmlformats.org/officeDocument/2006/extended-properties" xmlns:vt="http://schemas.openxmlformats.org/officeDocument/2006/docPropsVTypes">
  <TotalTime>89</TotalTime>
  <Words>1113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Cambria Math</vt:lpstr>
      <vt:lpstr>Symbol</vt:lpstr>
      <vt:lpstr>Times New Roman</vt:lpstr>
      <vt:lpstr>Office Theme</vt:lpstr>
      <vt:lpstr>Q-I.1.The boiling point of the inert gases are as follows: He – 4 K , Ne –10 K,  Ar – 100 K,  Kr  –170 K and Xe  –220K. Rationalize the trend observed.</vt:lpstr>
      <vt:lpstr>Q-I.2.Between the two reactions listed below, predict the following (i) in which direction the reaction equilibrium lies (ii) qualitatively predict which reaction is expected to be faster using the following absolute η values. </vt:lpstr>
      <vt:lpstr>Q-I.3. Predict the relative solubility trend in water for the following two sets of molecules. (a) NaF, NaCl, NaBr, NaI (b) CuF, CuCl, CuBr and CuI. Briefly rationalize your answer. </vt:lpstr>
      <vt:lpstr>PowerPoint Presentation</vt:lpstr>
      <vt:lpstr>Q-I.4. Using  hard-soft  concepts,  which  of  the following  reactions  are  predicted  to  have  an equilibrium constant greater than 1? Unless otherwise stated, assume gas-phase or hydrocarbon solution and 25°C.</vt:lpstr>
      <vt:lpstr>For raction (b):                            CH3HgI + HCl     ⇋      CH3HgCl  +  HI                                  ↙                           ↘                          Soft- Soft interaction          Soft-Hard interaction                           CH3Hg+ &gt; H+                  I- &gt; Cl-                       softer acid                  softer base </vt:lpstr>
      <vt:lpstr>Q-I.5. Draw at least two possible interactions that can exist between 1,3,5- trinitrobenzene and benzene. Identify the most stable form.</vt:lpstr>
      <vt:lpstr>PowerPoint Presentation</vt:lpstr>
      <vt:lpstr>PowerPoint Presentation</vt:lpstr>
      <vt:lpstr>Q-II.2. The Ellingham diagram of metal oxides is given below. Depict how to obtain (a) Mg from MgO using Al and Ti metals (b) Al from Al2O3 using Mg and Ti metals (c) Ti from TiO2 using Mg and Al in the graph given below.</vt:lpstr>
      <vt:lpstr>Q-II.3. To a silver nitrate solution, an aluminium rod is initially inserted. After ~20 minutes, a magnesium rod is inserted to the same solution. After another 20 minutes, O2 is bubbled into the solution at a slightly elevated temperature. What are the products formed at each stage? (You may use the following redox potentials Al3+/Al = -1.66 V; Ag+/Ag = +0.80 V; Mg2+/Mg =  -2.36 V; O2/2O2- = + 1.36 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Maya kumari</cp:lastModifiedBy>
  <cp:revision>48</cp:revision>
  <dcterms:created xsi:type="dcterms:W3CDTF">2020-12-13T10:49:00Z</dcterms:created>
  <dcterms:modified xsi:type="dcterms:W3CDTF">2021-12-29T05:13:51Z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y fmtid="{D5CDD505-2E9C-101B-9397-08002B2CF9AE}" pid="3" name="ContentTypeId">
    <vt:lpwstr>0x010100935E3D1575BC87429CE9B6D47BB5BF74</vt:lpwstr>
  </property>
</Properties>
</file>