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57" r:id="rId3"/>
    <p:sldId id="275" r:id="rId4"/>
    <p:sldId id="260" r:id="rId5"/>
    <p:sldId id="280" r:id="rId6"/>
    <p:sldId id="281" r:id="rId7"/>
    <p:sldId id="261" r:id="rId8"/>
    <p:sldId id="256" r:id="rId9"/>
    <p:sldId id="264" r:id="rId10"/>
    <p:sldId id="265" r:id="rId11"/>
    <p:sldId id="269" r:id="rId12"/>
    <p:sldId id="271" r:id="rId13"/>
    <p:sldId id="274" r:id="rId14"/>
    <p:sldId id="272" r:id="rId15"/>
    <p:sldId id="266" r:id="rId16"/>
    <p:sldId id="273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17D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29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6" Type="http://schemas.openxmlformats.org/officeDocument/2006/relationships/image" Target="../media/image25.emf"/><Relationship Id="rId11" Type="http://schemas.openxmlformats.org/officeDocument/2006/relationships/image" Target="../media/image30.emf"/><Relationship Id="rId5" Type="http://schemas.openxmlformats.org/officeDocument/2006/relationships/image" Target="../media/image24.emf"/><Relationship Id="rId10" Type="http://schemas.openxmlformats.org/officeDocument/2006/relationships/image" Target="../media/image29.emf"/><Relationship Id="rId4" Type="http://schemas.openxmlformats.org/officeDocument/2006/relationships/image" Target="../media/image23.emf"/><Relationship Id="rId9" Type="http://schemas.openxmlformats.org/officeDocument/2006/relationships/image" Target="../media/image28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12" Type="http://schemas.openxmlformats.org/officeDocument/2006/relationships/image" Target="../media/image44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6" Type="http://schemas.openxmlformats.org/officeDocument/2006/relationships/image" Target="../media/image38.emf"/><Relationship Id="rId11" Type="http://schemas.openxmlformats.org/officeDocument/2006/relationships/image" Target="../media/image43.emf"/><Relationship Id="rId5" Type="http://schemas.openxmlformats.org/officeDocument/2006/relationships/image" Target="../media/image37.emf"/><Relationship Id="rId10" Type="http://schemas.openxmlformats.org/officeDocument/2006/relationships/image" Target="../media/image42.emf"/><Relationship Id="rId4" Type="http://schemas.openxmlformats.org/officeDocument/2006/relationships/image" Target="../media/image36.emf"/><Relationship Id="rId9" Type="http://schemas.openxmlformats.org/officeDocument/2006/relationships/image" Target="../media/image41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13" Type="http://schemas.openxmlformats.org/officeDocument/2006/relationships/image" Target="../media/image63.emf"/><Relationship Id="rId3" Type="http://schemas.openxmlformats.org/officeDocument/2006/relationships/image" Target="../media/image53.emf"/><Relationship Id="rId7" Type="http://schemas.openxmlformats.org/officeDocument/2006/relationships/image" Target="../media/image57.emf"/><Relationship Id="rId12" Type="http://schemas.openxmlformats.org/officeDocument/2006/relationships/image" Target="../media/image62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6" Type="http://schemas.openxmlformats.org/officeDocument/2006/relationships/image" Target="../media/image56.emf"/><Relationship Id="rId11" Type="http://schemas.openxmlformats.org/officeDocument/2006/relationships/image" Target="../media/image61.emf"/><Relationship Id="rId5" Type="http://schemas.openxmlformats.org/officeDocument/2006/relationships/image" Target="../media/image55.emf"/><Relationship Id="rId10" Type="http://schemas.openxmlformats.org/officeDocument/2006/relationships/image" Target="../media/image60.emf"/><Relationship Id="rId4" Type="http://schemas.openxmlformats.org/officeDocument/2006/relationships/image" Target="../media/image54.emf"/><Relationship Id="rId9" Type="http://schemas.openxmlformats.org/officeDocument/2006/relationships/image" Target="../media/image59.emf"/><Relationship Id="rId14" Type="http://schemas.openxmlformats.org/officeDocument/2006/relationships/image" Target="../media/image64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13" Type="http://schemas.openxmlformats.org/officeDocument/2006/relationships/image" Target="../media/image77.emf"/><Relationship Id="rId3" Type="http://schemas.openxmlformats.org/officeDocument/2006/relationships/image" Target="../media/image67.emf"/><Relationship Id="rId7" Type="http://schemas.openxmlformats.org/officeDocument/2006/relationships/image" Target="../media/image71.emf"/><Relationship Id="rId12" Type="http://schemas.openxmlformats.org/officeDocument/2006/relationships/image" Target="../media/image76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Relationship Id="rId6" Type="http://schemas.openxmlformats.org/officeDocument/2006/relationships/image" Target="../media/image70.emf"/><Relationship Id="rId11" Type="http://schemas.openxmlformats.org/officeDocument/2006/relationships/image" Target="../media/image75.emf"/><Relationship Id="rId5" Type="http://schemas.openxmlformats.org/officeDocument/2006/relationships/image" Target="../media/image69.emf"/><Relationship Id="rId10" Type="http://schemas.openxmlformats.org/officeDocument/2006/relationships/image" Target="../media/image74.emf"/><Relationship Id="rId4" Type="http://schemas.openxmlformats.org/officeDocument/2006/relationships/image" Target="../media/image68.emf"/><Relationship Id="rId9" Type="http://schemas.openxmlformats.org/officeDocument/2006/relationships/image" Target="../media/image73.emf"/><Relationship Id="rId14" Type="http://schemas.openxmlformats.org/officeDocument/2006/relationships/image" Target="../media/image7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image" Target="../media/image79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13" Type="http://schemas.openxmlformats.org/officeDocument/2006/relationships/image" Target="../media/image95.emf"/><Relationship Id="rId18" Type="http://schemas.openxmlformats.org/officeDocument/2006/relationships/image" Target="../media/image100.emf"/><Relationship Id="rId3" Type="http://schemas.openxmlformats.org/officeDocument/2006/relationships/image" Target="../media/image85.emf"/><Relationship Id="rId7" Type="http://schemas.openxmlformats.org/officeDocument/2006/relationships/image" Target="../media/image89.emf"/><Relationship Id="rId12" Type="http://schemas.openxmlformats.org/officeDocument/2006/relationships/image" Target="../media/image94.emf"/><Relationship Id="rId17" Type="http://schemas.openxmlformats.org/officeDocument/2006/relationships/image" Target="../media/image99.emf"/><Relationship Id="rId2" Type="http://schemas.openxmlformats.org/officeDocument/2006/relationships/image" Target="../media/image84.emf"/><Relationship Id="rId16" Type="http://schemas.openxmlformats.org/officeDocument/2006/relationships/image" Target="../media/image98.emf"/><Relationship Id="rId20" Type="http://schemas.openxmlformats.org/officeDocument/2006/relationships/image" Target="../media/image102.emf"/><Relationship Id="rId1" Type="http://schemas.openxmlformats.org/officeDocument/2006/relationships/image" Target="../media/image83.emf"/><Relationship Id="rId6" Type="http://schemas.openxmlformats.org/officeDocument/2006/relationships/image" Target="../media/image88.emf"/><Relationship Id="rId11" Type="http://schemas.openxmlformats.org/officeDocument/2006/relationships/image" Target="../media/image93.emf"/><Relationship Id="rId5" Type="http://schemas.openxmlformats.org/officeDocument/2006/relationships/image" Target="../media/image87.emf"/><Relationship Id="rId15" Type="http://schemas.openxmlformats.org/officeDocument/2006/relationships/image" Target="../media/image97.emf"/><Relationship Id="rId10" Type="http://schemas.openxmlformats.org/officeDocument/2006/relationships/image" Target="../media/image92.emf"/><Relationship Id="rId19" Type="http://schemas.openxmlformats.org/officeDocument/2006/relationships/image" Target="../media/image101.emf"/><Relationship Id="rId4" Type="http://schemas.openxmlformats.org/officeDocument/2006/relationships/image" Target="../media/image86.emf"/><Relationship Id="rId9" Type="http://schemas.openxmlformats.org/officeDocument/2006/relationships/image" Target="../media/image91.emf"/><Relationship Id="rId14" Type="http://schemas.openxmlformats.org/officeDocument/2006/relationships/image" Target="../media/image9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4F910-E2E2-4EB0-989E-21FEF92697FC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F893E-07AC-4C1F-AD89-8C49D445D1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461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f71b890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f71b890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f71b89054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f71b89054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f71b8905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f71b8905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f71b8905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f71b8905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f71b89054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f71b89054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ef30d06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ef30d06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f71b8905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f71b8905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F893E-07AC-4C1F-AD89-8C49D445D18A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46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6E3E-9488-4E3F-A73C-260728639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C302E-FE46-44FD-9324-B06BBBB2F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798B2-911B-43C0-8C58-9542EE410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915C-1C72-4866-95EC-F18D8865667B}" type="datetime1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E8784-DC2C-4ED9-A4BB-759E685D9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815F9-9263-4A7D-99AD-0D5558EE6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5D27-D23C-4727-9425-CB9BBFE74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63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669A-9762-48E1-A9FD-E19EF3891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0BD1C-FD0D-489F-AF14-ED556A3E2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4D091-1377-448C-A582-C06F619C6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C71A-E346-4057-9DC5-4FBF78311255}" type="datetime1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12293-3BF4-4663-9F0D-B1B6F2C06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CE76C-FD0D-44CD-8FBA-70679BF6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5D27-D23C-4727-9425-CB9BBFE74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30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A53CEE-001C-4C85-9A84-60D22133F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ABDAE-0911-46B2-A0C6-1232C3C3B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AF984-C871-4B68-8564-881E4AB5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FC0-9C1E-45F0-9F79-923322EA47A4}" type="datetime1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68EEE-0097-4E69-82EE-C2853F2D9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8F019-D543-41C8-B9FF-AAC04F7B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5D27-D23C-4727-9425-CB9BBFE74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120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280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2900-CE8F-4E19-A9D0-71BC8C6C6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15A6A-7022-47F8-918B-B10B43EE9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88364-6818-4D30-8FE6-1ACEF319B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B993-665E-4517-9CEF-CE81A60004C3}" type="datetime1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0FD8F-181B-4A7D-A3E6-8265AF60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B3CF6-F186-4DEC-988E-82DC4244F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5D27-D23C-4727-9425-CB9BBFE74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7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87659-2F21-4538-98AE-23F2FB9D3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58AA4-96A6-4C84-A87F-6BEBF3B75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7110A-2413-4052-A257-98960620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C292-D330-4187-B56C-910A0CD9391F}" type="datetime1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A8849-0709-43B9-9192-FB82E2B52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38E20-6622-4B50-BD23-81F166F8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5D27-D23C-4727-9425-CB9BBFE74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806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673B2-D9ED-451E-BCDD-5366E95EF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816C0-586C-4ED1-A24C-2E8677355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BA192-B723-4A08-8BDA-D3475C686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48C93-4C84-4493-9EF2-C8D3717DD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B526-3B2E-4F3C-B956-8AB566F2B3C2}" type="datetime1">
              <a:rPr lang="en-IN" smtClean="0"/>
              <a:t>21-12-2021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41E34-1BFF-4A85-8298-E6FFAB134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B29AE-5555-48DD-B49F-D4D29F6AA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5D27-D23C-4727-9425-CB9BBFE74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78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402F1-C608-417C-9B19-50CA7AA4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BD4CC-FF20-4058-A1C3-1248BA837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0DBE9-544D-46D7-9612-828C2D344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3E4933-0E4B-4706-AB63-68885E662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1D3711-9B0E-48DA-A202-00191161E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741BD3-5FF2-4D34-9BE3-56B68F8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3602-F489-4882-9B30-A24C9BFBB9BE}" type="datetime1">
              <a:rPr lang="en-IN" smtClean="0"/>
              <a:t>21-12-2021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BEDAF-D654-4395-816E-1B35C76BF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E359EE-75FB-4A90-9234-D75D8B99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5D27-D23C-4727-9425-CB9BBFE74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30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8A08-12AF-48F3-A8C5-6309BA62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811E61-B9EA-47F6-882B-34BBABF4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C124-B9FC-4097-902A-0B24E4E1F826}" type="datetime1">
              <a:rPr lang="en-IN" smtClean="0"/>
              <a:t>21-12-2021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0386AF-0961-47AC-B507-FFE3CF65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CB523-3836-4AD9-B7E9-B446C512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5D27-D23C-4727-9425-CB9BBFE74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182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5DFD5-65A9-4C95-B08D-D9AD9AC8A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B10A-5626-469F-8931-E93558C0486C}" type="datetime1">
              <a:rPr lang="en-IN" smtClean="0"/>
              <a:t>21-12-2021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A3AAB6-2519-4A5C-BD8C-6AEDF679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0C997-D924-416F-9C33-5F4287FBD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5D27-D23C-4727-9425-CB9BBFE74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70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1FCD-3CEC-47E4-971E-140A4D4A1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C733-EEBE-48A9-A3CE-6EF5D42D3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D2784-C153-4077-95E5-76572A349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197EC-AED4-47FE-B620-8AC571CB7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F041-CF72-4CA1-8EDD-77AE11A4338C}" type="datetime1">
              <a:rPr lang="en-IN" smtClean="0"/>
              <a:t>21-12-2021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EBC1D-FE35-4695-BF7B-6B669835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9B9E4-801C-48DE-9760-2ABB68029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5D27-D23C-4727-9425-CB9BBFE74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69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803A8-643E-4781-BF05-9632F7B7B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9065F6-8776-4654-A498-23C58AD97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DF320-C2D5-40E6-9B98-993B91EF0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8FC46-9BD6-42B5-B70E-58367E61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0868-D40B-4DC5-9F68-38F35F89741D}" type="datetime1">
              <a:rPr lang="en-IN" smtClean="0"/>
              <a:t>21-12-2021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54A94-1618-46DC-9701-BF3D957A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E2A91-7C12-4FCB-A500-E1D7DAB2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5D27-D23C-4727-9425-CB9BBFE74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22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2A470D-EB45-419B-B83F-73F3DFE8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A5E10-0744-4A9C-94CF-268C51554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0B18D-4168-4EB8-AFC0-059CB7AF5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EED23-0010-42EC-979D-38B1EC40F1C7}" type="datetime1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AFC26-E7EF-406C-A081-B0388EE26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6930E-00F2-4945-A206-4B4E83A5B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25D27-D23C-4727-9425-CB9BBFE74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72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58.emf"/><Relationship Id="rId26" Type="http://schemas.openxmlformats.org/officeDocument/2006/relationships/image" Target="../media/image62.emf"/><Relationship Id="rId3" Type="http://schemas.openxmlformats.org/officeDocument/2006/relationships/oleObject" Target="../embeddings/oleObject41.bin"/><Relationship Id="rId21" Type="http://schemas.openxmlformats.org/officeDocument/2006/relationships/oleObject" Target="../embeddings/oleObject50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55.emf"/><Relationship Id="rId17" Type="http://schemas.openxmlformats.org/officeDocument/2006/relationships/oleObject" Target="../embeddings/oleObject48.bin"/><Relationship Id="rId25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.emf"/><Relationship Id="rId20" Type="http://schemas.openxmlformats.org/officeDocument/2006/relationships/image" Target="../media/image59.emf"/><Relationship Id="rId29" Type="http://schemas.openxmlformats.org/officeDocument/2006/relationships/oleObject" Target="../embeddings/oleObject54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52.emf"/><Relationship Id="rId11" Type="http://schemas.openxmlformats.org/officeDocument/2006/relationships/oleObject" Target="../embeddings/oleObject45.bin"/><Relationship Id="rId24" Type="http://schemas.openxmlformats.org/officeDocument/2006/relationships/image" Target="../media/image61.emf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23" Type="http://schemas.openxmlformats.org/officeDocument/2006/relationships/oleObject" Target="../embeddings/oleObject51.bin"/><Relationship Id="rId28" Type="http://schemas.openxmlformats.org/officeDocument/2006/relationships/image" Target="../media/image63.emf"/><Relationship Id="rId10" Type="http://schemas.openxmlformats.org/officeDocument/2006/relationships/image" Target="../media/image54.emf"/><Relationship Id="rId19" Type="http://schemas.openxmlformats.org/officeDocument/2006/relationships/oleObject" Target="../embeddings/oleObject49.bin"/><Relationship Id="rId4" Type="http://schemas.openxmlformats.org/officeDocument/2006/relationships/image" Target="../media/image51.e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56.emf"/><Relationship Id="rId22" Type="http://schemas.openxmlformats.org/officeDocument/2006/relationships/image" Target="../media/image60.emf"/><Relationship Id="rId27" Type="http://schemas.openxmlformats.org/officeDocument/2006/relationships/oleObject" Target="../embeddings/oleObject53.bin"/><Relationship Id="rId30" Type="http://schemas.openxmlformats.org/officeDocument/2006/relationships/image" Target="../media/image64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72.emf"/><Relationship Id="rId26" Type="http://schemas.openxmlformats.org/officeDocument/2006/relationships/image" Target="../media/image76.emf"/><Relationship Id="rId3" Type="http://schemas.openxmlformats.org/officeDocument/2006/relationships/oleObject" Target="../embeddings/oleObject55.bin"/><Relationship Id="rId21" Type="http://schemas.openxmlformats.org/officeDocument/2006/relationships/oleObject" Target="../embeddings/oleObject64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9.emf"/><Relationship Id="rId17" Type="http://schemas.openxmlformats.org/officeDocument/2006/relationships/oleObject" Target="../embeddings/oleObject62.bin"/><Relationship Id="rId25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1.emf"/><Relationship Id="rId20" Type="http://schemas.openxmlformats.org/officeDocument/2006/relationships/image" Target="../media/image73.emf"/><Relationship Id="rId29" Type="http://schemas.openxmlformats.org/officeDocument/2006/relationships/oleObject" Target="../embeddings/oleObject68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66.emf"/><Relationship Id="rId11" Type="http://schemas.openxmlformats.org/officeDocument/2006/relationships/oleObject" Target="../embeddings/oleObject59.bin"/><Relationship Id="rId24" Type="http://schemas.openxmlformats.org/officeDocument/2006/relationships/image" Target="../media/image75.emf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23" Type="http://schemas.openxmlformats.org/officeDocument/2006/relationships/oleObject" Target="../embeddings/oleObject65.bin"/><Relationship Id="rId28" Type="http://schemas.openxmlformats.org/officeDocument/2006/relationships/image" Target="../media/image77.emf"/><Relationship Id="rId10" Type="http://schemas.openxmlformats.org/officeDocument/2006/relationships/image" Target="../media/image68.emf"/><Relationship Id="rId19" Type="http://schemas.openxmlformats.org/officeDocument/2006/relationships/oleObject" Target="../embeddings/oleObject63.bin"/><Relationship Id="rId4" Type="http://schemas.openxmlformats.org/officeDocument/2006/relationships/image" Target="../media/image65.e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70.emf"/><Relationship Id="rId22" Type="http://schemas.openxmlformats.org/officeDocument/2006/relationships/image" Target="../media/image74.emf"/><Relationship Id="rId27" Type="http://schemas.openxmlformats.org/officeDocument/2006/relationships/oleObject" Target="../embeddings/oleObject67.bin"/><Relationship Id="rId30" Type="http://schemas.openxmlformats.org/officeDocument/2006/relationships/image" Target="../media/image7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7" Type="http://schemas.openxmlformats.org/officeDocument/2006/relationships/image" Target="../media/image8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0.bin"/><Relationship Id="rId5" Type="http://schemas.openxmlformats.org/officeDocument/2006/relationships/image" Target="../media/image79.emf"/><Relationship Id="rId4" Type="http://schemas.openxmlformats.org/officeDocument/2006/relationships/oleObject" Target="../embeddings/oleObject69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7.emf"/><Relationship Id="rId18" Type="http://schemas.openxmlformats.org/officeDocument/2006/relationships/oleObject" Target="../embeddings/oleObject78.bin"/><Relationship Id="rId26" Type="http://schemas.openxmlformats.org/officeDocument/2006/relationships/oleObject" Target="../embeddings/oleObject82.bin"/><Relationship Id="rId39" Type="http://schemas.openxmlformats.org/officeDocument/2006/relationships/image" Target="../media/image100.emf"/><Relationship Id="rId21" Type="http://schemas.openxmlformats.org/officeDocument/2006/relationships/image" Target="../media/image91.emf"/><Relationship Id="rId34" Type="http://schemas.openxmlformats.org/officeDocument/2006/relationships/oleObject" Target="../embeddings/oleObject86.bin"/><Relationship Id="rId42" Type="http://schemas.openxmlformats.org/officeDocument/2006/relationships/oleObject" Target="../embeddings/oleObject90.bin"/><Relationship Id="rId7" Type="http://schemas.openxmlformats.org/officeDocument/2006/relationships/image" Target="../media/image84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7.bin"/><Relationship Id="rId20" Type="http://schemas.openxmlformats.org/officeDocument/2006/relationships/oleObject" Target="../embeddings/oleObject79.bin"/><Relationship Id="rId29" Type="http://schemas.openxmlformats.org/officeDocument/2006/relationships/image" Target="../media/image95.emf"/><Relationship Id="rId41" Type="http://schemas.openxmlformats.org/officeDocument/2006/relationships/image" Target="../media/image101.e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86.emf"/><Relationship Id="rId24" Type="http://schemas.openxmlformats.org/officeDocument/2006/relationships/oleObject" Target="../embeddings/oleObject81.bin"/><Relationship Id="rId32" Type="http://schemas.openxmlformats.org/officeDocument/2006/relationships/oleObject" Target="../embeddings/oleObject85.bin"/><Relationship Id="rId37" Type="http://schemas.openxmlformats.org/officeDocument/2006/relationships/image" Target="../media/image99.emf"/><Relationship Id="rId40" Type="http://schemas.openxmlformats.org/officeDocument/2006/relationships/oleObject" Target="../embeddings/oleObject89.bin"/><Relationship Id="rId5" Type="http://schemas.openxmlformats.org/officeDocument/2006/relationships/image" Target="../media/image83.emf"/><Relationship Id="rId15" Type="http://schemas.openxmlformats.org/officeDocument/2006/relationships/image" Target="../media/image88.emf"/><Relationship Id="rId23" Type="http://schemas.openxmlformats.org/officeDocument/2006/relationships/image" Target="../media/image92.emf"/><Relationship Id="rId28" Type="http://schemas.openxmlformats.org/officeDocument/2006/relationships/oleObject" Target="../embeddings/oleObject83.bin"/><Relationship Id="rId36" Type="http://schemas.openxmlformats.org/officeDocument/2006/relationships/oleObject" Target="../embeddings/oleObject87.bin"/><Relationship Id="rId10" Type="http://schemas.openxmlformats.org/officeDocument/2006/relationships/oleObject" Target="../embeddings/oleObject74.bin"/><Relationship Id="rId19" Type="http://schemas.openxmlformats.org/officeDocument/2006/relationships/image" Target="../media/image90.emf"/><Relationship Id="rId31" Type="http://schemas.openxmlformats.org/officeDocument/2006/relationships/image" Target="../media/image96.emf"/><Relationship Id="rId4" Type="http://schemas.openxmlformats.org/officeDocument/2006/relationships/oleObject" Target="../embeddings/oleObject71.bin"/><Relationship Id="rId9" Type="http://schemas.openxmlformats.org/officeDocument/2006/relationships/image" Target="../media/image85.emf"/><Relationship Id="rId14" Type="http://schemas.openxmlformats.org/officeDocument/2006/relationships/oleObject" Target="../embeddings/oleObject76.bin"/><Relationship Id="rId22" Type="http://schemas.openxmlformats.org/officeDocument/2006/relationships/oleObject" Target="../embeddings/oleObject80.bin"/><Relationship Id="rId27" Type="http://schemas.openxmlformats.org/officeDocument/2006/relationships/image" Target="../media/image94.emf"/><Relationship Id="rId30" Type="http://schemas.openxmlformats.org/officeDocument/2006/relationships/oleObject" Target="../embeddings/oleObject84.bin"/><Relationship Id="rId35" Type="http://schemas.openxmlformats.org/officeDocument/2006/relationships/image" Target="../media/image98.emf"/><Relationship Id="rId43" Type="http://schemas.openxmlformats.org/officeDocument/2006/relationships/image" Target="../media/image102.emf"/><Relationship Id="rId8" Type="http://schemas.openxmlformats.org/officeDocument/2006/relationships/oleObject" Target="../embeddings/oleObject73.bin"/><Relationship Id="rId3" Type="http://schemas.openxmlformats.org/officeDocument/2006/relationships/notesSlide" Target="../notesSlides/notesSlide8.xml"/><Relationship Id="rId12" Type="http://schemas.openxmlformats.org/officeDocument/2006/relationships/oleObject" Target="../embeddings/oleObject75.bin"/><Relationship Id="rId17" Type="http://schemas.openxmlformats.org/officeDocument/2006/relationships/image" Target="../media/image89.emf"/><Relationship Id="rId25" Type="http://schemas.openxmlformats.org/officeDocument/2006/relationships/image" Target="../media/image93.emf"/><Relationship Id="rId33" Type="http://schemas.openxmlformats.org/officeDocument/2006/relationships/image" Target="../media/image97.emf"/><Relationship Id="rId38" Type="http://schemas.openxmlformats.org/officeDocument/2006/relationships/oleObject" Target="../embeddings/oleObject88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Relationship Id="rId22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7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e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7.emf"/><Relationship Id="rId3" Type="http://schemas.openxmlformats.org/officeDocument/2006/relationships/oleObject" Target="../embeddings/oleObject18.bin"/><Relationship Id="rId21" Type="http://schemas.openxmlformats.org/officeDocument/2006/relationships/oleObject" Target="../embeddings/oleObject27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4.e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emf"/><Relationship Id="rId20" Type="http://schemas.openxmlformats.org/officeDocument/2006/relationships/image" Target="../media/image28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emf"/><Relationship Id="rId11" Type="http://schemas.openxmlformats.org/officeDocument/2006/relationships/oleObject" Target="../embeddings/oleObject22.bin"/><Relationship Id="rId24" Type="http://schemas.openxmlformats.org/officeDocument/2006/relationships/image" Target="../media/image30.emf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23" Type="http://schemas.openxmlformats.org/officeDocument/2006/relationships/oleObject" Target="../embeddings/oleObject28.bin"/><Relationship Id="rId10" Type="http://schemas.openxmlformats.org/officeDocument/2006/relationships/image" Target="../media/image23.e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20.e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5.emf"/><Relationship Id="rId22" Type="http://schemas.openxmlformats.org/officeDocument/2006/relationships/image" Target="../media/image2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40.emf"/><Relationship Id="rId26" Type="http://schemas.openxmlformats.org/officeDocument/2006/relationships/image" Target="../media/image44.emf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7.emf"/><Relationship Id="rId17" Type="http://schemas.openxmlformats.org/officeDocument/2006/relationships/oleObject" Target="../embeddings/oleObject36.bin"/><Relationship Id="rId25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emf"/><Relationship Id="rId20" Type="http://schemas.openxmlformats.org/officeDocument/2006/relationships/image" Target="../media/image41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4.e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43.emf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10" Type="http://schemas.openxmlformats.org/officeDocument/2006/relationships/image" Target="../media/image36.emf"/><Relationship Id="rId19" Type="http://schemas.openxmlformats.org/officeDocument/2006/relationships/oleObject" Target="../embeddings/oleObject37.bin"/><Relationship Id="rId4" Type="http://schemas.openxmlformats.org/officeDocument/2006/relationships/image" Target="../media/image33.e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8.emf"/><Relationship Id="rId22" Type="http://schemas.openxmlformats.org/officeDocument/2006/relationships/image" Target="../media/image4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-23233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Tutorial-2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 3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12400" y="56076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December 22, 2021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 rotWithShape="1">
          <a:blip r:embed="rId3">
            <a:alphaModFix/>
          </a:blip>
          <a:srcRect r="55164" b="22690"/>
          <a:stretch/>
        </p:blipFill>
        <p:spPr>
          <a:xfrm>
            <a:off x="666767" y="669000"/>
            <a:ext cx="3775167" cy="1796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 rotWithShape="1">
          <a:blip r:embed="rId4">
            <a:alphaModFix/>
          </a:blip>
          <a:srcRect r="57547" b="13472"/>
          <a:stretch/>
        </p:blipFill>
        <p:spPr>
          <a:xfrm>
            <a:off x="666751" y="3700900"/>
            <a:ext cx="3455932" cy="2153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 rotWithShape="1">
          <a:blip r:embed="rId3">
            <a:alphaModFix/>
          </a:blip>
          <a:srcRect l="56449" t="15023"/>
          <a:stretch/>
        </p:blipFill>
        <p:spPr>
          <a:xfrm>
            <a:off x="7905733" y="783118"/>
            <a:ext cx="3667000" cy="19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 rotWithShape="1">
          <a:blip r:embed="rId4">
            <a:alphaModFix/>
          </a:blip>
          <a:srcRect l="57547" t="20660"/>
          <a:stretch/>
        </p:blipFill>
        <p:spPr>
          <a:xfrm>
            <a:off x="8116801" y="3879951"/>
            <a:ext cx="3455932" cy="19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 rotWithShape="1">
          <a:blip r:embed="rId5">
            <a:alphaModFix/>
          </a:blip>
          <a:srcRect r="62212"/>
          <a:stretch/>
        </p:blipFill>
        <p:spPr>
          <a:xfrm>
            <a:off x="5495967" y="1017168"/>
            <a:ext cx="1355700" cy="1506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 rotWithShape="1">
          <a:blip r:embed="rId6">
            <a:alphaModFix/>
          </a:blip>
          <a:srcRect l="62212"/>
          <a:stretch/>
        </p:blipFill>
        <p:spPr>
          <a:xfrm>
            <a:off x="5495967" y="4018467"/>
            <a:ext cx="1355700" cy="15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DFB14-387E-4C93-BE39-0A99A2AB7F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FAC6CBCE-65F6-493D-AE86-2852E6B75F9A}"/>
              </a:ext>
            </a:extLst>
          </p:cNvPr>
          <p:cNvSpPr/>
          <p:nvPr/>
        </p:nvSpPr>
        <p:spPr>
          <a:xfrm>
            <a:off x="4344496" y="685847"/>
            <a:ext cx="572944" cy="490213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7C49F27-6F1F-45B6-BF62-08CC4158DC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416" y="863407"/>
          <a:ext cx="2748316" cy="1445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" name="CS ChemDraw Drawing" r:id="rId3" imgW="1499616" imgH="789448" progId="ChemDraw.Document.6.0">
                  <p:embed/>
                </p:oleObj>
              </mc:Choice>
              <mc:Fallback>
                <p:oleObj name="CS ChemDraw Drawing" r:id="rId3" imgW="1499616" imgH="789448" progId="ChemDraw.Document.6.0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37C49F27-6F1F-45B6-BF62-08CC4158DC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1416" y="863407"/>
                        <a:ext cx="2748316" cy="1445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2E9137D-2731-4DF1-A2E8-D9F8455FEC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319" y="625971"/>
          <a:ext cx="3231091" cy="167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" name="CS ChemDraw Drawing" r:id="rId5" imgW="1763303" imgH="915861" progId="ChemDraw.Document.6.0">
                  <p:embed/>
                </p:oleObj>
              </mc:Choice>
              <mc:Fallback>
                <p:oleObj name="CS ChemDraw Drawing" r:id="rId5" imgW="1763303" imgH="915861" progId="ChemDraw.Document.6.0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2E9137D-2731-4DF1-A2E8-D9F8455FEC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319" y="625971"/>
                        <a:ext cx="3231091" cy="167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D459838-77F5-463C-AE0B-0A0CC9BF72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48591" y="1118910"/>
          <a:ext cx="1582100" cy="1375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" name="CS ChemDraw Drawing" r:id="rId7" imgW="864214" imgH="751269" progId="ChemDraw.Document.6.0">
                  <p:embed/>
                </p:oleObj>
              </mc:Choice>
              <mc:Fallback>
                <p:oleObj name="CS ChemDraw Drawing" r:id="rId7" imgW="864214" imgH="751269" progId="ChemDraw.Document.6.0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D459838-77F5-463C-AE0B-0A0CC9BF72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48591" y="1118910"/>
                        <a:ext cx="1582100" cy="13756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F3867F6-A4A3-4E4F-AAE2-BC6FE5F42B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861903"/>
              </p:ext>
            </p:extLst>
          </p:nvPr>
        </p:nvGraphicFramePr>
        <p:xfrm>
          <a:off x="3948591" y="820214"/>
          <a:ext cx="1582100" cy="1680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" name="CS ChemDraw Drawing" r:id="rId9" imgW="864214" imgH="917134" progId="ChemDraw.Document.6.0">
                  <p:embed/>
                </p:oleObj>
              </mc:Choice>
              <mc:Fallback>
                <p:oleObj name="CS ChemDraw Drawing" r:id="rId9" imgW="864214" imgH="917134" progId="ChemDraw.Document.6.0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2F3867F6-A4A3-4E4F-AAE2-BC6FE5F42B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48591" y="820214"/>
                        <a:ext cx="1582100" cy="16809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8E05A21-8A0E-4AE6-91F4-29956F4893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235116"/>
              </p:ext>
            </p:extLst>
          </p:nvPr>
        </p:nvGraphicFramePr>
        <p:xfrm>
          <a:off x="6390571" y="903513"/>
          <a:ext cx="2582546" cy="1506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2" name="CS ChemDraw Drawing" r:id="rId11" imgW="1409877" imgH="822960" progId="ChemDraw.Document.6.0">
                  <p:embed/>
                </p:oleObj>
              </mc:Choice>
              <mc:Fallback>
                <p:oleObj name="CS ChemDraw Drawing" r:id="rId11" imgW="1409877" imgH="822960" progId="ChemDraw.Document.6.0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8E05A21-8A0E-4AE6-91F4-29956F4893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90571" y="903513"/>
                        <a:ext cx="2582546" cy="1506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51D6497-B1B6-495A-A714-2E1F8375C9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270217"/>
              </p:ext>
            </p:extLst>
          </p:nvPr>
        </p:nvGraphicFramePr>
        <p:xfrm>
          <a:off x="9312275" y="862013"/>
          <a:ext cx="2289175" cy="198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" name="CS ChemDraw Drawing" r:id="rId13" imgW="1249538" imgH="1082150" progId="ChemDraw.Document.6.0">
                  <p:embed/>
                </p:oleObj>
              </mc:Choice>
              <mc:Fallback>
                <p:oleObj name="CS ChemDraw Drawing" r:id="rId13" imgW="1249538" imgH="1082150" progId="ChemDraw.Document.6.0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051D6497-B1B6-495A-A714-2E1F8375C9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312275" y="862013"/>
                        <a:ext cx="2289175" cy="1982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6D87CC25-8238-45BE-A07A-B85DA95136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937" y="630745"/>
          <a:ext cx="2986795" cy="167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" name="CS ChemDraw Drawing" r:id="rId15" imgW="1630609" imgH="915861" progId="ChemDraw.Document.6.0">
                  <p:embed/>
                </p:oleObj>
              </mc:Choice>
              <mc:Fallback>
                <p:oleObj name="CS ChemDraw Drawing" r:id="rId15" imgW="1630609" imgH="915861" progId="ChemDraw.Document.6.0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6D87CC25-8238-45BE-A07A-B85DA95136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2937" y="630745"/>
                        <a:ext cx="2986795" cy="167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2C0187C3-5C44-4294-BBCE-B3221187C1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0632" y="3548602"/>
          <a:ext cx="2747963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" name="CS ChemDraw Drawing" r:id="rId17" imgW="1499616" imgH="891681" progId="ChemDraw.Document.6.0">
                  <p:embed/>
                </p:oleObj>
              </mc:Choice>
              <mc:Fallback>
                <p:oleObj name="CS ChemDraw Drawing" r:id="rId17" imgW="1499616" imgH="891681" progId="ChemDraw.Document.6.0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2C0187C3-5C44-4294-BBCE-B3221187C1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70632" y="3548602"/>
                        <a:ext cx="2747963" cy="163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D5A984A4-8E0A-420D-B910-7CDA0E4FFF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1467" y="3843911"/>
          <a:ext cx="1314538" cy="1422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" name="CS ChemDraw Drawing" r:id="rId19" imgW="717910" imgH="775873" progId="ChemDraw.Document.6.0">
                  <p:embed/>
                </p:oleObj>
              </mc:Choice>
              <mc:Fallback>
                <p:oleObj name="CS ChemDraw Drawing" r:id="rId19" imgW="717910" imgH="775873" progId="ChemDraw.Document.6.0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D5A984A4-8E0A-420D-B910-7CDA0E4FFF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441467" y="3843911"/>
                        <a:ext cx="1314538" cy="14221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4116B529-01BE-4918-8DB1-F31D1D7299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7381" y="3843911"/>
          <a:ext cx="1314540" cy="1838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7" name="CS ChemDraw Drawing" r:id="rId21" imgW="717910" imgH="1002823" progId="ChemDraw.Document.6.0">
                  <p:embed/>
                </p:oleObj>
              </mc:Choice>
              <mc:Fallback>
                <p:oleObj name="CS ChemDraw Drawing" r:id="rId21" imgW="717910" imgH="1002823" progId="ChemDraw.Document.6.0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4116B529-01BE-4918-8DB1-F31D1D7299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447381" y="3843911"/>
                        <a:ext cx="1314540" cy="18380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C775C415-6ED1-46A9-A605-66B3BE5AE9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44217"/>
              </p:ext>
            </p:extLst>
          </p:nvPr>
        </p:nvGraphicFramePr>
        <p:xfrm>
          <a:off x="9357434" y="3979358"/>
          <a:ext cx="2518563" cy="1614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8" name="CS ChemDraw Drawing" r:id="rId23" imgW="1374577" imgH="880652" progId="ChemDraw.Document.6.0">
                  <p:embed/>
                </p:oleObj>
              </mc:Choice>
              <mc:Fallback>
                <p:oleObj name="CS ChemDraw Drawing" r:id="rId23" imgW="1374577" imgH="880652" progId="ChemDraw.Document.6.0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C775C415-6ED1-46A9-A605-66B3BE5AE9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357434" y="3979358"/>
                        <a:ext cx="2518563" cy="16140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80EB006D-E8FA-4DCE-B196-2A9A8E59CE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518848"/>
              </p:ext>
            </p:extLst>
          </p:nvPr>
        </p:nvGraphicFramePr>
        <p:xfrm>
          <a:off x="6543675" y="4014788"/>
          <a:ext cx="2268538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" name="CS ChemDraw Drawing" r:id="rId25" imgW="1237630" imgH="881076" progId="ChemDraw.Document.6.0">
                  <p:embed/>
                </p:oleObj>
              </mc:Choice>
              <mc:Fallback>
                <p:oleObj name="CS ChemDraw Drawing" r:id="rId25" imgW="1237630" imgH="881076" progId="ChemDraw.Document.6.0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80EB006D-E8FA-4DCE-B196-2A9A8E59CE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543675" y="4014788"/>
                        <a:ext cx="2268538" cy="161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EA017297-D87C-47F0-B88F-EE3613657E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7517" y="3336297"/>
          <a:ext cx="2975164" cy="2134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0" name="CS ChemDraw Drawing" r:id="rId27" imgW="1624655" imgH="1164446" progId="ChemDraw.Document.6.0">
                  <p:embed/>
                </p:oleObj>
              </mc:Choice>
              <mc:Fallback>
                <p:oleObj name="CS ChemDraw Drawing" r:id="rId27" imgW="1624655" imgH="1164446" progId="ChemDraw.Document.6.0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EA017297-D87C-47F0-B88F-EE3613657E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37517" y="3336297"/>
                        <a:ext cx="2975164" cy="21346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C77B0F5-A514-4849-BF18-59F03EFF8BEE}"/>
              </a:ext>
            </a:extLst>
          </p:cNvPr>
          <p:cNvSpPr txBox="1"/>
          <p:nvPr/>
        </p:nvSpPr>
        <p:spPr>
          <a:xfrm>
            <a:off x="3473110" y="2454205"/>
            <a:ext cx="2288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Most Stable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39B6F354-A08A-48B1-BC89-D3DFF8E338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4305" y="3548602"/>
          <a:ext cx="2748317" cy="1922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1" name="CS ChemDraw Drawing" r:id="rId29" imgW="1499616" imgH="1048638" progId="ChemDraw.Document.6.0">
                  <p:embed/>
                </p:oleObj>
              </mc:Choice>
              <mc:Fallback>
                <p:oleObj name="CS ChemDraw Drawing" r:id="rId29" imgW="1499616" imgH="1048638" progId="ChemDraw.Document.6.0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39B6F354-A08A-48B1-BC89-D3DFF8E338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64305" y="3548602"/>
                        <a:ext cx="2748317" cy="19223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2F05D87-6E7C-4C27-A37B-0835B4572F35}"/>
              </a:ext>
            </a:extLst>
          </p:cNvPr>
          <p:cNvSpPr txBox="1"/>
          <p:nvPr/>
        </p:nvSpPr>
        <p:spPr>
          <a:xfrm>
            <a:off x="3743697" y="5628154"/>
            <a:ext cx="28118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Stable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 conformation – No gauche interaction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CDCDC5-DBCC-41C4-BF6D-7670871DF18F}"/>
              </a:ext>
            </a:extLst>
          </p:cNvPr>
          <p:cNvSpPr txBox="1"/>
          <p:nvPr/>
        </p:nvSpPr>
        <p:spPr>
          <a:xfrm>
            <a:off x="3487514" y="2725773"/>
            <a:ext cx="228881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gauche interaction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C05C8AE-4F80-48ED-A140-355069EC034B}"/>
              </a:ext>
            </a:extLst>
          </p:cNvPr>
          <p:cNvSpPr/>
          <p:nvPr/>
        </p:nvSpPr>
        <p:spPr>
          <a:xfrm>
            <a:off x="4980216" y="1019182"/>
            <a:ext cx="572944" cy="490213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9D34FED-4AF8-4588-B82A-5CCCD8877E34}"/>
              </a:ext>
            </a:extLst>
          </p:cNvPr>
          <p:cNvSpPr/>
          <p:nvPr/>
        </p:nvSpPr>
        <p:spPr>
          <a:xfrm>
            <a:off x="10663125" y="712335"/>
            <a:ext cx="572944" cy="490213"/>
          </a:xfrm>
          <a:prstGeom prst="ellipse">
            <a:avLst/>
          </a:prstGeom>
          <a:noFill/>
          <a:ln w="28575">
            <a:solidFill>
              <a:srgbClr val="FFFFFF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A693E2-6D80-4867-8841-4E01C9A82065}"/>
              </a:ext>
            </a:extLst>
          </p:cNvPr>
          <p:cNvSpPr txBox="1"/>
          <p:nvPr/>
        </p:nvSpPr>
        <p:spPr>
          <a:xfrm>
            <a:off x="9803159" y="2706255"/>
            <a:ext cx="228881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gauche interaction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8AE721-B842-4E84-8048-36F4F2940FD2}"/>
              </a:ext>
            </a:extLst>
          </p:cNvPr>
          <p:cNvSpPr/>
          <p:nvPr/>
        </p:nvSpPr>
        <p:spPr>
          <a:xfrm>
            <a:off x="9987746" y="1085801"/>
            <a:ext cx="572944" cy="490213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CB461DB-C603-478E-AB1F-624643D77087}"/>
              </a:ext>
            </a:extLst>
          </p:cNvPr>
          <p:cNvSpPr/>
          <p:nvPr/>
        </p:nvSpPr>
        <p:spPr>
          <a:xfrm>
            <a:off x="10688786" y="740361"/>
            <a:ext cx="572944" cy="490213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F5E305-112A-4EA5-B832-9E12FE9D4E7E}"/>
              </a:ext>
            </a:extLst>
          </p:cNvPr>
          <p:cNvSpPr txBox="1"/>
          <p:nvPr/>
        </p:nvSpPr>
        <p:spPr>
          <a:xfrm>
            <a:off x="6858000" y="5983585"/>
            <a:ext cx="51003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 2-Methyl pentane – one gauche interaction (0.9 kcal/mol)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348032B-9E46-486F-9AB1-96D570AF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5D27-D23C-4727-9425-CB9BBFE74A4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59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/>
      <p:bldP spid="20" grpId="0"/>
      <p:bldP spid="21" grpId="0"/>
      <p:bldP spid="22" grpId="0" animBg="1"/>
      <p:bldP spid="24" grpId="0"/>
      <p:bldP spid="25" grpId="0" animBg="1"/>
      <p:bldP spid="26" grpId="0" animBg="1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F6D1472-89F3-4789-BEFC-2F73C0784C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622" y="668528"/>
          <a:ext cx="2913169" cy="1294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" name="CS ChemDraw Drawing" r:id="rId3" imgW="1499616" imgH="666004" progId="ChemDraw.Document.6.0">
                  <p:embed/>
                </p:oleObj>
              </mc:Choice>
              <mc:Fallback>
                <p:oleObj name="CS ChemDraw Drawing" r:id="rId3" imgW="1499616" imgH="666004" progId="ChemDraw.Document.6.0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3F6D1472-89F3-4789-BEFC-2F73C0784C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622" y="668528"/>
                        <a:ext cx="2913169" cy="12947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A940F66-963D-42B5-9E36-D2A9E64614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23156" y="110706"/>
          <a:ext cx="3202947" cy="1852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3" name="CS ChemDraw Drawing" r:id="rId5" imgW="1648897" imgH="954040" progId="ChemDraw.Document.6.0">
                  <p:embed/>
                </p:oleObj>
              </mc:Choice>
              <mc:Fallback>
                <p:oleObj name="CS ChemDraw Drawing" r:id="rId5" imgW="1648897" imgH="954040" progId="ChemDraw.Document.6.0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6A940F66-963D-42B5-9E36-D2A9E64614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123156" y="110706"/>
                        <a:ext cx="3202947" cy="1852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DE28824-682F-449D-B109-0CD062CF96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25445" y="579129"/>
          <a:ext cx="1396471" cy="147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4" name="CS ChemDraw Drawing" r:id="rId7" imgW="719186" imgH="758905" progId="ChemDraw.Document.6.0">
                  <p:embed/>
                </p:oleObj>
              </mc:Choice>
              <mc:Fallback>
                <p:oleObj name="CS ChemDraw Drawing" r:id="rId7" imgW="719186" imgH="758905" progId="ChemDraw.Document.6.0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DE28824-682F-449D-B109-0CD062CF96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25445" y="579129"/>
                        <a:ext cx="1396471" cy="1473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87EC22B-B221-433F-965A-C75E32AD53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214290"/>
              </p:ext>
            </p:extLst>
          </p:nvPr>
        </p:nvGraphicFramePr>
        <p:xfrm>
          <a:off x="4025445" y="270857"/>
          <a:ext cx="1677000" cy="178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5" name="CS ChemDraw Drawing" r:id="rId9" imgW="864214" imgH="917134" progId="ChemDraw.Document.6.0">
                  <p:embed/>
                </p:oleObj>
              </mc:Choice>
              <mc:Fallback>
                <p:oleObj name="CS ChemDraw Drawing" r:id="rId9" imgW="864214" imgH="917134" progId="ChemDraw.Document.6.0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87EC22B-B221-433F-965A-C75E32AD53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25445" y="270857"/>
                        <a:ext cx="1677000" cy="1781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FBB8299-5664-400E-9856-51CF3E879B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301780"/>
              </p:ext>
            </p:extLst>
          </p:nvPr>
        </p:nvGraphicFramePr>
        <p:xfrm>
          <a:off x="6156937" y="357073"/>
          <a:ext cx="2737455" cy="1596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6" name="CS ChemDraw Drawing" r:id="rId11" imgW="1409877" imgH="822960" progId="ChemDraw.Document.6.0">
                  <p:embed/>
                </p:oleObj>
              </mc:Choice>
              <mc:Fallback>
                <p:oleObj name="CS ChemDraw Drawing" r:id="rId11" imgW="1409877" imgH="822960" progId="ChemDraw.Document.6.0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2FBB8299-5664-400E-9856-51CF3E879B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56937" y="357073"/>
                        <a:ext cx="2737455" cy="1596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EEAB3A6-1602-4C25-819D-679EA30CAC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103068"/>
              </p:ext>
            </p:extLst>
          </p:nvPr>
        </p:nvGraphicFramePr>
        <p:xfrm>
          <a:off x="9348884" y="366421"/>
          <a:ext cx="2685050" cy="1596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" name="CS ChemDraw Drawing" r:id="rId13" imgW="1382233" imgH="822960" progId="ChemDraw.Document.6.0">
                  <p:embed/>
                </p:oleObj>
              </mc:Choice>
              <mc:Fallback>
                <p:oleObj name="CS ChemDraw Drawing" r:id="rId13" imgW="1382233" imgH="822960" progId="ChemDraw.Document.6.0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AEEAB3A6-1602-4C25-819D-679EA30CAC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348884" y="366421"/>
                        <a:ext cx="2685050" cy="1596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9813A4EB-E916-490C-B9C0-A8C0D2883B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480396"/>
              </p:ext>
            </p:extLst>
          </p:nvPr>
        </p:nvGraphicFramePr>
        <p:xfrm>
          <a:off x="314194" y="3273675"/>
          <a:ext cx="2910087" cy="1263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" name="CS ChemDraw Drawing" r:id="rId15" imgW="1498340" imgH="650732" progId="ChemDraw.Document.6.0">
                  <p:embed/>
                </p:oleObj>
              </mc:Choice>
              <mc:Fallback>
                <p:oleObj name="CS ChemDraw Drawing" r:id="rId15" imgW="1498340" imgH="650732" progId="ChemDraw.Document.6.0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9813A4EB-E916-490C-B9C0-A8C0D2883B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4194" y="3273675"/>
                        <a:ext cx="2910087" cy="1263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15B8C634-93EC-4639-BAB0-E197DAED80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501331"/>
              </p:ext>
            </p:extLst>
          </p:nvPr>
        </p:nvGraphicFramePr>
        <p:xfrm>
          <a:off x="311112" y="3265035"/>
          <a:ext cx="2913169" cy="1615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" name="CS ChemDraw Drawing" r:id="rId17" imgW="1499616" imgH="831868" progId="ChemDraw.Document.6.0">
                  <p:embed/>
                </p:oleObj>
              </mc:Choice>
              <mc:Fallback>
                <p:oleObj name="CS ChemDraw Drawing" r:id="rId17" imgW="1499616" imgH="831868" progId="ChemDraw.Document.6.0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15B8C634-93EC-4639-BAB0-E197DAED80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1112" y="3265035"/>
                        <a:ext cx="2913169" cy="1615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923697D3-C5D3-4042-9354-3F31D2BEC7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457487"/>
              </p:ext>
            </p:extLst>
          </p:nvPr>
        </p:nvGraphicFramePr>
        <p:xfrm>
          <a:off x="18648" y="3113982"/>
          <a:ext cx="3209111" cy="1766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" name="CS ChemDraw Drawing" r:id="rId19" imgW="1653150" imgH="909498" progId="ChemDraw.Document.6.0">
                  <p:embed/>
                </p:oleObj>
              </mc:Choice>
              <mc:Fallback>
                <p:oleObj name="CS ChemDraw Drawing" r:id="rId19" imgW="1653150" imgH="909498" progId="ChemDraw.Document.6.0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923697D3-C5D3-4042-9354-3F31D2BEC7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8648" y="3113982"/>
                        <a:ext cx="3209111" cy="17663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A19765C3-7AC7-42BC-B991-6CBDC0E8D8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23156" y="110706"/>
          <a:ext cx="3492721" cy="1852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1" name="CS ChemDraw Drawing" r:id="rId21" imgW="1798604" imgH="954040" progId="ChemDraw.Document.6.0">
                  <p:embed/>
                </p:oleObj>
              </mc:Choice>
              <mc:Fallback>
                <p:oleObj name="CS ChemDraw Drawing" r:id="rId21" imgW="1798604" imgH="954040" progId="ChemDraw.Document.6.0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A19765C3-7AC7-42BC-B991-6CBDC0E8D8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-123156" y="110706"/>
                        <a:ext cx="3492721" cy="1852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16EB7C42-F988-483D-8A2F-226241BDE8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398207"/>
              </p:ext>
            </p:extLst>
          </p:nvPr>
        </p:nvGraphicFramePr>
        <p:xfrm>
          <a:off x="4059571" y="3249013"/>
          <a:ext cx="1677000" cy="1288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" name="CS ChemDraw Drawing" r:id="rId23" imgW="864214" imgH="664307" progId="ChemDraw.Document.6.0">
                  <p:embed/>
                </p:oleObj>
              </mc:Choice>
              <mc:Fallback>
                <p:oleObj name="CS ChemDraw Drawing" r:id="rId23" imgW="864214" imgH="664307" progId="ChemDraw.Document.6.0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16EB7C42-F988-483D-8A2F-226241BDE8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059571" y="3249013"/>
                        <a:ext cx="1677000" cy="1288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A76F1C87-142D-44C7-8582-A4061437F6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946786"/>
              </p:ext>
            </p:extLst>
          </p:nvPr>
        </p:nvGraphicFramePr>
        <p:xfrm>
          <a:off x="4062653" y="3246815"/>
          <a:ext cx="1673918" cy="1670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3" name="CS ChemDraw Drawing" r:id="rId25" imgW="862513" imgH="861139" progId="ChemDraw.Document.6.0">
                  <p:embed/>
                </p:oleObj>
              </mc:Choice>
              <mc:Fallback>
                <p:oleObj name="CS ChemDraw Drawing" r:id="rId25" imgW="862513" imgH="861139" progId="ChemDraw.Document.6.0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A76F1C87-142D-44C7-8582-A4061437F6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062653" y="3246815"/>
                        <a:ext cx="1673918" cy="16708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8D76C0F4-7F4C-4953-A0E6-420BF32DC2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556179"/>
              </p:ext>
            </p:extLst>
          </p:nvPr>
        </p:nvGraphicFramePr>
        <p:xfrm>
          <a:off x="6456363" y="3208338"/>
          <a:ext cx="2297112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4" name="CS ChemDraw Drawing" r:id="rId27" imgW="1182766" imgH="942162" progId="ChemDraw.Document.6.0">
                  <p:embed/>
                </p:oleObj>
              </mc:Choice>
              <mc:Fallback>
                <p:oleObj name="CS ChemDraw Drawing" r:id="rId27" imgW="1182766" imgH="942162" progId="ChemDraw.Document.6.0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8D76C0F4-7F4C-4953-A0E6-420BF32DC2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456363" y="3208338"/>
                        <a:ext cx="2297112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60EA292C-A86B-4976-9D16-36B712C1F8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206361"/>
              </p:ext>
            </p:extLst>
          </p:nvPr>
        </p:nvGraphicFramePr>
        <p:xfrm>
          <a:off x="9458325" y="3136900"/>
          <a:ext cx="2465388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5" name="CS ChemDraw Drawing" r:id="rId29" imgW="1269527" imgH="940465" progId="ChemDraw.Document.6.0">
                  <p:embed/>
                </p:oleObj>
              </mc:Choice>
              <mc:Fallback>
                <p:oleObj name="CS ChemDraw Drawing" r:id="rId29" imgW="1269527" imgH="940465" progId="ChemDraw.Document.6.0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60EA292C-A86B-4976-9D16-36B712C1F8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9458325" y="3136900"/>
                        <a:ext cx="2465388" cy="182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A73641C-FA3C-455E-9547-2E76E3C2F7F5}"/>
              </a:ext>
            </a:extLst>
          </p:cNvPr>
          <p:cNvSpPr txBox="1"/>
          <p:nvPr/>
        </p:nvSpPr>
        <p:spPr>
          <a:xfrm>
            <a:off x="3579274" y="1991609"/>
            <a:ext cx="22888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Most Stable </a:t>
            </a:r>
          </a:p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(Me and Et anti)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F7572B-BC2F-442F-A96F-E2884B6C9539}"/>
              </a:ext>
            </a:extLst>
          </p:cNvPr>
          <p:cNvSpPr txBox="1"/>
          <p:nvPr/>
        </p:nvSpPr>
        <p:spPr>
          <a:xfrm>
            <a:off x="10129520" y="1991609"/>
            <a:ext cx="2062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(Me and Me anti)</a:t>
            </a:r>
            <a:endParaRPr lang="en-IN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1B0063-8178-423B-A14D-D26B9067CE3B}"/>
              </a:ext>
            </a:extLst>
          </p:cNvPr>
          <p:cNvSpPr/>
          <p:nvPr/>
        </p:nvSpPr>
        <p:spPr>
          <a:xfrm>
            <a:off x="4437207" y="121314"/>
            <a:ext cx="572944" cy="490213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E46BEDE-8C0B-4423-AA6E-6756EB8F1FEE}"/>
              </a:ext>
            </a:extLst>
          </p:cNvPr>
          <p:cNvSpPr/>
          <p:nvPr/>
        </p:nvSpPr>
        <p:spPr>
          <a:xfrm>
            <a:off x="4491815" y="1501396"/>
            <a:ext cx="572944" cy="490213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E53DD91-227F-4894-9FEA-DD03C42B2A39}"/>
              </a:ext>
            </a:extLst>
          </p:cNvPr>
          <p:cNvSpPr/>
          <p:nvPr/>
        </p:nvSpPr>
        <p:spPr>
          <a:xfrm>
            <a:off x="10028278" y="611527"/>
            <a:ext cx="572944" cy="490213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DA01368-F207-4BB7-A01B-7366A9ADD528}"/>
              </a:ext>
            </a:extLst>
          </p:cNvPr>
          <p:cNvSpPr/>
          <p:nvPr/>
        </p:nvSpPr>
        <p:spPr>
          <a:xfrm>
            <a:off x="11452434" y="1242120"/>
            <a:ext cx="572944" cy="490213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B07555-A41C-4B9D-A03A-68FB68D609E3}"/>
              </a:ext>
            </a:extLst>
          </p:cNvPr>
          <p:cNvSpPr txBox="1"/>
          <p:nvPr/>
        </p:nvSpPr>
        <p:spPr>
          <a:xfrm>
            <a:off x="3634304" y="4984277"/>
            <a:ext cx="22888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Most Stable </a:t>
            </a:r>
          </a:p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(Me and Et anti)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0F4606A-C732-40CC-AD5B-CB7097BB79C5}"/>
              </a:ext>
            </a:extLst>
          </p:cNvPr>
          <p:cNvSpPr/>
          <p:nvPr/>
        </p:nvSpPr>
        <p:spPr>
          <a:xfrm>
            <a:off x="4492237" y="3113982"/>
            <a:ext cx="572944" cy="490213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596E013-8657-4403-9439-8B33FEDA9D00}"/>
              </a:ext>
            </a:extLst>
          </p:cNvPr>
          <p:cNvSpPr/>
          <p:nvPr/>
        </p:nvSpPr>
        <p:spPr>
          <a:xfrm>
            <a:off x="4546845" y="4494064"/>
            <a:ext cx="572944" cy="490213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ADB3AF7-6122-438B-A2F8-915D4D4A5BE0}"/>
              </a:ext>
            </a:extLst>
          </p:cNvPr>
          <p:cNvSpPr/>
          <p:nvPr/>
        </p:nvSpPr>
        <p:spPr>
          <a:xfrm>
            <a:off x="5185546" y="4082232"/>
            <a:ext cx="572944" cy="49021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32EDA36-C7F1-4F0A-9DCE-969381C0E7EF}"/>
              </a:ext>
            </a:extLst>
          </p:cNvPr>
          <p:cNvSpPr/>
          <p:nvPr/>
        </p:nvSpPr>
        <p:spPr>
          <a:xfrm>
            <a:off x="5139722" y="1161231"/>
            <a:ext cx="572944" cy="49021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8A76ECA-274C-4B60-8FC1-9ED189319D32}"/>
              </a:ext>
            </a:extLst>
          </p:cNvPr>
          <p:cNvSpPr/>
          <p:nvPr/>
        </p:nvSpPr>
        <p:spPr>
          <a:xfrm>
            <a:off x="4538289" y="4491546"/>
            <a:ext cx="572944" cy="49021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95BA122-36C5-46B3-B92C-15C8F4C8475A}"/>
              </a:ext>
            </a:extLst>
          </p:cNvPr>
          <p:cNvSpPr/>
          <p:nvPr/>
        </p:nvSpPr>
        <p:spPr>
          <a:xfrm>
            <a:off x="4491815" y="1513022"/>
            <a:ext cx="572944" cy="49021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A850ADA-9E1F-4813-A1AB-37E937A648D2}"/>
              </a:ext>
            </a:extLst>
          </p:cNvPr>
          <p:cNvCxnSpPr/>
          <p:nvPr/>
        </p:nvCxnSpPr>
        <p:spPr>
          <a:xfrm flipH="1" flipV="1">
            <a:off x="5323840" y="1732333"/>
            <a:ext cx="1798320" cy="10819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ECF4FB2-9A44-4AEE-A032-0D0F72044877}"/>
              </a:ext>
            </a:extLst>
          </p:cNvPr>
          <p:cNvCxnSpPr/>
          <p:nvPr/>
        </p:nvCxnSpPr>
        <p:spPr>
          <a:xfrm flipH="1" flipV="1">
            <a:off x="5257777" y="4658919"/>
            <a:ext cx="1798320" cy="10819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0384426-B219-45F5-91D0-E870FB2C1E72}"/>
              </a:ext>
            </a:extLst>
          </p:cNvPr>
          <p:cNvSpPr txBox="1"/>
          <p:nvPr/>
        </p:nvSpPr>
        <p:spPr>
          <a:xfrm>
            <a:off x="6858000" y="5983585"/>
            <a:ext cx="51003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 3-Methyl pentane – two gauche interaction (1.8 kcal/mol)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F34A5E42-B797-485B-A213-CA9B6188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5D27-D23C-4727-9425-CB9BBFE74A49}" type="slidenum">
              <a:rPr lang="en-IN" smtClean="0"/>
              <a:t>12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2D007F-663E-48A8-AECE-EC70D68B39ED}"/>
              </a:ext>
            </a:extLst>
          </p:cNvPr>
          <p:cNvSpPr txBox="1"/>
          <p:nvPr/>
        </p:nvSpPr>
        <p:spPr>
          <a:xfrm>
            <a:off x="948638" y="4956076"/>
            <a:ext cx="14862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70C0"/>
                </a:solidFill>
              </a:rPr>
              <a:t>Plane of Symmetry</a:t>
            </a:r>
          </a:p>
          <a:p>
            <a:pPr algn="ctr"/>
            <a:r>
              <a:rPr lang="en-IN" sz="2400" b="1" dirty="0">
                <a:solidFill>
                  <a:srgbClr val="0070C0"/>
                </a:solidFill>
              </a:rPr>
              <a:t>in a molecule</a:t>
            </a:r>
          </a:p>
        </p:txBody>
      </p:sp>
    </p:spTree>
    <p:extLst>
      <p:ext uri="{BB962C8B-B14F-4D97-AF65-F5344CB8AC3E}">
        <p14:creationId xmlns:p14="http://schemas.microsoft.com/office/powerpoint/2010/main" val="151064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/>
      <p:bldP spid="28" grpId="0" animBg="1"/>
      <p:bldP spid="28" grpId="1" animBg="1"/>
      <p:bldP spid="29" grpId="0" animBg="1"/>
      <p:bldP spid="29" grpId="1" animBg="1"/>
      <p:bldP spid="33" grpId="0" animBg="1"/>
      <p:bldP spid="34" grpId="0" animBg="1"/>
      <p:bldP spid="35" grpId="0" animBg="1"/>
      <p:bldP spid="36" grpId="0" animBg="1"/>
      <p:bldP spid="42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B6CEF150-BD46-42E4-B536-C331C11A0A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10" t="15352" r="55864" b="15117"/>
          <a:stretch/>
        </p:blipFill>
        <p:spPr bwMode="auto">
          <a:xfrm>
            <a:off x="6096000" y="2001521"/>
            <a:ext cx="2609301" cy="3572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02D87150-2BD2-4763-8A7F-707DB1A1B0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6708" y="3718669"/>
          <a:ext cx="2279015" cy="1615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CS ChemDraw Drawing" r:id="rId4" imgW="817006" imgH="579041" progId="ChemDraw.Document.6.0">
                  <p:embed/>
                </p:oleObj>
              </mc:Choice>
              <mc:Fallback>
                <p:oleObj name="CS ChemDraw Drawing" r:id="rId4" imgW="817006" imgH="579041" progId="ChemDraw.Document.6.0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02D87150-2BD2-4763-8A7F-707DB1A1B0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26708" y="3718669"/>
                        <a:ext cx="2279015" cy="16152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FFAAF2EA-D5E4-412F-BA06-D49433008C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7321" y="1766054"/>
          <a:ext cx="2037937" cy="1615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CS ChemDraw Drawing" r:id="rId6" imgW="726842" imgH="576072" progId="ChemDraw.Document.6.0">
                  <p:embed/>
                </p:oleObj>
              </mc:Choice>
              <mc:Fallback>
                <p:oleObj name="CS ChemDraw Drawing" r:id="rId6" imgW="726842" imgH="576072" progId="ChemDraw.Document.6.0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FFAAF2EA-D5E4-412F-BA06-D49433008C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37321" y="1766054"/>
                        <a:ext cx="2037937" cy="16152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49106BA-6F9F-4FDE-8A14-7162532B82CD}"/>
              </a:ext>
            </a:extLst>
          </p:cNvPr>
          <p:cNvSpPr txBox="1"/>
          <p:nvPr/>
        </p:nvSpPr>
        <p:spPr>
          <a:xfrm>
            <a:off x="4236189" y="2573665"/>
            <a:ext cx="119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0.9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F3A082-F6A4-4CA4-BD91-C0B6EB6FE12E}"/>
              </a:ext>
            </a:extLst>
          </p:cNvPr>
          <p:cNvSpPr txBox="1"/>
          <p:nvPr/>
        </p:nvSpPr>
        <p:spPr>
          <a:xfrm>
            <a:off x="4236189" y="4856558"/>
            <a:ext cx="119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0.9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B80C6B-88F1-4A6F-BF99-BF960E3664B0}"/>
              </a:ext>
            </a:extLst>
          </p:cNvPr>
          <p:cNvSpPr txBox="1"/>
          <p:nvPr/>
        </p:nvSpPr>
        <p:spPr>
          <a:xfrm>
            <a:off x="9489440" y="2573665"/>
            <a:ext cx="119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CA270C-734C-473F-9EE3-C7E36D3BD0FC}"/>
              </a:ext>
            </a:extLst>
          </p:cNvPr>
          <p:cNvSpPr txBox="1"/>
          <p:nvPr/>
        </p:nvSpPr>
        <p:spPr>
          <a:xfrm>
            <a:off x="9489440" y="4935595"/>
            <a:ext cx="119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BD5301-E30B-4802-8269-CB48B5697B55}"/>
              </a:ext>
            </a:extLst>
          </p:cNvPr>
          <p:cNvSpPr txBox="1"/>
          <p:nvPr/>
        </p:nvSpPr>
        <p:spPr>
          <a:xfrm>
            <a:off x="9069911" y="931035"/>
            <a:ext cx="2037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Value For one Gauche interaction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1397AA-CB36-4BB8-8AB1-C8AEEED30CEE}"/>
              </a:ext>
            </a:extLst>
          </p:cNvPr>
          <p:cNvSpPr txBox="1"/>
          <p:nvPr/>
        </p:nvSpPr>
        <p:spPr>
          <a:xfrm>
            <a:off x="3816660" y="907121"/>
            <a:ext cx="2037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Value For one Gauche interaction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EE42E5-36DB-4FA5-A647-951650FB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5D27-D23C-4727-9425-CB9BBFE74A49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635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F1E18B-BD98-4472-8342-0819DAE2DB07}"/>
              </a:ext>
            </a:extLst>
          </p:cNvPr>
          <p:cNvSpPr txBox="1"/>
          <p:nvPr/>
        </p:nvSpPr>
        <p:spPr>
          <a:xfrm>
            <a:off x="721360" y="2021184"/>
            <a:ext cx="51003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2-Methyl pentane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gauche interaction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 kcal/mol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8DB7B1-545C-4EB1-8457-DF3A801E005A}"/>
              </a:ext>
            </a:extLst>
          </p:cNvPr>
          <p:cNvSpPr txBox="1"/>
          <p:nvPr/>
        </p:nvSpPr>
        <p:spPr>
          <a:xfrm>
            <a:off x="6543040" y="2021183"/>
            <a:ext cx="51003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3-Methyl pentane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gauche interaction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1.8 kcal/mol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BC9A1E-AAA9-4A36-9ED7-906DA1FCEC61}"/>
              </a:ext>
            </a:extLst>
          </p:cNvPr>
          <p:cNvSpPr txBox="1"/>
          <p:nvPr/>
        </p:nvSpPr>
        <p:spPr>
          <a:xfrm>
            <a:off x="1198880" y="3442193"/>
            <a:ext cx="95808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So, the energy difference between them = 0.9 kcal/mol</a:t>
            </a:r>
          </a:p>
          <a:p>
            <a:pPr algn="just"/>
            <a:endParaRPr lang="en-US"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256D6-19BF-424C-948B-CCECEE3C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5D27-D23C-4727-9425-CB9BBFE74A49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87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313600" y="203200"/>
            <a:ext cx="115824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667"/>
              <a:t>6. Match the structures in Column P with the ‘A values’ in Column Q. (*Take home problem)</a:t>
            </a:r>
            <a:endParaRPr sz="2667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0317" y="1449234"/>
            <a:ext cx="6571367" cy="52049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E5AE91-E106-4785-B322-A0FCCFB0E4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36E3095-F968-4153-81BB-91E70B05A4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472589"/>
              </p:ext>
            </p:extLst>
          </p:nvPr>
        </p:nvGraphicFramePr>
        <p:xfrm>
          <a:off x="279052" y="728005"/>
          <a:ext cx="957847" cy="768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4" name="CS ChemDraw Drawing" r:id="rId4" imgW="530352" imgH="425055" progId="ChemDraw.Document.6.0">
                  <p:embed/>
                </p:oleObj>
              </mc:Choice>
              <mc:Fallback>
                <p:oleObj name="CS ChemDraw Drawing" r:id="rId4" imgW="530352" imgH="42505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9052" y="728005"/>
                        <a:ext cx="957847" cy="7685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A78E3A1-0E7D-4EAC-8303-7426967E19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059016"/>
              </p:ext>
            </p:extLst>
          </p:nvPr>
        </p:nvGraphicFramePr>
        <p:xfrm>
          <a:off x="279052" y="2216387"/>
          <a:ext cx="957847" cy="768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5" name="CS ChemDraw Drawing" r:id="rId6" imgW="530352" imgH="425479" progId="ChemDraw.Document.6.0">
                  <p:embed/>
                </p:oleObj>
              </mc:Choice>
              <mc:Fallback>
                <p:oleObj name="CS ChemDraw Drawing" r:id="rId6" imgW="530352" imgH="42547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9052" y="2216387"/>
                        <a:ext cx="957847" cy="7685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DBE9635-15B6-495D-9373-31B4FA2A56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304406"/>
              </p:ext>
            </p:extLst>
          </p:nvPr>
        </p:nvGraphicFramePr>
        <p:xfrm>
          <a:off x="260956" y="3761094"/>
          <a:ext cx="957846" cy="860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6" name="CS ChemDraw Drawing" r:id="rId8" imgW="530352" imgH="475535" progId="ChemDraw.Document.6.0">
                  <p:embed/>
                </p:oleObj>
              </mc:Choice>
              <mc:Fallback>
                <p:oleObj name="CS ChemDraw Drawing" r:id="rId8" imgW="530352" imgH="47553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0956" y="3761094"/>
                        <a:ext cx="957846" cy="8603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630CD66E-710F-4519-A0BF-5F8A7AA771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558716"/>
              </p:ext>
            </p:extLst>
          </p:nvPr>
        </p:nvGraphicFramePr>
        <p:xfrm>
          <a:off x="202045" y="5543741"/>
          <a:ext cx="1035276" cy="846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7" name="CS ChemDraw Drawing" r:id="rId10" imgW="572882" imgH="467899" progId="ChemDraw.Document.6.0">
                  <p:embed/>
                </p:oleObj>
              </mc:Choice>
              <mc:Fallback>
                <p:oleObj name="CS ChemDraw Drawing" r:id="rId10" imgW="572882" imgH="46789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2045" y="5543741"/>
                        <a:ext cx="1035276" cy="8460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B5BEB29E-30BE-4A56-882E-309FD30CFB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991365"/>
              </p:ext>
            </p:extLst>
          </p:nvPr>
        </p:nvGraphicFramePr>
        <p:xfrm>
          <a:off x="6820569" y="678748"/>
          <a:ext cx="3191867" cy="716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8" name="CS ChemDraw Drawing" r:id="rId12" imgW="1766281" imgH="396209" progId="ChemDraw.Document.6.0">
                  <p:embed/>
                </p:oleObj>
              </mc:Choice>
              <mc:Fallback>
                <p:oleObj name="CS ChemDraw Drawing" r:id="rId12" imgW="1766281" imgH="39620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820569" y="678748"/>
                        <a:ext cx="3191867" cy="7169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99C27683-94A1-437D-A74F-1A8C4BCA5C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031931"/>
              </p:ext>
            </p:extLst>
          </p:nvPr>
        </p:nvGraphicFramePr>
        <p:xfrm>
          <a:off x="6820569" y="2152118"/>
          <a:ext cx="3191867" cy="791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9" name="CS ChemDraw Drawing" r:id="rId14" imgW="1766281" imgH="437357" progId="ChemDraw.Document.6.0">
                  <p:embed/>
                </p:oleObj>
              </mc:Choice>
              <mc:Fallback>
                <p:oleObj name="CS ChemDraw Drawing" r:id="rId14" imgW="1766281" imgH="43735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820569" y="2152118"/>
                        <a:ext cx="3191867" cy="791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6DCE475A-F4F5-4BB8-A81D-B4FB2693BF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002106"/>
              </p:ext>
            </p:extLst>
          </p:nvPr>
        </p:nvGraphicFramePr>
        <p:xfrm>
          <a:off x="6820568" y="3806378"/>
          <a:ext cx="3191867" cy="791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0" name="CS ChemDraw Drawing" r:id="rId16" imgW="1766281" imgH="437357" progId="ChemDraw.Document.6.0">
                  <p:embed/>
                </p:oleObj>
              </mc:Choice>
              <mc:Fallback>
                <p:oleObj name="CS ChemDraw Drawing" r:id="rId16" imgW="1766281" imgH="43735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820568" y="3806378"/>
                        <a:ext cx="3191867" cy="791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3709FFD2-0FBE-46A3-A107-C94179E998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351079"/>
              </p:ext>
            </p:extLst>
          </p:nvPr>
        </p:nvGraphicFramePr>
        <p:xfrm>
          <a:off x="6820567" y="5361635"/>
          <a:ext cx="3191867" cy="791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1" name="CS ChemDraw Drawing" r:id="rId18" imgW="1766281" imgH="437357" progId="ChemDraw.Document.6.0">
                  <p:embed/>
                </p:oleObj>
              </mc:Choice>
              <mc:Fallback>
                <p:oleObj name="CS ChemDraw Drawing" r:id="rId18" imgW="1766281" imgH="43735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820567" y="5361635"/>
                        <a:ext cx="3191867" cy="791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31E7C55E-FAB5-47AD-BD76-D5D61A0C33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496695"/>
              </p:ext>
            </p:extLst>
          </p:nvPr>
        </p:nvGraphicFramePr>
        <p:xfrm>
          <a:off x="10446670" y="453575"/>
          <a:ext cx="1628913" cy="1313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2" name="CS ChemDraw Drawing" r:id="rId20" imgW="902066" imgH="727089" progId="ChemDraw.Document.6.0">
                  <p:embed/>
                </p:oleObj>
              </mc:Choice>
              <mc:Fallback>
                <p:oleObj name="CS ChemDraw Drawing" r:id="rId20" imgW="902066" imgH="72708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0446670" y="453575"/>
                        <a:ext cx="1628913" cy="1313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1646A05D-34ED-45C8-9194-67601545C4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562169"/>
              </p:ext>
            </p:extLst>
          </p:nvPr>
        </p:nvGraphicFramePr>
        <p:xfrm>
          <a:off x="10446670" y="1948247"/>
          <a:ext cx="1628914" cy="1304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3" name="CS ChemDraw Drawing" r:id="rId22" imgW="902066" imgH="722423" progId="ChemDraw.Document.6.0">
                  <p:embed/>
                </p:oleObj>
              </mc:Choice>
              <mc:Fallback>
                <p:oleObj name="CS ChemDraw Drawing" r:id="rId22" imgW="902066" imgH="72242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0446670" y="1948247"/>
                        <a:ext cx="1628914" cy="13048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B27C096E-0CEE-4510-BE80-F1DC6B498E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924046"/>
              </p:ext>
            </p:extLst>
          </p:nvPr>
        </p:nvGraphicFramePr>
        <p:xfrm>
          <a:off x="10471251" y="3557479"/>
          <a:ext cx="1628913" cy="1267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4" name="CS ChemDraw Drawing" r:id="rId24" imgW="902066" imgH="701213" progId="ChemDraw.Document.6.0">
                  <p:embed/>
                </p:oleObj>
              </mc:Choice>
              <mc:Fallback>
                <p:oleObj name="CS ChemDraw Drawing" r:id="rId24" imgW="902066" imgH="70121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0471251" y="3557479"/>
                        <a:ext cx="1628913" cy="1267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9320B616-522A-41A8-B914-303433EB81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642389"/>
              </p:ext>
            </p:extLst>
          </p:nvPr>
        </p:nvGraphicFramePr>
        <p:xfrm>
          <a:off x="10471251" y="5125043"/>
          <a:ext cx="1628913" cy="1264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5" name="CS ChemDraw Drawing" r:id="rId26" imgW="902066" imgH="699516" progId="ChemDraw.Document.6.0">
                  <p:embed/>
                </p:oleObj>
              </mc:Choice>
              <mc:Fallback>
                <p:oleObj name="CS ChemDraw Drawing" r:id="rId26" imgW="902066" imgH="69951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0471251" y="5125043"/>
                        <a:ext cx="1628913" cy="12647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6DA83593-F610-469A-BC5C-E041AC5897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463069"/>
              </p:ext>
            </p:extLst>
          </p:nvPr>
        </p:nvGraphicFramePr>
        <p:xfrm>
          <a:off x="5179476" y="453575"/>
          <a:ext cx="1307719" cy="1310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6" name="CS ChemDraw Drawing" r:id="rId28" imgW="723865" imgH="725393" progId="ChemDraw.Document.6.0">
                  <p:embed/>
                </p:oleObj>
              </mc:Choice>
              <mc:Fallback>
                <p:oleObj name="CS ChemDraw Drawing" r:id="rId28" imgW="723865" imgH="72539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179476" y="453575"/>
                        <a:ext cx="1307719" cy="1310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FCA794BA-E4F0-4111-B0C3-6A32DBADD8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916509"/>
              </p:ext>
            </p:extLst>
          </p:nvPr>
        </p:nvGraphicFramePr>
        <p:xfrm>
          <a:off x="5179476" y="1975960"/>
          <a:ext cx="1307719" cy="1310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7" name="CS ChemDraw Drawing" r:id="rId30" imgW="723865" imgH="725393" progId="ChemDraw.Document.6.0">
                  <p:embed/>
                </p:oleObj>
              </mc:Choice>
              <mc:Fallback>
                <p:oleObj name="CS ChemDraw Drawing" r:id="rId30" imgW="723865" imgH="72539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179476" y="1975960"/>
                        <a:ext cx="1307719" cy="1310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A8591F63-A2AA-4AA6-AD8C-025B7170ED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463843"/>
              </p:ext>
            </p:extLst>
          </p:nvPr>
        </p:nvGraphicFramePr>
        <p:xfrm>
          <a:off x="5170078" y="3618599"/>
          <a:ext cx="1307720" cy="1270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8" name="CS ChemDraw Drawing" r:id="rId32" imgW="723865" imgH="702485" progId="ChemDraw.Document.6.0">
                  <p:embed/>
                </p:oleObj>
              </mc:Choice>
              <mc:Fallback>
                <p:oleObj name="CS ChemDraw Drawing" r:id="rId32" imgW="723865" imgH="70248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5170078" y="3618599"/>
                        <a:ext cx="1307720" cy="1270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58963780-9024-479A-A0EC-6258BA49D6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003504"/>
              </p:ext>
            </p:extLst>
          </p:nvPr>
        </p:nvGraphicFramePr>
        <p:xfrm>
          <a:off x="5170078" y="5097799"/>
          <a:ext cx="1307720" cy="1319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9" name="CS ChemDraw Drawing" r:id="rId34" imgW="723865" imgH="729635" progId="ChemDraw.Document.6.0">
                  <p:embed/>
                </p:oleObj>
              </mc:Choice>
              <mc:Fallback>
                <p:oleObj name="CS ChemDraw Drawing" r:id="rId34" imgW="723865" imgH="72963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5170078" y="5097799"/>
                        <a:ext cx="1307720" cy="1319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C8B53880-D051-490D-9DC6-B21B81D7DA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617232"/>
              </p:ext>
            </p:extLst>
          </p:nvPr>
        </p:nvGraphicFramePr>
        <p:xfrm>
          <a:off x="1745330" y="456998"/>
          <a:ext cx="2896482" cy="1310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0" name="CS ChemDraw Drawing" r:id="rId36" imgW="1602964" imgH="725393" progId="ChemDraw.Document.6.0">
                  <p:embed/>
                </p:oleObj>
              </mc:Choice>
              <mc:Fallback>
                <p:oleObj name="CS ChemDraw Drawing" r:id="rId36" imgW="1602964" imgH="72539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745330" y="456998"/>
                        <a:ext cx="2896482" cy="1310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AE1FCEB6-77B6-4E56-8050-42C4A8782A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179038"/>
              </p:ext>
            </p:extLst>
          </p:nvPr>
        </p:nvGraphicFramePr>
        <p:xfrm>
          <a:off x="1702966" y="1971169"/>
          <a:ext cx="2896482" cy="1310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1" name="CS ChemDraw Drawing" r:id="rId38" imgW="1602964" imgH="725393" progId="ChemDraw.Document.6.0">
                  <p:embed/>
                </p:oleObj>
              </mc:Choice>
              <mc:Fallback>
                <p:oleObj name="CS ChemDraw Drawing" r:id="rId38" imgW="1602964" imgH="72539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702966" y="1971169"/>
                        <a:ext cx="2896482" cy="1310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B53B8F69-8B0C-43F3-B26D-1F65991C83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327839"/>
              </p:ext>
            </p:extLst>
          </p:nvPr>
        </p:nvGraphicFramePr>
        <p:xfrm>
          <a:off x="1702966" y="3588467"/>
          <a:ext cx="2896484" cy="1270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2" name="CS ChemDraw Drawing" r:id="rId40" imgW="1602964" imgH="702485" progId="ChemDraw.Document.6.0">
                  <p:embed/>
                </p:oleObj>
              </mc:Choice>
              <mc:Fallback>
                <p:oleObj name="CS ChemDraw Drawing" r:id="rId40" imgW="1602964" imgH="70248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702966" y="3588467"/>
                        <a:ext cx="2896484" cy="1270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29DA6630-DCC0-4BA7-99E0-7DC51C8AC8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991567"/>
              </p:ext>
            </p:extLst>
          </p:nvPr>
        </p:nvGraphicFramePr>
        <p:xfrm>
          <a:off x="1745330" y="5097799"/>
          <a:ext cx="2950971" cy="1319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3" name="CS ChemDraw Drawing" r:id="rId42" imgW="1633586" imgH="729635" progId="ChemDraw.Document.6.0">
                  <p:embed/>
                </p:oleObj>
              </mc:Choice>
              <mc:Fallback>
                <p:oleObj name="CS ChemDraw Drawing" r:id="rId42" imgW="1633586" imgH="72963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1745330" y="5097799"/>
                        <a:ext cx="2950971" cy="1319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B8F1D92-6D5F-4914-8B3C-0105639E209A}"/>
              </a:ext>
            </a:extLst>
          </p:cNvPr>
          <p:cNvSpPr txBox="1"/>
          <p:nvPr/>
        </p:nvSpPr>
        <p:spPr>
          <a:xfrm>
            <a:off x="7940887" y="603250"/>
            <a:ext cx="74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DEDF1-7900-49CC-84B3-2CC0C491F829}"/>
              </a:ext>
            </a:extLst>
          </p:cNvPr>
          <p:cNvSpPr txBox="1"/>
          <p:nvPr/>
        </p:nvSpPr>
        <p:spPr>
          <a:xfrm>
            <a:off x="2102060" y="137497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D2A124-2A62-4CE9-994B-13DF69FD35BC}"/>
              </a:ext>
            </a:extLst>
          </p:cNvPr>
          <p:cNvSpPr txBox="1"/>
          <p:nvPr/>
        </p:nvSpPr>
        <p:spPr>
          <a:xfrm>
            <a:off x="3735297" y="148314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35C802-FDF7-4B0E-BBE2-498E255BD815}"/>
              </a:ext>
            </a:extLst>
          </p:cNvPr>
          <p:cNvSpPr txBox="1"/>
          <p:nvPr/>
        </p:nvSpPr>
        <p:spPr>
          <a:xfrm>
            <a:off x="7943892" y="2012306"/>
            <a:ext cx="74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E2848F-DF8A-4DC0-A0E2-0C48CD1E363F}"/>
              </a:ext>
            </a:extLst>
          </p:cNvPr>
          <p:cNvSpPr txBox="1"/>
          <p:nvPr/>
        </p:nvSpPr>
        <p:spPr>
          <a:xfrm>
            <a:off x="2102060" y="1824057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23BCE0-8578-40EE-9177-FDCE87404C16}"/>
              </a:ext>
            </a:extLst>
          </p:cNvPr>
          <p:cNvSpPr txBox="1"/>
          <p:nvPr/>
        </p:nvSpPr>
        <p:spPr>
          <a:xfrm>
            <a:off x="3640768" y="1829474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630359-9DB5-4EC6-95CF-5377DBBAC35C}"/>
              </a:ext>
            </a:extLst>
          </p:cNvPr>
          <p:cNvSpPr txBox="1"/>
          <p:nvPr/>
        </p:nvSpPr>
        <p:spPr>
          <a:xfrm>
            <a:off x="7943892" y="3668386"/>
            <a:ext cx="74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F96D66-B20F-4260-9719-F3D2A97C9F65}"/>
              </a:ext>
            </a:extLst>
          </p:cNvPr>
          <p:cNvSpPr txBox="1"/>
          <p:nvPr/>
        </p:nvSpPr>
        <p:spPr>
          <a:xfrm>
            <a:off x="2102060" y="3480137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2C5E3B-B32E-43DD-9C32-BFABD4A23FC5}"/>
              </a:ext>
            </a:extLst>
          </p:cNvPr>
          <p:cNvSpPr txBox="1"/>
          <p:nvPr/>
        </p:nvSpPr>
        <p:spPr>
          <a:xfrm>
            <a:off x="3640768" y="3485554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9B41D6-1F98-4819-AA2F-1FB69FDFBDDA}"/>
              </a:ext>
            </a:extLst>
          </p:cNvPr>
          <p:cNvSpPr txBox="1"/>
          <p:nvPr/>
        </p:nvSpPr>
        <p:spPr>
          <a:xfrm>
            <a:off x="7943892" y="5314306"/>
            <a:ext cx="74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117D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948147-F51A-4F59-8378-02D5EFF3D802}"/>
              </a:ext>
            </a:extLst>
          </p:cNvPr>
          <p:cNvSpPr txBox="1"/>
          <p:nvPr/>
        </p:nvSpPr>
        <p:spPr>
          <a:xfrm>
            <a:off x="2102060" y="5126057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117D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30A6D8C-7C58-4C6C-A8CA-932DCDDD67D5}"/>
              </a:ext>
            </a:extLst>
          </p:cNvPr>
          <p:cNvSpPr txBox="1"/>
          <p:nvPr/>
        </p:nvSpPr>
        <p:spPr>
          <a:xfrm>
            <a:off x="3640768" y="5131474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117D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2D358FA2-CAF7-4591-8E6E-B9F641B9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5D27-D23C-4727-9425-CB9BBFE74A49}" type="slidenum">
              <a:rPr lang="en-IN" smtClean="0"/>
              <a:t>16</a:t>
            </a:fld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878532-FB32-4073-9F20-38410E2D507E}"/>
              </a:ext>
            </a:extLst>
          </p:cNvPr>
          <p:cNvSpPr txBox="1"/>
          <p:nvPr/>
        </p:nvSpPr>
        <p:spPr>
          <a:xfrm>
            <a:off x="7602610" y="-14234"/>
            <a:ext cx="16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Kcal/mol</a:t>
            </a:r>
          </a:p>
        </p:txBody>
      </p:sp>
    </p:spTree>
    <p:extLst>
      <p:ext uri="{BB962C8B-B14F-4D97-AF65-F5344CB8AC3E}">
        <p14:creationId xmlns:p14="http://schemas.microsoft.com/office/powerpoint/2010/main" val="133147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13C56C-00B6-4BDE-8CC1-8F72DA44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5D27-D23C-4727-9425-CB9BBFE74A49}" type="slidenum">
              <a:rPr lang="en-IN" smtClean="0"/>
              <a:t>17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3768A-F9D3-404C-BCE2-681F3C493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5" t="16394" r="15867" b="6514"/>
          <a:stretch/>
        </p:blipFill>
        <p:spPr>
          <a:xfrm>
            <a:off x="991854" y="136525"/>
            <a:ext cx="10002690" cy="641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4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235000" y="261133"/>
            <a:ext cx="11722000" cy="1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just"/>
            <a:r>
              <a:rPr lang="en" sz="2667" dirty="0">
                <a:latin typeface="Times New Roman"/>
                <a:ea typeface="Times New Roman"/>
                <a:cs typeface="Times New Roman"/>
                <a:sym typeface="Times New Roman"/>
              </a:rPr>
              <a:t>1. Predict the major product of the following reaction with correct stereochemistry and rationalize the outcome. Your explanation should contain appropriate conformational diagrams.</a:t>
            </a:r>
            <a:endParaRPr sz="2667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/>
            <a:endParaRPr sz="2667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l="-1090" r="1090"/>
          <a:stretch/>
        </p:blipFill>
        <p:spPr>
          <a:xfrm>
            <a:off x="1427433" y="2166135"/>
            <a:ext cx="8693000" cy="29425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04E59-5F21-47B6-AF2F-14043DAD0F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3ECDABC-1D8B-4F4B-953E-84F0122BBC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660913"/>
              </p:ext>
            </p:extLst>
          </p:nvPr>
        </p:nvGraphicFramePr>
        <p:xfrm>
          <a:off x="154601" y="195149"/>
          <a:ext cx="2610963" cy="1541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CS ChemDraw Drawing" r:id="rId3" imgW="1185743" imgH="699516" progId="ChemDraw.Document.6.0">
                  <p:embed/>
                </p:oleObj>
              </mc:Choice>
              <mc:Fallback>
                <p:oleObj name="CS ChemDraw Drawing" r:id="rId3" imgW="1185743" imgH="69951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601" y="195149"/>
                        <a:ext cx="2610963" cy="1541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C2DF923-FAB0-49F9-98F1-DCAC72884C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848877"/>
              </p:ext>
            </p:extLst>
          </p:nvPr>
        </p:nvGraphicFramePr>
        <p:xfrm>
          <a:off x="3221020" y="195149"/>
          <a:ext cx="2765349" cy="160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CS ChemDraw Drawing" r:id="rId5" imgW="1158098" imgH="675336" progId="ChemDraw.Document.6.0">
                  <p:embed/>
                </p:oleObj>
              </mc:Choice>
              <mc:Fallback>
                <p:oleObj name="CS ChemDraw Drawing" r:id="rId5" imgW="1158098" imgH="67533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21020" y="195149"/>
                        <a:ext cx="2765349" cy="1609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3406E1F-61D8-4405-9ACD-7DEA9FF043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3984"/>
              </p:ext>
            </p:extLst>
          </p:nvPr>
        </p:nvGraphicFramePr>
        <p:xfrm>
          <a:off x="7883329" y="186262"/>
          <a:ext cx="3714905" cy="2258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CS ChemDraw Drawing" r:id="rId7" imgW="2376164" imgH="1444846" progId="ChemDraw.Document.6.0">
                  <p:embed/>
                </p:oleObj>
              </mc:Choice>
              <mc:Fallback>
                <p:oleObj name="CS ChemDraw Drawing" r:id="rId7" imgW="2376164" imgH="144484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83329" y="186262"/>
                        <a:ext cx="3714905" cy="2258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A486B76-0DB2-4042-8712-F1F151ED0E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04778"/>
              </p:ext>
            </p:extLst>
          </p:nvPr>
        </p:nvGraphicFramePr>
        <p:xfrm>
          <a:off x="1052571" y="2154636"/>
          <a:ext cx="3551123" cy="322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CS ChemDraw Drawing" r:id="rId9" imgW="2272390" imgH="2063339" progId="ChemDraw.Document.6.0">
                  <p:embed/>
                </p:oleObj>
              </mc:Choice>
              <mc:Fallback>
                <p:oleObj name="CS ChemDraw Drawing" r:id="rId9" imgW="2272390" imgH="206333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52571" y="2154636"/>
                        <a:ext cx="3551123" cy="3226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67EC41C-D8F1-4156-AC2F-86D12AAC40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183217"/>
              </p:ext>
            </p:extLst>
          </p:nvPr>
        </p:nvGraphicFramePr>
        <p:xfrm>
          <a:off x="915555" y="2154636"/>
          <a:ext cx="3700017" cy="322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CS ChemDraw Drawing" r:id="rId11" imgW="2366807" imgH="2063339" progId="ChemDraw.Document.6.0">
                  <p:embed/>
                </p:oleObj>
              </mc:Choice>
              <mc:Fallback>
                <p:oleObj name="CS ChemDraw Drawing" r:id="rId11" imgW="2366807" imgH="206333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15555" y="2154636"/>
                        <a:ext cx="3700017" cy="3226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BA378DB-3688-4BCE-90A8-A03D4AA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5D27-D23C-4727-9425-CB9BBFE74A49}" type="slidenum">
              <a:rPr lang="en-IN" smtClean="0"/>
              <a:t>3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FAAAB-6726-47A7-83EB-59C063C68274}"/>
              </a:ext>
            </a:extLst>
          </p:cNvPr>
          <p:cNvSpPr txBox="1"/>
          <p:nvPr/>
        </p:nvSpPr>
        <p:spPr>
          <a:xfrm>
            <a:off x="4906297" y="149748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mark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E28685-1344-4CC5-9861-83213E6552DC}"/>
              </a:ext>
            </a:extLst>
          </p:cNvPr>
          <p:cNvSpPr txBox="1"/>
          <p:nvPr/>
        </p:nvSpPr>
        <p:spPr>
          <a:xfrm>
            <a:off x="3077497" y="410561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mark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BC8A72A4-51EE-4297-8428-58FA0348A2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191081"/>
              </p:ext>
            </p:extLst>
          </p:nvPr>
        </p:nvGraphicFramePr>
        <p:xfrm>
          <a:off x="6759406" y="2785985"/>
          <a:ext cx="3700773" cy="1991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CS ChemDraw Drawing" r:id="rId13" imgW="2333634" imgH="1255650" progId="ChemDraw.Document.6.0">
                  <p:embed/>
                </p:oleObj>
              </mc:Choice>
              <mc:Fallback>
                <p:oleObj name="CS ChemDraw Drawing" r:id="rId13" imgW="2333634" imgH="125565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759406" y="2785985"/>
                        <a:ext cx="3700773" cy="19913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00AA234D-CA6A-403A-B628-2878F3E8AC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75631"/>
              </p:ext>
            </p:extLst>
          </p:nvPr>
        </p:nvGraphicFramePr>
        <p:xfrm>
          <a:off x="6759406" y="2781751"/>
          <a:ext cx="3914764" cy="1991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CS ChemDraw Drawing" r:id="rId15" imgW="2468880" imgH="1256075" progId="ChemDraw.Document.6.0">
                  <p:embed/>
                </p:oleObj>
              </mc:Choice>
              <mc:Fallback>
                <p:oleObj name="CS ChemDraw Drawing" r:id="rId15" imgW="2468880" imgH="125607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759406" y="2781751"/>
                        <a:ext cx="3914764" cy="19913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ED54B7F5-93E4-4A6B-A071-19B7F62DC7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597303"/>
              </p:ext>
            </p:extLst>
          </p:nvPr>
        </p:nvGraphicFramePr>
        <p:xfrm>
          <a:off x="6759406" y="2755227"/>
          <a:ext cx="3914764" cy="202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CS ChemDraw Drawing" r:id="rId17" imgW="2468880" imgH="1275588" progId="ChemDraw.Document.6.0">
                  <p:embed/>
                </p:oleObj>
              </mc:Choice>
              <mc:Fallback>
                <p:oleObj name="CS ChemDraw Drawing" r:id="rId17" imgW="2468880" imgH="1275588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59406" y="2755227"/>
                        <a:ext cx="3914764" cy="202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213CAA6D-72EC-4C76-B49E-FFE4098625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964524"/>
              </p:ext>
            </p:extLst>
          </p:nvPr>
        </p:nvGraphicFramePr>
        <p:xfrm>
          <a:off x="6759406" y="2514797"/>
          <a:ext cx="3914764" cy="2258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CS ChemDraw Drawing" r:id="rId19" imgW="2468880" imgH="1423636" progId="ChemDraw.Document.6.0">
                  <p:embed/>
                </p:oleObj>
              </mc:Choice>
              <mc:Fallback>
                <p:oleObj name="CS ChemDraw Drawing" r:id="rId19" imgW="2468880" imgH="142363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759406" y="2514797"/>
                        <a:ext cx="3914764" cy="2258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F97B90E3-36DE-4645-B8F3-0D48458162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079667"/>
              </p:ext>
            </p:extLst>
          </p:nvPr>
        </p:nvGraphicFramePr>
        <p:xfrm>
          <a:off x="2072482" y="4950585"/>
          <a:ext cx="8047037" cy="183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CS ChemDraw Drawing" r:id="rId21" imgW="4590288" imgH="1049910" progId="ChemDraw.Document.6.0">
                  <p:embed/>
                </p:oleObj>
              </mc:Choice>
              <mc:Fallback>
                <p:oleObj name="CS ChemDraw Drawing" r:id="rId21" imgW="4590288" imgH="1049910" progId="ChemDraw.Document.6.0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ADB20F8-139A-4CC3-8B29-D9DECDC80A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072482" y="4950585"/>
                        <a:ext cx="8047037" cy="1836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428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210667" y="193733"/>
            <a:ext cx="11762400" cy="30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just"/>
            <a:r>
              <a:rPr lang="en" sz="2667" dirty="0">
                <a:latin typeface="Times New Roman"/>
                <a:ea typeface="Times New Roman"/>
                <a:cs typeface="Times New Roman"/>
                <a:sym typeface="Times New Roman"/>
              </a:rPr>
              <a:t>2. Write the most stable conformer of the following molecules A and B. Calculate the gauche interactions in each and find the difference in their energy.</a:t>
            </a:r>
            <a:endParaRPr sz="2667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buClr>
                <a:schemeClr val="dk1"/>
              </a:buClr>
              <a:buSzPts val="1100"/>
            </a:pPr>
            <a:endParaRPr sz="2667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/>
            <a:r>
              <a:rPr lang="en" sz="2667" dirty="0">
                <a:latin typeface="Times New Roman"/>
                <a:ea typeface="Times New Roman"/>
                <a:cs typeface="Times New Roman"/>
                <a:sym typeface="Times New Roman"/>
              </a:rPr>
              <a:t>Eclipsing interactions: </a:t>
            </a:r>
            <a:endParaRPr sz="2667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585" algn="just"/>
            <a:r>
              <a:rPr lang="en" sz="2667" dirty="0">
                <a:latin typeface="Times New Roman"/>
                <a:ea typeface="Times New Roman"/>
                <a:cs typeface="Times New Roman"/>
                <a:sym typeface="Times New Roman"/>
              </a:rPr>
              <a:t>H/H = 1 kcal/mol</a:t>
            </a:r>
            <a:endParaRPr sz="2667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585" algn="just"/>
            <a:r>
              <a:rPr lang="en" sz="2667" dirty="0">
                <a:latin typeface="Times New Roman"/>
                <a:ea typeface="Times New Roman"/>
                <a:cs typeface="Times New Roman"/>
                <a:sym typeface="Times New Roman"/>
              </a:rPr>
              <a:t>H/Me = 1.3 kcal/mol</a:t>
            </a:r>
            <a:endParaRPr sz="2667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585" algn="just">
              <a:buClr>
                <a:schemeClr val="dk1"/>
              </a:buClr>
              <a:buSzPts val="1100"/>
            </a:pPr>
            <a:r>
              <a:rPr lang="en" sz="2667" dirty="0">
                <a:latin typeface="Times New Roman"/>
                <a:ea typeface="Times New Roman"/>
                <a:cs typeface="Times New Roman"/>
                <a:sym typeface="Times New Roman"/>
              </a:rPr>
              <a:t>Me/Me gauche interaction = 0.9 kcal/mol</a:t>
            </a:r>
            <a:endParaRPr sz="2667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/>
            <a:endParaRPr sz="2667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351" y="3632197"/>
            <a:ext cx="7593032" cy="29556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F2B2CD-C7E7-4745-A0B4-0C4A523093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8DC9F79-E58A-441E-8103-452EAE6386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813212"/>
              </p:ext>
            </p:extLst>
          </p:nvPr>
        </p:nvGraphicFramePr>
        <p:xfrm>
          <a:off x="2786605" y="0"/>
          <a:ext cx="2071065" cy="14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CS ChemDraw Drawing" r:id="rId3" imgW="1007541" imgH="728362" progId="ChemDraw.Document.6.0">
                  <p:embed/>
                </p:oleObj>
              </mc:Choice>
              <mc:Fallback>
                <p:oleObj name="CS ChemDraw Drawing" r:id="rId3" imgW="1007541" imgH="728362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86605" y="0"/>
                        <a:ext cx="2071065" cy="149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2E3BEBB-89F6-4672-989F-CFCE4B77CE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166277"/>
              </p:ext>
            </p:extLst>
          </p:nvPr>
        </p:nvGraphicFramePr>
        <p:xfrm>
          <a:off x="7835583" y="161164"/>
          <a:ext cx="2485276" cy="1444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CS ChemDraw Drawing" r:id="rId5" imgW="1209985" imgH="703758" progId="ChemDraw.Document.6.0">
                  <p:embed/>
                </p:oleObj>
              </mc:Choice>
              <mc:Fallback>
                <p:oleObj name="CS ChemDraw Drawing" r:id="rId5" imgW="1209985" imgH="703758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35583" y="161164"/>
                        <a:ext cx="2485276" cy="14448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3E67C68-7665-4F73-B0CF-37F371E38B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031890"/>
              </p:ext>
            </p:extLst>
          </p:nvPr>
        </p:nvGraphicFramePr>
        <p:xfrm>
          <a:off x="5059964" y="1586573"/>
          <a:ext cx="2563551" cy="968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CS ChemDraw Drawing" r:id="rId7" imgW="1247837" imgH="470869" progId="ChemDraw.Document.6.0">
                  <p:embed/>
                </p:oleObj>
              </mc:Choice>
              <mc:Fallback>
                <p:oleObj name="CS ChemDraw Drawing" r:id="rId7" imgW="1247837" imgH="47086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59964" y="1586573"/>
                        <a:ext cx="2563551" cy="9686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0680E009-35CB-4A51-BF15-9010603B5B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84512"/>
              </p:ext>
            </p:extLst>
          </p:nvPr>
        </p:nvGraphicFramePr>
        <p:xfrm>
          <a:off x="2574689" y="2644777"/>
          <a:ext cx="2485275" cy="144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CS ChemDraw Drawing" r:id="rId9" imgW="1209985" imgH="704182" progId="ChemDraw.Document.6.0">
                  <p:embed/>
                </p:oleObj>
              </mc:Choice>
              <mc:Fallback>
                <p:oleObj name="CS ChemDraw Drawing" r:id="rId9" imgW="1209985" imgH="704182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74689" y="2644777"/>
                        <a:ext cx="2485275" cy="1448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0E5DF1D0-E29C-4EE0-8BD6-BC0EB62B1C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487750"/>
              </p:ext>
            </p:extLst>
          </p:nvPr>
        </p:nvGraphicFramePr>
        <p:xfrm>
          <a:off x="7835583" y="2718043"/>
          <a:ext cx="2501585" cy="1444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CS ChemDraw Drawing" r:id="rId11" imgW="1217641" imgH="702485" progId="ChemDraw.Document.6.0">
                  <p:embed/>
                </p:oleObj>
              </mc:Choice>
              <mc:Fallback>
                <p:oleObj name="CS ChemDraw Drawing" r:id="rId11" imgW="1217641" imgH="70248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835583" y="2718043"/>
                        <a:ext cx="2501585" cy="14448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50FDD5B0-261B-492B-AEC9-46A90C2D9D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985537"/>
              </p:ext>
            </p:extLst>
          </p:nvPr>
        </p:nvGraphicFramePr>
        <p:xfrm>
          <a:off x="2369134" y="4468432"/>
          <a:ext cx="2488536" cy="1444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CS ChemDraw Drawing" r:id="rId13" imgW="1211686" imgH="702485" progId="ChemDraw.Document.6.0">
                  <p:embed/>
                </p:oleObj>
              </mc:Choice>
              <mc:Fallback>
                <p:oleObj name="CS ChemDraw Drawing" r:id="rId13" imgW="1211686" imgH="70248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69134" y="4468432"/>
                        <a:ext cx="2488536" cy="14448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5998BF1E-374F-4C0A-A6F5-C5E2080C1C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000836"/>
              </p:ext>
            </p:extLst>
          </p:nvPr>
        </p:nvGraphicFramePr>
        <p:xfrm>
          <a:off x="7916918" y="4473963"/>
          <a:ext cx="2488536" cy="1444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CS ChemDraw Drawing" r:id="rId15" imgW="1211686" imgH="702485" progId="ChemDraw.Document.6.0">
                  <p:embed/>
                </p:oleObj>
              </mc:Choice>
              <mc:Fallback>
                <p:oleObj name="CS ChemDraw Drawing" r:id="rId15" imgW="1211686" imgH="70248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916918" y="4473963"/>
                        <a:ext cx="2488536" cy="14448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24A8DE7-15ED-44A3-A1A7-4233EF766A6D}"/>
              </a:ext>
            </a:extLst>
          </p:cNvPr>
          <p:cNvSpPr txBox="1"/>
          <p:nvPr/>
        </p:nvSpPr>
        <p:spPr>
          <a:xfrm>
            <a:off x="4711925" y="5645231"/>
            <a:ext cx="3525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 Gauche Interaction</a:t>
            </a:r>
          </a:p>
          <a:p>
            <a:pPr algn="ctr"/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x 0.9 = 3.6 kcal/mol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A5A2488-F4F2-4412-B52C-EBC99AB9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5D27-D23C-4727-9425-CB9BBFE74A4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65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92DBACF-F686-4644-96CD-961FE5788C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080535"/>
              </p:ext>
            </p:extLst>
          </p:nvPr>
        </p:nvGraphicFramePr>
        <p:xfrm>
          <a:off x="2459657" y="115691"/>
          <a:ext cx="2071065" cy="14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CS ChemDraw Drawing" r:id="rId3" imgW="1007541" imgH="728362" progId="ChemDraw.Document.6.0">
                  <p:embed/>
                </p:oleObj>
              </mc:Choice>
              <mc:Fallback>
                <p:oleObj name="CS ChemDraw Drawing" r:id="rId3" imgW="1007541" imgH="728362" progId="ChemDraw.Document.6.0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EC57168-3B4A-4894-B0C7-9AAD4E1358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59657" y="115691"/>
                        <a:ext cx="2071065" cy="149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8F335FB-4455-4E4F-9A06-6E58B8AC7A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401146"/>
              </p:ext>
            </p:extLst>
          </p:nvPr>
        </p:nvGraphicFramePr>
        <p:xfrm>
          <a:off x="7466488" y="115691"/>
          <a:ext cx="2501583" cy="1389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CS ChemDraw Drawing" r:id="rId5" imgW="1217641" imgH="676609" progId="ChemDraw.Document.6.0">
                  <p:embed/>
                </p:oleObj>
              </mc:Choice>
              <mc:Fallback>
                <p:oleObj name="CS ChemDraw Drawing" r:id="rId5" imgW="1217641" imgH="676609" progId="ChemDraw.Document.6.0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5DA66B66-18F6-4494-846E-F46FF5B998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66488" y="115691"/>
                        <a:ext cx="2501583" cy="1389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BBE2E9C-4C0B-4C27-A7F1-D66743058A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568664"/>
              </p:ext>
            </p:extLst>
          </p:nvPr>
        </p:nvGraphicFramePr>
        <p:xfrm>
          <a:off x="696155" y="1876741"/>
          <a:ext cx="2498321" cy="955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CS ChemDraw Drawing" r:id="rId7" imgW="1216365" imgH="464930" progId="ChemDraw.Document.6.0">
                  <p:embed/>
                </p:oleObj>
              </mc:Choice>
              <mc:Fallback>
                <p:oleObj name="CS ChemDraw Drawing" r:id="rId7" imgW="1216365" imgH="464930" progId="ChemDraw.Document.6.0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61A9BCA0-C270-4E95-9812-610A4A196E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6155" y="1876741"/>
                        <a:ext cx="2498321" cy="9556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509C8CC-ACF1-48BD-87FA-8AB62320FC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350134"/>
              </p:ext>
            </p:extLst>
          </p:nvPr>
        </p:nvGraphicFramePr>
        <p:xfrm>
          <a:off x="4779989" y="1951762"/>
          <a:ext cx="2498321" cy="971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CS ChemDraw Drawing" r:id="rId9" imgW="1215939" imgH="473838" progId="ChemDraw.Document.6.0">
                  <p:embed/>
                </p:oleObj>
              </mc:Choice>
              <mc:Fallback>
                <p:oleObj name="CS ChemDraw Drawing" r:id="rId9" imgW="1215939" imgH="473838" progId="ChemDraw.Document.6.0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B32B7245-1FC2-4FE6-B77C-4723DCAD67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79989" y="1951762"/>
                        <a:ext cx="2498321" cy="9719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3A83605-0C85-4BC9-8FDF-0BC8371EDB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83184"/>
              </p:ext>
            </p:extLst>
          </p:nvPr>
        </p:nvGraphicFramePr>
        <p:xfrm>
          <a:off x="696155" y="3567394"/>
          <a:ext cx="2498321" cy="916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CS ChemDraw Drawing" r:id="rId11" imgW="1216365" imgH="446265" progId="ChemDraw.Document.6.0">
                  <p:embed/>
                </p:oleObj>
              </mc:Choice>
              <mc:Fallback>
                <p:oleObj name="CS ChemDraw Drawing" r:id="rId11" imgW="1216365" imgH="446265" progId="ChemDraw.Document.6.0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DEFEB923-DE78-42BB-94CC-42DF6CE02E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6155" y="3567394"/>
                        <a:ext cx="2498321" cy="916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06C12FE-F40F-4388-B4F4-105E30518E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667499"/>
              </p:ext>
            </p:extLst>
          </p:nvPr>
        </p:nvGraphicFramePr>
        <p:xfrm>
          <a:off x="759215" y="4898798"/>
          <a:ext cx="2501584" cy="926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CS ChemDraw Drawing" r:id="rId13" imgW="1217641" imgH="451355" progId="ChemDraw.Document.6.0">
                  <p:embed/>
                </p:oleObj>
              </mc:Choice>
              <mc:Fallback>
                <p:oleObj name="CS ChemDraw Drawing" r:id="rId13" imgW="1217641" imgH="451355" progId="ChemDraw.Document.6.0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DC1B08AC-D8D0-428F-81B9-14B9441AC2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9215" y="4898798"/>
                        <a:ext cx="2501584" cy="9262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095356B-737F-479C-A957-9EC63C8CD5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045197"/>
              </p:ext>
            </p:extLst>
          </p:nvPr>
        </p:nvGraphicFramePr>
        <p:xfrm>
          <a:off x="4759944" y="3564724"/>
          <a:ext cx="2498321" cy="913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CS ChemDraw Drawing" r:id="rId15" imgW="1216365" imgH="444992" progId="ChemDraw.Document.6.0">
                  <p:embed/>
                </p:oleObj>
              </mc:Choice>
              <mc:Fallback>
                <p:oleObj name="CS ChemDraw Drawing" r:id="rId15" imgW="1216365" imgH="444992" progId="ChemDraw.Document.6.0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450560C3-B6E1-4D59-B726-6A7CAC3B71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59944" y="3564724"/>
                        <a:ext cx="2498321" cy="913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1A3CA1A-36F9-40FB-ACD5-7877653B72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133196"/>
              </p:ext>
            </p:extLst>
          </p:nvPr>
        </p:nvGraphicFramePr>
        <p:xfrm>
          <a:off x="4779989" y="4988491"/>
          <a:ext cx="2498321" cy="916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CS ChemDraw Drawing" r:id="rId17" imgW="1215939" imgH="446689" progId="ChemDraw.Document.6.0">
                  <p:embed/>
                </p:oleObj>
              </mc:Choice>
              <mc:Fallback>
                <p:oleObj name="CS ChemDraw Drawing" r:id="rId17" imgW="1215939" imgH="446689" progId="ChemDraw.Document.6.0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18891A1E-C742-4C66-AC93-5775D39B33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779989" y="4988491"/>
                        <a:ext cx="2498321" cy="916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58C32D4B-E9D2-466D-8E7E-FD7BF3C37D96}"/>
              </a:ext>
            </a:extLst>
          </p:cNvPr>
          <p:cNvSpPr/>
          <p:nvPr/>
        </p:nvSpPr>
        <p:spPr>
          <a:xfrm>
            <a:off x="696155" y="3340468"/>
            <a:ext cx="2650571" cy="1290320"/>
          </a:xfrm>
          <a:prstGeom prst="ellipse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246B2C-54A9-4A57-BA5C-ACF4F7CC9474}"/>
              </a:ext>
            </a:extLst>
          </p:cNvPr>
          <p:cNvSpPr/>
          <p:nvPr/>
        </p:nvSpPr>
        <p:spPr>
          <a:xfrm>
            <a:off x="4720190" y="4680195"/>
            <a:ext cx="2650571" cy="1290320"/>
          </a:xfrm>
          <a:prstGeom prst="ellipse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7733DC-49F9-4078-B8BE-8576AD315B13}"/>
              </a:ext>
            </a:extLst>
          </p:cNvPr>
          <p:cNvCxnSpPr>
            <a:cxnSpLocks/>
          </p:cNvCxnSpPr>
          <p:nvPr/>
        </p:nvCxnSpPr>
        <p:spPr>
          <a:xfrm>
            <a:off x="3290356" y="4206330"/>
            <a:ext cx="1463697" cy="932562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DEEF76-559F-4AB5-A1A3-69F63850FDDA}"/>
              </a:ext>
            </a:extLst>
          </p:cNvPr>
          <p:cNvSpPr txBox="1"/>
          <p:nvPr/>
        </p:nvSpPr>
        <p:spPr>
          <a:xfrm>
            <a:off x="3444039" y="4105227"/>
            <a:ext cx="1362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interaction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6B9C46-F531-4330-BA0A-561F6679FD98}"/>
              </a:ext>
            </a:extLst>
          </p:cNvPr>
          <p:cNvSpPr txBox="1"/>
          <p:nvPr/>
        </p:nvSpPr>
        <p:spPr>
          <a:xfrm>
            <a:off x="1732429" y="5837323"/>
            <a:ext cx="3525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 Gauche Interaction</a:t>
            </a:r>
          </a:p>
          <a:p>
            <a:pPr algn="ctr"/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x 0.9 = 4.5 kcal/mol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7BD7A817-D338-47D4-B1CD-4BA91DE583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185734"/>
              </p:ext>
            </p:extLst>
          </p:nvPr>
        </p:nvGraphicFramePr>
        <p:xfrm>
          <a:off x="8717279" y="1942016"/>
          <a:ext cx="2495984" cy="991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CS ChemDraw Drawing" r:id="rId19" imgW="1251239" imgH="496745" progId="ChemDraw.Document.6.0">
                  <p:embed/>
                </p:oleObj>
              </mc:Choice>
              <mc:Fallback>
                <p:oleObj name="CS ChemDraw Drawing" r:id="rId19" imgW="1251239" imgH="49674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717279" y="1942016"/>
                        <a:ext cx="2495984" cy="991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8417BEAF-A78D-42B6-92B9-F4B85F1CC1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729496"/>
              </p:ext>
            </p:extLst>
          </p:nvPr>
        </p:nvGraphicFramePr>
        <p:xfrm>
          <a:off x="8717281" y="3340468"/>
          <a:ext cx="2495982" cy="988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CS ChemDraw Drawing" r:id="rId21" imgW="1251239" imgH="495473" progId="ChemDraw.Document.6.0">
                  <p:embed/>
                </p:oleObj>
              </mc:Choice>
              <mc:Fallback>
                <p:oleObj name="CS ChemDraw Drawing" r:id="rId21" imgW="1251239" imgH="49547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717281" y="3340468"/>
                        <a:ext cx="2495982" cy="988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86D235DE-D2D0-49D3-9F6B-E5704298DE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594440"/>
              </p:ext>
            </p:extLst>
          </p:nvPr>
        </p:nvGraphicFramePr>
        <p:xfrm>
          <a:off x="8830152" y="4872556"/>
          <a:ext cx="2495984" cy="978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CS ChemDraw Drawing" r:id="rId23" imgW="1251239" imgH="490807" progId="ChemDraw.Document.6.0">
                  <p:embed/>
                </p:oleObj>
              </mc:Choice>
              <mc:Fallback>
                <p:oleObj name="CS ChemDraw Drawing" r:id="rId23" imgW="1251239" imgH="49080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830152" y="4872556"/>
                        <a:ext cx="2495984" cy="978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589839-C4C8-4E27-B108-2EE33FFAD184}"/>
              </a:ext>
            </a:extLst>
          </p:cNvPr>
          <p:cNvCxnSpPr>
            <a:cxnSpLocks/>
          </p:cNvCxnSpPr>
          <p:nvPr/>
        </p:nvCxnSpPr>
        <p:spPr>
          <a:xfrm>
            <a:off x="132080" y="3058160"/>
            <a:ext cx="118973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D2186E9-48AF-40EC-96C9-7DB15EF85C1D}"/>
              </a:ext>
            </a:extLst>
          </p:cNvPr>
          <p:cNvSpPr txBox="1"/>
          <p:nvPr/>
        </p:nvSpPr>
        <p:spPr>
          <a:xfrm>
            <a:off x="7913885" y="5951452"/>
            <a:ext cx="3525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= 4.5 - 3.6 </a:t>
            </a:r>
          </a:p>
          <a:p>
            <a:pPr algn="ctr"/>
            <a: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0.9 kcal/mol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89FFEE4E-8937-48FE-9469-8FD1D3FF8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5D27-D23C-4727-9425-CB9BBFE74A4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49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/>
      <p:bldP spid="14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197200" y="73533"/>
            <a:ext cx="9202400" cy="1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667">
                <a:latin typeface="Times New Roman"/>
                <a:ea typeface="Times New Roman"/>
                <a:cs typeface="Times New Roman"/>
                <a:sym typeface="Times New Roman"/>
              </a:rPr>
              <a:t>4. Given below is an example of a rearrangement reaction.</a:t>
            </a:r>
            <a:endParaRPr sz="266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239600" y="3237367"/>
            <a:ext cx="11712800" cy="10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667">
                <a:latin typeface="Times New Roman"/>
                <a:ea typeface="Times New Roman"/>
                <a:cs typeface="Times New Roman"/>
                <a:sym typeface="Times New Roman"/>
              </a:rPr>
              <a:t>For the following reaction, identify the MO interactions involved for the arrow marked ‘*’ in the migration step using appropriate conformational drawing.</a:t>
            </a:r>
            <a:endParaRPr sz="266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5065" y="679800"/>
            <a:ext cx="5621876" cy="25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6734" y="4165967"/>
            <a:ext cx="5878535" cy="250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0E05AA-A79A-4E83-989F-4AF37B34E4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F3C6A15-51A9-4C92-823D-BD46A99B16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771324"/>
              </p:ext>
            </p:extLst>
          </p:nvPr>
        </p:nvGraphicFramePr>
        <p:xfrm>
          <a:off x="164821" y="408866"/>
          <a:ext cx="1387958" cy="1622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" name="CS ChemDraw Drawing" r:id="rId3" imgW="667725" imgH="781812" progId="ChemDraw.Document.6.0">
                  <p:embed/>
                </p:oleObj>
              </mc:Choice>
              <mc:Fallback>
                <p:oleObj name="CS ChemDraw Drawing" r:id="rId3" imgW="667725" imgH="781812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821" y="408866"/>
                        <a:ext cx="1387958" cy="16220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5C0E950-B4CB-4413-AFA0-9118C33427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354441"/>
              </p:ext>
            </p:extLst>
          </p:nvPr>
        </p:nvGraphicFramePr>
        <p:xfrm>
          <a:off x="1767376" y="865474"/>
          <a:ext cx="2357224" cy="811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" name="CS ChemDraw Drawing" r:id="rId5" imgW="1135132" imgH="390270" progId="ChemDraw.Document.6.0">
                  <p:embed/>
                </p:oleObj>
              </mc:Choice>
              <mc:Fallback>
                <p:oleObj name="CS ChemDraw Drawing" r:id="rId5" imgW="1135132" imgH="39027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7376" y="865474"/>
                        <a:ext cx="2357224" cy="8110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24D5692-9D7D-4618-9AB8-50AF40E438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971591"/>
              </p:ext>
            </p:extLst>
          </p:nvPr>
        </p:nvGraphicFramePr>
        <p:xfrm>
          <a:off x="2659063" y="2174875"/>
          <a:ext cx="1246187" cy="317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" name="CS ChemDraw Drawing" r:id="rId7" imgW="600527" imgH="1530112" progId="ChemDraw.Document.6.0">
                  <p:embed/>
                </p:oleObj>
              </mc:Choice>
              <mc:Fallback>
                <p:oleObj name="CS ChemDraw Drawing" r:id="rId7" imgW="600527" imgH="1530112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59063" y="2174875"/>
                        <a:ext cx="1246187" cy="317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556045F2-5CA9-4856-8BDE-1F6339F068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42765"/>
              </p:ext>
            </p:extLst>
          </p:nvPr>
        </p:nvGraphicFramePr>
        <p:xfrm>
          <a:off x="8020824" y="836046"/>
          <a:ext cx="3873759" cy="1143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" name="CS ChemDraw Drawing" r:id="rId9" imgW="1865376" imgH="550195" progId="ChemDraw.Document.6.0">
                  <p:embed/>
                </p:oleObj>
              </mc:Choice>
              <mc:Fallback>
                <p:oleObj name="CS ChemDraw Drawing" r:id="rId9" imgW="1865376" imgH="55019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20824" y="836046"/>
                        <a:ext cx="3873759" cy="11439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A5622C6-B832-471F-B78B-B7C971D09D7C}"/>
              </a:ext>
            </a:extLst>
          </p:cNvPr>
          <p:cNvSpPr txBox="1"/>
          <p:nvPr/>
        </p:nvSpPr>
        <p:spPr>
          <a:xfrm>
            <a:off x="4173856" y="2021527"/>
            <a:ext cx="7781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Trans-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diequatorial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conformation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has proper overlap of MOs (proper overlap)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6681DC-F6DF-4114-A1AA-ADBA98318F18}"/>
              </a:ext>
            </a:extLst>
          </p:cNvPr>
          <p:cNvSpPr txBox="1"/>
          <p:nvPr/>
        </p:nvSpPr>
        <p:spPr>
          <a:xfrm>
            <a:off x="4444726" y="2908750"/>
            <a:ext cx="7781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IN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C-C</a:t>
            </a: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28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(</a:t>
            </a:r>
            <a:r>
              <a:rPr lang="el-G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IN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C-N</a:t>
            </a:r>
            <a:r>
              <a:rPr lang="en-IN" sz="1600" baseline="-6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en-IN" sz="28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 </a:t>
            </a: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 </a:t>
            </a:r>
            <a:r>
              <a:rPr lang="en-I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diequatorial</a:t>
            </a: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conformation</a:t>
            </a:r>
            <a:endParaRPr lang="en-I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B9D30D-C0EF-4821-9EE6-3F72414EA7C7}"/>
              </a:ext>
            </a:extLst>
          </p:cNvPr>
          <p:cNvSpPr txBox="1"/>
          <p:nvPr/>
        </p:nvSpPr>
        <p:spPr>
          <a:xfrm>
            <a:off x="7437119" y="4234803"/>
            <a:ext cx="4474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Trans-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diaxial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conformation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do not have proper overlap of MOs (</a:t>
            </a:r>
            <a:r>
              <a:rPr lang="el-G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I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C-C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l-G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I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C-N</a:t>
            </a:r>
            <a:r>
              <a:rPr lang="en-IN" sz="2400" baseline="-6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are not proper)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79858424-74C6-4849-8DFF-7AD2B71E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5D27-D23C-4727-9425-CB9BBFE74A49}" type="slidenum">
              <a:rPr lang="en-IN" smtClean="0"/>
              <a:t>8</a:t>
            </a:fld>
            <a:endParaRPr lang="en-IN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F8B3406-CA00-4C45-BDA8-91A78F8ABA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123977"/>
              </p:ext>
            </p:extLst>
          </p:nvPr>
        </p:nvGraphicFramePr>
        <p:xfrm>
          <a:off x="4834624" y="661931"/>
          <a:ext cx="2966376" cy="101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" name="CS ChemDraw Drawing" r:id="rId11" imgW="1461339" imgH="500139" progId="ChemDraw.Document.6.0">
                  <p:embed/>
                </p:oleObj>
              </mc:Choice>
              <mc:Fallback>
                <p:oleObj name="CS ChemDraw Drawing" r:id="rId11" imgW="1461339" imgH="50013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34624" y="661931"/>
                        <a:ext cx="2966376" cy="101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60A67C0-9254-421E-AFDF-C5571E0F17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685760"/>
              </p:ext>
            </p:extLst>
          </p:nvPr>
        </p:nvGraphicFramePr>
        <p:xfrm>
          <a:off x="4834624" y="664333"/>
          <a:ext cx="2966376" cy="101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" name="CS ChemDraw Drawing" r:id="rId13" imgW="1461764" imgH="499715" progId="ChemDraw.Document.6.0">
                  <p:embed/>
                </p:oleObj>
              </mc:Choice>
              <mc:Fallback>
                <p:oleObj name="CS ChemDraw Drawing" r:id="rId13" imgW="1461764" imgH="49971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34624" y="664333"/>
                        <a:ext cx="2966376" cy="101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800198B-49DF-43F6-813D-51BD264888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885161"/>
              </p:ext>
            </p:extLst>
          </p:nvPr>
        </p:nvGraphicFramePr>
        <p:xfrm>
          <a:off x="4832385" y="661931"/>
          <a:ext cx="2966376" cy="126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" name="CS ChemDraw Drawing" r:id="rId15" imgW="1461764" imgH="621886" progId="ChemDraw.Document.6.0">
                  <p:embed/>
                </p:oleObj>
              </mc:Choice>
              <mc:Fallback>
                <p:oleObj name="CS ChemDraw Drawing" r:id="rId15" imgW="1461764" imgH="62188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832385" y="661931"/>
                        <a:ext cx="2966376" cy="1262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6223432-446C-47F1-8853-EF2FC813F6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030545"/>
              </p:ext>
            </p:extLst>
          </p:nvPr>
        </p:nvGraphicFramePr>
        <p:xfrm>
          <a:off x="4832385" y="660220"/>
          <a:ext cx="2966376" cy="126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" name="CS ChemDraw Drawing" r:id="rId17" imgW="1461764" imgH="621886" progId="ChemDraw.Document.6.0">
                  <p:embed/>
                </p:oleObj>
              </mc:Choice>
              <mc:Fallback>
                <p:oleObj name="CS ChemDraw Drawing" r:id="rId17" imgW="1461764" imgH="62188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832385" y="660220"/>
                        <a:ext cx="2966376" cy="1262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3D5B2BE-5EA0-4B61-A264-7A8F115336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276707"/>
              </p:ext>
            </p:extLst>
          </p:nvPr>
        </p:nvGraphicFramePr>
        <p:xfrm>
          <a:off x="4830146" y="430244"/>
          <a:ext cx="2966376" cy="1484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" name="CS ChemDraw Drawing" r:id="rId19" imgW="1461764" imgH="731331" progId="ChemDraw.Document.6.0">
                  <p:embed/>
                </p:oleObj>
              </mc:Choice>
              <mc:Fallback>
                <p:oleObj name="CS ChemDraw Drawing" r:id="rId19" imgW="1461764" imgH="731331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830146" y="430244"/>
                        <a:ext cx="2966376" cy="14847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91E98ABF-0161-4D34-8C48-D963B91CAA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019858"/>
              </p:ext>
            </p:extLst>
          </p:nvPr>
        </p:nvGraphicFramePr>
        <p:xfrm>
          <a:off x="4721204" y="4170189"/>
          <a:ext cx="1921685" cy="2257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" name="CS ChemDraw Drawing" r:id="rId21" imgW="1107913" imgH="1301889" progId="ChemDraw.Document.6.0">
                  <p:embed/>
                </p:oleObj>
              </mc:Choice>
              <mc:Fallback>
                <p:oleObj name="CS ChemDraw Drawing" r:id="rId21" imgW="1107913" imgH="130188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721204" y="4170189"/>
                        <a:ext cx="1921685" cy="22575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CC8E57A4-B74D-4E85-B9B0-C305094111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186042"/>
              </p:ext>
            </p:extLst>
          </p:nvPr>
        </p:nvGraphicFramePr>
        <p:xfrm>
          <a:off x="4358771" y="4170189"/>
          <a:ext cx="2557657" cy="2257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" name="CS ChemDraw Drawing" r:id="rId23" imgW="1474948" imgH="1301465" progId="ChemDraw.Document.6.0">
                  <p:embed/>
                </p:oleObj>
              </mc:Choice>
              <mc:Fallback>
                <p:oleObj name="CS ChemDraw Drawing" r:id="rId23" imgW="1474948" imgH="130146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358771" y="4170189"/>
                        <a:ext cx="2557657" cy="22575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34AD2878-8337-47CB-8ECC-81E8C9EFAC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493638"/>
              </p:ext>
            </p:extLst>
          </p:nvPr>
        </p:nvGraphicFramePr>
        <p:xfrm>
          <a:off x="4350089" y="4108319"/>
          <a:ext cx="2557657" cy="2673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" name="CS ChemDraw Drawing" r:id="rId25" imgW="1475374" imgH="1541989" progId="ChemDraw.Document.6.0">
                  <p:embed/>
                </p:oleObj>
              </mc:Choice>
              <mc:Fallback>
                <p:oleObj name="CS ChemDraw Drawing" r:id="rId25" imgW="1475374" imgH="154198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350089" y="4108319"/>
                        <a:ext cx="2557657" cy="2673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205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285900" y="180100"/>
            <a:ext cx="11596400" cy="193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just"/>
            <a:r>
              <a:rPr lang="en" sz="2667" dirty="0">
                <a:latin typeface="Times New Roman"/>
                <a:ea typeface="Times New Roman"/>
                <a:cs typeface="Times New Roman"/>
                <a:sym typeface="Times New Roman"/>
              </a:rPr>
              <a:t>5. Draw the Newman projection of the most stable conformers of </a:t>
            </a:r>
            <a:endParaRPr sz="2667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38339" algn="just"/>
            <a:r>
              <a:rPr lang="en" sz="2667" dirty="0">
                <a:latin typeface="Times New Roman"/>
                <a:ea typeface="Times New Roman"/>
                <a:cs typeface="Times New Roman"/>
                <a:sym typeface="Times New Roman"/>
              </a:rPr>
              <a:t>a. 2-methylpentane </a:t>
            </a:r>
            <a:endParaRPr sz="2667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38339" algn="just"/>
            <a:r>
              <a:rPr lang="en" sz="2667" dirty="0">
                <a:latin typeface="Times New Roman"/>
                <a:ea typeface="Times New Roman"/>
                <a:cs typeface="Times New Roman"/>
                <a:sym typeface="Times New Roman"/>
              </a:rPr>
              <a:t>b. 3- methylpentane </a:t>
            </a:r>
            <a:endParaRPr sz="2667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/>
            <a:r>
              <a:rPr lang="en" sz="2667" dirty="0">
                <a:latin typeface="Times New Roman"/>
                <a:ea typeface="Times New Roman"/>
                <a:cs typeface="Times New Roman"/>
                <a:sym typeface="Times New Roman"/>
              </a:rPr>
              <a:t>Calculate the energy difference between them.</a:t>
            </a:r>
            <a:endParaRPr sz="2667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451" y="2252401"/>
            <a:ext cx="8115300" cy="21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4700" y="4909267"/>
            <a:ext cx="8102600" cy="168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B71267-2CE6-4D82-B1B2-E82739B29A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5E3D1575BC87429CE9B6D47BB5BF74" ma:contentTypeVersion="11" ma:contentTypeDescription="Create a new document." ma:contentTypeScope="" ma:versionID="fa4989de79db14bd7e6f4c16b0e5a5ee">
  <xsd:schema xmlns:xsd="http://www.w3.org/2001/XMLSchema" xmlns:xs="http://www.w3.org/2001/XMLSchema" xmlns:p="http://schemas.microsoft.com/office/2006/metadata/properties" xmlns:ns2="5e258976-fa2b-4fc5-8238-99dbdfdc706b" xmlns:ns3="9e535cbc-4307-41dd-85c6-02f6bcb52a8e" targetNamespace="http://schemas.microsoft.com/office/2006/metadata/properties" ma:root="true" ma:fieldsID="1a3356d5eee822678661008b776d4657" ns2:_="" ns3:_="">
    <xsd:import namespace="5e258976-fa2b-4fc5-8238-99dbdfdc706b"/>
    <xsd:import namespace="9e535cbc-4307-41dd-85c6-02f6bcb52a8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258976-fa2b-4fc5-8238-99dbdfdc706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535cbc-4307-41dd-85c6-02f6bcb52a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94B728-0E8F-4904-9009-50EB8B30453C}"/>
</file>

<file path=customXml/itemProps2.xml><?xml version="1.0" encoding="utf-8"?>
<ds:datastoreItem xmlns:ds="http://schemas.openxmlformats.org/officeDocument/2006/customXml" ds:itemID="{4890292C-B678-4F27-B140-40B9275300CF}"/>
</file>

<file path=customXml/itemProps3.xml><?xml version="1.0" encoding="utf-8"?>
<ds:datastoreItem xmlns:ds="http://schemas.openxmlformats.org/officeDocument/2006/customXml" ds:itemID="{2A10CD9F-E501-404B-8458-3105E3625090}"/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409</Words>
  <Application>Microsoft Office PowerPoint</Application>
  <PresentationFormat>Widescreen</PresentationFormat>
  <Paragraphs>87</Paragraphs>
  <Slides>17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CS ChemDraw Drawing</vt:lpstr>
      <vt:lpstr>Tutorial-2  Division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Prachi Bhatt</dc:creator>
  <cp:lastModifiedBy>Prachi Bhatt</cp:lastModifiedBy>
  <cp:revision>47</cp:revision>
  <dcterms:created xsi:type="dcterms:W3CDTF">2020-12-08T11:15:34Z</dcterms:created>
  <dcterms:modified xsi:type="dcterms:W3CDTF">2021-12-21T05:55:42Z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0x010100935E3D1575BC87429CE9B6D47BB5BF74</vt:lpwstr>
  </property>
</Properties>
</file>