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90" r:id="rId4"/>
    <p:sldId id="276" r:id="rId5"/>
    <p:sldId id="277" r:id="rId6"/>
    <p:sldId id="278" r:id="rId7"/>
    <p:sldId id="279" r:id="rId8"/>
    <p:sldId id="285" r:id="rId9"/>
    <p:sldId id="286" r:id="rId10"/>
    <p:sldId id="287" r:id="rId11"/>
    <p:sldId id="282" r:id="rId12"/>
    <p:sldId id="283" r:id="rId13"/>
    <p:sldId id="284" r:id="rId14"/>
    <p:sldId id="280" r:id="rId15"/>
    <p:sldId id="281" r:id="rId16"/>
    <p:sldId id="288" r:id="rId17"/>
    <p:sldId id="28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  <p:guide pos="2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e9a32e889_5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e9a32e889_5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90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e9a32e88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e9a32e88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691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67bf966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367bf9660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993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9a32e8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e9a32e8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9a32e88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e9a32e88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367bf966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367bf966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ecd22f60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ecd22f60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e9a32e88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e9a32e88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e9fd7100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e9fd7100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9fd7100f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e9fd7100f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9fd7100f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9fd7100f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e9a32e889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e9a32e889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e9a32e88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e9a32e88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e9a32e889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e9a32e889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67bf966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367bf966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4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70524" y="-17425"/>
            <a:ext cx="8002952" cy="2746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Tutorial-1 </a:t>
            </a:r>
            <a:endParaRPr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Division 3</a:t>
            </a:r>
            <a:endParaRPr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4272328"/>
            <a:ext cx="8098653" cy="784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December 8, 2021</a:t>
            </a:r>
            <a:endParaRPr sz="1100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50" y="830126"/>
            <a:ext cx="3542125" cy="33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3880675" y="358550"/>
            <a:ext cx="47601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It has stereocenter at the middle point of cube.</a:t>
            </a: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(Stereocenter need not be situated at carbon always.)</a:t>
            </a: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Total stereoisomers = 2 (which are enantiomers)</a:t>
            </a: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Total number of pair of enantiomers </a:t>
            </a: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= 1</a:t>
            </a: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194"/>
            <a:ext cx="9144000" cy="348388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-101200" y="3915925"/>
            <a:ext cx="6538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Orbital interaction- positive and negative lobes</a:t>
            </a:r>
            <a:endParaRPr sz="1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88725" y="4396800"/>
            <a:ext cx="8751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Formation of Sigma orbital</a:t>
            </a:r>
            <a:endParaRPr sz="1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4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872450" y="4434050"/>
            <a:ext cx="433500" cy="55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r="20477" b="5499"/>
          <a:stretch/>
        </p:blipFill>
        <p:spPr>
          <a:xfrm>
            <a:off x="1408375" y="90775"/>
            <a:ext cx="5216475" cy="45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6624850" y="2811000"/>
            <a:ext cx="118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HOMO</a:t>
            </a:r>
            <a:endParaRPr sz="16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624850" y="1782300"/>
            <a:ext cx="1411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LUMO</a:t>
            </a:r>
            <a:endParaRPr sz="16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r="53314"/>
          <a:stretch/>
        </p:blipFill>
        <p:spPr>
          <a:xfrm>
            <a:off x="148818" y="2091075"/>
            <a:ext cx="4107625" cy="27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l="50763"/>
          <a:stretch/>
        </p:blipFill>
        <p:spPr>
          <a:xfrm>
            <a:off x="4689044" y="2091075"/>
            <a:ext cx="4332099" cy="27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350" y="113400"/>
            <a:ext cx="2379933" cy="17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225" y="277875"/>
            <a:ext cx="5657850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89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8975"/>
            <a:ext cx="25527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750" y="1218975"/>
            <a:ext cx="3215075" cy="371075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" name="Google Shape;120;p19"/>
          <p:cNvSpPr txBox="1"/>
          <p:nvPr/>
        </p:nvSpPr>
        <p:spPr>
          <a:xfrm>
            <a:off x="152400" y="3527125"/>
            <a:ext cx="53025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Try to find the symmetry elements </a:t>
            </a:r>
            <a:endParaRPr sz="240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88725" y="3746425"/>
            <a:ext cx="2864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Chirality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875" y="714500"/>
            <a:ext cx="3276600" cy="22508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/>
          <p:nvPr/>
        </p:nvCxnSpPr>
        <p:spPr>
          <a:xfrm rot="10800000" flipH="1">
            <a:off x="5293775" y="1767516"/>
            <a:ext cx="3436800" cy="42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6936275" y="461650"/>
            <a:ext cx="6000" cy="2812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0"/>
          <p:cNvCxnSpPr/>
          <p:nvPr/>
        </p:nvCxnSpPr>
        <p:spPr>
          <a:xfrm rot="10800000" flipH="1">
            <a:off x="5817000" y="883550"/>
            <a:ext cx="2190000" cy="18786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1" name="Google Shape;131;p20"/>
          <p:cNvSpPr/>
          <p:nvPr/>
        </p:nvSpPr>
        <p:spPr>
          <a:xfrm>
            <a:off x="6831650" y="521925"/>
            <a:ext cx="291325" cy="73100"/>
          </a:xfrm>
          <a:custGeom>
            <a:avLst/>
            <a:gdLst/>
            <a:ahLst/>
            <a:cxnLst/>
            <a:rect l="l" t="t" r="r" b="b"/>
            <a:pathLst>
              <a:path w="11653" h="2924" extrusionOk="0">
                <a:moveTo>
                  <a:pt x="0" y="803"/>
                </a:moveTo>
                <a:cubicBezTo>
                  <a:pt x="2752" y="3557"/>
                  <a:pt x="11653" y="3894"/>
                  <a:pt x="1165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Google Shape;132;p20"/>
          <p:cNvSpPr/>
          <p:nvPr/>
        </p:nvSpPr>
        <p:spPr>
          <a:xfrm>
            <a:off x="7122975" y="451600"/>
            <a:ext cx="10050" cy="90400"/>
          </a:xfrm>
          <a:custGeom>
            <a:avLst/>
            <a:gdLst/>
            <a:ahLst/>
            <a:cxnLst/>
            <a:rect l="l" t="t" r="r" b="b"/>
            <a:pathLst>
              <a:path w="402" h="3616" extrusionOk="0">
                <a:moveTo>
                  <a:pt x="0" y="3616"/>
                </a:moveTo>
                <a:cubicBezTo>
                  <a:pt x="384" y="2466"/>
                  <a:pt x="402" y="1213"/>
                  <a:pt x="40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Google Shape;133;p20"/>
          <p:cNvSpPr/>
          <p:nvPr/>
        </p:nvSpPr>
        <p:spPr>
          <a:xfrm>
            <a:off x="7072750" y="471700"/>
            <a:ext cx="60275" cy="50225"/>
          </a:xfrm>
          <a:custGeom>
            <a:avLst/>
            <a:gdLst/>
            <a:ahLst/>
            <a:cxnLst/>
            <a:rect l="l" t="t" r="r" b="b"/>
            <a:pathLst>
              <a:path w="2411" h="2009" extrusionOk="0">
                <a:moveTo>
                  <a:pt x="2411" y="0"/>
                </a:moveTo>
                <a:cubicBezTo>
                  <a:pt x="1540" y="580"/>
                  <a:pt x="936" y="1541"/>
                  <a:pt x="0" y="200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Google Shape;134;p20"/>
          <p:cNvSpPr/>
          <p:nvPr/>
        </p:nvSpPr>
        <p:spPr>
          <a:xfrm>
            <a:off x="7143075" y="471700"/>
            <a:ext cx="60275" cy="70300"/>
          </a:xfrm>
          <a:custGeom>
            <a:avLst/>
            <a:gdLst/>
            <a:ahLst/>
            <a:cxnLst/>
            <a:rect l="l" t="t" r="r" b="b"/>
            <a:pathLst>
              <a:path w="2411" h="2812" extrusionOk="0">
                <a:moveTo>
                  <a:pt x="0" y="0"/>
                </a:moveTo>
                <a:cubicBezTo>
                  <a:pt x="1027" y="685"/>
                  <a:pt x="2411" y="1577"/>
                  <a:pt x="2411" y="281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Google Shape;135;p20"/>
          <p:cNvSpPr/>
          <p:nvPr/>
        </p:nvSpPr>
        <p:spPr>
          <a:xfrm>
            <a:off x="7773899" y="963950"/>
            <a:ext cx="223075" cy="165300"/>
          </a:xfrm>
          <a:custGeom>
            <a:avLst/>
            <a:gdLst/>
            <a:ahLst/>
            <a:cxnLst/>
            <a:rect l="l" t="t" r="r" b="b"/>
            <a:pathLst>
              <a:path w="8923" h="6612" extrusionOk="0">
                <a:moveTo>
                  <a:pt x="82" y="0"/>
                </a:moveTo>
                <a:cubicBezTo>
                  <a:pt x="82" y="1918"/>
                  <a:pt x="-246" y="4475"/>
                  <a:pt x="1288" y="5625"/>
                </a:cubicBezTo>
                <a:cubicBezTo>
                  <a:pt x="3335" y="7160"/>
                  <a:pt x="6364" y="6429"/>
                  <a:pt x="8923" y="642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Google Shape;136;p20"/>
          <p:cNvSpPr/>
          <p:nvPr/>
        </p:nvSpPr>
        <p:spPr>
          <a:xfrm>
            <a:off x="7936700" y="1124675"/>
            <a:ext cx="40175" cy="60275"/>
          </a:xfrm>
          <a:custGeom>
            <a:avLst/>
            <a:gdLst/>
            <a:ahLst/>
            <a:cxnLst/>
            <a:rect l="l" t="t" r="r" b="b"/>
            <a:pathLst>
              <a:path w="1607" h="2411" extrusionOk="0">
                <a:moveTo>
                  <a:pt x="1607" y="0"/>
                </a:moveTo>
                <a:cubicBezTo>
                  <a:pt x="1301" y="916"/>
                  <a:pt x="432" y="1547"/>
                  <a:pt x="0" y="241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20"/>
          <p:cNvSpPr/>
          <p:nvPr/>
        </p:nvSpPr>
        <p:spPr>
          <a:xfrm>
            <a:off x="7936700" y="1084500"/>
            <a:ext cx="50225" cy="50225"/>
          </a:xfrm>
          <a:custGeom>
            <a:avLst/>
            <a:gdLst/>
            <a:ahLst/>
            <a:cxnLst/>
            <a:rect l="l" t="t" r="r" b="b"/>
            <a:pathLst>
              <a:path w="2009" h="2009" extrusionOk="0">
                <a:moveTo>
                  <a:pt x="2009" y="2009"/>
                </a:moveTo>
                <a:cubicBezTo>
                  <a:pt x="1111" y="1710"/>
                  <a:pt x="424" y="847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Google Shape;138;p20"/>
          <p:cNvSpPr/>
          <p:nvPr/>
        </p:nvSpPr>
        <p:spPr>
          <a:xfrm>
            <a:off x="8500096" y="1626975"/>
            <a:ext cx="79525" cy="291325"/>
          </a:xfrm>
          <a:custGeom>
            <a:avLst/>
            <a:gdLst/>
            <a:ahLst/>
            <a:cxnLst/>
            <a:rect l="l" t="t" r="r" b="b"/>
            <a:pathLst>
              <a:path w="3181" h="11653" extrusionOk="0">
                <a:moveTo>
                  <a:pt x="1574" y="0"/>
                </a:moveTo>
                <a:cubicBezTo>
                  <a:pt x="-601" y="3263"/>
                  <a:pt x="-740" y="11653"/>
                  <a:pt x="3181" y="1165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Google Shape;139;p20"/>
          <p:cNvSpPr/>
          <p:nvPr/>
        </p:nvSpPr>
        <p:spPr>
          <a:xfrm>
            <a:off x="8479175" y="1918300"/>
            <a:ext cx="100450" cy="20100"/>
          </a:xfrm>
          <a:custGeom>
            <a:avLst/>
            <a:gdLst/>
            <a:ahLst/>
            <a:cxnLst/>
            <a:rect l="l" t="t" r="r" b="b"/>
            <a:pathLst>
              <a:path w="4018" h="804" extrusionOk="0">
                <a:moveTo>
                  <a:pt x="4018" y="804"/>
                </a:moveTo>
                <a:cubicBezTo>
                  <a:pt x="2693" y="473"/>
                  <a:pt x="1366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Google Shape;140;p20"/>
          <p:cNvSpPr/>
          <p:nvPr/>
        </p:nvSpPr>
        <p:spPr>
          <a:xfrm>
            <a:off x="8589675" y="1837925"/>
            <a:ext cx="30150" cy="100475"/>
          </a:xfrm>
          <a:custGeom>
            <a:avLst/>
            <a:gdLst/>
            <a:ahLst/>
            <a:cxnLst/>
            <a:rect l="l" t="t" r="r" b="b"/>
            <a:pathLst>
              <a:path w="1206" h="4019" extrusionOk="0">
                <a:moveTo>
                  <a:pt x="0" y="4019"/>
                </a:moveTo>
                <a:cubicBezTo>
                  <a:pt x="0" y="2620"/>
                  <a:pt x="430" y="1164"/>
                  <a:pt x="1206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20"/>
          <p:cNvSpPr txBox="1"/>
          <p:nvPr/>
        </p:nvSpPr>
        <p:spPr>
          <a:xfrm>
            <a:off x="6750663" y="0"/>
            <a:ext cx="453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300" baseline="-250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sz="2300" baseline="-250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394850" y="3408475"/>
            <a:ext cx="1841100" cy="602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GB" sz="22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Chiral</a:t>
            </a:r>
            <a:endParaRPr sz="22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GB" sz="22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3C</a:t>
            </a:r>
            <a:r>
              <a:rPr lang="en-GB" sz="2500" baseline="-250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sz="2500" baseline="-250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883913" y="521925"/>
            <a:ext cx="453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300" baseline="-250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sz="2300" baseline="-250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629863" y="1471588"/>
            <a:ext cx="453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300" baseline="-250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sz="2300" baseline="-250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25" y="963950"/>
            <a:ext cx="4833475" cy="297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50" y="1942075"/>
            <a:ext cx="6294999" cy="30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109300" y="111275"/>
            <a:ext cx="8911800" cy="1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mbria Math" panose="02040503050406030204" pitchFamily="18" charset="0"/>
                <a:ea typeface="Cambria Math" panose="02040503050406030204" pitchFamily="18" charset="0"/>
              </a:rPr>
              <a:t>Shown below is the structure of nanactin without any specification of stereochemistry. It was found to be </a:t>
            </a:r>
            <a:r>
              <a:rPr lang="en-GB" sz="180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optically inactive</a:t>
            </a:r>
            <a:r>
              <a:rPr lang="en-GB" sz="180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sz="18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mbria Math" panose="02040503050406030204" pitchFamily="18" charset="0"/>
                <a:ea typeface="Cambria Math" panose="02040503050406030204" pitchFamily="18" charset="0"/>
              </a:rPr>
              <a:t>When completely hydrolyzed, it yields </a:t>
            </a:r>
            <a:r>
              <a:rPr lang="en-GB" sz="180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racemic nonactic acid</a:t>
            </a:r>
            <a:r>
              <a:rPr lang="en-GB" sz="180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sz="18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mbria Math" panose="02040503050406030204" pitchFamily="18" charset="0"/>
                <a:ea typeface="Cambria Math" panose="02040503050406030204" pitchFamily="18" charset="0"/>
              </a:rPr>
              <a:t>Draw the </a:t>
            </a:r>
            <a:r>
              <a:rPr lang="en-GB" sz="1800" b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sterochemical structure</a:t>
            </a:r>
            <a:r>
              <a:rPr lang="en-GB" sz="1800">
                <a:latin typeface="Cambria Math" panose="02040503050406030204" pitchFamily="18" charset="0"/>
                <a:ea typeface="Cambria Math" panose="02040503050406030204" pitchFamily="18" charset="0"/>
              </a:rPr>
              <a:t> of nonactin from this information using appropriate wedges at the chiral centers.</a:t>
            </a:r>
            <a:endParaRPr sz="1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3048300" y="1829975"/>
            <a:ext cx="6028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When the whole molecule will become optically inactive ??</a:t>
            </a:r>
            <a:endParaRPr sz="190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3831750" y="2356175"/>
            <a:ext cx="44616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mbria Math" panose="02040503050406030204" pitchFamily="18" charset="0"/>
                <a:ea typeface="Cambria Math" panose="02040503050406030204" pitchFamily="18" charset="0"/>
              </a:rPr>
              <a:t>Mirror plane of symmetry </a:t>
            </a:r>
            <a:endParaRPr sz="18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mbria Math" panose="02040503050406030204" pitchFamily="18" charset="0"/>
                <a:ea typeface="Cambria Math" panose="02040503050406030204" pitchFamily="18" charset="0"/>
              </a:rPr>
              <a:t>Inversion center (i)</a:t>
            </a:r>
            <a:endParaRPr sz="18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mbria Math" panose="02040503050406030204" pitchFamily="18" charset="0"/>
                <a:ea typeface="Cambria Math" panose="02040503050406030204" pitchFamily="18" charset="0"/>
              </a:rPr>
              <a:t>Improper axis of symmetry (Sn)</a:t>
            </a:r>
            <a:endParaRPr sz="1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1412550" y="1126975"/>
            <a:ext cx="6318900" cy="2692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3508141" y="208176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 !</a:t>
            </a:r>
            <a:endParaRPr sz="3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14225" y="914325"/>
            <a:ext cx="24189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0"/>
            <a:ext cx="84147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Q1.Classify the following compounds as aromatic/antiaromatic/non-aromatic based on </a:t>
            </a:r>
            <a:endParaRPr sz="1600" dirty="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Huckel’s</a:t>
            </a:r>
            <a:r>
              <a:rPr lang="en-GB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rule.</a:t>
            </a:r>
            <a:endParaRPr sz="1600" dirty="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74763" y="552675"/>
            <a:ext cx="3705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421600" y="86195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0" y="924825"/>
            <a:ext cx="11239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03100" y="415810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1750" y="29559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138" y="924825"/>
            <a:ext cx="7345176" cy="25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9199" y="4444025"/>
            <a:ext cx="21897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 Aromatic</a:t>
            </a:r>
            <a:endParaRPr sz="2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DE7B-F934-4806-BDEF-B756EF93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449227"/>
            <a:ext cx="8272130" cy="664977"/>
          </a:xfrm>
          <a:ln>
            <a:noFill/>
          </a:ln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the number of electrons in the implied loop of pi electrons equal to 4n + 2 or 4n?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14F2-6A31-46EB-9F68-626E5D66BD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fld>
            <a:endParaRPr lang="en-GB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E48DE7-2F58-4497-8A0D-5D658621F0D8}"/>
              </a:ext>
            </a:extLst>
          </p:cNvPr>
          <p:cNvSpPr/>
          <p:nvPr/>
        </p:nvSpPr>
        <p:spPr>
          <a:xfrm>
            <a:off x="252807" y="205562"/>
            <a:ext cx="8794330" cy="100654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4284D1-A635-43FE-9368-60C61C7EAF3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49972" y="1212111"/>
            <a:ext cx="0" cy="6308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3590B6-96B7-47E2-8F4F-273013EF0E84}"/>
              </a:ext>
            </a:extLst>
          </p:cNvPr>
          <p:cNvCxnSpPr/>
          <p:nvPr/>
        </p:nvCxnSpPr>
        <p:spPr>
          <a:xfrm>
            <a:off x="2374605" y="1842977"/>
            <a:ext cx="43522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B905A-D336-4B49-9681-607748422F9A}"/>
              </a:ext>
            </a:extLst>
          </p:cNvPr>
          <p:cNvCxnSpPr>
            <a:cxnSpLocks/>
          </p:cNvCxnSpPr>
          <p:nvPr/>
        </p:nvCxnSpPr>
        <p:spPr>
          <a:xfrm>
            <a:off x="6726865" y="1842977"/>
            <a:ext cx="0" cy="7287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A23142-5688-4A6D-AC32-06F1F49C7C65}"/>
              </a:ext>
            </a:extLst>
          </p:cNvPr>
          <p:cNvCxnSpPr/>
          <p:nvPr/>
        </p:nvCxnSpPr>
        <p:spPr>
          <a:xfrm>
            <a:off x="2374605" y="1842976"/>
            <a:ext cx="0" cy="7287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97BBC7-94D3-4DF6-A015-313BB74880C3}"/>
              </a:ext>
            </a:extLst>
          </p:cNvPr>
          <p:cNvSpPr txBox="1"/>
          <p:nvPr/>
        </p:nvSpPr>
        <p:spPr>
          <a:xfrm>
            <a:off x="1268819" y="2053474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4n + 2 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B2399-2FB8-4E26-B358-05EF649CBED5}"/>
              </a:ext>
            </a:extLst>
          </p:cNvPr>
          <p:cNvSpPr txBox="1"/>
          <p:nvPr/>
        </p:nvSpPr>
        <p:spPr>
          <a:xfrm>
            <a:off x="6847367" y="2053474"/>
            <a:ext cx="623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4n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782BDE-09FF-4064-A85E-1C46482AE138}"/>
              </a:ext>
            </a:extLst>
          </p:cNvPr>
          <p:cNvSpPr/>
          <p:nvPr/>
        </p:nvSpPr>
        <p:spPr>
          <a:xfrm>
            <a:off x="978194" y="2571750"/>
            <a:ext cx="2913319" cy="7469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B3B729-9AC0-423B-AD08-AEDA2E5F0DCE}"/>
              </a:ext>
            </a:extLst>
          </p:cNvPr>
          <p:cNvSpPr/>
          <p:nvPr/>
        </p:nvSpPr>
        <p:spPr>
          <a:xfrm>
            <a:off x="5270205" y="2605861"/>
            <a:ext cx="2913319" cy="78704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0BA247-D8A6-441E-8E14-9653C55362B7}"/>
              </a:ext>
            </a:extLst>
          </p:cNvPr>
          <p:cNvCxnSpPr/>
          <p:nvPr/>
        </p:nvCxnSpPr>
        <p:spPr>
          <a:xfrm flipH="1">
            <a:off x="1385775" y="3863163"/>
            <a:ext cx="104907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F5B11D-07CA-4872-84F1-6F23D7934D0F}"/>
              </a:ext>
            </a:extLst>
          </p:cNvPr>
          <p:cNvCxnSpPr/>
          <p:nvPr/>
        </p:nvCxnSpPr>
        <p:spPr>
          <a:xfrm>
            <a:off x="2434853" y="3863163"/>
            <a:ext cx="9852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C02F36-3905-4E47-8F91-ED524EE907C0}"/>
              </a:ext>
            </a:extLst>
          </p:cNvPr>
          <p:cNvCxnSpPr/>
          <p:nvPr/>
        </p:nvCxnSpPr>
        <p:spPr>
          <a:xfrm>
            <a:off x="3420137" y="3863163"/>
            <a:ext cx="0" cy="4989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C04C1D-5756-4C62-AFF5-8AF350EA97FB}"/>
              </a:ext>
            </a:extLst>
          </p:cNvPr>
          <p:cNvCxnSpPr/>
          <p:nvPr/>
        </p:nvCxnSpPr>
        <p:spPr>
          <a:xfrm>
            <a:off x="1385775" y="3863163"/>
            <a:ext cx="0" cy="4465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76AFFF-C45B-4AE7-92B1-B12D3970EAEA}"/>
              </a:ext>
            </a:extLst>
          </p:cNvPr>
          <p:cNvSpPr txBox="1"/>
          <p:nvPr/>
        </p:nvSpPr>
        <p:spPr>
          <a:xfrm>
            <a:off x="1109329" y="2679184"/>
            <a:ext cx="2551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 there any factors that force the ring out of planarity?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13F6F-D97D-4525-A1DE-9186E532DE4D}"/>
              </a:ext>
            </a:extLst>
          </p:cNvPr>
          <p:cNvSpPr txBox="1"/>
          <p:nvPr/>
        </p:nvSpPr>
        <p:spPr>
          <a:xfrm>
            <a:off x="5450957" y="2712876"/>
            <a:ext cx="2551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the ring large enough to deviate from planarity?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30D04B-8171-4577-A79C-85E0DC1B5CB8}"/>
              </a:ext>
            </a:extLst>
          </p:cNvPr>
          <p:cNvCxnSpPr>
            <a:stCxn id="21" idx="2"/>
          </p:cNvCxnSpPr>
          <p:nvPr/>
        </p:nvCxnSpPr>
        <p:spPr>
          <a:xfrm flipH="1">
            <a:off x="2434853" y="3318690"/>
            <a:ext cx="1" cy="5444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4EF296-C8CD-4C07-B02A-A2C44CD685B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709148" y="3392906"/>
            <a:ext cx="17717" cy="470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9BFB98-AC55-45C2-9F6F-527FD213F41F}"/>
              </a:ext>
            </a:extLst>
          </p:cNvPr>
          <p:cNvCxnSpPr/>
          <p:nvPr/>
        </p:nvCxnSpPr>
        <p:spPr>
          <a:xfrm flipH="1">
            <a:off x="5947144" y="3863163"/>
            <a:ext cx="7797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40481C-9E55-4114-9CF6-63AB3FCF3448}"/>
              </a:ext>
            </a:extLst>
          </p:cNvPr>
          <p:cNvCxnSpPr/>
          <p:nvPr/>
        </p:nvCxnSpPr>
        <p:spPr>
          <a:xfrm>
            <a:off x="6726864" y="3863163"/>
            <a:ext cx="88604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20A4E6-F6AD-4437-873E-2087E2401E54}"/>
              </a:ext>
            </a:extLst>
          </p:cNvPr>
          <p:cNvCxnSpPr/>
          <p:nvPr/>
        </p:nvCxnSpPr>
        <p:spPr>
          <a:xfrm>
            <a:off x="5947144" y="3863163"/>
            <a:ext cx="0" cy="4465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7D5A6D-5AB7-4288-925D-B0FC27EDD776}"/>
              </a:ext>
            </a:extLst>
          </p:cNvPr>
          <p:cNvCxnSpPr/>
          <p:nvPr/>
        </p:nvCxnSpPr>
        <p:spPr>
          <a:xfrm>
            <a:off x="7612912" y="3863163"/>
            <a:ext cx="0" cy="4989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11CA2E-20B3-49A8-9CDF-31B0EB14462F}"/>
              </a:ext>
            </a:extLst>
          </p:cNvPr>
          <p:cNvSpPr txBox="1"/>
          <p:nvPr/>
        </p:nvSpPr>
        <p:spPr>
          <a:xfrm>
            <a:off x="648584" y="3882276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01784C-FBFA-4860-9F52-17E0CDC92E83}"/>
              </a:ext>
            </a:extLst>
          </p:cNvPr>
          <p:cNvSpPr txBox="1"/>
          <p:nvPr/>
        </p:nvSpPr>
        <p:spPr>
          <a:xfrm>
            <a:off x="3397108" y="3945524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No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A278B9-652B-4E4B-A33E-0843F774DAA9}"/>
              </a:ext>
            </a:extLst>
          </p:cNvPr>
          <p:cNvSpPr txBox="1"/>
          <p:nvPr/>
        </p:nvSpPr>
        <p:spPr>
          <a:xfrm>
            <a:off x="5170971" y="3917170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DBD150-16F4-486D-9DEA-06A99ACFECA5}"/>
              </a:ext>
            </a:extLst>
          </p:cNvPr>
          <p:cNvSpPr txBox="1"/>
          <p:nvPr/>
        </p:nvSpPr>
        <p:spPr>
          <a:xfrm>
            <a:off x="7612912" y="3868504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758098-5C7B-47FC-929F-25CCBA7BD2C0}"/>
              </a:ext>
            </a:extLst>
          </p:cNvPr>
          <p:cNvCxnSpPr/>
          <p:nvPr/>
        </p:nvCxnSpPr>
        <p:spPr>
          <a:xfrm>
            <a:off x="552891" y="4663217"/>
            <a:ext cx="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E96EF0-EE1B-4099-9587-03F90E7E924B}"/>
              </a:ext>
            </a:extLst>
          </p:cNvPr>
          <p:cNvSpPr txBox="1"/>
          <p:nvPr/>
        </p:nvSpPr>
        <p:spPr>
          <a:xfrm>
            <a:off x="489098" y="4469449"/>
            <a:ext cx="1105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 aromatic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EB0397-F857-4ED9-86B1-96E58B6C832A}"/>
              </a:ext>
            </a:extLst>
          </p:cNvPr>
          <p:cNvSpPr txBox="1"/>
          <p:nvPr/>
        </p:nvSpPr>
        <p:spPr>
          <a:xfrm>
            <a:off x="3239383" y="4662527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Aromatic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03F20E-03F9-4772-923C-FA806EC8F4E3}"/>
              </a:ext>
            </a:extLst>
          </p:cNvPr>
          <p:cNvSpPr txBox="1"/>
          <p:nvPr/>
        </p:nvSpPr>
        <p:spPr>
          <a:xfrm>
            <a:off x="5394251" y="4467827"/>
            <a:ext cx="1105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 aromatic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341995-2019-4578-807E-F5FCB632E916}"/>
              </a:ext>
            </a:extLst>
          </p:cNvPr>
          <p:cNvSpPr txBox="1"/>
          <p:nvPr/>
        </p:nvSpPr>
        <p:spPr>
          <a:xfrm>
            <a:off x="7549116" y="4494268"/>
            <a:ext cx="1105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Anti</a:t>
            </a:r>
          </a:p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aromatic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63" y="519625"/>
            <a:ext cx="14573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12588" y="157950"/>
            <a:ext cx="237000" cy="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l="62057"/>
          <a:stretch/>
        </p:blipFill>
        <p:spPr>
          <a:xfrm>
            <a:off x="2907855" y="617425"/>
            <a:ext cx="3023200" cy="2994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348563" y="3962325"/>
            <a:ext cx="85206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Aromatic Cyclo[18]carbon could have a distinctive form of aromaticity since it possesses two perpendicular systems of orbitals, one in-plane and one out-of-plane, with 4n + 2 π</a:t>
            </a:r>
            <a:endParaRPr sz="16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electrons each. Both can stabilize the molecule.</a:t>
            </a:r>
            <a:endParaRPr sz="160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536675" y="370800"/>
            <a:ext cx="23325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Aromatic</a:t>
            </a:r>
            <a:endParaRPr sz="2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00" y="455363"/>
            <a:ext cx="14763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79800" y="98475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625" y="3499098"/>
            <a:ext cx="5622275" cy="14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066250" y="455375"/>
            <a:ext cx="44856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Count number of electrons</a:t>
            </a:r>
            <a:endParaRPr sz="2500" dirty="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155950" y="1267950"/>
            <a:ext cx="43062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12 electrons = 4n system</a:t>
            </a:r>
            <a:endParaRPr sz="25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Antiaromatic</a:t>
            </a:r>
            <a:endParaRPr sz="25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63850" y="2105250"/>
            <a:ext cx="15909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Anti aromatic</a:t>
            </a:r>
            <a:endParaRPr sz="2300" b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0" y="510563"/>
            <a:ext cx="17049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42300" y="107375"/>
            <a:ext cx="15468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l="25003"/>
          <a:stretch/>
        </p:blipFill>
        <p:spPr>
          <a:xfrm>
            <a:off x="266000" y="1945663"/>
            <a:ext cx="3675425" cy="15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400" y="418000"/>
            <a:ext cx="1907025" cy="30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158B8-ED93-4B79-BA6C-9A14D3043D08}"/>
              </a:ext>
            </a:extLst>
          </p:cNvPr>
          <p:cNvSpPr txBox="1"/>
          <p:nvPr/>
        </p:nvSpPr>
        <p:spPr>
          <a:xfrm>
            <a:off x="5479719" y="4352928"/>
            <a:ext cx="1700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Aromatic</a:t>
            </a:r>
            <a:endParaRPr lang="en-IN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75" y="96025"/>
            <a:ext cx="8289425" cy="11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325" y="1266257"/>
            <a:ext cx="1835528" cy="349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578" y="1166974"/>
            <a:ext cx="2872747" cy="349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7974" y="1339349"/>
            <a:ext cx="3486226" cy="7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75800" y="182775"/>
            <a:ext cx="85911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Q. 5  The molecule given below is a substituted cubane. </a:t>
            </a:r>
            <a:endParaRPr sz="27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         Identify </a:t>
            </a:r>
            <a:endParaRPr sz="27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13716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AutoNum type="alphaLcPeriod"/>
            </a:pPr>
            <a:r>
              <a:rPr lang="en-GB" sz="27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Total number of stereoisomers that exist.</a:t>
            </a:r>
            <a:endParaRPr sz="27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13716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AutoNum type="alphaLcPeriod"/>
            </a:pPr>
            <a:r>
              <a:rPr lang="en-GB" sz="27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Total number of pair of enantiomers</a:t>
            </a:r>
            <a:endParaRPr sz="27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900" y="2488075"/>
            <a:ext cx="3292900" cy="25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8509558" y="4677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00" y="191714"/>
            <a:ext cx="1662773" cy="159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608" y="2065091"/>
            <a:ext cx="950156" cy="280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185" y="3916185"/>
            <a:ext cx="115376" cy="115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106" y="3877223"/>
            <a:ext cx="814419" cy="99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5506" y="2040472"/>
            <a:ext cx="203605" cy="128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3963" y="173675"/>
            <a:ext cx="1506676" cy="163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7540" y="275014"/>
            <a:ext cx="2075986" cy="142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660700" y="76200"/>
            <a:ext cx="2076000" cy="196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6072800" y="76200"/>
            <a:ext cx="2076000" cy="196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5975975" y="1937225"/>
            <a:ext cx="2435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Enantiomers</a:t>
            </a:r>
            <a:endParaRPr sz="240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E3D1575BC87429CE9B6D47BB5BF74" ma:contentTypeVersion="11" ma:contentTypeDescription="Create a new document." ma:contentTypeScope="" ma:versionID="fa4989de79db14bd7e6f4c16b0e5a5ee">
  <xsd:schema xmlns:xsd="http://www.w3.org/2001/XMLSchema" xmlns:xs="http://www.w3.org/2001/XMLSchema" xmlns:p="http://schemas.microsoft.com/office/2006/metadata/properties" xmlns:ns2="5e258976-fa2b-4fc5-8238-99dbdfdc706b" xmlns:ns3="9e535cbc-4307-41dd-85c6-02f6bcb52a8e" targetNamespace="http://schemas.microsoft.com/office/2006/metadata/properties" ma:root="true" ma:fieldsID="1a3356d5eee822678661008b776d4657" ns2:_="" ns3:_="">
    <xsd:import namespace="5e258976-fa2b-4fc5-8238-99dbdfdc706b"/>
    <xsd:import namespace="9e535cbc-4307-41dd-85c6-02f6bcb52a8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58976-fa2b-4fc5-8238-99dbdfdc70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35cbc-4307-41dd-85c6-02f6bcb52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800283-458E-4E7F-8E18-23264CBF702C}"/>
</file>

<file path=customXml/itemProps2.xml><?xml version="1.0" encoding="utf-8"?>
<ds:datastoreItem xmlns:ds="http://schemas.openxmlformats.org/officeDocument/2006/customXml" ds:itemID="{20F5B06B-805A-42B6-96A1-8E2AD158FCA1}"/>
</file>

<file path=customXml/itemProps3.xml><?xml version="1.0" encoding="utf-8"?>
<ds:datastoreItem xmlns:ds="http://schemas.openxmlformats.org/officeDocument/2006/customXml" ds:itemID="{2BF5276A-6464-4D69-85C5-42A7403FD512}"/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329</Words>
  <Application>Microsoft Office PowerPoint</Application>
  <PresentationFormat>On-screen Show (16:9)</PresentationFormat>
  <Paragraphs>82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Times New Roman</vt:lpstr>
      <vt:lpstr>Simple Light</vt:lpstr>
      <vt:lpstr>Tutorial-1  Division 3</vt:lpstr>
      <vt:lpstr>PowerPoint Presentation</vt:lpstr>
      <vt:lpstr>Is the number of electrons in the implied loop of pi electrons equal to 4n + 2 or 4n?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Tutorial-1  Division 3</dc:title>
  <dc:creator>Archana Shirsat</dc:creator>
  <cp:lastModifiedBy>Shirsat Archana Abhiman</cp:lastModifiedBy>
  <cp:revision>4</cp:revision>
  <dcterms:modified xsi:type="dcterms:W3CDTF">2021-12-08T07:35:44Z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0x010100935E3D1575BC87429CE9B6D47BB5BF74</vt:lpwstr>
  </property>
</Properties>
</file>