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39" r:id="rId2"/>
    <p:sldId id="556" r:id="rId3"/>
    <p:sldId id="545" r:id="rId4"/>
    <p:sldId id="553" r:id="rId5"/>
    <p:sldId id="555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5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623" autoAdjust="0"/>
  </p:normalViewPr>
  <p:slideViewPr>
    <p:cSldViewPr>
      <p:cViewPr varScale="1">
        <p:scale>
          <a:sx n="107" d="100"/>
          <a:sy n="107" d="100"/>
        </p:scale>
        <p:origin x="1664" y="176"/>
      </p:cViewPr>
      <p:guideLst>
        <p:guide orient="horz" pos="3360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wmf"/><Relationship Id="rId4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C5A88-25A4-48D6-8071-6C8EC3BB5ABC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523BD-6C12-4E44-AA2F-D88ED9317D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F3F9-41CE-40D0-A7E3-9B196199AA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F3F9-41CE-40D0-A7E3-9B196199AAC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A83C2-5AB6-46B3-8369-90F292F1D6A8}" type="datetimeFigureOut">
              <a:rPr lang="en-US" smtClean="0"/>
              <a:pPr/>
              <a:t>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7.jpeg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30.e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7.jpeg"/><Relationship Id="rId4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emf"/><Relationship Id="rId11" Type="http://schemas.openxmlformats.org/officeDocument/2006/relationships/image" Target="../media/image36.emf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33.emf"/><Relationship Id="rId9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jpeg"/><Relationship Id="rId5" Type="http://schemas.openxmlformats.org/officeDocument/2006/relationships/image" Target="../media/image38.png"/><Relationship Id="rId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5.wmf"/><Relationship Id="rId3" Type="http://schemas.openxmlformats.org/officeDocument/2006/relationships/image" Target="../media/image16.png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8.png"/><Relationship Id="rId5" Type="http://schemas.openxmlformats.org/officeDocument/2006/relationships/image" Target="../media/image12.wmf"/><Relationship Id="rId10" Type="http://schemas.openxmlformats.org/officeDocument/2006/relationships/image" Target="../media/image17.jpe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1.png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" y="277910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Lecture 10. Beyond </a:t>
            </a:r>
            <a:r>
              <a:rPr lang="en-US" sz="2400" b="1" u="sng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Homonuclear</a:t>
            </a:r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 </a:t>
            </a:r>
            <a:r>
              <a:rPr lang="en-US" sz="2400" b="1" u="sng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Diatomics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  <a:sym typeface="Symbo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873" t="27729" r="17976" b="19514"/>
          <a:stretch/>
        </p:blipFill>
        <p:spPr>
          <a:xfrm>
            <a:off x="2329173" y="1072915"/>
            <a:ext cx="4528827" cy="427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9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52" y="1010979"/>
            <a:ext cx="9144000" cy="5507871"/>
          </a:xfrm>
          <a:prstGeom prst="rect">
            <a:avLst/>
          </a:prstGeom>
        </p:spPr>
      </p:pic>
      <p:sp>
        <p:nvSpPr>
          <p:cNvPr id="4" name="Plus 3"/>
          <p:cNvSpPr/>
          <p:nvPr/>
        </p:nvSpPr>
        <p:spPr>
          <a:xfrm>
            <a:off x="5291015" y="4445080"/>
            <a:ext cx="293076" cy="31261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Plus 4"/>
          <p:cNvSpPr/>
          <p:nvPr/>
        </p:nvSpPr>
        <p:spPr>
          <a:xfrm>
            <a:off x="4997939" y="3894095"/>
            <a:ext cx="293076" cy="31261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Plus 5"/>
          <p:cNvSpPr/>
          <p:nvPr/>
        </p:nvSpPr>
        <p:spPr>
          <a:xfrm>
            <a:off x="5724769" y="4445080"/>
            <a:ext cx="293076" cy="31261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Plus 6"/>
          <p:cNvSpPr/>
          <p:nvPr/>
        </p:nvSpPr>
        <p:spPr>
          <a:xfrm>
            <a:off x="4997939" y="4249696"/>
            <a:ext cx="293076" cy="31261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Plus 7"/>
          <p:cNvSpPr/>
          <p:nvPr/>
        </p:nvSpPr>
        <p:spPr>
          <a:xfrm>
            <a:off x="5291015" y="4093388"/>
            <a:ext cx="293076" cy="31261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Plus 8"/>
          <p:cNvSpPr/>
          <p:nvPr/>
        </p:nvSpPr>
        <p:spPr>
          <a:xfrm>
            <a:off x="6017845" y="4601387"/>
            <a:ext cx="293076" cy="31261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Plus 9"/>
          <p:cNvSpPr/>
          <p:nvPr/>
        </p:nvSpPr>
        <p:spPr>
          <a:xfrm>
            <a:off x="4591538" y="4601387"/>
            <a:ext cx="293076" cy="312615"/>
          </a:xfrm>
          <a:prstGeom prst="mathPlus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Plus 11"/>
          <p:cNvSpPr/>
          <p:nvPr/>
        </p:nvSpPr>
        <p:spPr>
          <a:xfrm>
            <a:off x="4489938" y="3249326"/>
            <a:ext cx="293076" cy="312615"/>
          </a:xfrm>
          <a:prstGeom prst="mathPlus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Plus 12"/>
          <p:cNvSpPr/>
          <p:nvPr/>
        </p:nvSpPr>
        <p:spPr>
          <a:xfrm>
            <a:off x="4489938" y="3561941"/>
            <a:ext cx="293076" cy="312615"/>
          </a:xfrm>
          <a:prstGeom prst="mathPlus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Plus 13"/>
          <p:cNvSpPr/>
          <p:nvPr/>
        </p:nvSpPr>
        <p:spPr>
          <a:xfrm>
            <a:off x="4646249" y="4210616"/>
            <a:ext cx="293076" cy="312615"/>
          </a:xfrm>
          <a:prstGeom prst="mathPlus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Plus 14"/>
          <p:cNvSpPr/>
          <p:nvPr/>
        </p:nvSpPr>
        <p:spPr>
          <a:xfrm>
            <a:off x="4298462" y="4050402"/>
            <a:ext cx="293076" cy="312615"/>
          </a:xfrm>
          <a:prstGeom prst="mathPlus">
            <a:avLst/>
          </a:prstGeom>
          <a:solidFill>
            <a:srgbClr val="2EF1F8"/>
          </a:solidFill>
          <a:ln>
            <a:solidFill>
              <a:srgbClr val="2EF1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Plus 16"/>
          <p:cNvSpPr/>
          <p:nvPr/>
        </p:nvSpPr>
        <p:spPr>
          <a:xfrm>
            <a:off x="4196862" y="4523231"/>
            <a:ext cx="293076" cy="312615"/>
          </a:xfrm>
          <a:prstGeom prst="mathPlus">
            <a:avLst/>
          </a:prstGeom>
          <a:solidFill>
            <a:srgbClr val="2EF1F8"/>
          </a:solidFill>
          <a:ln>
            <a:solidFill>
              <a:srgbClr val="2EF1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Plus 17"/>
          <p:cNvSpPr/>
          <p:nvPr/>
        </p:nvSpPr>
        <p:spPr>
          <a:xfrm>
            <a:off x="4329723" y="3581480"/>
            <a:ext cx="293076" cy="312615"/>
          </a:xfrm>
          <a:prstGeom prst="mathPlus">
            <a:avLst/>
          </a:prstGeom>
          <a:solidFill>
            <a:srgbClr val="2EF1F8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Plus 18"/>
          <p:cNvSpPr/>
          <p:nvPr/>
        </p:nvSpPr>
        <p:spPr>
          <a:xfrm>
            <a:off x="4353173" y="3030495"/>
            <a:ext cx="293076" cy="312615"/>
          </a:xfrm>
          <a:prstGeom prst="mathPlus">
            <a:avLst/>
          </a:prstGeom>
          <a:solidFill>
            <a:srgbClr val="2EF1F8"/>
          </a:solidFill>
          <a:ln>
            <a:solidFill>
              <a:srgbClr val="2EF1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Minus 19"/>
          <p:cNvSpPr/>
          <p:nvPr/>
        </p:nvSpPr>
        <p:spPr>
          <a:xfrm>
            <a:off x="5105397" y="4855388"/>
            <a:ext cx="449387" cy="332154"/>
          </a:xfrm>
          <a:prstGeom prst="mathMinus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>
            <a:off x="5257797" y="5007788"/>
            <a:ext cx="449387" cy="332154"/>
          </a:xfrm>
          <a:prstGeom prst="mathMinus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5793151" y="4851478"/>
            <a:ext cx="449387" cy="332154"/>
          </a:xfrm>
          <a:prstGeom prst="mathMinus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5724769" y="4978479"/>
            <a:ext cx="449387" cy="332154"/>
          </a:xfrm>
          <a:prstGeom prst="mathMinus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2674810" y="4886648"/>
            <a:ext cx="449387" cy="332154"/>
          </a:xfrm>
          <a:prstGeom prst="mathMinus">
            <a:avLst/>
          </a:prstGeom>
          <a:solidFill>
            <a:srgbClr val="2EF1F8"/>
          </a:solidFill>
          <a:ln>
            <a:solidFill>
              <a:srgbClr val="2EF1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>
            <a:off x="3808041" y="5398556"/>
            <a:ext cx="449387" cy="332154"/>
          </a:xfrm>
          <a:prstGeom prst="mathMinus">
            <a:avLst/>
          </a:prstGeom>
          <a:solidFill>
            <a:srgbClr val="DD31D3"/>
          </a:solidFill>
          <a:ln>
            <a:solidFill>
              <a:srgbClr val="DD31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3960441" y="5550956"/>
            <a:ext cx="449387" cy="332154"/>
          </a:xfrm>
          <a:prstGeom prst="mathMinus">
            <a:avLst/>
          </a:prstGeom>
          <a:solidFill>
            <a:srgbClr val="DD31D3"/>
          </a:solidFill>
          <a:ln>
            <a:solidFill>
              <a:srgbClr val="DD31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3894016" y="5855756"/>
            <a:ext cx="449387" cy="332154"/>
          </a:xfrm>
          <a:prstGeom prst="mathMinus">
            <a:avLst/>
          </a:prstGeom>
          <a:solidFill>
            <a:srgbClr val="DD31D3"/>
          </a:solidFill>
          <a:ln>
            <a:solidFill>
              <a:srgbClr val="DD31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30"/>
          <p:cNvSpPr/>
          <p:nvPr/>
        </p:nvSpPr>
        <p:spPr>
          <a:xfrm>
            <a:off x="4054227" y="5080079"/>
            <a:ext cx="449387" cy="332154"/>
          </a:xfrm>
          <a:prstGeom prst="mathMinus">
            <a:avLst/>
          </a:prstGeom>
          <a:solidFill>
            <a:srgbClr val="DD31D3"/>
          </a:solidFill>
          <a:ln>
            <a:solidFill>
              <a:srgbClr val="DD31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inus 31"/>
          <p:cNvSpPr/>
          <p:nvPr/>
        </p:nvSpPr>
        <p:spPr>
          <a:xfrm>
            <a:off x="3440725" y="5550956"/>
            <a:ext cx="449387" cy="332154"/>
          </a:xfrm>
          <a:prstGeom prst="mathMinus">
            <a:avLst/>
          </a:prstGeom>
          <a:solidFill>
            <a:srgbClr val="DD31D3"/>
          </a:solidFill>
          <a:ln>
            <a:solidFill>
              <a:srgbClr val="DD31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3440725" y="5009739"/>
            <a:ext cx="449387" cy="332154"/>
          </a:xfrm>
          <a:prstGeom prst="mathMinus">
            <a:avLst/>
          </a:prstGeom>
          <a:solidFill>
            <a:srgbClr val="2EF1F8"/>
          </a:solidFill>
          <a:ln>
            <a:solidFill>
              <a:srgbClr val="2EF1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3333256" y="4872971"/>
            <a:ext cx="449387" cy="332154"/>
          </a:xfrm>
          <a:prstGeom prst="mathMinus">
            <a:avLst/>
          </a:prstGeom>
          <a:solidFill>
            <a:srgbClr val="2EF1F8"/>
          </a:solidFill>
          <a:ln>
            <a:solidFill>
              <a:srgbClr val="2EF1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inus 34"/>
          <p:cNvSpPr/>
          <p:nvPr/>
        </p:nvSpPr>
        <p:spPr>
          <a:xfrm>
            <a:off x="3051903" y="4999972"/>
            <a:ext cx="449387" cy="332154"/>
          </a:xfrm>
          <a:prstGeom prst="mathMinus">
            <a:avLst/>
          </a:prstGeom>
          <a:solidFill>
            <a:srgbClr val="2EF1F8"/>
          </a:solidFill>
          <a:ln>
            <a:solidFill>
              <a:srgbClr val="2EF1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inus 35"/>
          <p:cNvSpPr/>
          <p:nvPr/>
        </p:nvSpPr>
        <p:spPr>
          <a:xfrm>
            <a:off x="3382095" y="5144554"/>
            <a:ext cx="449387" cy="332154"/>
          </a:xfrm>
          <a:prstGeom prst="mathMinus">
            <a:avLst/>
          </a:prstGeom>
          <a:solidFill>
            <a:srgbClr val="2EF1F8"/>
          </a:solidFill>
          <a:ln>
            <a:solidFill>
              <a:srgbClr val="2EF1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inus 36"/>
          <p:cNvSpPr/>
          <p:nvPr/>
        </p:nvSpPr>
        <p:spPr>
          <a:xfrm>
            <a:off x="5312507" y="5160188"/>
            <a:ext cx="449387" cy="332154"/>
          </a:xfrm>
          <a:prstGeom prst="mathMinus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inus 37"/>
          <p:cNvSpPr/>
          <p:nvPr/>
        </p:nvSpPr>
        <p:spPr>
          <a:xfrm>
            <a:off x="4032734" y="5271555"/>
            <a:ext cx="449387" cy="332154"/>
          </a:xfrm>
          <a:prstGeom prst="mathMinus">
            <a:avLst/>
          </a:prstGeom>
          <a:solidFill>
            <a:srgbClr val="DD31D3"/>
          </a:solidFill>
          <a:ln>
            <a:solidFill>
              <a:srgbClr val="DD31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14400" y="277910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Sections of the orbitals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89030" y="354107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2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p</a:t>
            </a:r>
            <a:r>
              <a:rPr lang="en-US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z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74810" y="574249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2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p</a:t>
            </a:r>
            <a:r>
              <a:rPr lang="en-US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z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256" y="4871051"/>
            <a:ext cx="44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2s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308211" y="5698444"/>
            <a:ext cx="44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2s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824554" y="2157515"/>
            <a:ext cx="44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2s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8186" y="2158452"/>
            <a:ext cx="44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2s</a:t>
            </a:r>
            <a:endParaRPr lang="en-US" dirty="0"/>
          </a:p>
        </p:txBody>
      </p:sp>
      <p:pic>
        <p:nvPicPr>
          <p:cNvPr id="45" name="Picture 44" descr="Sp hybridization contours nodal surfa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62195" y="289926"/>
            <a:ext cx="3325281" cy="30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9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3810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800600" y="3429000"/>
            <a:ext cx="4038600" cy="830997"/>
          </a:xfrm>
          <a:prstGeom prst="rect">
            <a:avLst/>
          </a:prstGeom>
          <a:solidFill>
            <a:srgbClr val="E8EFD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The other </a:t>
            </a:r>
            <a:r>
              <a:rPr lang="en-US" sz="2400" i="1" dirty="0">
                <a:solidFill>
                  <a:schemeClr val="tx1"/>
                </a:solidFill>
                <a:latin typeface="Georgia" pitchFamily="18" charset="0"/>
              </a:rPr>
              <a:t>p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 orbitals are available for  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  <a:sym typeface="Symbol"/>
              </a:rPr>
              <a:t> 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bonding</a:t>
            </a:r>
          </a:p>
        </p:txBody>
      </p:sp>
      <p:pic>
        <p:nvPicPr>
          <p:cNvPr id="56934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0687" y="5530850"/>
            <a:ext cx="57626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1872" y="0"/>
            <a:ext cx="64427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b="1" u="sng" dirty="0">
                <a:solidFill>
                  <a:srgbClr val="3333FF"/>
                </a:solidFill>
                <a:latin typeface="Georgia"/>
              </a:rPr>
              <a:t>Bonding using </a:t>
            </a:r>
            <a:r>
              <a:rPr lang="en-US" sz="2400" b="1" i="1" u="sng" dirty="0" err="1">
                <a:solidFill>
                  <a:srgbClr val="3333FF"/>
                </a:solidFill>
                <a:latin typeface="Georgia"/>
              </a:rPr>
              <a:t>sp</a:t>
            </a:r>
            <a:r>
              <a:rPr lang="en-US" sz="2400" b="1" u="sng" dirty="0">
                <a:solidFill>
                  <a:srgbClr val="3333FF"/>
                </a:solidFill>
                <a:latin typeface="Georgia"/>
              </a:rPr>
              <a:t> hybrid orbitals</a:t>
            </a:r>
          </a:p>
        </p:txBody>
      </p:sp>
    </p:spTree>
    <p:extLst>
      <p:ext uri="{BB962C8B-B14F-4D97-AF65-F5344CB8AC3E}">
        <p14:creationId xmlns:p14="http://schemas.microsoft.com/office/powerpoint/2010/main" val="323542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78608" y="-374650"/>
            <a:ext cx="9144000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b="1" u="sng" dirty="0" err="1">
                <a:solidFill>
                  <a:srgbClr val="3333FF"/>
                </a:solidFill>
                <a:latin typeface="Georgia"/>
              </a:rPr>
              <a:t>Trigonal</a:t>
            </a:r>
            <a:r>
              <a:rPr lang="en-US" sz="2400" b="1" u="sng" dirty="0">
                <a:solidFill>
                  <a:srgbClr val="3333FF"/>
                </a:solidFill>
                <a:latin typeface="Georgia"/>
              </a:rPr>
              <a:t> geometry: Mixing </a:t>
            </a:r>
            <a:r>
              <a:rPr lang="en-US" sz="2400" b="1" i="1" u="sng" dirty="0">
                <a:solidFill>
                  <a:srgbClr val="3333FF"/>
                </a:solidFill>
                <a:latin typeface="Georgia"/>
              </a:rPr>
              <a:t>s</a:t>
            </a:r>
            <a:r>
              <a:rPr lang="en-US" sz="2400" b="1" u="sng" dirty="0">
                <a:solidFill>
                  <a:srgbClr val="3333FF"/>
                </a:solidFill>
                <a:latin typeface="Georgia"/>
              </a:rPr>
              <a:t> &amp; two </a:t>
            </a:r>
            <a:r>
              <a:rPr lang="en-US" sz="2400" b="1" i="1" u="sng" dirty="0">
                <a:solidFill>
                  <a:srgbClr val="3333FF"/>
                </a:solidFill>
                <a:latin typeface="Georgia"/>
              </a:rPr>
              <a:t>p </a:t>
            </a:r>
            <a:r>
              <a:rPr lang="en-US" sz="2400" b="1" u="sng" dirty="0">
                <a:solidFill>
                  <a:srgbClr val="3333FF"/>
                </a:solidFill>
                <a:latin typeface="Georgia"/>
              </a:rPr>
              <a:t>orbitals</a:t>
            </a:r>
          </a:p>
        </p:txBody>
      </p:sp>
      <p:pic>
        <p:nvPicPr>
          <p:cNvPr id="11" name="Picture 5" descr="sp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1805" y="1686303"/>
            <a:ext cx="3425592" cy="270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100812"/>
              </p:ext>
            </p:extLst>
          </p:nvPr>
        </p:nvGraphicFramePr>
        <p:xfrm>
          <a:off x="2109788" y="4546600"/>
          <a:ext cx="4922837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4" imgW="2247900" imgH="977900" progId="Equation.3">
                  <p:embed/>
                </p:oleObj>
              </mc:Choice>
              <mc:Fallback>
                <p:oleObj name="Equation" r:id="rId4" imgW="22479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4546600"/>
                        <a:ext cx="4922837" cy="2144713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64"/>
          <p:cNvSpPr/>
          <p:nvPr/>
        </p:nvSpPr>
        <p:spPr>
          <a:xfrm>
            <a:off x="290342" y="717643"/>
            <a:ext cx="8505640" cy="830997"/>
          </a:xfrm>
          <a:prstGeom prst="rect">
            <a:avLst/>
          </a:prstGeom>
          <a:solidFill>
            <a:srgbClr val="E8EFD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i="1" dirty="0" err="1">
                <a:solidFill>
                  <a:schemeClr val="tx1"/>
                </a:solidFill>
                <a:latin typeface="Georgia" pitchFamily="18" charset="0"/>
              </a:rPr>
              <a:t>p</a:t>
            </a:r>
            <a:r>
              <a:rPr lang="en-US" sz="2400" b="1" i="1" baseline="-25000" dirty="0" err="1">
                <a:solidFill>
                  <a:schemeClr val="tx1"/>
                </a:solidFill>
                <a:latin typeface="Georgia" pitchFamily="18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 and </a:t>
            </a:r>
            <a:r>
              <a:rPr lang="en-US" sz="2400" b="1" i="1" dirty="0" err="1">
                <a:solidFill>
                  <a:schemeClr val="tx1"/>
                </a:solidFill>
                <a:latin typeface="Georgia" pitchFamily="18" charset="0"/>
              </a:rPr>
              <a:t>p</a:t>
            </a:r>
            <a:r>
              <a:rPr lang="en-US" sz="2400" b="1" i="1" baseline="-25000" dirty="0" err="1">
                <a:solidFill>
                  <a:schemeClr val="tx1"/>
                </a:solidFill>
                <a:latin typeface="Georgia" pitchFamily="18" charset="0"/>
              </a:rPr>
              <a:t>y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 can be combined with </a:t>
            </a:r>
            <a:r>
              <a:rPr lang="en-US" sz="2400" b="1" i="1" dirty="0">
                <a:solidFill>
                  <a:schemeClr val="tx1"/>
                </a:solidFill>
                <a:latin typeface="Georgia" pitchFamily="18" charset="0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  to get three 3 equivalent hybrids at 120</a:t>
            </a:r>
            <a:r>
              <a:rPr lang="en-US" sz="2400" baseline="30000" dirty="0">
                <a:solidFill>
                  <a:schemeClr val="tx1"/>
                </a:solidFill>
                <a:latin typeface="Georgia" pitchFamily="18" charset="0"/>
              </a:rPr>
              <a:t>o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 to each other</a:t>
            </a:r>
          </a:p>
        </p:txBody>
      </p:sp>
      <p:grpSp>
        <p:nvGrpSpPr>
          <p:cNvPr id="24" name="Group 23"/>
          <p:cNvGrpSpPr/>
          <p:nvPr/>
        </p:nvGrpSpPr>
        <p:grpSpPr>
          <a:xfrm rot="20925601">
            <a:off x="1038407" y="2011947"/>
            <a:ext cx="1705347" cy="2194033"/>
            <a:chOff x="1515524" y="3660855"/>
            <a:chExt cx="1705347" cy="2194033"/>
          </a:xfrm>
        </p:grpSpPr>
        <p:cxnSp>
          <p:nvCxnSpPr>
            <p:cNvPr id="17" name="Straight Arrow Connector 16"/>
            <p:cNvCxnSpPr/>
            <p:nvPr/>
          </p:nvCxnSpPr>
          <p:spPr>
            <a:xfrm rot="6223039" flipH="1" flipV="1">
              <a:off x="2372865" y="4040940"/>
              <a:ext cx="1167109" cy="4069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2374710" y="5008727"/>
              <a:ext cx="1105469" cy="586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1474399" flipV="1">
              <a:off x="1515524" y="4645352"/>
              <a:ext cx="1114934" cy="2561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729018" y="1709382"/>
            <a:ext cx="2852382" cy="2681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1"/>
            <a:endCxn id="25" idx="3"/>
          </p:cNvCxnSpPr>
          <p:nvPr/>
        </p:nvCxnSpPr>
        <p:spPr>
          <a:xfrm rot="10800000" flipH="1">
            <a:off x="729018" y="3050275"/>
            <a:ext cx="285238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0"/>
            <a:endCxn id="25" idx="2"/>
          </p:cNvCxnSpPr>
          <p:nvPr/>
        </p:nvCxnSpPr>
        <p:spPr>
          <a:xfrm rot="16200000" flipH="1">
            <a:off x="814316" y="3050274"/>
            <a:ext cx="268178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32861" y="22199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Θ</a:t>
            </a:r>
            <a:r>
              <a:rPr lang="en-US" sz="2800" baseline="-250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9861" y="34391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Θ</a:t>
            </a:r>
            <a:r>
              <a:rPr lang="en-US" sz="2800" baseline="-250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71600" y="21336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Θ</a:t>
            </a:r>
            <a:r>
              <a:rPr lang="en-US" sz="2800" baseline="-25000" dirty="0"/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19233" y="1709384"/>
            <a:ext cx="597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hy1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01287" y="3915772"/>
            <a:ext cx="597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hy2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3221" y="3331193"/>
            <a:ext cx="597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hy3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663887" y="1600200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679809" y="3963483"/>
            <a:ext cx="45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-y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013478" y="2595588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+x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60887" y="2628014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-x</a:t>
            </a:r>
          </a:p>
        </p:txBody>
      </p:sp>
      <p:sp>
        <p:nvSpPr>
          <p:cNvPr id="2" name="Arc 1"/>
          <p:cNvSpPr/>
          <p:nvPr/>
        </p:nvSpPr>
        <p:spPr>
          <a:xfrm>
            <a:off x="1828800" y="2438400"/>
            <a:ext cx="1143000" cy="121920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 rot="16563174">
            <a:off x="1692660" y="2797441"/>
            <a:ext cx="726014" cy="685800"/>
          </a:xfrm>
          <a:prstGeom prst="arc">
            <a:avLst>
              <a:gd name="adj1" fmla="val 6614505"/>
              <a:gd name="adj2" fmla="val 41097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1600200" y="2590800"/>
            <a:ext cx="914400" cy="914400"/>
          </a:xfrm>
          <a:prstGeom prst="arc">
            <a:avLst>
              <a:gd name="adj1" fmla="val 9658135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69" grpId="0"/>
      <p:bldP spid="2" grpId="0" animBg="1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47"/>
          <p:cNvGrpSpPr>
            <a:grpSpLocks noChangeAspect="1"/>
          </p:cNvGrpSpPr>
          <p:nvPr/>
        </p:nvGrpSpPr>
        <p:grpSpPr>
          <a:xfrm rot="16200000">
            <a:off x="43616" y="1436910"/>
            <a:ext cx="2851186" cy="2471394"/>
            <a:chOff x="571500" y="2212985"/>
            <a:chExt cx="2375988" cy="2059496"/>
          </a:xfrm>
        </p:grpSpPr>
        <p:pic>
          <p:nvPicPr>
            <p:cNvPr id="3" name="Picture 5" descr="http://wpscms.pearsoncmg.com/wps/media/objects/3662/3749964/Aus_content_08/Fig08-1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392" t="-1" r="33904" b="65517"/>
            <a:stretch/>
          </p:blipFill>
          <p:spPr bwMode="auto">
            <a:xfrm>
              <a:off x="928826" y="2652028"/>
              <a:ext cx="1564689" cy="837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/>
            <p:cNvCxnSpPr/>
            <p:nvPr/>
          </p:nvCxnSpPr>
          <p:spPr>
            <a:xfrm>
              <a:off x="571500" y="3107185"/>
              <a:ext cx="21217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rot="5400000">
              <a:off x="415486" y="3257292"/>
              <a:ext cx="1956977" cy="7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914400" y="2308518"/>
              <a:ext cx="470147" cy="78978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3600000">
              <a:off x="914400" y="3166478"/>
              <a:ext cx="470147" cy="78978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 rot="5400000">
              <a:off x="1353535" y="3838200"/>
              <a:ext cx="483840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latin typeface="Georgia" pitchFamily="18" charset="0"/>
                </a:rPr>
                <a:t>+x</a:t>
              </a:r>
              <a:endParaRPr lang="en-IN" b="1" i="1" dirty="0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2501853" y="2648154"/>
              <a:ext cx="506549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latin typeface="Georgia" pitchFamily="18" charset="0"/>
                </a:rPr>
                <a:t>+y</a:t>
              </a:r>
              <a:endParaRPr lang="en-IN" b="1" i="1" dirty="0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990600" y="3572457"/>
              <a:ext cx="4587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Georgia" pitchFamily="18" charset="0"/>
                </a:rPr>
                <a:t>30</a:t>
              </a:r>
              <a:r>
                <a:rPr lang="en-US" sz="1400" baseline="30000" dirty="0">
                  <a:solidFill>
                    <a:prstClr val="black"/>
                  </a:solidFill>
                  <a:latin typeface="Georgia" pitchFamily="18" charset="0"/>
                </a:rPr>
                <a:t>o</a:t>
              </a:r>
              <a:endParaRPr lang="en-IN" sz="1100" dirty="0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972254" y="2288486"/>
              <a:ext cx="4587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Georgia" pitchFamily="18" charset="0"/>
                </a:rPr>
                <a:t>30</a:t>
              </a:r>
              <a:r>
                <a:rPr lang="en-US" sz="1400" baseline="30000" dirty="0">
                  <a:solidFill>
                    <a:prstClr val="black"/>
                  </a:solidFill>
                  <a:latin typeface="Georgia" pitchFamily="18" charset="0"/>
                </a:rPr>
                <a:t>o</a:t>
              </a:r>
              <a:endParaRPr lang="en-IN" sz="1100" dirty="0"/>
            </a:p>
          </p:txBody>
        </p:sp>
      </p:grpSp>
      <p:grpSp>
        <p:nvGrpSpPr>
          <p:cNvPr id="12" name="Group 39"/>
          <p:cNvGrpSpPr>
            <a:grpSpLocks noChangeAspect="1"/>
          </p:cNvGrpSpPr>
          <p:nvPr/>
        </p:nvGrpSpPr>
        <p:grpSpPr>
          <a:xfrm>
            <a:off x="6162182" y="1518539"/>
            <a:ext cx="2648976" cy="2518008"/>
            <a:chOff x="138829" y="1651347"/>
            <a:chExt cx="2431253" cy="2311054"/>
          </a:xfrm>
        </p:grpSpPr>
        <p:pic>
          <p:nvPicPr>
            <p:cNvPr id="13" name="Picture 5" descr="http://wpscms.pearsoncmg.com/wps/media/objects/3662/3749964/Aus_content_08/Fig08-1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392" t="-1" r="33904" b="65517"/>
            <a:stretch/>
          </p:blipFill>
          <p:spPr bwMode="auto">
            <a:xfrm rot="9307770">
              <a:off x="336218" y="2905529"/>
              <a:ext cx="1564686" cy="837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571502" y="3101023"/>
              <a:ext cx="1965875" cy="61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277462" y="2867410"/>
              <a:ext cx="2189129" cy="8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800000" flipV="1">
              <a:off x="295221" y="2963236"/>
              <a:ext cx="1440492" cy="67640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037195" y="2638356"/>
              <a:ext cx="532887" cy="423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latin typeface="Georgia" pitchFamily="18" charset="0"/>
                </a:rPr>
                <a:t>+x</a:t>
              </a:r>
              <a:endParaRPr lang="en-IN" b="1" i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5552" y="1651347"/>
              <a:ext cx="557898" cy="423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latin typeface="Georgia" pitchFamily="18" charset="0"/>
                </a:rPr>
                <a:t>+y</a:t>
              </a:r>
              <a:endParaRPr lang="en-IN" b="1" i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8829" y="3121519"/>
              <a:ext cx="4587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Georgia" pitchFamily="18" charset="0"/>
                </a:rPr>
                <a:t>30</a:t>
              </a:r>
              <a:r>
                <a:rPr lang="en-US" sz="1400" baseline="30000" dirty="0">
                  <a:solidFill>
                    <a:prstClr val="black"/>
                  </a:solidFill>
                  <a:latin typeface="Georgia" pitchFamily="18" charset="0"/>
                </a:rPr>
                <a:t>o</a:t>
              </a:r>
              <a:endParaRPr lang="en-IN" sz="1100" dirty="0"/>
            </a:p>
          </p:txBody>
        </p:sp>
      </p:grpSp>
      <p:grpSp>
        <p:nvGrpSpPr>
          <p:cNvPr id="22" name="Group 50"/>
          <p:cNvGrpSpPr>
            <a:grpSpLocks noChangeAspect="1"/>
          </p:cNvGrpSpPr>
          <p:nvPr/>
        </p:nvGrpSpPr>
        <p:grpSpPr>
          <a:xfrm>
            <a:off x="3070790" y="1446650"/>
            <a:ext cx="2715865" cy="2678611"/>
            <a:chOff x="571501" y="1730225"/>
            <a:chExt cx="2263225" cy="2232177"/>
          </a:xfrm>
        </p:grpSpPr>
        <p:pic>
          <p:nvPicPr>
            <p:cNvPr id="23" name="Picture 5" descr="http://wpscms.pearsoncmg.com/wps/media/objects/3662/3749964/Aus_content_08/Fig08-1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392" t="-1" r="33904" b="65517"/>
            <a:stretch/>
          </p:blipFill>
          <p:spPr bwMode="auto">
            <a:xfrm rot="1696224">
              <a:off x="871782" y="2808497"/>
              <a:ext cx="1564692" cy="837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>
            <a:xfrm flipV="1">
              <a:off x="571501" y="3106385"/>
              <a:ext cx="2251852" cy="8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V="1">
              <a:off x="310378" y="2901179"/>
              <a:ext cx="2118435" cy="40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0800000">
              <a:off x="1077471" y="2950456"/>
              <a:ext cx="1256835" cy="71320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50885" y="2660262"/>
              <a:ext cx="483841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latin typeface="Georgia" pitchFamily="18" charset="0"/>
                </a:rPr>
                <a:t>+x</a:t>
              </a:r>
              <a:endParaRPr lang="en-IN" b="1" i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58576" y="1730225"/>
              <a:ext cx="580029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latin typeface="Georgia" pitchFamily="18" charset="0"/>
                </a:rPr>
                <a:t>+y</a:t>
              </a:r>
              <a:endParaRPr lang="en-IN" b="1" i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55064" y="3164217"/>
              <a:ext cx="4587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Georgia" pitchFamily="18" charset="0"/>
                </a:rPr>
                <a:t>30</a:t>
              </a:r>
              <a:r>
                <a:rPr lang="en-US" sz="1400" baseline="30000" dirty="0">
                  <a:solidFill>
                    <a:prstClr val="black"/>
                  </a:solidFill>
                  <a:latin typeface="Georgia" pitchFamily="18" charset="0"/>
                </a:rPr>
                <a:t>o</a:t>
              </a:r>
              <a:endParaRPr lang="en-IN" sz="1100" dirty="0"/>
            </a:p>
          </p:txBody>
        </p:sp>
      </p:grpSp>
      <p:graphicFrame>
        <p:nvGraphicFramePr>
          <p:cNvPr id="275458" name="Object 7"/>
          <p:cNvGraphicFramePr>
            <a:graphicFrameLocks noChangeAspect="1"/>
          </p:cNvGraphicFramePr>
          <p:nvPr/>
        </p:nvGraphicFramePr>
        <p:xfrm>
          <a:off x="191136" y="4408711"/>
          <a:ext cx="4105275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4" imgW="1803240" imgH="939600" progId="Equation.DSMT4">
                  <p:embed/>
                </p:oleObj>
              </mc:Choice>
              <mc:Fallback>
                <p:oleObj name="Equation" r:id="rId4" imgW="180324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6" y="4408711"/>
                        <a:ext cx="4105275" cy="21415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082255"/>
              </p:ext>
            </p:extLst>
          </p:nvPr>
        </p:nvGraphicFramePr>
        <p:xfrm>
          <a:off x="4994275" y="4299123"/>
          <a:ext cx="398303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6" imgW="1714500" imgH="355600" progId="Equation.3">
                  <p:embed/>
                </p:oleObj>
              </mc:Choice>
              <mc:Fallback>
                <p:oleObj name="Equation" r:id="rId6" imgW="17145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4299123"/>
                        <a:ext cx="3983038" cy="8270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13564" y="7494"/>
            <a:ext cx="7053524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b="1" u="sng" dirty="0">
                <a:solidFill>
                  <a:srgbClr val="3333FF"/>
                </a:solidFill>
                <a:latin typeface="Georgia"/>
              </a:rPr>
              <a:t>Coefficients of AOs for specifically oriented </a:t>
            </a:r>
            <a:r>
              <a:rPr lang="en-US" sz="2400" b="1" i="1" u="sng" dirty="0">
                <a:solidFill>
                  <a:srgbClr val="3333FF"/>
                </a:solidFill>
                <a:latin typeface="Georgia"/>
              </a:rPr>
              <a:t>sp</a:t>
            </a:r>
            <a:r>
              <a:rPr lang="en-US" sz="2400" b="1" u="sng" baseline="30000" dirty="0">
                <a:solidFill>
                  <a:srgbClr val="3333FF"/>
                </a:solidFill>
                <a:latin typeface="Georgia"/>
              </a:rPr>
              <a:t>2</a:t>
            </a:r>
            <a:r>
              <a:rPr lang="en-US" sz="2400" b="1" u="sng" dirty="0">
                <a:solidFill>
                  <a:srgbClr val="3333FF"/>
                </a:solidFill>
                <a:latin typeface="Georgia"/>
              </a:rPr>
              <a:t> hybrid orbitals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86606" y="1617784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</a:rPr>
              <a:t>h1</a:t>
            </a:r>
            <a:endParaRPr lang="en-IN" b="1" i="1" dirty="0"/>
          </a:p>
        </p:txBody>
      </p:sp>
      <p:sp>
        <p:nvSpPr>
          <p:cNvPr id="53" name="Rectangle 52"/>
          <p:cNvSpPr/>
          <p:nvPr/>
        </p:nvSpPr>
        <p:spPr>
          <a:xfrm>
            <a:off x="6256417" y="3680870"/>
            <a:ext cx="585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</a:rPr>
              <a:t>h3</a:t>
            </a:r>
            <a:endParaRPr lang="en-IN" b="1" i="1" dirty="0"/>
          </a:p>
        </p:txBody>
      </p:sp>
      <p:sp>
        <p:nvSpPr>
          <p:cNvPr id="54" name="Rectangle 53"/>
          <p:cNvSpPr/>
          <p:nvPr/>
        </p:nvSpPr>
        <p:spPr>
          <a:xfrm>
            <a:off x="5084521" y="3778679"/>
            <a:ext cx="585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</a:rPr>
              <a:t>h2</a:t>
            </a:r>
            <a:endParaRPr lang="en-IN" b="1" i="1" dirty="0"/>
          </a:p>
        </p:txBody>
      </p:sp>
      <p:graphicFrame>
        <p:nvGraphicFramePr>
          <p:cNvPr id="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869176"/>
              </p:ext>
            </p:extLst>
          </p:nvPr>
        </p:nvGraphicFramePr>
        <p:xfrm>
          <a:off x="4994275" y="5126211"/>
          <a:ext cx="40687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8" imgW="1752600" imgH="368300" progId="Equation.3">
                  <p:embed/>
                </p:oleObj>
              </mc:Choice>
              <mc:Fallback>
                <p:oleObj name="Equation" r:id="rId8" imgW="17526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5126211"/>
                        <a:ext cx="4068763" cy="8572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432541"/>
              </p:ext>
            </p:extLst>
          </p:nvPr>
        </p:nvGraphicFramePr>
        <p:xfrm>
          <a:off x="4994275" y="5977448"/>
          <a:ext cx="41894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10" imgW="1803400" imgH="368300" progId="Equation.3">
                  <p:embed/>
                </p:oleObj>
              </mc:Choice>
              <mc:Fallback>
                <p:oleObj name="Equation" r:id="rId10" imgW="1803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5977448"/>
                        <a:ext cx="4189412" cy="8572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8954010" y="4299123"/>
            <a:ext cx="189990" cy="827088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040813" y="5126211"/>
            <a:ext cx="103187" cy="851237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4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1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161000"/>
              </p:ext>
            </p:extLst>
          </p:nvPr>
        </p:nvGraphicFramePr>
        <p:xfrm>
          <a:off x="3983051" y="917881"/>
          <a:ext cx="4905375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3" imgW="2286000" imgH="1320800" progId="Equation.3">
                  <p:embed/>
                </p:oleObj>
              </mc:Choice>
              <mc:Fallback>
                <p:oleObj name="Equation" r:id="rId3" imgW="2286000" imgH="132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51" y="917881"/>
                        <a:ext cx="4905375" cy="28384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49964" y="-101690"/>
            <a:ext cx="8594036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b="1" u="sng" dirty="0">
                <a:solidFill>
                  <a:srgbClr val="3333FF"/>
                </a:solidFill>
                <a:latin typeface="Georgia"/>
              </a:rPr>
              <a:t>Coefficients from the conditions of </a:t>
            </a:r>
            <a:r>
              <a:rPr lang="en-US" sz="2400" b="1" u="sng" dirty="0" err="1">
                <a:solidFill>
                  <a:srgbClr val="3333FF"/>
                </a:solidFill>
                <a:latin typeface="Georgia"/>
              </a:rPr>
              <a:t>Orthonormality</a:t>
            </a:r>
            <a:r>
              <a:rPr lang="en-US" sz="2400" b="1" u="sng" dirty="0">
                <a:solidFill>
                  <a:srgbClr val="3333FF"/>
                </a:solidFill>
                <a:latin typeface="Georgia"/>
              </a:rPr>
              <a:t> 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97912" y="612546"/>
            <a:ext cx="3162344" cy="2755653"/>
            <a:chOff x="130379" y="1110544"/>
            <a:chExt cx="3162344" cy="2755653"/>
          </a:xfrm>
        </p:grpSpPr>
        <p:grpSp>
          <p:nvGrpSpPr>
            <p:cNvPr id="53" name="Group 2047"/>
            <p:cNvGrpSpPr>
              <a:grpSpLocks noChangeAspect="1"/>
            </p:cNvGrpSpPr>
            <p:nvPr/>
          </p:nvGrpSpPr>
          <p:grpSpPr>
            <a:xfrm rot="16200000">
              <a:off x="494953" y="1068428"/>
              <a:ext cx="2755653" cy="2839886"/>
              <a:chOff x="571500" y="2212985"/>
              <a:chExt cx="2296381" cy="2366573"/>
            </a:xfrm>
          </p:grpSpPr>
          <p:pic>
            <p:nvPicPr>
              <p:cNvPr id="57" name="Picture 5" descr="http://wpscms.pearsoncmg.com/wps/media/objects/3662/3749964/Aus_content_08/Fig08-16.jp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392" t="-1" r="33904" b="65517"/>
              <a:stretch/>
            </p:blipFill>
            <p:spPr bwMode="auto">
              <a:xfrm>
                <a:off x="928827" y="2836457"/>
                <a:ext cx="1564689" cy="477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8" name="Straight Arrow Connector 57"/>
              <p:cNvCxnSpPr/>
              <p:nvPr/>
            </p:nvCxnSpPr>
            <p:spPr>
              <a:xfrm flipV="1">
                <a:off x="571500" y="3098039"/>
                <a:ext cx="1993530" cy="914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rot="5400000">
                <a:off x="415486" y="3257292"/>
                <a:ext cx="1956977" cy="74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914400" y="2308518"/>
                <a:ext cx="470147" cy="78978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rot="3600000">
                <a:off x="914400" y="3166478"/>
                <a:ext cx="470147" cy="78978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 rot="5400000">
                <a:off x="1364906" y="4145277"/>
                <a:ext cx="483840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i="1" dirty="0">
                    <a:solidFill>
                      <a:prstClr val="black"/>
                    </a:solidFill>
                    <a:latin typeface="Georgia" pitchFamily="18" charset="0"/>
                  </a:rPr>
                  <a:t>+x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5400000">
                <a:off x="2422246" y="2648153"/>
                <a:ext cx="506549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i="1" dirty="0">
                    <a:solidFill>
                      <a:prstClr val="black"/>
                    </a:solidFill>
                    <a:latin typeface="Georgia" pitchFamily="18" charset="0"/>
                  </a:rPr>
                  <a:t>+y</a:t>
                </a:r>
                <a:endParaRPr lang="en-IN" b="1" i="1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1000072" y="3651071"/>
                <a:ext cx="527923" cy="333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prstClr val="black"/>
                    </a:solidFill>
                    <a:latin typeface="Georgia" pitchFamily="18" charset="0"/>
                  </a:rPr>
                  <a:t>30</a:t>
                </a:r>
                <a:r>
                  <a:rPr lang="en-US" sz="2000" b="1" baseline="30000" dirty="0">
                    <a:solidFill>
                      <a:prstClr val="black"/>
                    </a:solidFill>
                    <a:latin typeface="Georgia" pitchFamily="18" charset="0"/>
                  </a:rPr>
                  <a:t>o</a:t>
                </a:r>
                <a:endParaRPr lang="en-IN" sz="2000" b="1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5400000">
                <a:off x="993100" y="2310234"/>
                <a:ext cx="527923" cy="333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prstClr val="black"/>
                    </a:solidFill>
                    <a:latin typeface="Georgia" pitchFamily="18" charset="0"/>
                  </a:rPr>
                  <a:t>30</a:t>
                </a:r>
                <a:r>
                  <a:rPr lang="en-US" sz="2000" b="1" baseline="30000" dirty="0">
                    <a:solidFill>
                      <a:prstClr val="black"/>
                    </a:solidFill>
                    <a:latin typeface="Georgia" pitchFamily="18" charset="0"/>
                  </a:rPr>
                  <a:t>o</a:t>
                </a:r>
                <a:endParaRPr lang="en-IN" sz="2000" b="1" dirty="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1627549" y="1467660"/>
              <a:ext cx="5437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latin typeface="Georgia" pitchFamily="18" charset="0"/>
                </a:rPr>
                <a:t>h1</a:t>
              </a:r>
              <a:endParaRPr lang="en-IN" b="1" i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44225" y="3394267"/>
              <a:ext cx="5854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latin typeface="Georgia" pitchFamily="18" charset="0"/>
                </a:rPr>
                <a:t>h2</a:t>
              </a:r>
              <a:endParaRPr lang="en-IN" b="1" i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30379" y="3382893"/>
              <a:ext cx="5854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latin typeface="Georgia" pitchFamily="18" charset="0"/>
                </a:rPr>
                <a:t>h3</a:t>
              </a:r>
              <a:endParaRPr lang="en-IN" b="1" i="1" dirty="0"/>
            </a:p>
          </p:txBody>
        </p:sp>
      </p:grpSp>
      <p:graphicFrame>
        <p:nvGraphicFramePr>
          <p:cNvPr id="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175509"/>
              </p:ext>
            </p:extLst>
          </p:nvPr>
        </p:nvGraphicFramePr>
        <p:xfrm>
          <a:off x="4891274" y="4232275"/>
          <a:ext cx="4189412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6" imgW="1803400" imgH="1079500" progId="Equation.3">
                  <p:embed/>
                </p:oleObj>
              </mc:Choice>
              <mc:Fallback>
                <p:oleObj name="Equation" r:id="rId6" imgW="18034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274" y="4232275"/>
                        <a:ext cx="4189412" cy="25114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810000" y="914400"/>
            <a:ext cx="5181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62400" y="1524000"/>
            <a:ext cx="5181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62400" y="2133600"/>
            <a:ext cx="518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733800" y="2514600"/>
            <a:ext cx="51816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5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1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904425"/>
              </p:ext>
            </p:extLst>
          </p:nvPr>
        </p:nvGraphicFramePr>
        <p:xfrm>
          <a:off x="3983051" y="917881"/>
          <a:ext cx="4905375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3" imgW="2286000" imgH="1320800" progId="Equation.3">
                  <p:embed/>
                </p:oleObj>
              </mc:Choice>
              <mc:Fallback>
                <p:oleObj name="Equation" r:id="rId3" imgW="2286000" imgH="132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51" y="917881"/>
                        <a:ext cx="4905375" cy="28384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487680"/>
              </p:ext>
            </p:extLst>
          </p:nvPr>
        </p:nvGraphicFramePr>
        <p:xfrm>
          <a:off x="41275" y="3579330"/>
          <a:ext cx="2847975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5" imgW="1397000" imgH="1562100" progId="Equation.3">
                  <p:embed/>
                </p:oleObj>
              </mc:Choice>
              <mc:Fallback>
                <p:oleObj name="Equation" r:id="rId5" imgW="1397000" imgH="156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" y="3579330"/>
                        <a:ext cx="2847975" cy="3187700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446444"/>
              </p:ext>
            </p:extLst>
          </p:nvPr>
        </p:nvGraphicFramePr>
        <p:xfrm>
          <a:off x="2129373" y="5711825"/>
          <a:ext cx="28940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7" imgW="1460500" imgH="520700" progId="Equation.3">
                  <p:embed/>
                </p:oleObj>
              </mc:Choice>
              <mc:Fallback>
                <p:oleObj name="Equation" r:id="rId7" imgW="14605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373" y="5711825"/>
                        <a:ext cx="2894012" cy="10318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49964" y="-101690"/>
            <a:ext cx="8594036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b="1" u="sng" dirty="0">
                <a:solidFill>
                  <a:srgbClr val="3333FF"/>
                </a:solidFill>
                <a:latin typeface="Georgia"/>
              </a:rPr>
              <a:t>Coefficients from the conditions of </a:t>
            </a:r>
            <a:r>
              <a:rPr lang="en-US" sz="2400" b="1" u="sng" dirty="0" err="1">
                <a:solidFill>
                  <a:srgbClr val="3333FF"/>
                </a:solidFill>
                <a:latin typeface="Georgia"/>
              </a:rPr>
              <a:t>Orthonormality</a:t>
            </a:r>
            <a:r>
              <a:rPr lang="en-US" sz="2400" b="1" u="sng" dirty="0">
                <a:solidFill>
                  <a:srgbClr val="3333FF"/>
                </a:solidFill>
                <a:latin typeface="Georgia"/>
              </a:rPr>
              <a:t> 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97912" y="612546"/>
            <a:ext cx="3162344" cy="2755653"/>
            <a:chOff x="130379" y="1110544"/>
            <a:chExt cx="3162344" cy="2755653"/>
          </a:xfrm>
        </p:grpSpPr>
        <p:grpSp>
          <p:nvGrpSpPr>
            <p:cNvPr id="53" name="Group 2047"/>
            <p:cNvGrpSpPr>
              <a:grpSpLocks noChangeAspect="1"/>
            </p:cNvGrpSpPr>
            <p:nvPr/>
          </p:nvGrpSpPr>
          <p:grpSpPr>
            <a:xfrm rot="16200000">
              <a:off x="494953" y="1068428"/>
              <a:ext cx="2755653" cy="2839886"/>
              <a:chOff x="571500" y="2212985"/>
              <a:chExt cx="2296381" cy="2366573"/>
            </a:xfrm>
          </p:grpSpPr>
          <p:pic>
            <p:nvPicPr>
              <p:cNvPr id="57" name="Picture 5" descr="http://wpscms.pearsoncmg.com/wps/media/objects/3662/3749964/Aus_content_08/Fig08-16.jpg"/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392" t="-1" r="33904" b="65517"/>
              <a:stretch/>
            </p:blipFill>
            <p:spPr bwMode="auto">
              <a:xfrm>
                <a:off x="928827" y="2836457"/>
                <a:ext cx="1564689" cy="477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8" name="Straight Arrow Connector 57"/>
              <p:cNvCxnSpPr/>
              <p:nvPr/>
            </p:nvCxnSpPr>
            <p:spPr>
              <a:xfrm flipV="1">
                <a:off x="571500" y="3098039"/>
                <a:ext cx="1993530" cy="914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rot="5400000">
                <a:off x="415486" y="3257292"/>
                <a:ext cx="1956977" cy="74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914400" y="2308518"/>
                <a:ext cx="470147" cy="78978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rot="3600000">
                <a:off x="914400" y="3166478"/>
                <a:ext cx="470147" cy="78978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 rot="5400000">
                <a:off x="1364906" y="4145277"/>
                <a:ext cx="483840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i="1" dirty="0">
                    <a:solidFill>
                      <a:prstClr val="black"/>
                    </a:solidFill>
                    <a:latin typeface="Georgia" pitchFamily="18" charset="0"/>
                  </a:rPr>
                  <a:t>+x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5400000">
                <a:off x="2422246" y="2648153"/>
                <a:ext cx="506549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i="1" dirty="0">
                    <a:solidFill>
                      <a:prstClr val="black"/>
                    </a:solidFill>
                    <a:latin typeface="Georgia" pitchFamily="18" charset="0"/>
                  </a:rPr>
                  <a:t>+y</a:t>
                </a:r>
                <a:endParaRPr lang="en-IN" b="1" i="1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1000072" y="3651071"/>
                <a:ext cx="527923" cy="333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prstClr val="black"/>
                    </a:solidFill>
                    <a:latin typeface="Georgia" pitchFamily="18" charset="0"/>
                  </a:rPr>
                  <a:t>30</a:t>
                </a:r>
                <a:r>
                  <a:rPr lang="en-US" sz="2000" b="1" baseline="30000" dirty="0">
                    <a:solidFill>
                      <a:prstClr val="black"/>
                    </a:solidFill>
                    <a:latin typeface="Georgia" pitchFamily="18" charset="0"/>
                  </a:rPr>
                  <a:t>o</a:t>
                </a:r>
                <a:endParaRPr lang="en-IN" sz="2000" b="1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5400000">
                <a:off x="993100" y="2310234"/>
                <a:ext cx="527923" cy="333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prstClr val="black"/>
                    </a:solidFill>
                    <a:latin typeface="Georgia" pitchFamily="18" charset="0"/>
                  </a:rPr>
                  <a:t>30</a:t>
                </a:r>
                <a:r>
                  <a:rPr lang="en-US" sz="2000" b="1" baseline="30000" dirty="0">
                    <a:solidFill>
                      <a:prstClr val="black"/>
                    </a:solidFill>
                    <a:latin typeface="Georgia" pitchFamily="18" charset="0"/>
                  </a:rPr>
                  <a:t>o</a:t>
                </a:r>
                <a:endParaRPr lang="en-IN" sz="2000" b="1" dirty="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1627549" y="1467660"/>
              <a:ext cx="5437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latin typeface="Georgia" pitchFamily="18" charset="0"/>
                </a:rPr>
                <a:t>h1</a:t>
              </a:r>
              <a:endParaRPr lang="en-IN" b="1" i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44225" y="3394267"/>
              <a:ext cx="5854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latin typeface="Georgia" pitchFamily="18" charset="0"/>
                </a:rPr>
                <a:t>h2</a:t>
              </a:r>
              <a:endParaRPr lang="en-IN" b="1" i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30379" y="3382893"/>
              <a:ext cx="5854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latin typeface="Georgia" pitchFamily="18" charset="0"/>
                </a:rPr>
                <a:t>h3</a:t>
              </a:r>
              <a:endParaRPr lang="en-IN" b="1" i="1" dirty="0"/>
            </a:p>
          </p:txBody>
        </p:sp>
      </p:grpSp>
      <p:graphicFrame>
        <p:nvGraphicFramePr>
          <p:cNvPr id="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427511"/>
              </p:ext>
            </p:extLst>
          </p:nvPr>
        </p:nvGraphicFramePr>
        <p:xfrm>
          <a:off x="4905375" y="4232275"/>
          <a:ext cx="4160838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10" imgW="1790700" imgH="1079500" progId="Equation.3">
                  <p:embed/>
                </p:oleObj>
              </mc:Choice>
              <mc:Fallback>
                <p:oleObj name="Equation" r:id="rId10" imgW="17907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4232275"/>
                        <a:ext cx="4160838" cy="25114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273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09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370059"/>
              </p:ext>
            </p:extLst>
          </p:nvPr>
        </p:nvGraphicFramePr>
        <p:xfrm>
          <a:off x="4209940" y="918053"/>
          <a:ext cx="4498207" cy="2893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3" imgW="2057400" imgH="1320480" progId="Equation.3">
                  <p:embed/>
                </p:oleObj>
              </mc:Choice>
              <mc:Fallback>
                <p:oleObj name="Equation" r:id="rId3" imgW="205740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9940" y="918053"/>
                        <a:ext cx="4498207" cy="2893326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dblbond-P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37222" y="4735936"/>
            <a:ext cx="6981968" cy="210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45442" y="4040012"/>
            <a:ext cx="873599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latin typeface="Georgia"/>
              </a:rPr>
              <a:t>Square of coefficients </a:t>
            </a:r>
            <a:r>
              <a:rPr lang="en-US" sz="2200" b="1" dirty="0">
                <a:latin typeface="Georgia"/>
                <a:sym typeface="Wingdings" pitchFamily="2" charset="2"/>
              </a:rPr>
              <a:t> </a:t>
            </a:r>
            <a:r>
              <a:rPr lang="en-US" sz="2200" dirty="0">
                <a:latin typeface="Georgia"/>
              </a:rPr>
              <a:t>Contribution from s=0.33; from p=0.66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421792" y="-101690"/>
            <a:ext cx="9144000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b="1" u="sng" dirty="0">
                <a:solidFill>
                  <a:srgbClr val="3333FF"/>
                </a:solidFill>
                <a:latin typeface="Georgia"/>
              </a:rPr>
              <a:t>Signs and coefficients for these particular </a:t>
            </a:r>
            <a:r>
              <a:rPr lang="en-US" sz="2400" b="1" i="1" u="sng" dirty="0">
                <a:solidFill>
                  <a:srgbClr val="3333FF"/>
                </a:solidFill>
                <a:latin typeface="Georgia"/>
              </a:rPr>
              <a:t>sp</a:t>
            </a:r>
            <a:r>
              <a:rPr lang="en-US" sz="2400" b="1" u="sng" baseline="30000" dirty="0">
                <a:solidFill>
                  <a:srgbClr val="3333FF"/>
                </a:solidFill>
                <a:latin typeface="Georgia"/>
              </a:rPr>
              <a:t>2</a:t>
            </a:r>
            <a:r>
              <a:rPr lang="en-US" sz="2400" b="1" u="sng" dirty="0">
                <a:solidFill>
                  <a:srgbClr val="3333FF"/>
                </a:solidFill>
                <a:latin typeface="Georgia"/>
              </a:rPr>
              <a:t> hybrids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7912" y="1008680"/>
            <a:ext cx="3162344" cy="2755653"/>
            <a:chOff x="130379" y="1110544"/>
            <a:chExt cx="3162344" cy="2755653"/>
          </a:xfrm>
        </p:grpSpPr>
        <p:grpSp>
          <p:nvGrpSpPr>
            <p:cNvPr id="22" name="Group 2047"/>
            <p:cNvGrpSpPr>
              <a:grpSpLocks noChangeAspect="1"/>
            </p:cNvGrpSpPr>
            <p:nvPr/>
          </p:nvGrpSpPr>
          <p:grpSpPr>
            <a:xfrm rot="16200000">
              <a:off x="494953" y="1068428"/>
              <a:ext cx="2755653" cy="2839886"/>
              <a:chOff x="571500" y="2212985"/>
              <a:chExt cx="2296381" cy="2366573"/>
            </a:xfrm>
          </p:grpSpPr>
          <p:pic>
            <p:nvPicPr>
              <p:cNvPr id="26" name="Picture 5" descr="http://wpscms.pearsoncmg.com/wps/media/objects/3662/3749964/Aus_content_08/Fig08-16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392" t="-1" r="33904" b="65517"/>
              <a:stretch/>
            </p:blipFill>
            <p:spPr bwMode="auto">
              <a:xfrm>
                <a:off x="928827" y="2836457"/>
                <a:ext cx="1564689" cy="477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7" name="Straight Arrow Connector 26"/>
              <p:cNvCxnSpPr/>
              <p:nvPr/>
            </p:nvCxnSpPr>
            <p:spPr>
              <a:xfrm flipV="1">
                <a:off x="571500" y="3098039"/>
                <a:ext cx="1993530" cy="914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rot="5400000">
                <a:off x="415486" y="3257292"/>
                <a:ext cx="1956977" cy="74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914400" y="2308518"/>
                <a:ext cx="470147" cy="78978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3600000">
                <a:off x="914400" y="3166478"/>
                <a:ext cx="470147" cy="78978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 rot="5400000">
                <a:off x="1364906" y="4145277"/>
                <a:ext cx="483840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i="1" dirty="0">
                    <a:solidFill>
                      <a:prstClr val="black"/>
                    </a:solidFill>
                    <a:latin typeface="Georgia" pitchFamily="18" charset="0"/>
                  </a:rPr>
                  <a:t>+x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5400000">
                <a:off x="2422246" y="2648153"/>
                <a:ext cx="506549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i="1" dirty="0">
                    <a:solidFill>
                      <a:prstClr val="black"/>
                    </a:solidFill>
                    <a:latin typeface="Georgia" pitchFamily="18" charset="0"/>
                  </a:rPr>
                  <a:t>+y</a:t>
                </a:r>
                <a:endParaRPr lang="en-IN" b="1" i="1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5400000">
                <a:off x="1000072" y="3651071"/>
                <a:ext cx="527923" cy="333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prstClr val="black"/>
                    </a:solidFill>
                    <a:latin typeface="Georgia" pitchFamily="18" charset="0"/>
                  </a:rPr>
                  <a:t>30</a:t>
                </a:r>
                <a:r>
                  <a:rPr lang="en-US" sz="2000" b="1" baseline="30000" dirty="0">
                    <a:solidFill>
                      <a:prstClr val="black"/>
                    </a:solidFill>
                    <a:latin typeface="Georgia" pitchFamily="18" charset="0"/>
                  </a:rPr>
                  <a:t>o</a:t>
                </a:r>
                <a:endParaRPr lang="en-IN" sz="2000" b="1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5400000">
                <a:off x="993100" y="2310234"/>
                <a:ext cx="527923" cy="333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prstClr val="black"/>
                    </a:solidFill>
                    <a:latin typeface="Georgia" pitchFamily="18" charset="0"/>
                  </a:rPr>
                  <a:t>30</a:t>
                </a:r>
                <a:r>
                  <a:rPr lang="en-US" sz="2000" b="1" baseline="30000" dirty="0">
                    <a:solidFill>
                      <a:prstClr val="black"/>
                    </a:solidFill>
                    <a:latin typeface="Georgia" pitchFamily="18" charset="0"/>
                  </a:rPr>
                  <a:t>o</a:t>
                </a:r>
                <a:endParaRPr lang="en-IN" sz="2000" b="1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1627549" y="1467660"/>
              <a:ext cx="5437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latin typeface="Georgia" pitchFamily="18" charset="0"/>
                </a:rPr>
                <a:t>h1</a:t>
              </a:r>
              <a:endParaRPr lang="en-IN" b="1" i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44225" y="3394267"/>
              <a:ext cx="5854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latin typeface="Georgia" pitchFamily="18" charset="0"/>
                </a:rPr>
                <a:t>h2</a:t>
              </a:r>
              <a:endParaRPr lang="en-IN" b="1" i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0379" y="3382893"/>
              <a:ext cx="5854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prstClr val="black"/>
                  </a:solidFill>
                  <a:latin typeface="Georgia" pitchFamily="18" charset="0"/>
                </a:rPr>
                <a:t>h3</a:t>
              </a:r>
              <a:endParaRPr lang="en-IN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7054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7791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Hybridization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2234" y="715"/>
            <a:ext cx="5518634" cy="1200328"/>
          </a:xfrm>
          <a:prstGeom prst="rect">
            <a:avLst/>
          </a:prstGeom>
          <a:solidFill>
            <a:srgbClr val="E8EFD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Linear combination of atomic </a:t>
            </a:r>
            <a:r>
              <a:rPr lang="en-US" sz="2400" dirty="0" err="1">
                <a:solidFill>
                  <a:schemeClr val="tx1"/>
                </a:solidFill>
                <a:latin typeface="Georgia" pitchFamily="18" charset="0"/>
              </a:rPr>
              <a:t>orbitals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Georgia" pitchFamily="18" charset="0"/>
              </a:rPr>
              <a:t>within an atom 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leading to more effective bonding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743200" y="3231834"/>
            <a:ext cx="533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43200" y="1633222"/>
            <a:ext cx="533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29000" y="1633222"/>
            <a:ext cx="533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14800" y="1633222"/>
            <a:ext cx="533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62600" y="1633222"/>
            <a:ext cx="533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400" y="1633222"/>
            <a:ext cx="533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0" y="2623822"/>
            <a:ext cx="533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19800" y="2014222"/>
            <a:ext cx="533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276600" y="2623822"/>
            <a:ext cx="2819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3276600" y="1633222"/>
            <a:ext cx="28194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276600" y="2014222"/>
            <a:ext cx="27432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76600" y="1633222"/>
            <a:ext cx="2743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743200" y="2852422"/>
            <a:ext cx="489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2s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43200" y="1176022"/>
            <a:ext cx="623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2p</a:t>
            </a:r>
            <a:r>
              <a:rPr lang="en-US" sz="2400" baseline="-25000" dirty="0">
                <a:solidFill>
                  <a:prstClr val="black"/>
                </a:solidFill>
                <a:latin typeface="Georgia" pitchFamily="18" charset="0"/>
              </a:rPr>
              <a:t>z</a:t>
            </a:r>
            <a:endParaRPr lang="en-US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3414711" y="1176022"/>
            <a:ext cx="636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2p</a:t>
            </a:r>
            <a:r>
              <a:rPr lang="en-US" sz="2400" baseline="-25000" dirty="0">
                <a:solidFill>
                  <a:prstClr val="black"/>
                </a:solidFill>
                <a:latin typeface="Georgia" pitchFamily="18" charset="0"/>
              </a:rPr>
              <a:t>x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4087687" y="1176022"/>
            <a:ext cx="636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2p</a:t>
            </a:r>
            <a:r>
              <a:rPr lang="en-US" sz="2400" baseline="-25000" dirty="0">
                <a:solidFill>
                  <a:prstClr val="black"/>
                </a:solidFill>
                <a:latin typeface="Georgia" pitchFamily="18" charset="0"/>
              </a:rPr>
              <a:t>y</a:t>
            </a:r>
            <a:endParaRPr lang="en-US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5486400" y="1176022"/>
            <a:ext cx="636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2p</a:t>
            </a:r>
            <a:r>
              <a:rPr lang="en-US" sz="2400" baseline="-25000" dirty="0">
                <a:solidFill>
                  <a:prstClr val="black"/>
                </a:solidFill>
                <a:latin typeface="Georgia" pitchFamily="18" charset="0"/>
              </a:rPr>
              <a:t>x</a:t>
            </a:r>
            <a:endParaRPr lang="en-US" baseline="-25000" dirty="0"/>
          </a:p>
        </p:txBody>
      </p:sp>
      <p:sp>
        <p:nvSpPr>
          <p:cNvPr id="33" name="Rectangle 32"/>
          <p:cNvSpPr/>
          <p:nvPr/>
        </p:nvSpPr>
        <p:spPr>
          <a:xfrm>
            <a:off x="6172200" y="1176022"/>
            <a:ext cx="636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2p</a:t>
            </a:r>
            <a:r>
              <a:rPr lang="en-US" sz="2400" baseline="-25000" dirty="0">
                <a:solidFill>
                  <a:prstClr val="black"/>
                </a:solidFill>
                <a:latin typeface="Georgia" pitchFamily="18" charset="0"/>
              </a:rPr>
              <a:t>y</a:t>
            </a:r>
            <a:endParaRPr lang="en-US" baseline="-25000" dirty="0"/>
          </a:p>
        </p:txBody>
      </p:sp>
      <p:sp>
        <p:nvSpPr>
          <p:cNvPr id="34" name="Rectangle 33"/>
          <p:cNvSpPr/>
          <p:nvPr/>
        </p:nvSpPr>
        <p:spPr>
          <a:xfrm>
            <a:off x="6629400" y="1785622"/>
            <a:ext cx="1608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i="1" dirty="0">
                <a:solidFill>
                  <a:prstClr val="black"/>
                </a:solidFill>
                <a:latin typeface="Symbol" charset="2"/>
                <a:cs typeface="Symbol" charset="2"/>
                <a:sym typeface="Symbol"/>
              </a:rPr>
              <a:t>g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2s+</a:t>
            </a:r>
            <a:r>
              <a:rPr lang="en-US" sz="2400" i="1" dirty="0">
                <a:solidFill>
                  <a:prstClr val="black"/>
                </a:solidFill>
                <a:latin typeface="Symbol" charset="2"/>
                <a:cs typeface="Symbol" charset="2"/>
                <a:sym typeface="Symbol"/>
              </a:rPr>
              <a:t>d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2p</a:t>
            </a:r>
            <a:r>
              <a:rPr lang="en-US" sz="2400" baseline="-25000" dirty="0">
                <a:solidFill>
                  <a:prstClr val="black"/>
                </a:solidFill>
                <a:latin typeface="Georgia" pitchFamily="18" charset="0"/>
              </a:rPr>
              <a:t>z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29400" y="2390757"/>
            <a:ext cx="166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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2s+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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2p</a:t>
            </a:r>
            <a:r>
              <a:rPr lang="en-US" sz="2400" baseline="-25000" dirty="0">
                <a:solidFill>
                  <a:prstClr val="black"/>
                </a:solidFill>
                <a:latin typeface="Georgia" pitchFamily="18" charset="0"/>
              </a:rPr>
              <a:t>z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095" y="3374527"/>
            <a:ext cx="88392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The </a:t>
            </a:r>
            <a:r>
              <a:rPr lang="en-US" sz="2400" b="1" i="1" dirty="0">
                <a:solidFill>
                  <a:schemeClr val="tx1"/>
                </a:solidFill>
                <a:latin typeface="Georgia" pitchFamily="18" charset="0"/>
              </a:rPr>
              <a:t>coefficients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</a:t>
            </a:r>
            <a:r>
              <a:rPr lang="en-US" sz="2400" b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,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</a:t>
            </a:r>
            <a:r>
              <a:rPr lang="en-US" sz="2400" b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, </a:t>
            </a:r>
            <a:r>
              <a:rPr lang="en-US" sz="2400" b="1" i="1" dirty="0">
                <a:solidFill>
                  <a:prstClr val="black"/>
                </a:solidFill>
                <a:latin typeface="Symbol" charset="2"/>
                <a:cs typeface="Symbol" charset="2"/>
                <a:sym typeface="Symbol"/>
              </a:rPr>
              <a:t>g </a:t>
            </a:r>
            <a:r>
              <a:rPr lang="en-US" sz="2400" dirty="0">
                <a:solidFill>
                  <a:prstClr val="black"/>
                </a:solidFill>
                <a:latin typeface="Georgia"/>
                <a:cs typeface="Georgia"/>
                <a:sym typeface="Symbol"/>
              </a:rPr>
              <a:t>and</a:t>
            </a:r>
            <a:r>
              <a:rPr lang="en-US" sz="2400" b="1" i="1" dirty="0">
                <a:solidFill>
                  <a:prstClr val="black"/>
                </a:solidFill>
                <a:latin typeface="Symbol" charset="2"/>
                <a:cs typeface="Symbol" charset="2"/>
                <a:sym typeface="Symbol"/>
              </a:rPr>
              <a:t> d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depend on </a:t>
            </a:r>
            <a:r>
              <a:rPr lang="en-US" sz="2400" b="1" i="1" dirty="0">
                <a:solidFill>
                  <a:schemeClr val="tx1"/>
                </a:solidFill>
                <a:latin typeface="Georgia" pitchFamily="18" charset="0"/>
              </a:rPr>
              <a:t>field strength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6256486"/>
            <a:ext cx="9067800" cy="461665"/>
          </a:xfrm>
          <a:prstGeom prst="rect">
            <a:avLst/>
          </a:prstGeom>
          <a:solidFill>
            <a:srgbClr val="E8EFD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Hybridization </a:t>
            </a:r>
            <a:r>
              <a:rPr lang="en-US" sz="2400" dirty="0" err="1">
                <a:solidFill>
                  <a:schemeClr val="tx1"/>
                </a:solidFill>
                <a:latin typeface="Georgia" pitchFamily="18" charset="0"/>
              </a:rPr>
              <a:t>origintes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 in VBT and relies on experimental results</a:t>
            </a:r>
          </a:p>
        </p:txBody>
      </p:sp>
      <p:pic>
        <p:nvPicPr>
          <p:cNvPr id="27" name="Picture 7" descr="Pauling_at_31yea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40" y="859321"/>
            <a:ext cx="1481376" cy="207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28"/>
          <p:cNvSpPr/>
          <p:nvPr/>
        </p:nvSpPr>
        <p:spPr>
          <a:xfrm>
            <a:off x="94889" y="3859071"/>
            <a:ext cx="8819405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9250" indent="-349250">
              <a:buFont typeface="Arial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Georgia" pitchFamily="18" charset="0"/>
              </a:rPr>
              <a:t>Square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 of a coefficient = </a:t>
            </a:r>
            <a:r>
              <a:rPr lang="en-US" sz="2400" b="1" i="1" dirty="0">
                <a:solidFill>
                  <a:schemeClr val="tx1"/>
                </a:solidFill>
                <a:latin typeface="Georgia" pitchFamily="18" charset="0"/>
              </a:rPr>
              <a:t>contribution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 of that AO in the hybrid orbital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220" y="4723093"/>
            <a:ext cx="84010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i="1" dirty="0">
                <a:latin typeface="Georgia" pitchFamily="18" charset="0"/>
              </a:rPr>
              <a:t>Equivalent</a:t>
            </a:r>
            <a:r>
              <a:rPr lang="en-US" sz="2400" dirty="0">
                <a:latin typeface="Georgia" pitchFamily="18" charset="0"/>
              </a:rPr>
              <a:t> hybrid orbitals (same </a:t>
            </a:r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</a:rPr>
              <a:t>s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</a:rPr>
              <a:t>-contribution</a:t>
            </a:r>
            <a:r>
              <a:rPr lang="en-US" sz="2400" dirty="0">
                <a:latin typeface="Georgia" pitchFamily="18" charset="0"/>
              </a:rPr>
              <a:t>, same </a:t>
            </a:r>
            <a:r>
              <a:rPr lang="en-US" sz="2400" i="1" dirty="0">
                <a:solidFill>
                  <a:srgbClr val="FF6600"/>
                </a:solidFill>
                <a:latin typeface="Georgia" pitchFamily="18" charset="0"/>
              </a:rPr>
              <a:t>p</a:t>
            </a:r>
            <a:r>
              <a:rPr lang="en-US" sz="2400" dirty="0">
                <a:solidFill>
                  <a:srgbClr val="FF6600"/>
                </a:solidFill>
                <a:latin typeface="Georgia" pitchFamily="18" charset="0"/>
              </a:rPr>
              <a:t>-contribution </a:t>
            </a:r>
            <a:r>
              <a:rPr lang="en-US" sz="2400" dirty="0">
                <a:latin typeface="Georgia" pitchFamily="18" charset="0"/>
              </a:rPr>
              <a:t>in each hybrid orbital) have </a:t>
            </a:r>
            <a:r>
              <a:rPr lang="en-US" sz="2400" i="1" dirty="0">
                <a:latin typeface="Georgia" pitchFamily="18" charset="0"/>
              </a:rPr>
              <a:t>same energies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400" y="5575206"/>
            <a:ext cx="7492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Georgia" pitchFamily="18" charset="0"/>
              </a:rPr>
              <a:t>Hybrid orbitals are </a:t>
            </a:r>
            <a:r>
              <a:rPr lang="en-US" sz="2400" b="1" i="1" dirty="0" err="1">
                <a:latin typeface="Georgia" pitchFamily="18" charset="0"/>
              </a:rPr>
              <a:t>ortho</a:t>
            </a:r>
            <a:r>
              <a:rPr lang="en-US" sz="2400" b="1" i="1" dirty="0">
                <a:latin typeface="Georgia" pitchFamily="18" charset="0"/>
              </a:rPr>
              <a:t>-normal </a:t>
            </a:r>
            <a:r>
              <a:rPr lang="en-US" sz="2400" dirty="0">
                <a:latin typeface="Georgia" pitchFamily="18" charset="0"/>
              </a:rPr>
              <a:t>to each other </a:t>
            </a:r>
          </a:p>
        </p:txBody>
      </p:sp>
    </p:spTree>
    <p:extLst>
      <p:ext uri="{BB962C8B-B14F-4D97-AF65-F5344CB8AC3E}">
        <p14:creationId xmlns:p14="http://schemas.microsoft.com/office/powerpoint/2010/main" val="71933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29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ular Callout 63"/>
          <p:cNvSpPr/>
          <p:nvPr/>
        </p:nvSpPr>
        <p:spPr>
          <a:xfrm>
            <a:off x="4114800" y="2133600"/>
            <a:ext cx="876300" cy="609600"/>
          </a:xfrm>
          <a:prstGeom prst="wedgeRoundRectCallout">
            <a:avLst>
              <a:gd name="adj1" fmla="val -42303"/>
              <a:gd name="adj2" fmla="val 579431"/>
              <a:gd name="adj3" fmla="val 16667"/>
            </a:avLst>
          </a:prstGeom>
          <a:solidFill>
            <a:srgbClr val="FF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638800" y="1143000"/>
            <a:ext cx="3276600" cy="57150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52400" y="1143000"/>
            <a:ext cx="3276600" cy="5715000"/>
          </a:xfrm>
          <a:prstGeom prst="roundRect">
            <a:avLst/>
          </a:prstGeom>
          <a:solidFill>
            <a:srgbClr val="FF6600">
              <a:alpha val="25000"/>
            </a:srgb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Georgia"/>
              <a:cs typeface="Georgi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27791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Heteronuclear</a:t>
            </a:r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 </a:t>
            </a:r>
            <a:r>
              <a:rPr lang="en-US" sz="2400" b="1" u="sng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Diatomics</a:t>
            </a:r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: CO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3656105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62000" y="2057400"/>
            <a:ext cx="838200" cy="153895"/>
            <a:chOff x="609600" y="3808505"/>
            <a:chExt cx="838200" cy="15389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9600" y="3808505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09600" y="38862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9600" y="39624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 flipV="1">
            <a:off x="1600200" y="3200400"/>
            <a:ext cx="838200" cy="45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38400" y="2652059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38400" y="3198905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438400" y="2102223"/>
            <a:ext cx="838200" cy="77695"/>
            <a:chOff x="838200" y="4113305"/>
            <a:chExt cx="838200" cy="7769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838200" y="4113305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38200" y="41910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4114800" y="1356659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14800" y="2667000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14800" y="4648200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91200" y="3627718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91200" y="5455023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467600" y="5897282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114800" y="1737659"/>
            <a:ext cx="838200" cy="77695"/>
            <a:chOff x="838200" y="4113305"/>
            <a:chExt cx="838200" cy="7769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838200" y="4113305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38200" y="41910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114800" y="3139141"/>
            <a:ext cx="838200" cy="77695"/>
            <a:chOff x="838200" y="4113305"/>
            <a:chExt cx="838200" cy="7769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838200" y="4113305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38200" y="41910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114800" y="5455023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791200" y="2810434"/>
            <a:ext cx="838200" cy="77695"/>
            <a:chOff x="838200" y="4113305"/>
            <a:chExt cx="838200" cy="7769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838200" y="4113305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38200" y="41910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467600" y="2757393"/>
            <a:ext cx="838200" cy="153895"/>
            <a:chOff x="609600" y="3808505"/>
            <a:chExt cx="838200" cy="153895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609600" y="3808505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09600" y="38862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09600" y="39624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1152" name="TextBox 561151"/>
          <p:cNvSpPr txBox="1"/>
          <p:nvPr/>
        </p:nvSpPr>
        <p:spPr>
          <a:xfrm>
            <a:off x="1576372" y="6096000"/>
            <a:ext cx="404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Georgia"/>
                <a:cs typeface="Georgia"/>
              </a:rPr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86600" y="6096000"/>
            <a:ext cx="43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Georgia"/>
                <a:cs typeface="Georgia"/>
              </a:rPr>
              <a:t>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8600" y="1806476"/>
            <a:ext cx="5996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2</a:t>
            </a:r>
            <a:r>
              <a:rPr lang="en-US" sz="2400" i="1" dirty="0">
                <a:latin typeface="Georgia"/>
                <a:cs typeface="Georgia"/>
              </a:rPr>
              <a:t>p</a:t>
            </a:r>
          </a:p>
          <a:p>
            <a:endParaRPr lang="en-US" sz="2000" dirty="0">
              <a:latin typeface="Georgia"/>
              <a:cs typeface="Georgia"/>
            </a:endParaRPr>
          </a:p>
          <a:p>
            <a:endParaRPr lang="en-US" sz="2000" dirty="0">
              <a:latin typeface="Georgia"/>
              <a:cs typeface="Georgia"/>
            </a:endParaRPr>
          </a:p>
          <a:p>
            <a:endParaRPr lang="en-US" sz="2000" dirty="0">
              <a:latin typeface="Georgia"/>
              <a:cs typeface="Georgia"/>
            </a:endParaRPr>
          </a:p>
          <a:p>
            <a:endParaRPr lang="en-US" sz="2000" dirty="0">
              <a:latin typeface="Georgia"/>
              <a:cs typeface="Georgia"/>
            </a:endParaRPr>
          </a:p>
          <a:p>
            <a:r>
              <a:rPr lang="en-US" sz="2400" dirty="0">
                <a:latin typeface="Georgia"/>
                <a:cs typeface="Georgia"/>
              </a:rPr>
              <a:t>2</a:t>
            </a:r>
            <a:r>
              <a:rPr lang="en-US" sz="2400" i="1" dirty="0">
                <a:latin typeface="Georgia"/>
                <a:cs typeface="Georgia"/>
              </a:rPr>
              <a:t>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305800" y="2514600"/>
            <a:ext cx="59968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2</a:t>
            </a:r>
            <a:r>
              <a:rPr lang="en-US" sz="2400" i="1" dirty="0">
                <a:latin typeface="Georgia"/>
                <a:cs typeface="Georgia"/>
              </a:rPr>
              <a:t>p</a:t>
            </a:r>
          </a:p>
          <a:p>
            <a:endParaRPr lang="en-US" sz="2000" dirty="0">
              <a:latin typeface="Georgia"/>
              <a:cs typeface="Georgia"/>
            </a:endParaRPr>
          </a:p>
          <a:p>
            <a:endParaRPr lang="en-US" sz="2000" dirty="0">
              <a:latin typeface="Georgia"/>
              <a:cs typeface="Georgia"/>
            </a:endParaRPr>
          </a:p>
          <a:p>
            <a:endParaRPr lang="en-US" sz="2000" dirty="0">
              <a:latin typeface="Georgia"/>
              <a:cs typeface="Georgia"/>
            </a:endParaRPr>
          </a:p>
          <a:p>
            <a:endParaRPr lang="en-US" sz="2000" dirty="0">
              <a:latin typeface="Georgia"/>
              <a:cs typeface="Georgia"/>
            </a:endParaRPr>
          </a:p>
          <a:p>
            <a:endParaRPr lang="en-US" sz="2000" dirty="0">
              <a:latin typeface="Georgia"/>
              <a:cs typeface="Georgia"/>
            </a:endParaRPr>
          </a:p>
          <a:p>
            <a:endParaRPr lang="en-US" sz="2000" dirty="0">
              <a:latin typeface="Georgia"/>
              <a:cs typeface="Georgia"/>
            </a:endParaRPr>
          </a:p>
          <a:p>
            <a:endParaRPr lang="en-US" sz="2000" dirty="0">
              <a:latin typeface="Georgia"/>
              <a:cs typeface="Georgia"/>
            </a:endParaRPr>
          </a:p>
          <a:p>
            <a:endParaRPr lang="en-US" sz="2000" dirty="0">
              <a:latin typeface="Georgia"/>
              <a:cs typeface="Georgia"/>
            </a:endParaRPr>
          </a:p>
          <a:p>
            <a:endParaRPr lang="en-US" sz="2000" dirty="0">
              <a:latin typeface="Georgia"/>
              <a:cs typeface="Georgia"/>
            </a:endParaRPr>
          </a:p>
          <a:p>
            <a:r>
              <a:rPr lang="en-US" sz="2400" dirty="0">
                <a:latin typeface="Georgia"/>
                <a:cs typeface="Georgia"/>
              </a:rPr>
              <a:t>2</a:t>
            </a:r>
            <a:r>
              <a:rPr lang="en-US" sz="2400" i="1" dirty="0">
                <a:latin typeface="Georgia"/>
                <a:cs typeface="Georgia"/>
              </a:rPr>
              <a:t>s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600200" y="2133600"/>
            <a:ext cx="838200" cy="1143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0200" y="2133600"/>
            <a:ext cx="838200" cy="533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600200" y="2667000"/>
            <a:ext cx="838200" cy="990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676400" y="2133600"/>
            <a:ext cx="76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629400" y="5486400"/>
            <a:ext cx="838200" cy="4138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6629400" y="3581400"/>
            <a:ext cx="838200" cy="23188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629400" y="2841298"/>
            <a:ext cx="860096" cy="25689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629400" y="2841298"/>
            <a:ext cx="860096" cy="8163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629400" y="2819400"/>
            <a:ext cx="838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4953000" y="5453996"/>
            <a:ext cx="838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276600" y="2667000"/>
            <a:ext cx="76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76600" y="3200400"/>
            <a:ext cx="838200" cy="1447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4953000" y="3657600"/>
            <a:ext cx="838200" cy="990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3276600" y="1371600"/>
            <a:ext cx="838200" cy="1905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4953000" y="1371600"/>
            <a:ext cx="914400" cy="2286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276600" y="2166447"/>
            <a:ext cx="838200" cy="10339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4953000" y="2841298"/>
            <a:ext cx="838200" cy="3591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3287548" y="1752600"/>
            <a:ext cx="827252" cy="4243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4953000" y="1752600"/>
            <a:ext cx="838200" cy="1066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14600" y="3124200"/>
            <a:ext cx="570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eorgia"/>
                <a:cs typeface="Georgia"/>
              </a:rPr>
              <a:t>h1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14600" y="2209800"/>
            <a:ext cx="60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eorgia"/>
                <a:cs typeface="Georgia"/>
              </a:rPr>
              <a:t>h2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438400" y="1600200"/>
            <a:ext cx="97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Georgia"/>
                <a:cs typeface="Georgia"/>
              </a:rPr>
              <a:t>p</a:t>
            </a:r>
            <a:r>
              <a:rPr lang="en-US" sz="2400" i="1" baseline="-25000" dirty="0" err="1">
                <a:latin typeface="Georgia"/>
                <a:cs typeface="Georgia"/>
              </a:rPr>
              <a:t>x</a:t>
            </a:r>
            <a:r>
              <a:rPr lang="en-US" sz="2400" i="1" dirty="0">
                <a:latin typeface="Georgia"/>
                <a:cs typeface="Georgia"/>
              </a:rPr>
              <a:t>, </a:t>
            </a:r>
            <a:r>
              <a:rPr lang="en-US" sz="2400" i="1" dirty="0" err="1">
                <a:latin typeface="Georgia"/>
                <a:cs typeface="Georgia"/>
              </a:rPr>
              <a:t>p</a:t>
            </a:r>
            <a:r>
              <a:rPr lang="en-US" sz="2400" i="1" baseline="-25000" dirty="0" err="1">
                <a:latin typeface="Georgia"/>
                <a:cs typeface="Georgia"/>
              </a:rPr>
              <a:t>y</a:t>
            </a:r>
            <a:endParaRPr lang="en-US" sz="2400" i="1" baseline="-25000" dirty="0">
              <a:latin typeface="Georgia"/>
              <a:cs typeface="Georgi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04268" y="4948535"/>
            <a:ext cx="607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eorgia"/>
                <a:cs typeface="Georgia"/>
              </a:rPr>
              <a:t>h3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791200" y="3195935"/>
            <a:ext cx="61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eorgia"/>
                <a:cs typeface="Georgia"/>
              </a:rPr>
              <a:t>h4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728068" y="2281535"/>
            <a:ext cx="97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Georgia"/>
                <a:cs typeface="Georgia"/>
              </a:rPr>
              <a:t>p</a:t>
            </a:r>
            <a:r>
              <a:rPr lang="en-US" sz="2400" i="1" baseline="-25000" dirty="0" err="1">
                <a:latin typeface="Georgia"/>
                <a:cs typeface="Georgia"/>
              </a:rPr>
              <a:t>x</a:t>
            </a:r>
            <a:r>
              <a:rPr lang="en-US" sz="2400" i="1" dirty="0">
                <a:latin typeface="Georgia"/>
                <a:cs typeface="Georgia"/>
              </a:rPr>
              <a:t>, </a:t>
            </a:r>
            <a:r>
              <a:rPr lang="en-US" sz="2400" i="1" dirty="0" err="1">
                <a:latin typeface="Georgia"/>
                <a:cs typeface="Georgia"/>
              </a:rPr>
              <a:t>p</a:t>
            </a:r>
            <a:r>
              <a:rPr lang="en-US" sz="2400" i="1" baseline="-25000" dirty="0" err="1">
                <a:latin typeface="Georgia"/>
                <a:cs typeface="Georgia"/>
              </a:rPr>
              <a:t>y</a:t>
            </a:r>
            <a:endParaRPr lang="en-US" sz="2400" i="1" baseline="-25000" dirty="0">
              <a:latin typeface="Georgia"/>
              <a:cs typeface="Georgi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596176" y="5181600"/>
            <a:ext cx="671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Symbol" charset="2"/>
                <a:cs typeface="Symbol" charset="2"/>
              </a:rPr>
              <a:t>s</a:t>
            </a:r>
            <a:r>
              <a:rPr lang="en-US" sz="2400" i="1" baseline="-25000" dirty="0" err="1">
                <a:latin typeface="Georgia"/>
                <a:cs typeface="Georgia"/>
              </a:rPr>
              <a:t>nb</a:t>
            </a:r>
            <a:endParaRPr lang="en-US" sz="2400" i="1" baseline="-25000" dirty="0">
              <a:latin typeface="Georgia"/>
              <a:cs typeface="Georgi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917496" y="2362200"/>
            <a:ext cx="671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Symbol" charset="2"/>
                <a:cs typeface="Symbol" charset="2"/>
              </a:rPr>
              <a:t>s</a:t>
            </a:r>
            <a:r>
              <a:rPr lang="en-US" sz="2400" i="1" baseline="-25000" dirty="0" err="1">
                <a:latin typeface="Georgia"/>
                <a:cs typeface="Georgia"/>
              </a:rPr>
              <a:t>nb</a:t>
            </a:r>
            <a:endParaRPr lang="en-US" sz="2400" i="1" baseline="-25000" dirty="0">
              <a:latin typeface="Georgia"/>
              <a:cs typeface="Georgia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918440" y="4415135"/>
            <a:ext cx="44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s</a:t>
            </a:r>
            <a:endParaRPr lang="en-US" sz="2400" i="1" baseline="-25000" dirty="0">
              <a:latin typeface="Georgia"/>
              <a:cs typeface="Georgi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911696" y="1062335"/>
            <a:ext cx="49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s</a:t>
            </a:r>
            <a:r>
              <a:rPr lang="en-US" sz="2400" baseline="30000" dirty="0">
                <a:latin typeface="Symbol" charset="2"/>
                <a:cs typeface="Symbol" charset="2"/>
              </a:rPr>
              <a:t>*</a:t>
            </a:r>
            <a:endParaRPr lang="en-US" sz="2400" baseline="30000" dirty="0">
              <a:latin typeface="Georgia"/>
              <a:cs typeface="Georgi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86536" y="1676400"/>
            <a:ext cx="49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p</a:t>
            </a:r>
            <a:r>
              <a:rPr lang="en-US" sz="2400" baseline="30000" dirty="0">
                <a:latin typeface="Symbol" charset="2"/>
                <a:cs typeface="Symbol" charset="2"/>
              </a:rPr>
              <a:t>*</a:t>
            </a:r>
            <a:endParaRPr lang="en-US" sz="2400" baseline="30000" dirty="0">
              <a:latin typeface="Georgia"/>
              <a:cs typeface="Georgia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886200" y="311973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p</a:t>
            </a:r>
            <a:endParaRPr lang="en-US" sz="2400" baseline="30000" dirty="0">
              <a:latin typeface="Georgia"/>
              <a:cs typeface="Georgia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838200" y="3124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914400" y="3124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990600" y="1752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1219200" y="1676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7772400" y="543612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7848600" y="5410200"/>
            <a:ext cx="0" cy="457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7543800" y="244704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7620000" y="2438400"/>
            <a:ext cx="0" cy="457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7924800" y="2362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8001000" y="2362200"/>
            <a:ext cx="0" cy="457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4495800" y="497892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4572000" y="4953000"/>
            <a:ext cx="0" cy="457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V="1">
            <a:off x="4495800" y="414072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4572000" y="4114800"/>
            <a:ext cx="0" cy="457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4267200" y="276912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4343400" y="2743200"/>
            <a:ext cx="0" cy="457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V="1">
            <a:off x="4648200" y="2743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V="1">
            <a:off x="4724400" y="2717280"/>
            <a:ext cx="0" cy="457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4495800" y="2209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4572000" y="2183880"/>
            <a:ext cx="0" cy="457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862372" y="593913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ymbol" charset="2"/>
                <a:cs typeface="Symbol" charset="2"/>
              </a:rPr>
              <a:t>s</a:t>
            </a:r>
            <a:r>
              <a:rPr lang="en-US" sz="2400" b="1" dirty="0">
                <a:solidFill>
                  <a:srgbClr val="FF0000"/>
                </a:solidFill>
                <a:latin typeface="Georgia"/>
                <a:cs typeface="Georgia"/>
              </a:rPr>
              <a:t>-donor</a:t>
            </a:r>
          </a:p>
        </p:txBody>
      </p:sp>
      <p:sp>
        <p:nvSpPr>
          <p:cNvPr id="164" name="Rounded Rectangular Callout 163"/>
          <p:cNvSpPr/>
          <p:nvPr/>
        </p:nvSpPr>
        <p:spPr>
          <a:xfrm>
            <a:off x="4114800" y="1447800"/>
            <a:ext cx="876300" cy="609600"/>
          </a:xfrm>
          <a:prstGeom prst="wedgeRoundRectCallout">
            <a:avLst>
              <a:gd name="adj1" fmla="val 192526"/>
              <a:gd name="adj2" fmla="val -161246"/>
              <a:gd name="adj3" fmla="val 16667"/>
            </a:avLst>
          </a:prstGeom>
          <a:solidFill>
            <a:schemeClr val="tx2">
              <a:lumMod val="60000"/>
              <a:lumOff val="4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6172200" y="53340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ymbol" charset="2"/>
                <a:cs typeface="Symbol" charset="2"/>
              </a:rPr>
              <a:t>p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  <a:t>-acceptor</a:t>
            </a:r>
          </a:p>
        </p:txBody>
      </p:sp>
    </p:spTree>
    <p:extLst>
      <p:ext uri="{BB962C8B-B14F-4D97-AF65-F5344CB8AC3E}">
        <p14:creationId xmlns:p14="http://schemas.microsoft.com/office/powerpoint/2010/main" val="208744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12" grpId="0"/>
      <p:bldP spid="113" grpId="0"/>
      <p:bldP spid="114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63" grpId="0"/>
      <p:bldP spid="164" grpId="0" animBg="1"/>
      <p:bldP spid="1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ular Callout 63"/>
          <p:cNvSpPr/>
          <p:nvPr/>
        </p:nvSpPr>
        <p:spPr>
          <a:xfrm>
            <a:off x="4114800" y="2133600"/>
            <a:ext cx="876300" cy="609600"/>
          </a:xfrm>
          <a:prstGeom prst="wedgeRoundRectCallout">
            <a:avLst>
              <a:gd name="adj1" fmla="val -42303"/>
              <a:gd name="adj2" fmla="val 579431"/>
              <a:gd name="adj3" fmla="val 16667"/>
            </a:avLst>
          </a:prstGeom>
          <a:solidFill>
            <a:srgbClr val="FF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638800" y="1143000"/>
            <a:ext cx="3276600" cy="57150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52400" y="1143000"/>
            <a:ext cx="3276600" cy="5715000"/>
          </a:xfrm>
          <a:prstGeom prst="roundRect">
            <a:avLst/>
          </a:prstGeom>
          <a:solidFill>
            <a:srgbClr val="FF6600">
              <a:alpha val="25000"/>
            </a:srgb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Georgia"/>
              <a:cs typeface="Georgi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27791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Heteronuclear</a:t>
            </a:r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 </a:t>
            </a:r>
            <a:r>
              <a:rPr lang="en-US" sz="2400" b="1" u="sng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Diatomics</a:t>
            </a:r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: CO</a:t>
            </a:r>
          </a:p>
        </p:txBody>
      </p:sp>
      <p:sp>
        <p:nvSpPr>
          <p:cNvPr id="4" name="Oval 3"/>
          <p:cNvSpPr/>
          <p:nvPr/>
        </p:nvSpPr>
        <p:spPr>
          <a:xfrm>
            <a:off x="11887200" y="2209800"/>
            <a:ext cx="99060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115800" y="5105400"/>
            <a:ext cx="99060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3656105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62000" y="2057400"/>
            <a:ext cx="838200" cy="153895"/>
            <a:chOff x="609600" y="3808505"/>
            <a:chExt cx="838200" cy="15389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9600" y="3808505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09600" y="38862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9600" y="39624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 flipV="1">
            <a:off x="1600200" y="3200400"/>
            <a:ext cx="838200" cy="45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38400" y="2652059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38400" y="3198905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438400" y="2102223"/>
            <a:ext cx="838200" cy="77695"/>
            <a:chOff x="838200" y="4113305"/>
            <a:chExt cx="838200" cy="7769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838200" y="4113305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38200" y="41910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4114800" y="1356659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14800" y="2667000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14800" y="4648200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91200" y="3627718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91200" y="5455023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467600" y="5897282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114800" y="1737659"/>
            <a:ext cx="838200" cy="77695"/>
            <a:chOff x="838200" y="4113305"/>
            <a:chExt cx="838200" cy="7769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838200" y="4113305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38200" y="41910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114800" y="3139141"/>
            <a:ext cx="838200" cy="77695"/>
            <a:chOff x="838200" y="4113305"/>
            <a:chExt cx="838200" cy="7769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838200" y="4113305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38200" y="41910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114800" y="5455023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791200" y="2810434"/>
            <a:ext cx="838200" cy="77695"/>
            <a:chOff x="838200" y="4113305"/>
            <a:chExt cx="838200" cy="7769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838200" y="4113305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38200" y="41910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467600" y="2757393"/>
            <a:ext cx="838200" cy="153895"/>
            <a:chOff x="609600" y="3808505"/>
            <a:chExt cx="838200" cy="153895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609600" y="3808505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09600" y="38862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09600" y="39624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1152" name="TextBox 561151"/>
          <p:cNvSpPr txBox="1"/>
          <p:nvPr/>
        </p:nvSpPr>
        <p:spPr>
          <a:xfrm>
            <a:off x="1576372" y="6096000"/>
            <a:ext cx="404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Georgia"/>
                <a:cs typeface="Georgia"/>
              </a:rPr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86600" y="6096000"/>
            <a:ext cx="43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Georgia"/>
                <a:cs typeface="Georgia"/>
              </a:rPr>
              <a:t>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8600" y="1806476"/>
            <a:ext cx="5996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2</a:t>
            </a:r>
            <a:r>
              <a:rPr lang="en-US" sz="2400" i="1" dirty="0">
                <a:latin typeface="Georgia"/>
                <a:cs typeface="Georgia"/>
              </a:rPr>
              <a:t>p</a:t>
            </a:r>
          </a:p>
          <a:p>
            <a:endParaRPr lang="en-US" sz="2000" dirty="0">
              <a:latin typeface="Georgia"/>
              <a:cs typeface="Georgia"/>
            </a:endParaRPr>
          </a:p>
          <a:p>
            <a:endParaRPr lang="en-US" sz="2000" dirty="0">
              <a:latin typeface="Georgia"/>
              <a:cs typeface="Georgia"/>
            </a:endParaRPr>
          </a:p>
          <a:p>
            <a:endParaRPr lang="en-US" sz="2000" dirty="0">
              <a:latin typeface="Georgia"/>
              <a:cs typeface="Georgia"/>
            </a:endParaRPr>
          </a:p>
          <a:p>
            <a:endParaRPr lang="en-US" sz="2000" dirty="0">
              <a:latin typeface="Georgia"/>
              <a:cs typeface="Georgia"/>
            </a:endParaRPr>
          </a:p>
          <a:p>
            <a:r>
              <a:rPr lang="en-US" sz="2400" dirty="0">
                <a:latin typeface="Georgia"/>
                <a:cs typeface="Georgia"/>
              </a:rPr>
              <a:t>2</a:t>
            </a:r>
            <a:r>
              <a:rPr lang="en-US" sz="2400" i="1" dirty="0">
                <a:latin typeface="Georgia"/>
                <a:cs typeface="Georgia"/>
              </a:rPr>
              <a:t>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305800" y="2514600"/>
            <a:ext cx="59968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2</a:t>
            </a:r>
            <a:r>
              <a:rPr lang="en-US" sz="2400" i="1" dirty="0">
                <a:latin typeface="Georgia"/>
                <a:cs typeface="Georgia"/>
              </a:rPr>
              <a:t>p</a:t>
            </a:r>
          </a:p>
          <a:p>
            <a:endParaRPr lang="en-US" sz="2000" dirty="0">
              <a:latin typeface="Georgia"/>
              <a:cs typeface="Georgia"/>
            </a:endParaRPr>
          </a:p>
          <a:p>
            <a:endParaRPr lang="en-US" sz="2000" dirty="0">
              <a:latin typeface="Georgia"/>
              <a:cs typeface="Georgia"/>
            </a:endParaRPr>
          </a:p>
          <a:p>
            <a:endParaRPr lang="en-US" sz="2000" dirty="0">
              <a:latin typeface="Georgia"/>
              <a:cs typeface="Georgia"/>
            </a:endParaRPr>
          </a:p>
          <a:p>
            <a:endParaRPr lang="en-US" sz="2000" dirty="0">
              <a:latin typeface="Georgia"/>
              <a:cs typeface="Georgia"/>
            </a:endParaRPr>
          </a:p>
          <a:p>
            <a:endParaRPr lang="en-US" sz="2000" dirty="0">
              <a:latin typeface="Georgia"/>
              <a:cs typeface="Georgia"/>
            </a:endParaRPr>
          </a:p>
          <a:p>
            <a:endParaRPr lang="en-US" sz="2000" dirty="0">
              <a:latin typeface="Georgia"/>
              <a:cs typeface="Georgia"/>
            </a:endParaRPr>
          </a:p>
          <a:p>
            <a:endParaRPr lang="en-US" sz="2000" dirty="0">
              <a:latin typeface="Georgia"/>
              <a:cs typeface="Georgia"/>
            </a:endParaRPr>
          </a:p>
          <a:p>
            <a:endParaRPr lang="en-US" sz="2000" dirty="0">
              <a:latin typeface="Georgia"/>
              <a:cs typeface="Georgia"/>
            </a:endParaRPr>
          </a:p>
          <a:p>
            <a:endParaRPr lang="en-US" sz="2000" dirty="0">
              <a:latin typeface="Georgia"/>
              <a:cs typeface="Georgia"/>
            </a:endParaRPr>
          </a:p>
          <a:p>
            <a:r>
              <a:rPr lang="en-US" sz="2400" dirty="0">
                <a:latin typeface="Georgia"/>
                <a:cs typeface="Georgia"/>
              </a:rPr>
              <a:t>2</a:t>
            </a:r>
            <a:r>
              <a:rPr lang="en-US" sz="2400" i="1" dirty="0">
                <a:latin typeface="Georgia"/>
                <a:cs typeface="Georgia"/>
              </a:rPr>
              <a:t>s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600200" y="2133600"/>
            <a:ext cx="838200" cy="1143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0200" y="2133600"/>
            <a:ext cx="838200" cy="533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600200" y="2667000"/>
            <a:ext cx="838200" cy="990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676400" y="2133600"/>
            <a:ext cx="76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629400" y="5486400"/>
            <a:ext cx="838200" cy="4138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6629400" y="3581400"/>
            <a:ext cx="838200" cy="23188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629400" y="2841298"/>
            <a:ext cx="860096" cy="25689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629400" y="2841298"/>
            <a:ext cx="860096" cy="8163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629400" y="2819400"/>
            <a:ext cx="838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4953000" y="5453996"/>
            <a:ext cx="838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276600" y="2667000"/>
            <a:ext cx="76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76600" y="3200400"/>
            <a:ext cx="838200" cy="1447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4953000" y="3657600"/>
            <a:ext cx="838200" cy="990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3276600" y="1371600"/>
            <a:ext cx="838200" cy="1905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4953000" y="1371600"/>
            <a:ext cx="914400" cy="2286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276600" y="2166447"/>
            <a:ext cx="838200" cy="10339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4953000" y="2841298"/>
            <a:ext cx="838200" cy="3591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3287548" y="1752600"/>
            <a:ext cx="827252" cy="4243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4953000" y="1752600"/>
            <a:ext cx="838200" cy="1066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14600" y="3124200"/>
            <a:ext cx="570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eorgia"/>
                <a:cs typeface="Georgia"/>
              </a:rPr>
              <a:t>h1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14600" y="2209800"/>
            <a:ext cx="60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eorgia"/>
                <a:cs typeface="Georgia"/>
              </a:rPr>
              <a:t>h2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438400" y="1600200"/>
            <a:ext cx="97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Georgia"/>
                <a:cs typeface="Georgia"/>
              </a:rPr>
              <a:t>p</a:t>
            </a:r>
            <a:r>
              <a:rPr lang="en-US" sz="2400" i="1" baseline="-25000" dirty="0" err="1">
                <a:latin typeface="Georgia"/>
                <a:cs typeface="Georgia"/>
              </a:rPr>
              <a:t>x</a:t>
            </a:r>
            <a:r>
              <a:rPr lang="en-US" sz="2400" i="1" dirty="0">
                <a:latin typeface="Georgia"/>
                <a:cs typeface="Georgia"/>
              </a:rPr>
              <a:t>, </a:t>
            </a:r>
            <a:r>
              <a:rPr lang="en-US" sz="2400" i="1" dirty="0" err="1">
                <a:latin typeface="Georgia"/>
                <a:cs typeface="Georgia"/>
              </a:rPr>
              <a:t>p</a:t>
            </a:r>
            <a:r>
              <a:rPr lang="en-US" sz="2400" i="1" baseline="-25000" dirty="0" err="1">
                <a:latin typeface="Georgia"/>
                <a:cs typeface="Georgia"/>
              </a:rPr>
              <a:t>y</a:t>
            </a:r>
            <a:endParaRPr lang="en-US" sz="2400" i="1" baseline="-25000" dirty="0">
              <a:latin typeface="Georgia"/>
              <a:cs typeface="Georgi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04268" y="4948535"/>
            <a:ext cx="607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eorgia"/>
                <a:cs typeface="Georgia"/>
              </a:rPr>
              <a:t>h3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791200" y="3195935"/>
            <a:ext cx="61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eorgia"/>
                <a:cs typeface="Georgia"/>
              </a:rPr>
              <a:t>h4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728068" y="2281535"/>
            <a:ext cx="97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Georgia"/>
                <a:cs typeface="Georgia"/>
              </a:rPr>
              <a:t>p</a:t>
            </a:r>
            <a:r>
              <a:rPr lang="en-US" sz="2400" i="1" baseline="-25000" dirty="0" err="1">
                <a:latin typeface="Georgia"/>
                <a:cs typeface="Georgia"/>
              </a:rPr>
              <a:t>x</a:t>
            </a:r>
            <a:r>
              <a:rPr lang="en-US" sz="2400" i="1" dirty="0">
                <a:latin typeface="Georgia"/>
                <a:cs typeface="Georgia"/>
              </a:rPr>
              <a:t>, </a:t>
            </a:r>
            <a:r>
              <a:rPr lang="en-US" sz="2400" i="1" dirty="0" err="1">
                <a:latin typeface="Georgia"/>
                <a:cs typeface="Georgia"/>
              </a:rPr>
              <a:t>p</a:t>
            </a:r>
            <a:r>
              <a:rPr lang="en-US" sz="2400" i="1" baseline="-25000" dirty="0" err="1">
                <a:latin typeface="Georgia"/>
                <a:cs typeface="Georgia"/>
              </a:rPr>
              <a:t>y</a:t>
            </a:r>
            <a:endParaRPr lang="en-US" sz="2400" i="1" baseline="-25000" dirty="0">
              <a:latin typeface="Georgia"/>
              <a:cs typeface="Georgi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596176" y="5181600"/>
            <a:ext cx="671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Symbol" charset="2"/>
                <a:cs typeface="Symbol" charset="2"/>
              </a:rPr>
              <a:t>s</a:t>
            </a:r>
            <a:r>
              <a:rPr lang="en-US" sz="2400" i="1" baseline="-25000" dirty="0" err="1">
                <a:latin typeface="Georgia"/>
                <a:cs typeface="Georgia"/>
              </a:rPr>
              <a:t>nb</a:t>
            </a:r>
            <a:endParaRPr lang="en-US" sz="2400" i="1" baseline="-25000" dirty="0">
              <a:latin typeface="Georgia"/>
              <a:cs typeface="Georgi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917496" y="2362200"/>
            <a:ext cx="671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Symbol" charset="2"/>
                <a:cs typeface="Symbol" charset="2"/>
              </a:rPr>
              <a:t>s</a:t>
            </a:r>
            <a:r>
              <a:rPr lang="en-US" sz="2400" i="1" baseline="-25000" dirty="0" err="1">
                <a:latin typeface="Georgia"/>
                <a:cs typeface="Georgia"/>
              </a:rPr>
              <a:t>nb</a:t>
            </a:r>
            <a:endParaRPr lang="en-US" sz="2400" i="1" baseline="-25000" dirty="0">
              <a:latin typeface="Georgia"/>
              <a:cs typeface="Georgia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918440" y="4415135"/>
            <a:ext cx="44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s</a:t>
            </a:r>
            <a:endParaRPr lang="en-US" sz="2400" i="1" baseline="-25000" dirty="0">
              <a:latin typeface="Georgia"/>
              <a:cs typeface="Georgi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911696" y="1062335"/>
            <a:ext cx="49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s</a:t>
            </a:r>
            <a:r>
              <a:rPr lang="en-US" sz="2400" baseline="30000" dirty="0">
                <a:latin typeface="Symbol" charset="2"/>
                <a:cs typeface="Symbol" charset="2"/>
              </a:rPr>
              <a:t>*</a:t>
            </a:r>
            <a:endParaRPr lang="en-US" sz="2400" baseline="30000" dirty="0">
              <a:latin typeface="Georgia"/>
              <a:cs typeface="Georgi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86536" y="1676400"/>
            <a:ext cx="49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p</a:t>
            </a:r>
            <a:r>
              <a:rPr lang="en-US" sz="2400" baseline="30000" dirty="0">
                <a:latin typeface="Symbol" charset="2"/>
                <a:cs typeface="Symbol" charset="2"/>
              </a:rPr>
              <a:t>*</a:t>
            </a:r>
            <a:endParaRPr lang="en-US" sz="2400" baseline="30000" dirty="0">
              <a:latin typeface="Georgia"/>
              <a:cs typeface="Georgia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838200" y="3124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914400" y="3124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990600" y="1752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1219200" y="1676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7772400" y="543612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7848600" y="5410200"/>
            <a:ext cx="0" cy="457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7543800" y="244704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7620000" y="2438400"/>
            <a:ext cx="0" cy="457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7924800" y="2362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8001000" y="2362200"/>
            <a:ext cx="0" cy="457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4495800" y="497892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4572000" y="4953000"/>
            <a:ext cx="0" cy="457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V="1">
            <a:off x="4495800" y="414072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4572000" y="4114800"/>
            <a:ext cx="0" cy="457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4267200" y="276912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4343400" y="2743200"/>
            <a:ext cx="0" cy="457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V="1">
            <a:off x="4648200" y="2743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V="1">
            <a:off x="4724400" y="2717280"/>
            <a:ext cx="0" cy="457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4495800" y="2209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4572000" y="2183880"/>
            <a:ext cx="0" cy="457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862372" y="593913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ymbol" charset="2"/>
                <a:cs typeface="Symbol" charset="2"/>
              </a:rPr>
              <a:t>s</a:t>
            </a:r>
            <a:r>
              <a:rPr lang="en-US" sz="2400" b="1" dirty="0">
                <a:solidFill>
                  <a:srgbClr val="FF0000"/>
                </a:solidFill>
                <a:latin typeface="Georgia"/>
                <a:cs typeface="Georgia"/>
              </a:rPr>
              <a:t>-donor</a:t>
            </a:r>
          </a:p>
        </p:txBody>
      </p:sp>
      <p:sp>
        <p:nvSpPr>
          <p:cNvPr id="164" name="Rounded Rectangular Callout 163"/>
          <p:cNvSpPr/>
          <p:nvPr/>
        </p:nvSpPr>
        <p:spPr>
          <a:xfrm>
            <a:off x="4114800" y="1447800"/>
            <a:ext cx="876300" cy="609600"/>
          </a:xfrm>
          <a:prstGeom prst="wedgeRoundRectCallout">
            <a:avLst>
              <a:gd name="adj1" fmla="val 192526"/>
              <a:gd name="adj2" fmla="val -161246"/>
              <a:gd name="adj3" fmla="val 16667"/>
            </a:avLst>
          </a:prstGeom>
          <a:solidFill>
            <a:schemeClr val="tx2">
              <a:lumMod val="60000"/>
              <a:lumOff val="4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6172200" y="53340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ymbol" charset="2"/>
                <a:cs typeface="Symbol" charset="2"/>
              </a:rPr>
              <a:t>p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  <a:t>-acceptor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2984" r="4565" b="70826"/>
          <a:stretch/>
        </p:blipFill>
        <p:spPr>
          <a:xfrm>
            <a:off x="5029200" y="1143000"/>
            <a:ext cx="1105335" cy="1041128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2"/>
          <a:srcRect l="31315" t="81677" r="35266"/>
          <a:stretch/>
        </p:blipFill>
        <p:spPr>
          <a:xfrm>
            <a:off x="4844843" y="5105400"/>
            <a:ext cx="870157" cy="653891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2"/>
          <a:srcRect l="29080" t="63320" r="32534" b="17899"/>
          <a:stretch/>
        </p:blipFill>
        <p:spPr>
          <a:xfrm>
            <a:off x="3124200" y="4419600"/>
            <a:ext cx="999505" cy="670222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2"/>
          <a:srcRect l="5132" t="44672" r="59642" b="34900"/>
          <a:stretch/>
        </p:blipFill>
        <p:spPr>
          <a:xfrm>
            <a:off x="3124200" y="3080989"/>
            <a:ext cx="917193" cy="729011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3886200" y="311973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p</a:t>
            </a:r>
            <a:endParaRPr lang="en-US" sz="2400" baseline="30000" dirty="0">
              <a:latin typeface="Georgia"/>
              <a:cs typeface="Georgia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2"/>
          <a:srcRect l="63388" t="41048" r="4547" b="34900"/>
          <a:stretch/>
        </p:blipFill>
        <p:spPr>
          <a:xfrm>
            <a:off x="5029200" y="2895600"/>
            <a:ext cx="834880" cy="858352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 rotWithShape="1">
          <a:blip r:embed="rId2"/>
          <a:srcRect l="29969" t="25609" r="32407" b="52033"/>
          <a:stretch/>
        </p:blipFill>
        <p:spPr>
          <a:xfrm>
            <a:off x="3124201" y="2250105"/>
            <a:ext cx="979650" cy="797895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2"/>
          <a:srcRect r="54676" b="71472"/>
          <a:stretch/>
        </p:blipFill>
        <p:spPr>
          <a:xfrm>
            <a:off x="2895600" y="1191731"/>
            <a:ext cx="1180138" cy="10180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71600" y="-28840"/>
            <a:ext cx="960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/>
                <a:cs typeface="Georgia"/>
              </a:rPr>
              <a:t>http://</a:t>
            </a:r>
            <a:r>
              <a:rPr lang="en-US" dirty="0" err="1">
                <a:latin typeface="Georgia"/>
                <a:cs typeface="Georgia"/>
              </a:rPr>
              <a:t>www.meta-synthesis.com</a:t>
            </a:r>
            <a:r>
              <a:rPr lang="en-US" dirty="0">
                <a:latin typeface="Georgia"/>
                <a:cs typeface="Georgia"/>
              </a:rPr>
              <a:t>/</a:t>
            </a:r>
            <a:r>
              <a:rPr lang="en-US" dirty="0" err="1">
                <a:latin typeface="Georgia"/>
                <a:cs typeface="Georgia"/>
              </a:rPr>
              <a:t>webbook</a:t>
            </a:r>
            <a:r>
              <a:rPr lang="en-US" dirty="0">
                <a:latin typeface="Georgia"/>
                <a:cs typeface="Georgia"/>
              </a:rPr>
              <a:t>/39_diatomics/</a:t>
            </a:r>
            <a:r>
              <a:rPr lang="en-US" dirty="0" err="1">
                <a:latin typeface="Georgia"/>
                <a:cs typeface="Georgia"/>
              </a:rPr>
              <a:t>diatomics.html</a:t>
            </a: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5314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1" y="881062"/>
            <a:ext cx="7239000" cy="590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14400" y="27791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Polyatomic molecules: Geometry </a:t>
            </a:r>
          </a:p>
        </p:txBody>
      </p:sp>
    </p:spTree>
    <p:extLst>
      <p:ext uri="{BB962C8B-B14F-4D97-AF65-F5344CB8AC3E}">
        <p14:creationId xmlns:p14="http://schemas.microsoft.com/office/powerpoint/2010/main" val="181256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48" y="6148405"/>
            <a:ext cx="7543800" cy="461665"/>
          </a:xfrm>
          <a:prstGeom prst="rect">
            <a:avLst/>
          </a:prstGeom>
          <a:solidFill>
            <a:srgbClr val="E8EFD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Contribution from </a:t>
            </a:r>
            <a:r>
              <a:rPr lang="en-US" sz="2400" b="1" i="1" dirty="0">
                <a:solidFill>
                  <a:schemeClr val="tx1"/>
                </a:solidFill>
                <a:latin typeface="Georgia" pitchFamily="18" charset="0"/>
              </a:rPr>
              <a:t>s 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= 0.5; contribution from </a:t>
            </a:r>
            <a:r>
              <a:rPr lang="en-US" sz="2400" b="1" i="1" dirty="0">
                <a:solidFill>
                  <a:schemeClr val="tx1"/>
                </a:solidFill>
                <a:latin typeface="Georgia" pitchFamily="18" charset="0"/>
              </a:rPr>
              <a:t>p 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= 0.5</a:t>
            </a:r>
          </a:p>
        </p:txBody>
      </p:sp>
      <p:graphicFrame>
        <p:nvGraphicFramePr>
          <p:cNvPr id="5652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195553"/>
              </p:ext>
            </p:extLst>
          </p:nvPr>
        </p:nvGraphicFramePr>
        <p:xfrm>
          <a:off x="5668963" y="3562350"/>
          <a:ext cx="22685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3" imgW="1130300" imgH="469900" progId="Equation.3">
                  <p:embed/>
                </p:oleObj>
              </mc:Choice>
              <mc:Fallback>
                <p:oleObj name="Equation" r:id="rId3" imgW="1130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3562350"/>
                        <a:ext cx="226853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525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196158"/>
              </p:ext>
            </p:extLst>
          </p:nvPr>
        </p:nvGraphicFramePr>
        <p:xfrm>
          <a:off x="5643563" y="2387600"/>
          <a:ext cx="22939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5" imgW="1143000" imgH="469900" progId="Equation.3">
                  <p:embed/>
                </p:oleObj>
              </mc:Choice>
              <mc:Fallback>
                <p:oleObj name="Equation" r:id="rId5" imgW="1143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2387600"/>
                        <a:ext cx="229393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57200" y="1729259"/>
            <a:ext cx="82296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2 equivalent hybrid orbitals of the same energy and shape (directions different)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17918" y="4706903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97720"/>
            <a:r>
              <a:rPr lang="en-US" b="1" dirty="0">
                <a:solidFill>
                  <a:srgbClr val="000000"/>
                </a:solidFill>
                <a:latin typeface="Georgia" pitchFamily="18" charset="0"/>
              </a:rPr>
              <a:t>Linear geometry with </a:t>
            </a:r>
          </a:p>
          <a:p>
            <a:r>
              <a:rPr lang="en-US" b="1" dirty="0">
                <a:solidFill>
                  <a:srgbClr val="000000"/>
                </a:solidFill>
                <a:latin typeface="Georgia" pitchFamily="18" charset="0"/>
              </a:rPr>
              <a:t>Hybridized atom at the center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95759" y="774704"/>
            <a:ext cx="5819855" cy="830997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97360" algn="ctr"/>
            <a:r>
              <a:rPr lang="en-US" sz="2400" i="1" dirty="0">
                <a:latin typeface="Georgia" pitchFamily="18" charset="0"/>
              </a:rPr>
              <a:t>s</a:t>
            </a:r>
            <a:r>
              <a:rPr lang="en-US" sz="2400" dirty="0">
                <a:latin typeface="Georgia" pitchFamily="18" charset="0"/>
              </a:rPr>
              <a:t> and </a:t>
            </a:r>
            <a:r>
              <a:rPr lang="en-US" sz="2400" i="1" dirty="0">
                <a:latin typeface="Georgia" pitchFamily="18" charset="0"/>
              </a:rPr>
              <a:t>p</a:t>
            </a:r>
            <a:r>
              <a:rPr lang="en-US" sz="2400" dirty="0">
                <a:latin typeface="Georgia" pitchFamily="18" charset="0"/>
              </a:rPr>
              <a:t> orbital of the </a:t>
            </a:r>
            <a:r>
              <a:rPr lang="en-US" sz="2400" b="1" dirty="0">
                <a:latin typeface="Georgia" pitchFamily="18" charset="0"/>
              </a:rPr>
              <a:t>SAME</a:t>
            </a:r>
            <a:r>
              <a:rPr lang="en-US" sz="2400" dirty="0">
                <a:latin typeface="Georgia" pitchFamily="18" charset="0"/>
              </a:rPr>
              <a:t> atom! </a:t>
            </a:r>
          </a:p>
          <a:p>
            <a:pPr marR="97360" algn="ctr"/>
            <a:r>
              <a:rPr lang="en-US" sz="2400" b="1" dirty="0">
                <a:latin typeface="Georgia" pitchFamily="18" charset="0"/>
              </a:rPr>
              <a:t>No question</a:t>
            </a:r>
            <a:r>
              <a:rPr lang="en-US" sz="2400" dirty="0">
                <a:latin typeface="Georgia" pitchFamily="18" charset="0"/>
              </a:rPr>
              <a:t> of </a:t>
            </a:r>
            <a:r>
              <a:rPr lang="en-US" sz="2400" b="1" i="1" dirty="0">
                <a:latin typeface="Georgia" pitchFamily="18" charset="0"/>
              </a:rPr>
              <a:t>S</a:t>
            </a:r>
            <a:r>
              <a:rPr lang="en-US" sz="2400" dirty="0">
                <a:latin typeface="Georgia" pitchFamily="18" charset="0"/>
              </a:rPr>
              <a:t> (overlap integral)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2752" y="27791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u="sng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s</a:t>
            </a:r>
            <a:r>
              <a:rPr lang="en-US" sz="2400" b="1" u="sng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+</a:t>
            </a:r>
            <a:r>
              <a:rPr lang="en-US" sz="2400" b="1" i="1" u="sng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p</a:t>
            </a:r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 (</a:t>
            </a:r>
            <a:r>
              <a:rPr lang="en-US" sz="2400" b="1" i="1" u="sng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sp</a:t>
            </a:r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) hybridization </a:t>
            </a:r>
          </a:p>
        </p:txBody>
      </p:sp>
      <p:pic>
        <p:nvPicPr>
          <p:cNvPr id="1029" name="Picture 5" descr="http://wpscms.pearsoncmg.com/wps/media/objects/3662/3749964/Aus_content_08/Fig08-16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4" b="18569"/>
          <a:stretch/>
        </p:blipFill>
        <p:spPr bwMode="auto">
          <a:xfrm>
            <a:off x="262551" y="2591836"/>
            <a:ext cx="4995249" cy="197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63" t="11073" b="43929"/>
          <a:stretch/>
        </p:blipFill>
        <p:spPr bwMode="auto">
          <a:xfrm>
            <a:off x="918099" y="4483301"/>
            <a:ext cx="2411906" cy="113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27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Nodes_SP_Hybridiz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838200"/>
            <a:ext cx="3500438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 descr="2sp1-cli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762000"/>
            <a:ext cx="3656013" cy="365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3"/>
          <p:cNvSpPr>
            <a:spLocks noChangeArrowheads="1"/>
          </p:cNvSpPr>
          <p:nvPr/>
        </p:nvSpPr>
        <p:spPr bwMode="auto">
          <a:xfrm>
            <a:off x="571872" y="0"/>
            <a:ext cx="64427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b="1" u="sng" dirty="0">
                <a:solidFill>
                  <a:srgbClr val="3333FF"/>
                </a:solidFill>
                <a:latin typeface="Georgia"/>
              </a:rPr>
              <a:t>Contours of a </a:t>
            </a:r>
            <a:r>
              <a:rPr lang="en-US" sz="2400" b="1" i="1" u="sng" dirty="0" err="1">
                <a:solidFill>
                  <a:srgbClr val="3333FF"/>
                </a:solidFill>
                <a:latin typeface="Georgia"/>
              </a:rPr>
              <a:t>sp</a:t>
            </a:r>
            <a:r>
              <a:rPr lang="en-US" sz="2400" b="1" u="sng" dirty="0">
                <a:solidFill>
                  <a:srgbClr val="3333FF"/>
                </a:solidFill>
                <a:latin typeface="Georgia"/>
              </a:rPr>
              <a:t> hybrid orbital</a:t>
            </a:r>
          </a:p>
        </p:txBody>
      </p:sp>
      <p:pic>
        <p:nvPicPr>
          <p:cNvPr id="7" name="Picture 6" descr="Sp hybridization contours nodal surfa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619" y="775817"/>
            <a:ext cx="3657600" cy="36515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050" y="5943600"/>
            <a:ext cx="881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/>
                <a:cs typeface="Georgia"/>
              </a:rPr>
              <a:t>http://</a:t>
            </a:r>
            <a:r>
              <a:rPr lang="en-US" dirty="0" err="1">
                <a:latin typeface="Georgia"/>
                <a:cs typeface="Georgia"/>
              </a:rPr>
              <a:t>csi.chemie.tu-darmstadt.de</a:t>
            </a:r>
            <a:r>
              <a:rPr lang="en-US" dirty="0">
                <a:latin typeface="Georgia"/>
                <a:cs typeface="Georgia"/>
              </a:rPr>
              <a:t>/</a:t>
            </a:r>
            <a:r>
              <a:rPr lang="en-US" dirty="0" err="1">
                <a:latin typeface="Georgia"/>
                <a:cs typeface="Georgia"/>
              </a:rPr>
              <a:t>ak</a:t>
            </a:r>
            <a:r>
              <a:rPr lang="en-US" dirty="0">
                <a:latin typeface="Georgia"/>
                <a:cs typeface="Georgia"/>
              </a:rPr>
              <a:t>/</a:t>
            </a:r>
            <a:r>
              <a:rPr lang="en-US" dirty="0" err="1">
                <a:latin typeface="Georgia"/>
                <a:cs typeface="Georgia"/>
              </a:rPr>
              <a:t>immel</a:t>
            </a:r>
            <a:r>
              <a:rPr lang="en-US" dirty="0">
                <a:latin typeface="Georgia"/>
                <a:cs typeface="Georgia"/>
              </a:rPr>
              <a:t>/script/</a:t>
            </a:r>
            <a:r>
              <a:rPr lang="en-US" dirty="0" err="1">
                <a:latin typeface="Georgia"/>
                <a:cs typeface="Georgia"/>
              </a:rPr>
              <a:t>redirect.cgi?filename</a:t>
            </a:r>
            <a:r>
              <a:rPr lang="en-US" dirty="0">
                <a:latin typeface="Georgia"/>
                <a:cs typeface="Georgia"/>
              </a:rPr>
              <a:t>=http://</a:t>
            </a:r>
            <a:r>
              <a:rPr lang="en-US" dirty="0" err="1">
                <a:latin typeface="Georgia"/>
                <a:cs typeface="Georgia"/>
              </a:rPr>
              <a:t>csi.chemie.tu-darmstadt.de</a:t>
            </a:r>
            <a:r>
              <a:rPr lang="en-US" dirty="0">
                <a:latin typeface="Georgia"/>
                <a:cs typeface="Georgia"/>
              </a:rPr>
              <a:t>/</a:t>
            </a:r>
            <a:r>
              <a:rPr lang="en-US" dirty="0" err="1">
                <a:latin typeface="Georgia"/>
                <a:cs typeface="Georgia"/>
              </a:rPr>
              <a:t>ak</a:t>
            </a:r>
            <a:r>
              <a:rPr lang="en-US" dirty="0">
                <a:latin typeface="Georgia"/>
                <a:cs typeface="Georgia"/>
              </a:rPr>
              <a:t>/</a:t>
            </a:r>
            <a:r>
              <a:rPr lang="en-US" dirty="0" err="1">
                <a:latin typeface="Georgia"/>
                <a:cs typeface="Georgia"/>
              </a:rPr>
              <a:t>immel</a:t>
            </a:r>
            <a:r>
              <a:rPr lang="en-US" dirty="0">
                <a:latin typeface="Georgia"/>
                <a:cs typeface="Georgia"/>
              </a:rPr>
              <a:t>/tutorials/orbitals/</a:t>
            </a:r>
          </a:p>
        </p:txBody>
      </p:sp>
    </p:spTree>
    <p:extLst>
      <p:ext uri="{BB962C8B-B14F-4D97-AF65-F5344CB8AC3E}">
        <p14:creationId xmlns:p14="http://schemas.microsoft.com/office/powerpoint/2010/main" val="30226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-atom-2s-co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210" y="4377622"/>
            <a:ext cx="3591081" cy="2480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277910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2</a:t>
            </a:r>
            <a:r>
              <a:rPr lang="en-US" sz="2400" b="1" i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s</a:t>
            </a:r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 orbital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9025" y="4530725"/>
            <a:ext cx="2895600" cy="457200"/>
          </a:xfr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2"/>
                </a:solidFill>
              </a:rPr>
              <a:t>Y. U. Sasidhar</a:t>
            </a:r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080003"/>
              </p:ext>
            </p:extLst>
          </p:nvPr>
        </p:nvGraphicFramePr>
        <p:xfrm>
          <a:off x="7924800" y="181941"/>
          <a:ext cx="8382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4" imgW="457002" imgH="393529" progId="Equation.3">
                  <p:embed/>
                </p:oleObj>
              </mc:Choice>
              <mc:Fallback>
                <p:oleObj name="Equation" r:id="rId4" imgW="45700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81941"/>
                        <a:ext cx="8382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31508"/>
              </p:ext>
            </p:extLst>
          </p:nvPr>
        </p:nvGraphicFramePr>
        <p:xfrm>
          <a:off x="2561732" y="4453950"/>
          <a:ext cx="5334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6" imgW="291847" imgH="177646" progId="Equation.3">
                  <p:embed/>
                </p:oleObj>
              </mc:Choice>
              <mc:Fallback>
                <p:oleObj name="Equation" r:id="rId6" imgW="291847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732" y="4453950"/>
                        <a:ext cx="5334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124200" y="4606674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669550"/>
              </p:ext>
            </p:extLst>
          </p:nvPr>
        </p:nvGraphicFramePr>
        <p:xfrm>
          <a:off x="73025" y="3151188"/>
          <a:ext cx="13716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8" imgW="977476" imgH="545863" progId="Equation.DSMT4">
                  <p:embed/>
                </p:oleObj>
              </mc:Choice>
              <mc:Fallback>
                <p:oleObj name="Equation" r:id="rId8" imgW="977476" imgH="5458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3151188"/>
                        <a:ext cx="13716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7"/>
          <p:cNvSpPr>
            <a:spLocks noChangeShapeType="1"/>
          </p:cNvSpPr>
          <p:nvPr/>
        </p:nvSpPr>
        <p:spPr bwMode="auto">
          <a:xfrm flipV="1">
            <a:off x="758825" y="26257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4724400" y="1635125"/>
            <a:ext cx="228600" cy="0"/>
          </a:xfrm>
          <a:prstGeom prst="line">
            <a:avLst/>
          </a:prstGeom>
          <a:noFill/>
          <a:ln w="76200" cmpd="tri">
            <a:solidFill>
              <a:srgbClr val="F214D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8" name="Picture 17" descr="surfaceplot3.jpg"/>
          <p:cNvPicPr>
            <a:picLocks noChangeAspect="1"/>
          </p:cNvPicPr>
          <p:nvPr/>
        </p:nvPicPr>
        <p:blipFill>
          <a:blip r:embed="rId10" cstate="print"/>
          <a:srcRect l="52917" t="50000" r="31667" b="29259"/>
          <a:stretch>
            <a:fillRect/>
          </a:stretch>
        </p:blipFill>
        <p:spPr>
          <a:xfrm>
            <a:off x="5320751" y="1779065"/>
            <a:ext cx="3725428" cy="2819400"/>
          </a:xfrm>
          <a:prstGeom prst="rect">
            <a:avLst/>
          </a:prstGeom>
        </p:spPr>
      </p:pic>
      <p:sp>
        <p:nvSpPr>
          <p:cNvPr id="19" name="Footer Placeholder 2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Y. U. Sasidhar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Picture 19" descr="H-atom-2s-radial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2228452"/>
            <a:ext cx="3167648" cy="230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1997461" y="2293639"/>
            <a:ext cx="3478702" cy="1744257"/>
          </a:xfrm>
          <a:prstGeom prst="line">
            <a:avLst/>
          </a:prstGeom>
          <a:noFill/>
          <a:ln w="38100">
            <a:solidFill>
              <a:srgbClr val="F214D2"/>
            </a:solidFill>
            <a:round/>
            <a:headEnd type="arrow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 flipV="1">
            <a:off x="4953000" y="2293637"/>
            <a:ext cx="523162" cy="3329029"/>
          </a:xfrm>
          <a:prstGeom prst="line">
            <a:avLst/>
          </a:prstGeom>
          <a:noFill/>
          <a:ln w="38100">
            <a:solidFill>
              <a:srgbClr val="F214D2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4338637" y="1831975"/>
            <a:ext cx="1831975" cy="46166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latin typeface="Georgia"/>
                <a:cs typeface="Georgia"/>
              </a:rPr>
              <a:t>radial node</a:t>
            </a:r>
            <a:endParaRPr lang="en-US" sz="2400" dirty="0">
              <a:latin typeface="Georgia"/>
              <a:cs typeface="Georgia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930483"/>
              </p:ext>
            </p:extLst>
          </p:nvPr>
        </p:nvGraphicFramePr>
        <p:xfrm>
          <a:off x="1098550" y="914400"/>
          <a:ext cx="68262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12" imgW="3873500" imgH="520700" progId="Equation.3">
                  <p:embed/>
                </p:oleObj>
              </mc:Choice>
              <mc:Fallback>
                <p:oleObj name="Equation" r:id="rId12" imgW="38735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914400"/>
                        <a:ext cx="6826250" cy="917575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>
                        <a:outerShdw blurRad="63500" dist="107763" dir="13500000" algn="ctr" rotWithShape="0">
                          <a:srgbClr val="000000">
                            <a:alpha val="74997"/>
                          </a:srgb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697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3581400" y="1676400"/>
            <a:ext cx="228600" cy="0"/>
          </a:xfrm>
          <a:prstGeom prst="line">
            <a:avLst/>
          </a:prstGeom>
          <a:noFill/>
          <a:ln w="76200" cmpd="tri">
            <a:solidFill>
              <a:srgbClr val="F214D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latin typeface="Georgia"/>
              <a:cs typeface="Georgia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943600" y="1066800"/>
            <a:ext cx="1371600" cy="228600"/>
          </a:xfrm>
          <a:custGeom>
            <a:avLst/>
            <a:gdLst>
              <a:gd name="T0" fmla="*/ 0 w 864"/>
              <a:gd name="T1" fmla="*/ 144 h 144"/>
              <a:gd name="T2" fmla="*/ 384 w 864"/>
              <a:gd name="T3" fmla="*/ 0 h 144"/>
              <a:gd name="T4" fmla="*/ 864 w 864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144">
                <a:moveTo>
                  <a:pt x="0" y="144"/>
                </a:moveTo>
                <a:cubicBezTo>
                  <a:pt x="120" y="72"/>
                  <a:pt x="240" y="0"/>
                  <a:pt x="384" y="0"/>
                </a:cubicBezTo>
                <a:cubicBezTo>
                  <a:pt x="528" y="0"/>
                  <a:pt x="696" y="72"/>
                  <a:pt x="864" y="144"/>
                </a:cubicBezTo>
              </a:path>
            </a:pathLst>
          </a:custGeom>
          <a:noFill/>
          <a:ln w="38100" cap="flat" cmpd="sng">
            <a:solidFill>
              <a:srgbClr val="F214D2"/>
            </a:solidFill>
            <a:prstDash val="solid"/>
            <a:round/>
            <a:headEnd type="arrow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latin typeface="Georgia"/>
              <a:cs typeface="Georgia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6858000" y="1219200"/>
            <a:ext cx="23519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1" dirty="0">
                <a:latin typeface="Georgia"/>
                <a:cs typeface="Georgia"/>
              </a:rPr>
              <a:t>Angular Part</a:t>
            </a:r>
            <a:endParaRPr lang="en-US" sz="2400" dirty="0">
              <a:latin typeface="Georgia"/>
              <a:cs typeface="Georgia"/>
            </a:endParaRPr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749040"/>
              </p:ext>
            </p:extLst>
          </p:nvPr>
        </p:nvGraphicFramePr>
        <p:xfrm>
          <a:off x="7124700" y="1676400"/>
          <a:ext cx="12573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3" imgW="838200" imgH="190500" progId="Equation.3">
                  <p:embed/>
                </p:oleObj>
              </mc:Choice>
              <mc:Fallback>
                <p:oleObj name="Equation" r:id="rId3" imgW="8382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1676400"/>
                        <a:ext cx="1257300" cy="285750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838200" y="1600200"/>
            <a:ext cx="10892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1">
                <a:latin typeface="Georgia"/>
                <a:cs typeface="Georgia"/>
              </a:rPr>
              <a:t>(2,1,0)</a:t>
            </a:r>
            <a:endParaRPr lang="en-US" sz="2400">
              <a:latin typeface="Georgia"/>
              <a:cs typeface="Georgia"/>
            </a:endParaRPr>
          </a:p>
        </p:txBody>
      </p:sp>
      <p:pic>
        <p:nvPicPr>
          <p:cNvPr id="20" name="Picture 2" descr="H-atom-3p-zx-cont-su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23" y="2087880"/>
            <a:ext cx="7696200" cy="4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895600" y="6096000"/>
            <a:ext cx="336027" cy="46166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Georgia"/>
                <a:cs typeface="Georgia"/>
              </a:rPr>
              <a:t>Z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7176241" y="5632081"/>
            <a:ext cx="369231" cy="46166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latin typeface="Georgia"/>
                <a:cs typeface="Georgia"/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277910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2</a:t>
            </a:r>
            <a:r>
              <a:rPr lang="en-US" sz="2400" b="1" i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p</a:t>
            </a:r>
            <a:r>
              <a:rPr lang="en-US" sz="2400" b="1" i="1" u="sng" baseline="-25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z</a:t>
            </a:r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 orbital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114836"/>
              </p:ext>
            </p:extLst>
          </p:nvPr>
        </p:nvGraphicFramePr>
        <p:xfrm>
          <a:off x="990600" y="990600"/>
          <a:ext cx="53340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6" imgW="2971800" imgH="520700" progId="Equation.3">
                  <p:embed/>
                </p:oleObj>
              </mc:Choice>
              <mc:Fallback>
                <p:oleObj name="Equation" r:id="rId6" imgW="29718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90600"/>
                        <a:ext cx="53340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Y. U. </a:t>
            </a:r>
            <a:r>
              <a:rPr lang="en-US" dirty="0" err="1">
                <a:solidFill>
                  <a:prstClr val="black">
                    <a:tint val="75000"/>
                  </a:prstClr>
                </a:solidFill>
                <a:latin typeface="Calibri"/>
              </a:rPr>
              <a:t>Sasidhar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299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4605</TotalTime>
  <Words>467</Words>
  <Application>Microsoft Macintosh PowerPoint</Application>
  <PresentationFormat>On-screen Show (4:3)</PresentationFormat>
  <Paragraphs>167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Georgia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 A.Chowdhury</dc:creator>
  <cp:lastModifiedBy>Microsoft Office User</cp:lastModifiedBy>
  <cp:revision>112</cp:revision>
  <dcterms:created xsi:type="dcterms:W3CDTF">2013-08-13T05:19:04Z</dcterms:created>
  <dcterms:modified xsi:type="dcterms:W3CDTF">2021-02-06T06:36:54Z</dcterms:modified>
</cp:coreProperties>
</file>