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467" r:id="rId3"/>
    <p:sldId id="550" r:id="rId4"/>
    <p:sldId id="470" r:id="rId5"/>
    <p:sldId id="471" r:id="rId6"/>
    <p:sldId id="522" r:id="rId7"/>
    <p:sldId id="477" r:id="rId8"/>
    <p:sldId id="523" r:id="rId9"/>
    <p:sldId id="479" r:id="rId10"/>
    <p:sldId id="487" r:id="rId11"/>
    <p:sldId id="494" r:id="rId12"/>
    <p:sldId id="554" r:id="rId13"/>
    <p:sldId id="552" r:id="rId14"/>
    <p:sldId id="553" r:id="rId15"/>
    <p:sldId id="551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534" r:id="rId27"/>
    <p:sldId id="535" r:id="rId28"/>
    <p:sldId id="53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88" d="100"/>
          <a:sy n="88" d="100"/>
        </p:scale>
        <p:origin x="184" y="6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7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w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wmf"/><Relationship Id="rId6" Type="http://schemas.openxmlformats.org/officeDocument/2006/relationships/image" Target="../media/image33.emf"/><Relationship Id="rId5" Type="http://schemas.openxmlformats.org/officeDocument/2006/relationships/image" Target="../media/image23.emf"/><Relationship Id="rId4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w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wmf"/><Relationship Id="rId6" Type="http://schemas.openxmlformats.org/officeDocument/2006/relationships/image" Target="../media/image33.emf"/><Relationship Id="rId5" Type="http://schemas.openxmlformats.org/officeDocument/2006/relationships/image" Target="../media/image23.emf"/><Relationship Id="rId4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C5A88-25A4-48D6-8071-6C8EC3BB5ABC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523BD-6C12-4E44-AA2F-D88ED9317D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523BD-6C12-4E44-AA2F-D88ED9317DD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6/15/20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484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6/15/20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81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6/15/20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902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6/15/20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4562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6/15/20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025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6/15/20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92579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6/15/20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3564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6/15/20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515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6/15/20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4166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6/15/20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9384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6/15/20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490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83C2-5AB6-46B3-8369-90F292F1D6A8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A83C2-5AB6-46B3-8369-90F292F1D6A8}" type="datetimeFigureOut">
              <a:rPr lang="en-US" smtClean="0"/>
              <a:pPr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F0AD-4C7D-49DE-BEC9-602946BC9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A83C2-5AB6-46B3-8369-90F292F1D6A8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6/15/20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F0AD-4C7D-49DE-BEC9-602946BC9C9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568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gchemistry.weebly.com/uploads/2/4/8/9/24894932/unit_7_-_atomic_structure.pdf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2.e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0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e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5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3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6.png"/><Relationship Id="rId4" Type="http://schemas.openxmlformats.org/officeDocument/2006/relationships/image" Target="../media/image5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1.png"/><Relationship Id="rId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2.e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0" y="277911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Many electron Atoms: Slater </a:t>
            </a:r>
            <a:r>
              <a:rPr lang="en-US" sz="2400" b="1" u="sng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Determinanta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5339"/>
          <a:stretch/>
        </p:blipFill>
        <p:spPr>
          <a:xfrm>
            <a:off x="1752600" y="914400"/>
            <a:ext cx="3360580" cy="342900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403512"/>
              </p:ext>
            </p:extLst>
          </p:nvPr>
        </p:nvGraphicFramePr>
        <p:xfrm>
          <a:off x="4943476" y="3749676"/>
          <a:ext cx="5572125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80" name="Equation" r:id="rId4" imgW="3200400" imgH="1562100" progId="Equation.3">
                  <p:embed/>
                </p:oleObj>
              </mc:Choice>
              <mc:Fallback>
                <p:oleObj name="Equation" r:id="rId4" imgW="3200400" imgH="156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6" y="3749676"/>
                        <a:ext cx="5572125" cy="272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716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766370"/>
              </p:ext>
            </p:extLst>
          </p:nvPr>
        </p:nvGraphicFramePr>
        <p:xfrm>
          <a:off x="2209801" y="1327151"/>
          <a:ext cx="5572125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20" name="Equation" r:id="rId3" imgW="3200400" imgH="1562100" progId="Equation.3">
                  <p:embed/>
                </p:oleObj>
              </mc:Choice>
              <mc:Fallback>
                <p:oleObj name="Equation" r:id="rId3" imgW="3200400" imgH="1562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1327151"/>
                        <a:ext cx="5572125" cy="272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3472356" y="1926898"/>
            <a:ext cx="228600" cy="304800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3472356" y="3200400"/>
            <a:ext cx="228600" cy="304800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3984296" y="1905000"/>
            <a:ext cx="228600" cy="304800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4038600" y="3200400"/>
            <a:ext cx="228600" cy="304800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3461844" y="1524000"/>
            <a:ext cx="228600" cy="304800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20"/>
          <p:cNvSpPr/>
          <p:nvPr/>
        </p:nvSpPr>
        <p:spPr>
          <a:xfrm>
            <a:off x="3962400" y="1524000"/>
            <a:ext cx="228600" cy="304800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3777156" y="1524000"/>
            <a:ext cx="152400" cy="228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4267200" y="1524000"/>
            <a:ext cx="152400" cy="228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5105400" y="1524000"/>
            <a:ext cx="152400" cy="228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5562600" y="1524000"/>
            <a:ext cx="152400" cy="228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6749392" y="1524000"/>
            <a:ext cx="152400" cy="228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7228052" y="1524000"/>
            <a:ext cx="152400" cy="228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2438400" y="277911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Many Electron Atoms: </a:t>
            </a:r>
            <a:r>
              <a:rPr lang="en-US" sz="2400" b="1" u="sng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Determinantal</a:t>
            </a:r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 </a:t>
            </a:r>
            <a:r>
              <a:rPr lang="en-US" sz="2400" b="1" u="sng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Wavefunctions</a:t>
            </a:r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 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507448"/>
              </p:ext>
            </p:extLst>
          </p:nvPr>
        </p:nvGraphicFramePr>
        <p:xfrm>
          <a:off x="4648200" y="4038600"/>
          <a:ext cx="5373688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221" name="Equation" r:id="rId5" imgW="3085920" imgH="711000" progId="">
                  <p:embed/>
                </p:oleObj>
              </mc:Choice>
              <mc:Fallback>
                <p:oleObj name="Equation" r:id="rId5" imgW="3085920" imgH="7110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038600"/>
                        <a:ext cx="5373688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939255" y="5271562"/>
            <a:ext cx="8305800" cy="156966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If any two rows/columns are </a:t>
            </a:r>
            <a:r>
              <a:rPr lang="en-US" sz="2400" b="1" i="1" dirty="0">
                <a:solidFill>
                  <a:schemeClr val="tx1"/>
                </a:solidFill>
                <a:latin typeface="Georgia" pitchFamily="18" charset="0"/>
              </a:rPr>
              <a:t>same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, then the determinant becomes </a:t>
            </a:r>
            <a:r>
              <a:rPr lang="en-US" sz="2400" b="1" i="1" dirty="0">
                <a:solidFill>
                  <a:schemeClr val="tx1"/>
                </a:solidFill>
                <a:latin typeface="Georgia" pitchFamily="18" charset="0"/>
              </a:rPr>
              <a:t>zero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.</a:t>
            </a:r>
          </a:p>
          <a:p>
            <a:pPr>
              <a:buFont typeface="Symbol"/>
              <a:buChar char="Þ"/>
            </a:pP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no two electrons occupy the same spin orbital. </a:t>
            </a:r>
          </a:p>
          <a:p>
            <a:r>
              <a:rPr lang="en-US" sz="2400" b="1" i="1" dirty="0">
                <a:solidFill>
                  <a:schemeClr val="tx1"/>
                </a:solidFill>
                <a:latin typeface="Georgia" pitchFamily="18" charset="0"/>
              </a:rPr>
              <a:t>				Pauli Exclusion Principle</a:t>
            </a:r>
            <a:endParaRPr lang="en-US" sz="22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67200" y="3657600"/>
            <a:ext cx="13716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7924800" y="2286001"/>
            <a:ext cx="2172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Georgia" pitchFamily="18" charset="0"/>
              </a:rPr>
              <a:t>Slater </a:t>
            </a:r>
          </a:p>
          <a:p>
            <a:r>
              <a:rPr lang="en-US" sz="2400" b="1" dirty="0">
                <a:latin typeface="Georgia" pitchFamily="18" charset="0"/>
              </a:rPr>
              <a:t>determinant</a:t>
            </a:r>
            <a:endParaRPr lang="en-IN" sz="2400" b="1" dirty="0">
              <a:latin typeface="Georgia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19800" y="4801747"/>
            <a:ext cx="1370888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Georgia" pitchFamily="18" charset="0"/>
              </a:rPr>
              <a:t>1</a:t>
            </a:r>
            <a:r>
              <a:rPr lang="en-US" sz="2200" i="1" dirty="0">
                <a:latin typeface="Georgia" pitchFamily="18" charset="0"/>
              </a:rPr>
              <a:t>s</a:t>
            </a:r>
            <a:r>
              <a:rPr lang="en-US" sz="2200" dirty="0">
                <a:latin typeface="Georgia" pitchFamily="18" charset="0"/>
              </a:rPr>
              <a:t>(3</a:t>
            </a:r>
            <a:r>
              <a:rPr lang="en-US" sz="2200" i="1" dirty="0">
                <a:latin typeface="Georgia" pitchFamily="18" charset="0"/>
              </a:rPr>
              <a:t>)</a:t>
            </a:r>
            <a:r>
              <a:rPr lang="en-US" sz="2200" i="1" dirty="0">
                <a:latin typeface="Symbol" pitchFamily="18" charset="2"/>
              </a:rPr>
              <a:t>a</a:t>
            </a:r>
            <a:r>
              <a:rPr lang="en-US" sz="2200" dirty="0">
                <a:latin typeface="Georgia" pitchFamily="18" charset="0"/>
              </a:rPr>
              <a:t>(3)</a:t>
            </a:r>
            <a:endParaRPr lang="en-IN" sz="2200" dirty="0">
              <a:latin typeface="Georgia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096000" y="4554523"/>
            <a:ext cx="0" cy="6096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638800" y="4038600"/>
            <a:ext cx="46482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44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  <p:bldP spid="18" grpId="0" animBg="1"/>
      <p:bldP spid="21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5" grpId="0" animBg="1"/>
      <p:bldP spid="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52600" y="277911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Excited states of many electron atoms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3D203E-386E-984B-BA9F-B330D2BC0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676400"/>
            <a:ext cx="4876800" cy="3505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16668F2-9401-1C49-A276-50F492F04655}"/>
              </a:ext>
            </a:extLst>
          </p:cNvPr>
          <p:cNvSpPr/>
          <p:nvPr/>
        </p:nvSpPr>
        <p:spPr>
          <a:xfrm>
            <a:off x="914400" y="5749092"/>
            <a:ext cx="1036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Georgia" panose="02040502050405020303" pitchFamily="18" charset="0"/>
                <a:hlinkClick r:id="rId3"/>
              </a:rPr>
              <a:t>https://drgchemistry.weebly.com/uploads/2/4/8/9/24894932/unit_7_-_atomic_structure.pdf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8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497571" y="2296160"/>
            <a:ext cx="33284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latin typeface="Georgia"/>
                <a:cs typeface="Georgia"/>
              </a:rPr>
              <a:t>+</a:t>
            </a:r>
          </a:p>
          <a:p>
            <a:pPr algn="ctr"/>
            <a:endParaRPr lang="en-US" sz="2400" b="1" dirty="0">
              <a:latin typeface="Georgia"/>
              <a:cs typeface="Georgia"/>
            </a:endParaRPr>
          </a:p>
          <a:p>
            <a:pPr algn="ctr"/>
            <a:endParaRPr lang="en-US" sz="1600" b="1" dirty="0">
              <a:latin typeface="Georgia"/>
              <a:cs typeface="Georgia"/>
            </a:endParaRPr>
          </a:p>
          <a:p>
            <a:pPr algn="ctr"/>
            <a:r>
              <a:rPr lang="en-US" sz="2400" b="1" dirty="0">
                <a:latin typeface="Georgia"/>
                <a:cs typeface="Georgia"/>
              </a:rPr>
              <a:t>Linear combination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438400" y="277911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Spin Orbitals and their linear combinations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990601"/>
            <a:ext cx="91440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Two electron system 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  <a:sym typeface="Symbol"/>
              </a:rPr>
              <a:t>electron labels: 1 and 2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): </a:t>
            </a:r>
            <a:r>
              <a:rPr lang="en-US" sz="2400" b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four 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spin functions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57400" y="2357735"/>
            <a:ext cx="1335088" cy="457200"/>
            <a:chOff x="533400" y="1905000"/>
            <a:chExt cx="1335088" cy="457200"/>
          </a:xfrm>
        </p:grpSpPr>
        <p:sp>
          <p:nvSpPr>
            <p:cNvPr id="3" name="Rounded Rectangle 2"/>
            <p:cNvSpPr/>
            <p:nvPr/>
          </p:nvSpPr>
          <p:spPr>
            <a:xfrm>
              <a:off x="533400" y="1905000"/>
              <a:ext cx="1219200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32130" name="Object 8"/>
            <p:cNvGraphicFramePr>
              <a:graphicFrameLocks noChangeAspect="1"/>
            </p:cNvGraphicFramePr>
            <p:nvPr/>
          </p:nvGraphicFramePr>
          <p:xfrm>
            <a:off x="533400" y="1905000"/>
            <a:ext cx="1335088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671" name="Equation" r:id="rId3" imgW="660400" imgH="190500" progId="Equation.3">
                    <p:embed/>
                  </p:oleObj>
                </mc:Choice>
                <mc:Fallback>
                  <p:oleObj name="Equation" r:id="rId3" imgW="660400" imgH="190500" progId="Equation.3">
                    <p:embed/>
                    <p:pic>
                      <p:nvPicPr>
                        <p:cNvPr id="43213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1905000"/>
                          <a:ext cx="1335088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Rectangle 5"/>
          <p:cNvSpPr/>
          <p:nvPr/>
        </p:nvSpPr>
        <p:spPr>
          <a:xfrm>
            <a:off x="1752600" y="4343400"/>
            <a:ext cx="2895600" cy="1200328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Exchange Operator</a:t>
            </a:r>
            <a:endParaRPr lang="en-US" sz="2400" i="1" baseline="-25000" dirty="0">
              <a:solidFill>
                <a:prstClr val="black"/>
              </a:solidFill>
              <a:latin typeface="Georgia" pitchFamily="18" charset="0"/>
            </a:endParaRPr>
          </a:p>
          <a:p>
            <a:endParaRPr lang="en-US" sz="2400" dirty="0">
              <a:solidFill>
                <a:prstClr val="black"/>
              </a:solidFill>
              <a:latin typeface="Georgia" pitchFamily="18" charset="0"/>
              <a:sym typeface="Symbol"/>
            </a:endParaRPr>
          </a:p>
          <a:p>
            <a:endParaRPr lang="en-US" sz="2400" b="1" i="1" dirty="0">
              <a:solidFill>
                <a:prstClr val="black"/>
              </a:solidFill>
              <a:latin typeface="Georgia" pitchFamily="18" charset="0"/>
              <a:sym typeface="Symbol"/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905000" y="4953001"/>
          <a:ext cx="23304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72" name="Equation" r:id="rId5" imgW="1155700" imgH="203200" progId="">
                  <p:embed/>
                </p:oleObj>
              </mc:Choice>
              <mc:Fallback>
                <p:oleObj name="Equation" r:id="rId5" imgW="1155700" imgH="203200" progId="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953001"/>
                        <a:ext cx="23304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7" name="Object 8"/>
          <p:cNvGraphicFramePr>
            <a:graphicFrameLocks noChangeAspect="1"/>
          </p:cNvGraphicFramePr>
          <p:nvPr/>
        </p:nvGraphicFramePr>
        <p:xfrm>
          <a:off x="6477000" y="3810001"/>
          <a:ext cx="30226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73" name="Equation" r:id="rId7" imgW="1727200" imgH="1295400" progId="Equation.3">
                  <p:embed/>
                </p:oleObj>
              </mc:Choice>
              <mc:Fallback>
                <p:oleObj name="Equation" r:id="rId7" imgW="1727200" imgH="1295400" progId="Equation.3">
                  <p:embed/>
                  <p:pic>
                    <p:nvPicPr>
                      <p:cNvPr id="4331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810001"/>
                        <a:ext cx="302260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7696201" y="4495801"/>
            <a:ext cx="1914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99"/>
                </a:solidFill>
                <a:latin typeface="Georgia" pitchFamily="18" charset="0"/>
              </a:rPr>
              <a:t>Symmetric</a:t>
            </a:r>
            <a:endParaRPr lang="en-US" b="1" dirty="0">
              <a:solidFill>
                <a:srgbClr val="00009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34200" y="6015336"/>
            <a:ext cx="2664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Georgia" pitchFamily="18" charset="0"/>
              </a:rPr>
              <a:t>Anti-symmetric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64300" y="2357735"/>
            <a:ext cx="1231900" cy="457200"/>
            <a:chOff x="4864100" y="1905000"/>
            <a:chExt cx="1231900" cy="457200"/>
          </a:xfrm>
        </p:grpSpPr>
        <p:sp>
          <p:nvSpPr>
            <p:cNvPr id="17" name="Rounded Rectangle 16"/>
            <p:cNvSpPr/>
            <p:nvPr/>
          </p:nvSpPr>
          <p:spPr>
            <a:xfrm>
              <a:off x="4876800" y="1905000"/>
              <a:ext cx="1219200" cy="457200"/>
            </a:xfrm>
            <a:prstGeom prst="roundRect">
              <a:avLst/>
            </a:prstGeom>
            <a:solidFill>
              <a:srgbClr val="008000">
                <a:alpha val="2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" name="Object 8"/>
            <p:cNvGraphicFramePr>
              <a:graphicFrameLocks noChangeAspect="1"/>
            </p:cNvGraphicFramePr>
            <p:nvPr/>
          </p:nvGraphicFramePr>
          <p:xfrm>
            <a:off x="4864100" y="1905317"/>
            <a:ext cx="1231900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674" name="Equation" r:id="rId9" imgW="609600" imgH="203200" progId="Equation.3">
                    <p:embed/>
                  </p:oleObj>
                </mc:Choice>
                <mc:Fallback>
                  <p:oleObj name="Equation" r:id="rId9" imgW="609600" imgH="203200" progId="Equation.3">
                    <p:embed/>
                    <p:pic>
                      <p:nvPicPr>
                        <p:cNvPr id="1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4100" y="1905317"/>
                          <a:ext cx="1231900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"/>
          <p:cNvGrpSpPr/>
          <p:nvPr/>
        </p:nvGrpSpPr>
        <p:grpSpPr>
          <a:xfrm>
            <a:off x="4178300" y="2357735"/>
            <a:ext cx="1308100" cy="457200"/>
            <a:chOff x="2590800" y="1905000"/>
            <a:chExt cx="1308100" cy="457200"/>
          </a:xfrm>
        </p:grpSpPr>
        <p:sp>
          <p:nvSpPr>
            <p:cNvPr id="16" name="Rounded Rectangle 15"/>
            <p:cNvSpPr/>
            <p:nvPr/>
          </p:nvSpPr>
          <p:spPr>
            <a:xfrm>
              <a:off x="2667000" y="1905000"/>
              <a:ext cx="1219200" cy="45720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4" name="Object 8"/>
            <p:cNvGraphicFramePr>
              <a:graphicFrameLocks noChangeAspect="1"/>
            </p:cNvGraphicFramePr>
            <p:nvPr/>
          </p:nvGraphicFramePr>
          <p:xfrm>
            <a:off x="2590800" y="1905000"/>
            <a:ext cx="1308100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675" name="Equation" r:id="rId11" imgW="647700" imgH="203200" progId="Equation.3">
                    <p:embed/>
                  </p:oleObj>
                </mc:Choice>
                <mc:Fallback>
                  <p:oleObj name="Equation" r:id="rId11" imgW="647700" imgH="203200" progId="Equation.3">
                    <p:embed/>
                    <p:pic>
                      <p:nvPicPr>
                        <p:cNvPr id="1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0" y="1905000"/>
                          <a:ext cx="1308100" cy="411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750300" y="2357735"/>
            <a:ext cx="1231900" cy="457200"/>
            <a:chOff x="7226300" y="1905000"/>
            <a:chExt cx="1231900" cy="457200"/>
          </a:xfrm>
        </p:grpSpPr>
        <p:sp>
          <p:nvSpPr>
            <p:cNvPr id="18" name="Rounded Rectangle 17"/>
            <p:cNvSpPr/>
            <p:nvPr/>
          </p:nvSpPr>
          <p:spPr>
            <a:xfrm>
              <a:off x="7239000" y="1905000"/>
              <a:ext cx="1219200" cy="457200"/>
            </a:xfrm>
            <a:prstGeom prst="roundRect">
              <a:avLst/>
            </a:prstGeom>
            <a:solidFill>
              <a:srgbClr val="FF6600">
                <a:alpha val="2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5" name="Object 8"/>
            <p:cNvGraphicFramePr>
              <a:graphicFrameLocks noChangeAspect="1"/>
            </p:cNvGraphicFramePr>
            <p:nvPr/>
          </p:nvGraphicFramePr>
          <p:xfrm>
            <a:off x="7226300" y="1905000"/>
            <a:ext cx="1231900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7676" name="Equation" r:id="rId13" imgW="609600" imgH="203200" progId="Equation.3">
                    <p:embed/>
                  </p:oleObj>
                </mc:Choice>
                <mc:Fallback>
                  <p:oleObj name="Equation" r:id="rId13" imgW="609600" imgH="203200" progId="Equation.3">
                    <p:embed/>
                    <p:pic>
                      <p:nvPicPr>
                        <p:cNvPr id="1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6300" y="1905000"/>
                          <a:ext cx="1231900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20"/>
          <p:cNvSpPr/>
          <p:nvPr/>
        </p:nvSpPr>
        <p:spPr>
          <a:xfrm>
            <a:off x="1828800" y="3274368"/>
            <a:ext cx="41148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  <a:sym typeface="Symbol"/>
              </a:rPr>
              <a:t>1 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  <a:sym typeface="Symbol"/>
              </a:rPr>
              <a:t>and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  <a:sym typeface="Symbol"/>
              </a:rPr>
              <a:t> 2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: </a:t>
            </a:r>
            <a:r>
              <a:rPr lang="en-US" sz="2400" b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indistinguishable</a:t>
            </a:r>
            <a:endParaRPr lang="en-US" sz="2400" dirty="0">
              <a:solidFill>
                <a:prstClr val="black"/>
              </a:solidFill>
              <a:latin typeface="Georgia" pitchFamily="18" charset="0"/>
              <a:sym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52600" y="21291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29750" y="21291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553200" y="1676401"/>
            <a:ext cx="32004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Georgia"/>
                <a:cs typeface="Georgia"/>
                <a:sym typeface="Symbol"/>
              </a:rPr>
              <a:t>Which witch is which?</a:t>
            </a:r>
          </a:p>
        </p:txBody>
      </p:sp>
    </p:spTree>
    <p:extLst>
      <p:ext uri="{BB962C8B-B14F-4D97-AF65-F5344CB8AC3E}">
        <p14:creationId xmlns:p14="http://schemas.microsoft.com/office/powerpoint/2010/main" val="422955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ched Right Arrow 2"/>
          <p:cNvSpPr/>
          <p:nvPr/>
        </p:nvSpPr>
        <p:spPr>
          <a:xfrm>
            <a:off x="4191000" y="4934129"/>
            <a:ext cx="3200400" cy="1143000"/>
          </a:xfrm>
          <a:prstGeom prst="notchedRightArrow">
            <a:avLst/>
          </a:prstGeom>
          <a:solidFill>
            <a:srgbClr val="FF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45640" y="2743201"/>
            <a:ext cx="834136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He atom </a:t>
            </a:r>
            <a:r>
              <a:rPr lang="en-US" sz="2400" dirty="0" err="1">
                <a:solidFill>
                  <a:prstClr val="black"/>
                </a:solidFill>
                <a:latin typeface="Georgia" pitchFamily="18" charset="0"/>
                <a:sym typeface="Symbol"/>
              </a:rPr>
              <a:t>wavefunction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:</a:t>
            </a:r>
          </a:p>
          <a:p>
            <a:endParaRPr lang="en-US" sz="2400" b="1" i="1" dirty="0">
              <a:solidFill>
                <a:prstClr val="black"/>
              </a:solidFill>
              <a:latin typeface="Georgia" pitchFamily="18" charset="0"/>
              <a:sym typeface="Symbol"/>
            </a:endParaRPr>
          </a:p>
          <a:p>
            <a:endParaRPr lang="en-US" sz="2400" b="1" i="1" dirty="0">
              <a:solidFill>
                <a:prstClr val="black"/>
              </a:solidFill>
              <a:latin typeface="Georgia" pitchFamily="18" charset="0"/>
              <a:sym typeface="Symbo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8400" y="277911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6</a:t>
            </a:r>
            <a:r>
              <a:rPr lang="en-US" sz="2400" b="1" u="sng" baseline="30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th</a:t>
            </a:r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 Postulate of Quantum Mechanics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4495800" y="2133600"/>
          <a:ext cx="28527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3" name="Equation" r:id="rId3" imgW="1155700" imgH="203200" progId="Equation.3">
                  <p:embed/>
                </p:oleObj>
              </mc:Choice>
              <mc:Fallback>
                <p:oleObj name="Equation" r:id="rId3" imgW="1155700" imgH="203200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133600"/>
                        <a:ext cx="28527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7" name="Object 8"/>
          <p:cNvGraphicFramePr>
            <a:graphicFrameLocks noChangeAspect="1"/>
          </p:cNvGraphicFramePr>
          <p:nvPr/>
        </p:nvGraphicFramePr>
        <p:xfrm>
          <a:off x="3581400" y="3267255"/>
          <a:ext cx="7889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4" name="Equation" r:id="rId5" imgW="393700" imgH="254000" progId="Equation.3">
                  <p:embed/>
                </p:oleObj>
              </mc:Choice>
              <mc:Fallback>
                <p:oleObj name="Equation" r:id="rId5" imgW="393700" imgH="254000" progId="Equation.3">
                  <p:embed/>
                  <p:pic>
                    <p:nvPicPr>
                      <p:cNvPr id="4331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67255"/>
                        <a:ext cx="7889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524000" y="838200"/>
            <a:ext cx="9144000" cy="1200328"/>
          </a:xfrm>
          <a:prstGeom prst="rect">
            <a:avLst/>
          </a:prstGeom>
          <a:solidFill>
            <a:srgbClr val="E8EFD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The complete </a:t>
            </a:r>
            <a:r>
              <a:rPr lang="en-US" sz="2400" dirty="0" err="1">
                <a:solidFill>
                  <a:schemeClr val="tx1"/>
                </a:solidFill>
                <a:latin typeface="Georgia" pitchFamily="18" charset="0"/>
              </a:rPr>
              <a:t>wavefunction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 of a system of identical fermions (e.g. electrons) must be anti-symmetric with respect to interchange of all their coordinates (spatial and spin) of any two particles </a:t>
            </a:r>
            <a:endParaRPr lang="en-US" sz="22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3100" y="3943530"/>
            <a:ext cx="83439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Georgia" pitchFamily="18" charset="0"/>
              </a:rPr>
              <a:t>What if the two electrons in </a:t>
            </a:r>
            <a:r>
              <a:rPr lang="en-US" sz="2400" b="1" i="1" dirty="0">
                <a:solidFill>
                  <a:srgbClr val="0000FF"/>
                </a:solidFill>
                <a:latin typeface="Georgia" pitchFamily="18" charset="0"/>
              </a:rPr>
              <a:t>1s</a:t>
            </a:r>
            <a:r>
              <a:rPr lang="en-US" sz="2400" dirty="0">
                <a:solidFill>
                  <a:srgbClr val="0000FF"/>
                </a:solidFill>
                <a:latin typeface="Georgia" pitchFamily="18" charset="0"/>
              </a:rPr>
              <a:t> orbital had same spin? </a:t>
            </a:r>
            <a:endParaRPr lang="en-US" sz="2200" dirty="0">
              <a:solidFill>
                <a:srgbClr val="0000FF"/>
              </a:solidFill>
              <a:latin typeface="Georgia" pitchFamily="18" charset="0"/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6162676" y="3029130"/>
          <a:ext cx="32861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5" name="Equation" r:id="rId7" imgW="1638300" imgH="469900" progId="Equation.3">
                  <p:embed/>
                </p:oleObj>
              </mc:Choice>
              <mc:Fallback>
                <p:oleObj name="Equation" r:id="rId7" imgW="1638300" imgH="469900" progId="Equation.3">
                  <p:embed/>
                  <p:pic>
                    <p:nvPicPr>
                      <p:cNvPr id="1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676" y="3029130"/>
                        <a:ext cx="32861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4419601" y="3267890"/>
          <a:ext cx="17557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6" name="Equation" r:id="rId9" imgW="876300" imgH="254000" progId="Equation.3">
                  <p:embed/>
                </p:oleObj>
              </mc:Choice>
              <mc:Fallback>
                <p:oleObj name="Equation" r:id="rId9" imgW="876300" imgH="254000" progId="Equation.3">
                  <p:embed/>
                  <p:pic>
                    <p:nvPicPr>
                      <p:cNvPr id="1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3267890"/>
                        <a:ext cx="17557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6324600" y="4553130"/>
          <a:ext cx="1335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7" name="Equation" r:id="rId11" imgW="660400" imgH="190500" progId="Equation.3">
                  <p:embed/>
                </p:oleObj>
              </mc:Choice>
              <mc:Fallback>
                <p:oleObj name="Equation" r:id="rId11" imgW="660400" imgH="190500" progId="Equation.3">
                  <p:embed/>
                  <p:pic>
                    <p:nvPicPr>
                      <p:cNvPr id="1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553130"/>
                        <a:ext cx="1335088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7467600" y="5238930"/>
            <a:ext cx="28194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Georgia" pitchFamily="18" charset="0"/>
              </a:rPr>
              <a:t>NOT ALLOWED</a:t>
            </a:r>
            <a:endParaRPr lang="en-US" sz="2200" b="1" dirty="0">
              <a:solidFill>
                <a:srgbClr val="FF0000"/>
              </a:solidFill>
              <a:latin typeface="Georgia" pitchFamily="18" charset="0"/>
            </a:endParaRP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3733800" y="4476930"/>
          <a:ext cx="7889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8" name="Equation" r:id="rId13" imgW="393700" imgH="254000" progId="Equation.3">
                  <p:embed/>
                </p:oleObj>
              </mc:Choice>
              <mc:Fallback>
                <p:oleObj name="Equation" r:id="rId13" imgW="393700" imgH="254000" progId="Equation.3">
                  <p:embed/>
                  <p:pic>
                    <p:nvPicPr>
                      <p:cNvPr id="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76930"/>
                        <a:ext cx="7889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4572001" y="4477565"/>
          <a:ext cx="17557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9" name="Equation" r:id="rId14" imgW="876300" imgH="254000" progId="Equation.3">
                  <p:embed/>
                </p:oleObj>
              </mc:Choice>
              <mc:Fallback>
                <p:oleObj name="Equation" r:id="rId14" imgW="876300" imgH="254000" progId="Equation.3">
                  <p:embed/>
                  <p:pic>
                    <p:nvPicPr>
                      <p:cNvPr id="1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4477565"/>
                        <a:ext cx="17557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/>
        </p:nvGraphicFramePr>
        <p:xfrm>
          <a:off x="4526280" y="5269091"/>
          <a:ext cx="27892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20" name="Equation" r:id="rId15" imgW="1130300" imgH="203200" progId="Equation.3">
                  <p:embed/>
                </p:oleObj>
              </mc:Choice>
              <mc:Fallback>
                <p:oleObj name="Equation" r:id="rId15" imgW="1130300" imgH="203200" progId="Equation.3">
                  <p:embed/>
                  <p:pic>
                    <p:nvPicPr>
                      <p:cNvPr id="1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6280" y="5269091"/>
                        <a:ext cx="27892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5867400" y="6248401"/>
            <a:ext cx="464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Pauli exclusion principle</a:t>
            </a:r>
            <a:endParaRPr lang="en-US" sz="2400" b="1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37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209801" y="1327151"/>
          <a:ext cx="5572125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11" name="Equation" r:id="rId3" imgW="3200400" imgH="1562100" progId="Equation.3">
                  <p:embed/>
                </p:oleObj>
              </mc:Choice>
              <mc:Fallback>
                <p:oleObj name="Equation" r:id="rId3" imgW="3200400" imgH="15621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1327151"/>
                        <a:ext cx="5572125" cy="272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ounded Rectangle 18"/>
          <p:cNvSpPr/>
          <p:nvPr/>
        </p:nvSpPr>
        <p:spPr>
          <a:xfrm>
            <a:off x="3472356" y="1926898"/>
            <a:ext cx="228600" cy="304800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3472356" y="3200400"/>
            <a:ext cx="228600" cy="304800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3984296" y="1905000"/>
            <a:ext cx="228600" cy="304800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ounded Rectangle 22"/>
          <p:cNvSpPr/>
          <p:nvPr/>
        </p:nvSpPr>
        <p:spPr>
          <a:xfrm>
            <a:off x="4038600" y="3200400"/>
            <a:ext cx="228600" cy="304800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3461844" y="1524000"/>
            <a:ext cx="228600" cy="304800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20"/>
          <p:cNvSpPr/>
          <p:nvPr/>
        </p:nvSpPr>
        <p:spPr>
          <a:xfrm>
            <a:off x="3962400" y="1524000"/>
            <a:ext cx="228600" cy="304800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3777156" y="1524000"/>
            <a:ext cx="152400" cy="228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4267200" y="1524000"/>
            <a:ext cx="152400" cy="228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5105400" y="1524000"/>
            <a:ext cx="152400" cy="228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5562600" y="1524000"/>
            <a:ext cx="152400" cy="228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6749392" y="1524000"/>
            <a:ext cx="152400" cy="228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7228052" y="1524000"/>
            <a:ext cx="152400" cy="228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2438400" y="277911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Many Electron Atoms: </a:t>
            </a:r>
            <a:r>
              <a:rPr lang="en-US" sz="2400" b="1" u="sng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Determinantal</a:t>
            </a:r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 </a:t>
            </a:r>
            <a:r>
              <a:rPr lang="en-US" sz="2400" b="1" u="sng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Wavefunctions</a:t>
            </a:r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 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648200" y="4038600"/>
          <a:ext cx="5373688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12" name="Equation" r:id="rId5" imgW="3085920" imgH="711000" progId="">
                  <p:embed/>
                </p:oleObj>
              </mc:Choice>
              <mc:Fallback>
                <p:oleObj name="Equation" r:id="rId5" imgW="3085920" imgH="711000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038600"/>
                        <a:ext cx="5373688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939255" y="5271562"/>
            <a:ext cx="8305800" cy="156966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If any two rows/columns are </a:t>
            </a:r>
            <a:r>
              <a:rPr lang="en-US" sz="2400" b="1" i="1" dirty="0">
                <a:solidFill>
                  <a:schemeClr val="tx1"/>
                </a:solidFill>
                <a:latin typeface="Georgia" pitchFamily="18" charset="0"/>
              </a:rPr>
              <a:t>same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, then the determinant becomes </a:t>
            </a:r>
            <a:r>
              <a:rPr lang="en-US" sz="2400" b="1" i="1" dirty="0">
                <a:solidFill>
                  <a:schemeClr val="tx1"/>
                </a:solidFill>
                <a:latin typeface="Georgia" pitchFamily="18" charset="0"/>
              </a:rPr>
              <a:t>zero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.</a:t>
            </a:r>
          </a:p>
          <a:p>
            <a:pPr>
              <a:buFont typeface="Symbol"/>
              <a:buChar char="Þ"/>
            </a:pP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no two electrons occupy the same spin orbital. </a:t>
            </a:r>
          </a:p>
          <a:p>
            <a:r>
              <a:rPr lang="en-US" sz="2400" b="1" i="1" dirty="0">
                <a:solidFill>
                  <a:schemeClr val="tx1"/>
                </a:solidFill>
                <a:latin typeface="Georgia" pitchFamily="18" charset="0"/>
              </a:rPr>
              <a:t>				Pauli Exclusion Principle</a:t>
            </a:r>
            <a:endParaRPr lang="en-US" sz="22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24800" y="2286001"/>
            <a:ext cx="2172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Georgia" pitchFamily="18" charset="0"/>
              </a:rPr>
              <a:t>Slater </a:t>
            </a:r>
          </a:p>
          <a:p>
            <a:r>
              <a:rPr lang="en-US" sz="2400" b="1" dirty="0">
                <a:latin typeface="Georgia" pitchFamily="18" charset="0"/>
              </a:rPr>
              <a:t>determinant</a:t>
            </a:r>
            <a:endParaRPr lang="en-IN" sz="2400" b="1" dirty="0">
              <a:latin typeface="Georgia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19800" y="4801747"/>
            <a:ext cx="1370888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Georgia" pitchFamily="18" charset="0"/>
              </a:rPr>
              <a:t>1</a:t>
            </a:r>
            <a:r>
              <a:rPr lang="en-US" sz="2200" i="1" dirty="0">
                <a:latin typeface="Georgia" pitchFamily="18" charset="0"/>
              </a:rPr>
              <a:t>s</a:t>
            </a:r>
            <a:r>
              <a:rPr lang="en-US" sz="2200" dirty="0">
                <a:latin typeface="Georgia" pitchFamily="18" charset="0"/>
              </a:rPr>
              <a:t>(3</a:t>
            </a:r>
            <a:r>
              <a:rPr lang="en-US" sz="2200" i="1" dirty="0">
                <a:latin typeface="Georgia" pitchFamily="18" charset="0"/>
              </a:rPr>
              <a:t>)</a:t>
            </a:r>
            <a:r>
              <a:rPr lang="en-US" sz="2200" i="1" dirty="0">
                <a:latin typeface="Symbol" pitchFamily="18" charset="2"/>
              </a:rPr>
              <a:t>a</a:t>
            </a:r>
            <a:r>
              <a:rPr lang="en-US" sz="2200" dirty="0">
                <a:latin typeface="Georgia" pitchFamily="18" charset="0"/>
              </a:rPr>
              <a:t>(3)</a:t>
            </a:r>
            <a:endParaRPr lang="en-IN" sz="2200" dirty="0">
              <a:latin typeface="Georgia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096000" y="4554523"/>
            <a:ext cx="0" cy="6096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87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277911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Helium Atom: Excited States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graphicFrame>
        <p:nvGraphicFramePr>
          <p:cNvPr id="436228" name="Object 5"/>
          <p:cNvGraphicFramePr>
            <a:graphicFrameLocks noChangeAspect="1"/>
          </p:cNvGraphicFramePr>
          <p:nvPr/>
        </p:nvGraphicFramePr>
        <p:xfrm>
          <a:off x="1919288" y="4800600"/>
          <a:ext cx="852011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34" name="Equation" r:id="rId3" imgW="4876800" imgH="939800" progId="">
                  <p:embed/>
                </p:oleObj>
              </mc:Choice>
              <mc:Fallback>
                <p:oleObj name="Equation" r:id="rId3" imgW="4876800" imgH="939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4800600"/>
                        <a:ext cx="8520113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20899"/>
              </p:ext>
            </p:extLst>
          </p:nvPr>
        </p:nvGraphicFramePr>
        <p:xfrm>
          <a:off x="2028031" y="2773362"/>
          <a:ext cx="813593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35" name="Equation" r:id="rId5" imgW="4673600" imgH="419100" progId="Equation.3">
                  <p:embed/>
                </p:oleObj>
              </mc:Choice>
              <mc:Fallback>
                <p:oleObj name="Equation" r:id="rId5" imgW="4673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031" y="2773362"/>
                        <a:ext cx="8135938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847850" y="914401"/>
            <a:ext cx="8496300" cy="830997"/>
          </a:xfrm>
          <a:prstGeom prst="rect">
            <a:avLst/>
          </a:prstGeom>
          <a:solidFill>
            <a:srgbClr val="E8EFD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If the second electron is in the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</a:rPr>
              <a:t>2s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 orbital then it could have the same spin or the opposite spin.</a:t>
            </a:r>
            <a:endParaRPr lang="en-US" sz="2200" dirty="0">
              <a:solidFill>
                <a:prstClr val="black"/>
              </a:solidFill>
              <a:latin typeface="Georg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4110336"/>
            <a:ext cx="6477000" cy="46166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He excited state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1s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.2s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endParaRPr lang="en-US" sz="2400" b="1" i="1" dirty="0">
              <a:solidFill>
                <a:prstClr val="black"/>
              </a:solidFill>
              <a:latin typeface="Georgia" pitchFamily="18" charset="0"/>
              <a:sym typeface="Symbo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1981201"/>
            <a:ext cx="6477000" cy="46166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He excited state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1s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.2s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endParaRPr lang="en-US" sz="2400" b="1" i="1" dirty="0">
              <a:solidFill>
                <a:prstClr val="black"/>
              </a:solidFill>
              <a:latin typeface="Georgia" pitchFamily="18" charset="0"/>
              <a:sym typeface="Symbo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10200" y="2895600"/>
            <a:ext cx="4800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46934" y="4800600"/>
            <a:ext cx="5211311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14756" y="2743200"/>
            <a:ext cx="533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38600" y="2743200"/>
            <a:ext cx="1295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0" y="2819400"/>
            <a:ext cx="533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69422" y="3048000"/>
            <a:ext cx="152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0" y="4038600"/>
            <a:ext cx="8991600" cy="274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0" y="1981201"/>
            <a:ext cx="32004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Georgia"/>
                <a:cs typeface="Georgia"/>
                <a:sym typeface="Symbol"/>
              </a:rPr>
              <a:t>Which witch is which?</a:t>
            </a:r>
          </a:p>
        </p:txBody>
      </p:sp>
    </p:spTree>
    <p:extLst>
      <p:ext uri="{BB962C8B-B14F-4D97-AF65-F5344CB8AC3E}">
        <p14:creationId xmlns:p14="http://schemas.microsoft.com/office/powerpoint/2010/main" val="304778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277911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Helium Atom: Excited States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graphicFrame>
        <p:nvGraphicFramePr>
          <p:cNvPr id="4362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203860"/>
              </p:ext>
            </p:extLst>
          </p:nvPr>
        </p:nvGraphicFramePr>
        <p:xfrm>
          <a:off x="1797050" y="4645025"/>
          <a:ext cx="8764588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8" name="Equation" r:id="rId3" imgW="5016500" imgH="1117600" progId="Equation.3">
                  <p:embed/>
                </p:oleObj>
              </mc:Choice>
              <mc:Fallback>
                <p:oleObj name="Equation" r:id="rId3" imgW="5016500" imgH="1117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4645025"/>
                        <a:ext cx="8764588" cy="19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25562"/>
              </p:ext>
            </p:extLst>
          </p:nvPr>
        </p:nvGraphicFramePr>
        <p:xfrm>
          <a:off x="2049464" y="2728914"/>
          <a:ext cx="80930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59" name="Equation" r:id="rId5" imgW="4648200" imgH="469900" progId="Equation.3">
                  <p:embed/>
                </p:oleObj>
              </mc:Choice>
              <mc:Fallback>
                <p:oleObj name="Equation" r:id="rId5" imgW="4648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4" y="2728914"/>
                        <a:ext cx="80930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847850" y="914401"/>
            <a:ext cx="8496300" cy="830997"/>
          </a:xfrm>
          <a:prstGeom prst="rect">
            <a:avLst/>
          </a:prstGeom>
          <a:solidFill>
            <a:srgbClr val="E8EFD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If the second electron is in the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</a:rPr>
              <a:t>2s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 orbital then it could have the same spin or the opposite spin.</a:t>
            </a:r>
            <a:endParaRPr lang="en-US" sz="2200" dirty="0">
              <a:solidFill>
                <a:prstClr val="black"/>
              </a:solidFill>
              <a:latin typeface="Georg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4110336"/>
            <a:ext cx="6477000" cy="46166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He excited state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1s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.2s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endParaRPr lang="en-US" sz="2400" b="1" i="1" dirty="0">
              <a:solidFill>
                <a:prstClr val="black"/>
              </a:solidFill>
              <a:latin typeface="Georgia" pitchFamily="18" charset="0"/>
              <a:sym typeface="Symbo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1981201"/>
            <a:ext cx="6477000" cy="46166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He excited state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1s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.2s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endParaRPr lang="en-US" sz="2400" b="1" i="1" dirty="0">
              <a:solidFill>
                <a:prstClr val="black"/>
              </a:solidFill>
              <a:latin typeface="Georgia" pitchFamily="18" charset="0"/>
              <a:sym typeface="Symbo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46934" y="4800600"/>
            <a:ext cx="5211311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447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277911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Helium Atom: Excited States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graphicFrame>
        <p:nvGraphicFramePr>
          <p:cNvPr id="4362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311017"/>
              </p:ext>
            </p:extLst>
          </p:nvPr>
        </p:nvGraphicFramePr>
        <p:xfrm>
          <a:off x="1797050" y="4689475"/>
          <a:ext cx="8764588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82" name="Equation" r:id="rId3" imgW="5016500" imgH="1066800" progId="Equation.3">
                  <p:embed/>
                </p:oleObj>
              </mc:Choice>
              <mc:Fallback>
                <p:oleObj name="Equation" r:id="rId3" imgW="50165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4689475"/>
                        <a:ext cx="8764588" cy="186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835010"/>
              </p:ext>
            </p:extLst>
          </p:nvPr>
        </p:nvGraphicFramePr>
        <p:xfrm>
          <a:off x="2049464" y="2728914"/>
          <a:ext cx="80930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83" name="Equation" r:id="rId5" imgW="4648200" imgH="469900" progId="Equation.3">
                  <p:embed/>
                </p:oleObj>
              </mc:Choice>
              <mc:Fallback>
                <p:oleObj name="Equation" r:id="rId5" imgW="4648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4" y="2728914"/>
                        <a:ext cx="80930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847850" y="914401"/>
            <a:ext cx="8496300" cy="830997"/>
          </a:xfrm>
          <a:prstGeom prst="rect">
            <a:avLst/>
          </a:prstGeom>
          <a:solidFill>
            <a:srgbClr val="E8EFD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If the second electron is in the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</a:rPr>
              <a:t>2s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 orbital then it could have the same spin or the opposite spin.</a:t>
            </a:r>
            <a:endParaRPr lang="en-US" sz="2200" dirty="0">
              <a:solidFill>
                <a:prstClr val="black"/>
              </a:solidFill>
              <a:latin typeface="Georg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4110336"/>
            <a:ext cx="6477000" cy="46166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He excited state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1s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.2s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endParaRPr lang="en-US" sz="2400" b="1" i="1" dirty="0">
              <a:solidFill>
                <a:prstClr val="black"/>
              </a:solidFill>
              <a:latin typeface="Georgia" pitchFamily="18" charset="0"/>
              <a:sym typeface="Symbo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1981201"/>
            <a:ext cx="6477000" cy="46166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He excited state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1s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.2s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endParaRPr lang="en-US" sz="2400" b="1" i="1" dirty="0">
              <a:solidFill>
                <a:prstClr val="black"/>
              </a:solidFill>
              <a:latin typeface="Georgia" pitchFamily="18" charset="0"/>
              <a:sym typeface="Symbol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25D89B-F31E-4D4E-97CE-60F779FFB3BC}"/>
              </a:ext>
            </a:extLst>
          </p:cNvPr>
          <p:cNvCxnSpPr>
            <a:cxnSpLocks/>
          </p:cNvCxnSpPr>
          <p:nvPr/>
        </p:nvCxnSpPr>
        <p:spPr>
          <a:xfrm flipV="1">
            <a:off x="1371600" y="1961142"/>
            <a:ext cx="0" cy="1150203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  <a:scene3d>
            <a:camera prst="orthographicFront">
              <a:rot lat="0" lon="0" rev="19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B5A98A-1D52-9B43-AEE6-A67E8E2512D6}"/>
              </a:ext>
            </a:extLst>
          </p:cNvPr>
          <p:cNvCxnSpPr>
            <a:cxnSpLocks/>
          </p:cNvCxnSpPr>
          <p:nvPr/>
        </p:nvCxnSpPr>
        <p:spPr>
          <a:xfrm flipV="1">
            <a:off x="609600" y="3124201"/>
            <a:ext cx="0" cy="106679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  <a:scene3d>
            <a:camera prst="orthographicFront">
              <a:rot lat="0" lon="0" rev="87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2DC75D-2018-B345-ADB5-1E93EA7B5FD7}"/>
              </a:ext>
            </a:extLst>
          </p:cNvPr>
          <p:cNvCxnSpPr>
            <a:cxnSpLocks/>
          </p:cNvCxnSpPr>
          <p:nvPr/>
        </p:nvCxnSpPr>
        <p:spPr>
          <a:xfrm flipV="1">
            <a:off x="9829800" y="3615898"/>
            <a:ext cx="0" cy="1150203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lg"/>
          </a:ln>
          <a:scene3d>
            <a:camera prst="orthographicFront">
              <a:rot lat="0" lon="0" rev="19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1D131D-E665-A044-BFB1-2FE9D1CE57ED}"/>
              </a:ext>
            </a:extLst>
          </p:cNvPr>
          <p:cNvCxnSpPr>
            <a:cxnSpLocks/>
          </p:cNvCxnSpPr>
          <p:nvPr/>
        </p:nvCxnSpPr>
        <p:spPr>
          <a:xfrm flipV="1">
            <a:off x="10458450" y="2702321"/>
            <a:ext cx="0" cy="115020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scene3d>
            <a:camera prst="orthographicFront">
              <a:rot lat="0" lon="0" rev="19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5AC985-0678-DF4D-BC99-9438B8BCCB34}"/>
              </a:ext>
            </a:extLst>
          </p:cNvPr>
          <p:cNvCxnSpPr>
            <a:cxnSpLocks/>
          </p:cNvCxnSpPr>
          <p:nvPr/>
        </p:nvCxnSpPr>
        <p:spPr>
          <a:xfrm flipV="1">
            <a:off x="11057164" y="4689475"/>
            <a:ext cx="0" cy="1066799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  <a:scene3d>
            <a:camera prst="orthographicFront">
              <a:rot lat="0" lon="0" rev="87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B2D8DA-6FDD-2848-8847-3BE11814B142}"/>
              </a:ext>
            </a:extLst>
          </p:cNvPr>
          <p:cNvCxnSpPr>
            <a:cxnSpLocks/>
          </p:cNvCxnSpPr>
          <p:nvPr/>
        </p:nvCxnSpPr>
        <p:spPr>
          <a:xfrm flipV="1">
            <a:off x="10434638" y="5525180"/>
            <a:ext cx="0" cy="1066799"/>
          </a:xfrm>
          <a:prstGeom prst="straightConnector1">
            <a:avLst/>
          </a:prstGeom>
          <a:ln w="25400">
            <a:solidFill>
              <a:srgbClr val="0070C0"/>
            </a:solidFill>
            <a:headEnd type="none" w="lg" len="lg"/>
            <a:tailEnd type="triangle" w="lg" len="lg"/>
          </a:ln>
          <a:scene3d>
            <a:camera prst="orthographicFront">
              <a:rot lat="0" lon="0" rev="87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BB6DC4-C040-1F44-AD81-91B962E9C1DA}"/>
              </a:ext>
            </a:extLst>
          </p:cNvPr>
          <p:cNvCxnSpPr>
            <a:cxnSpLocks/>
          </p:cNvCxnSpPr>
          <p:nvPr/>
        </p:nvCxnSpPr>
        <p:spPr>
          <a:xfrm flipV="1">
            <a:off x="914400" y="4374977"/>
            <a:ext cx="0" cy="115020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scene3d>
            <a:camera prst="orthographicFront">
              <a:rot lat="0" lon="0" rev="195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DA88FA-7E1E-6046-BB24-ECC350D52FF1}"/>
              </a:ext>
            </a:extLst>
          </p:cNvPr>
          <p:cNvCxnSpPr>
            <a:cxnSpLocks/>
          </p:cNvCxnSpPr>
          <p:nvPr/>
        </p:nvCxnSpPr>
        <p:spPr>
          <a:xfrm flipV="1">
            <a:off x="1066800" y="5334000"/>
            <a:ext cx="0" cy="1066799"/>
          </a:xfrm>
          <a:prstGeom prst="straightConnector1">
            <a:avLst/>
          </a:prstGeom>
          <a:ln w="25400">
            <a:solidFill>
              <a:srgbClr val="0070C0"/>
            </a:solidFill>
            <a:headEnd type="none" w="lg" len="lg"/>
            <a:tailEnd type="triangle" w="lg" len="lg"/>
          </a:ln>
          <a:scene3d>
            <a:camera prst="orthographicFront">
              <a:rot lat="0" lon="0" rev="141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21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277911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Helium Atom: Excited States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graphicFrame>
        <p:nvGraphicFramePr>
          <p:cNvPr id="4362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319795"/>
              </p:ext>
            </p:extLst>
          </p:nvPr>
        </p:nvGraphicFramePr>
        <p:xfrm>
          <a:off x="1797050" y="4689475"/>
          <a:ext cx="8764588" cy="186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06" name="Equation" r:id="rId3" imgW="5016500" imgH="1066800" progId="Equation.3">
                  <p:embed/>
                </p:oleObj>
              </mc:Choice>
              <mc:Fallback>
                <p:oleObj name="Equation" r:id="rId3" imgW="50165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4689475"/>
                        <a:ext cx="8764588" cy="186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971828"/>
              </p:ext>
            </p:extLst>
          </p:nvPr>
        </p:nvGraphicFramePr>
        <p:xfrm>
          <a:off x="2049464" y="2728914"/>
          <a:ext cx="80930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07" name="Equation" r:id="rId5" imgW="4648200" imgH="469900" progId="Equation.3">
                  <p:embed/>
                </p:oleObj>
              </mc:Choice>
              <mc:Fallback>
                <p:oleObj name="Equation" r:id="rId5" imgW="4648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4" y="2728914"/>
                        <a:ext cx="80930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847850" y="914401"/>
            <a:ext cx="8496300" cy="830997"/>
          </a:xfrm>
          <a:prstGeom prst="rect">
            <a:avLst/>
          </a:prstGeom>
          <a:solidFill>
            <a:srgbClr val="E8EFD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If the second electron is in the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</a:rPr>
              <a:t>2s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 orbital then it could have the same spin or the opposite spin.</a:t>
            </a:r>
            <a:endParaRPr lang="en-US" sz="2200" dirty="0">
              <a:solidFill>
                <a:prstClr val="black"/>
              </a:solidFill>
              <a:latin typeface="Georg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4110336"/>
            <a:ext cx="6477000" cy="46166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He excited state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1s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.2s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 (</a:t>
            </a:r>
            <a:r>
              <a:rPr lang="en-US" sz="2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Georgia" pitchFamily="18" charset="0"/>
                <a:sym typeface="Symbol"/>
              </a:rPr>
              <a:t>triplet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)</a:t>
            </a:r>
            <a:endParaRPr lang="en-US" sz="2400" b="1" i="1" dirty="0">
              <a:solidFill>
                <a:prstClr val="black"/>
              </a:solidFill>
              <a:latin typeface="Georgia" pitchFamily="18" charset="0"/>
              <a:sym typeface="Symbo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00" y="1981201"/>
            <a:ext cx="6477000" cy="46166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He excited state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1s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.2s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 (</a:t>
            </a:r>
            <a:r>
              <a:rPr lang="en-US" sz="2400" b="1" dirty="0">
                <a:solidFill>
                  <a:srgbClr val="FF0000"/>
                </a:solidFill>
                <a:latin typeface="Georgia" pitchFamily="18" charset="0"/>
                <a:sym typeface="Symbol"/>
              </a:rPr>
              <a:t>singlet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)</a:t>
            </a:r>
            <a:endParaRPr lang="en-US" sz="2400" b="1" i="1" dirty="0">
              <a:solidFill>
                <a:prstClr val="black"/>
              </a:solidFill>
              <a:latin typeface="Georgia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509296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1524000" y="3429000"/>
            <a:ext cx="4572000" cy="1371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52600" y="1828800"/>
            <a:ext cx="3657600" cy="9144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6400" y="1371600"/>
            <a:ext cx="1524000" cy="609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8400" y="277911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Helium Atom: Excited States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graphicFrame>
        <p:nvGraphicFramePr>
          <p:cNvPr id="4362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400829"/>
              </p:ext>
            </p:extLst>
          </p:nvPr>
        </p:nvGraphicFramePr>
        <p:xfrm>
          <a:off x="1860550" y="1341439"/>
          <a:ext cx="8763000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03" name="Equation" r:id="rId3" imgW="5016500" imgH="1066800" progId="Equation.3">
                  <p:embed/>
                </p:oleObj>
              </mc:Choice>
              <mc:Fallback>
                <p:oleObj name="Equation" r:id="rId3" imgW="50165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1341439"/>
                        <a:ext cx="8763000" cy="186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981200" y="762001"/>
            <a:ext cx="6477000" cy="46166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He excited state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1s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.2s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 (triplet)</a:t>
            </a:r>
            <a:endParaRPr lang="en-US" sz="2400" b="1" i="1" dirty="0">
              <a:solidFill>
                <a:prstClr val="black"/>
              </a:solidFill>
              <a:latin typeface="Georgia" pitchFamily="18" charset="0"/>
              <a:sym typeface="Symbo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7444" y="3657601"/>
            <a:ext cx="3222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	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 2s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1011" y="4217314"/>
            <a:ext cx="342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	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 2s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43200" y="35814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9800" y="35814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648200" y="3657600"/>
            <a:ext cx="1295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19400" y="4191000"/>
            <a:ext cx="1219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19400" y="3581400"/>
            <a:ext cx="1219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05556" y="4267200"/>
            <a:ext cx="13716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5156" y="3919955"/>
            <a:ext cx="1484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solidFill>
                  <a:prstClr val="black"/>
                </a:solidFill>
                <a:latin typeface="Georgia" pitchFamily="18" charset="0"/>
                <a:sym typeface="Symbol"/>
              </a:rPr>
              <a:t></a:t>
            </a:r>
            <a:r>
              <a:rPr lang="en-IN" sz="2200" dirty="0">
                <a:solidFill>
                  <a:prstClr val="black"/>
                </a:solidFill>
                <a:latin typeface="Calibri"/>
                <a:sym typeface="Symbol"/>
              </a:rPr>
              <a:t>    = 1/2 </a:t>
            </a:r>
            <a:endParaRPr lang="en-IN" sz="2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33756" y="38100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eorgia" pitchFamily="18" charset="0"/>
              </a:rPr>
              <a:t>3,1</a:t>
            </a:r>
            <a:endParaRPr lang="en-IN" sz="1600" dirty="0">
              <a:solidFill>
                <a:prstClr val="black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18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ular Callout 2"/>
          <p:cNvSpPr/>
          <p:nvPr/>
        </p:nvSpPr>
        <p:spPr>
          <a:xfrm flipV="1">
            <a:off x="3200400" y="2667000"/>
            <a:ext cx="2743200" cy="685800"/>
          </a:xfrm>
          <a:prstGeom prst="wedgeRoundRectCallout">
            <a:avLst>
              <a:gd name="adj1" fmla="val 8409"/>
              <a:gd name="adj2" fmla="val 88084"/>
              <a:gd name="adj3" fmla="val 16667"/>
            </a:avLst>
          </a:prstGeom>
          <a:solidFill>
            <a:schemeClr val="accent1">
              <a:lumMod val="20000"/>
              <a:lumOff val="80000"/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17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457002"/>
              </p:ext>
            </p:extLst>
          </p:nvPr>
        </p:nvGraphicFramePr>
        <p:xfrm>
          <a:off x="2560639" y="2538413"/>
          <a:ext cx="49244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Equation" r:id="rId3" imgW="2819400" imgH="508000" progId="Equation.3">
                  <p:embed/>
                </p:oleObj>
              </mc:Choice>
              <mc:Fallback>
                <p:oleObj name="Equation" r:id="rId3" imgW="28194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9" y="2538413"/>
                        <a:ext cx="49244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>
          <a:xfrm>
            <a:off x="3352800" y="990600"/>
            <a:ext cx="1143000" cy="7620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8400" y="277911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Recapitulation: Many Electron Atoms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graphicFrame>
        <p:nvGraphicFramePr>
          <p:cNvPr id="3717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017663"/>
              </p:ext>
            </p:extLst>
          </p:nvPr>
        </p:nvGraphicFramePr>
        <p:xfrm>
          <a:off x="2679700" y="1077914"/>
          <a:ext cx="5095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Equation" r:id="rId5" imgW="292100" imgH="241300" progId="Equation.3">
                  <p:embed/>
                </p:oleObj>
              </mc:Choice>
              <mc:Fallback>
                <p:oleObj name="Equation" r:id="rId5" imgW="292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1077914"/>
                        <a:ext cx="50958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5638800" y="3505201"/>
            <a:ext cx="51054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Inter-electron repulsion terms: </a:t>
            </a:r>
            <a:endParaRPr lang="en-US" sz="2400" dirty="0">
              <a:solidFill>
                <a:prstClr val="black"/>
              </a:solidFill>
              <a:latin typeface="Georgia" pitchFamily="18" charset="0"/>
              <a:sym typeface="Symbol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	CANNOT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 be ignored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484261"/>
              </p:ext>
            </p:extLst>
          </p:nvPr>
        </p:nvGraphicFramePr>
        <p:xfrm>
          <a:off x="7543800" y="970100"/>
          <a:ext cx="1485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" name="Equation" r:id="rId7" imgW="850900" imgH="508000" progId="Equation.3">
                  <p:embed/>
                </p:oleObj>
              </mc:Choice>
              <mc:Fallback>
                <p:oleObj name="Equation" r:id="rId7" imgW="850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970100"/>
                        <a:ext cx="1485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618413"/>
              </p:ext>
            </p:extLst>
          </p:nvPr>
        </p:nvGraphicFramePr>
        <p:xfrm>
          <a:off x="3319463" y="990601"/>
          <a:ext cx="11985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" name="Equation" r:id="rId9" imgW="685800" imgH="469900" progId="Equation.3">
                  <p:embed/>
                </p:oleObj>
              </mc:Choice>
              <mc:Fallback>
                <p:oleObj name="Equation" r:id="rId9" imgW="685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990601"/>
                        <a:ext cx="119856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393973"/>
              </p:ext>
            </p:extLst>
          </p:nvPr>
        </p:nvGraphicFramePr>
        <p:xfrm>
          <a:off x="4572000" y="961970"/>
          <a:ext cx="13763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name="Equation" r:id="rId11" imgW="787400" imgH="482600" progId="Equation.3">
                  <p:embed/>
                </p:oleObj>
              </mc:Choice>
              <mc:Fallback>
                <p:oleObj name="Equation" r:id="rId11" imgW="7874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61970"/>
                        <a:ext cx="137636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006513"/>
              </p:ext>
            </p:extLst>
          </p:nvPr>
        </p:nvGraphicFramePr>
        <p:xfrm>
          <a:off x="5981700" y="961970"/>
          <a:ext cx="14859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name="Equation" r:id="rId13" imgW="850900" imgH="482600" progId="Equation.3">
                  <p:embed/>
                </p:oleObj>
              </mc:Choice>
              <mc:Fallback>
                <p:oleObj name="Equation" r:id="rId13" imgW="850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961970"/>
                        <a:ext cx="14859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376312"/>
              </p:ext>
            </p:extLst>
          </p:nvPr>
        </p:nvGraphicFramePr>
        <p:xfrm>
          <a:off x="4419600" y="1828801"/>
          <a:ext cx="6873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" name="Equation" r:id="rId15" imgW="393700" imgH="469900" progId="Equation.3">
                  <p:embed/>
                </p:oleObj>
              </mc:Choice>
              <mc:Fallback>
                <p:oleObj name="Equation" r:id="rId15" imgW="39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828801"/>
                        <a:ext cx="68738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879998"/>
              </p:ext>
            </p:extLst>
          </p:nvPr>
        </p:nvGraphicFramePr>
        <p:xfrm>
          <a:off x="2560580" y="3657600"/>
          <a:ext cx="27511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" name="Equation" r:id="rId17" imgW="1574800" imgH="508000" progId="Equation.3">
                  <p:embed/>
                </p:oleObj>
              </mc:Choice>
              <mc:Fallback>
                <p:oleObj name="Equation" r:id="rId17" imgW="15748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580" y="3657600"/>
                        <a:ext cx="275113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2438400" y="4800600"/>
            <a:ext cx="7315200" cy="1938992"/>
          </a:xfrm>
          <a:prstGeom prst="rect">
            <a:avLst/>
          </a:prstGeom>
          <a:solidFill>
            <a:srgbClr val="E8EFD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Hamiltonian is no longer spherically symmetric and the Time-Independent Schrodinger Equation (</a:t>
            </a:r>
            <a:r>
              <a:rPr lang="en-US" sz="2400" b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TISE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) cannot be solved using analytical techniques</a:t>
            </a:r>
          </a:p>
          <a:p>
            <a:endParaRPr lang="en-US" sz="2400" dirty="0">
              <a:solidFill>
                <a:prstClr val="black"/>
              </a:solidFill>
              <a:latin typeface="Georgia" pitchFamily="18" charset="0"/>
              <a:sym typeface="Symbol"/>
            </a:endParaRPr>
          </a:p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Numerical methods must be used solve the </a:t>
            </a:r>
            <a:r>
              <a:rPr lang="en-US" sz="2400" b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TISE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962400" y="3429000"/>
            <a:ext cx="1981200" cy="1371600"/>
          </a:xfrm>
          <a:prstGeom prst="rightArrow">
            <a:avLst/>
          </a:prstGeom>
          <a:solidFill>
            <a:srgbClr val="FF66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01755" y="1997056"/>
            <a:ext cx="3638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, 1-electron Hamiltonians</a:t>
            </a:r>
          </a:p>
        </p:txBody>
      </p:sp>
    </p:spTree>
    <p:extLst>
      <p:ext uri="{BB962C8B-B14F-4D97-AF65-F5344CB8AC3E}">
        <p14:creationId xmlns:p14="http://schemas.microsoft.com/office/powerpoint/2010/main" val="179947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752600" y="1828800"/>
            <a:ext cx="3657600" cy="914400"/>
          </a:xfrm>
          <a:prstGeom prst="round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94789" y="2590800"/>
            <a:ext cx="1524000" cy="609600"/>
          </a:xfrm>
          <a:prstGeom prst="round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4362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817749"/>
              </p:ext>
            </p:extLst>
          </p:nvPr>
        </p:nvGraphicFramePr>
        <p:xfrm>
          <a:off x="1860550" y="1295401"/>
          <a:ext cx="8763000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27" name="Equation" r:id="rId3" imgW="5016500" imgH="1066800" progId="Equation.3">
                  <p:embed/>
                </p:oleObj>
              </mc:Choice>
              <mc:Fallback>
                <p:oleObj name="Equation" r:id="rId3" imgW="50165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1295401"/>
                        <a:ext cx="8763000" cy="186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ounded Rectangle 29"/>
          <p:cNvSpPr/>
          <p:nvPr/>
        </p:nvSpPr>
        <p:spPr>
          <a:xfrm>
            <a:off x="1524000" y="3429000"/>
            <a:ext cx="4572000" cy="1371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6400" y="1371600"/>
            <a:ext cx="1524000" cy="609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8400" y="277911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Helium Atom: Excited States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762001"/>
            <a:ext cx="6477000" cy="46166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He excited state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1s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.2s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 (triplet)</a:t>
            </a:r>
            <a:endParaRPr lang="en-US" sz="2400" b="1" i="1" dirty="0">
              <a:solidFill>
                <a:prstClr val="black"/>
              </a:solidFill>
              <a:latin typeface="Georgia" pitchFamily="18" charset="0"/>
              <a:sym typeface="Symbo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5156" y="3919955"/>
            <a:ext cx="1484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solidFill>
                  <a:prstClr val="black"/>
                </a:solidFill>
                <a:latin typeface="Georgia" pitchFamily="18" charset="0"/>
                <a:sym typeface="Symbol"/>
              </a:rPr>
              <a:t></a:t>
            </a:r>
            <a:r>
              <a:rPr lang="en-IN" sz="2200" dirty="0">
                <a:solidFill>
                  <a:prstClr val="black"/>
                </a:solidFill>
                <a:latin typeface="Calibri"/>
                <a:sym typeface="Symbol"/>
              </a:rPr>
              <a:t>    = 1/2 </a:t>
            </a:r>
            <a:endParaRPr lang="en-IN" sz="2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3756" y="38100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eorgia" pitchFamily="18" charset="0"/>
              </a:rPr>
              <a:t>3,1</a:t>
            </a:r>
            <a:endParaRPr lang="en-IN" sz="1600" dirty="0">
              <a:solidFill>
                <a:prstClr val="black"/>
              </a:solidFill>
              <a:latin typeface="Georg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7444" y="3657601"/>
            <a:ext cx="3222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	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 2s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1011" y="4217314"/>
            <a:ext cx="342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	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 2s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43200" y="35814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9800" y="35814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33932" y="3919955"/>
            <a:ext cx="806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solidFill>
                  <a:prstClr val="black"/>
                </a:solidFill>
                <a:latin typeface="Georgia" pitchFamily="18" charset="0"/>
                <a:sym typeface="Symbol"/>
              </a:rPr>
              <a:t></a:t>
            </a:r>
            <a:r>
              <a:rPr lang="en-IN" sz="2200" dirty="0">
                <a:solidFill>
                  <a:prstClr val="black"/>
                </a:solidFill>
                <a:latin typeface="Calibri"/>
                <a:sym typeface="Symbol"/>
              </a:rPr>
              <a:t>    =</a:t>
            </a:r>
            <a:endParaRPr lang="en-IN" sz="2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62531" y="381000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eorgia" pitchFamily="18" charset="0"/>
              </a:rPr>
              <a:t>3,-1</a:t>
            </a:r>
            <a:endParaRPr lang="en-IN" sz="1600" dirty="0">
              <a:solidFill>
                <a:prstClr val="black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66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6096000" y="3429000"/>
            <a:ext cx="4572000" cy="1371600"/>
          </a:xfrm>
          <a:prstGeom prst="round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52600" y="1828800"/>
            <a:ext cx="3657600" cy="914400"/>
          </a:xfrm>
          <a:prstGeom prst="round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94789" y="2590800"/>
            <a:ext cx="1524000" cy="609600"/>
          </a:xfrm>
          <a:prstGeom prst="round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447800" y="3429000"/>
            <a:ext cx="4572000" cy="1371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6400" y="1371600"/>
            <a:ext cx="1524000" cy="609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8400" y="277911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Helium Atom: Excited States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graphicFrame>
        <p:nvGraphicFramePr>
          <p:cNvPr id="4362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598410"/>
              </p:ext>
            </p:extLst>
          </p:nvPr>
        </p:nvGraphicFramePr>
        <p:xfrm>
          <a:off x="1860550" y="1295401"/>
          <a:ext cx="8763000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1" name="Equation" r:id="rId4" imgW="5016500" imgH="1066800" progId="Equation.3">
                  <p:embed/>
                </p:oleObj>
              </mc:Choice>
              <mc:Fallback>
                <p:oleObj name="Equation" r:id="rId4" imgW="50165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1295401"/>
                        <a:ext cx="8763000" cy="186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981200" y="762001"/>
            <a:ext cx="6477000" cy="46166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He excited state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1s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.2s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 (triplet)</a:t>
            </a:r>
            <a:endParaRPr lang="en-US" sz="2400" b="1" i="1" dirty="0">
              <a:solidFill>
                <a:prstClr val="black"/>
              </a:solidFill>
              <a:latin typeface="Georgia" pitchFamily="18" charset="0"/>
              <a:sym typeface="Symbo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5156" y="3919955"/>
            <a:ext cx="1484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solidFill>
                  <a:prstClr val="black"/>
                </a:solidFill>
                <a:latin typeface="Georgia" pitchFamily="18" charset="0"/>
                <a:sym typeface="Symbol"/>
              </a:rPr>
              <a:t></a:t>
            </a:r>
            <a:r>
              <a:rPr lang="en-IN" sz="2200" dirty="0">
                <a:solidFill>
                  <a:prstClr val="black"/>
                </a:solidFill>
                <a:latin typeface="Calibri"/>
                <a:sym typeface="Symbol"/>
              </a:rPr>
              <a:t>    = 1/2 </a:t>
            </a:r>
            <a:endParaRPr lang="en-IN" sz="2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3756" y="38100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eorgia" pitchFamily="18" charset="0"/>
              </a:rPr>
              <a:t>3,1</a:t>
            </a:r>
            <a:endParaRPr lang="en-IN" sz="1600" dirty="0">
              <a:solidFill>
                <a:prstClr val="black"/>
              </a:solidFill>
              <a:latin typeface="Georg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7444" y="3657601"/>
            <a:ext cx="3222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	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 2s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1011" y="4217314"/>
            <a:ext cx="342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	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 2s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43200" y="35814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9800" y="35814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11389" y="3657601"/>
            <a:ext cx="3222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	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 2s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4956" y="4217314"/>
            <a:ext cx="342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	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 2s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357145" y="35814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633745" y="35814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33931" y="3919955"/>
            <a:ext cx="1484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solidFill>
                  <a:prstClr val="black"/>
                </a:solidFill>
                <a:latin typeface="Georgia" pitchFamily="18" charset="0"/>
                <a:sym typeface="Symbol"/>
              </a:rPr>
              <a:t></a:t>
            </a:r>
            <a:r>
              <a:rPr lang="en-IN" sz="2200" dirty="0">
                <a:solidFill>
                  <a:prstClr val="black"/>
                </a:solidFill>
                <a:latin typeface="Calibri"/>
                <a:sym typeface="Symbol"/>
              </a:rPr>
              <a:t>    = 1/2 </a:t>
            </a:r>
            <a:endParaRPr lang="en-IN" sz="2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62531" y="381000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eorgia" pitchFamily="18" charset="0"/>
              </a:rPr>
              <a:t>3,-1</a:t>
            </a:r>
            <a:endParaRPr lang="en-IN" sz="1600" dirty="0">
              <a:solidFill>
                <a:prstClr val="black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36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1524000" y="3429000"/>
            <a:ext cx="4572000" cy="1371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6400" y="1371600"/>
            <a:ext cx="1524000" cy="609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86400" y="1981200"/>
            <a:ext cx="2971800" cy="6096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96000" y="3429000"/>
            <a:ext cx="4572000" cy="1371600"/>
          </a:xfrm>
          <a:prstGeom prst="round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52600" y="1828800"/>
            <a:ext cx="3657600" cy="9144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94789" y="2590800"/>
            <a:ext cx="1524000" cy="609600"/>
          </a:xfrm>
          <a:prstGeom prst="round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8400" y="277911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Helium Atom: Excited States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762001"/>
            <a:ext cx="6477000" cy="46166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He excited state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1s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.2s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 (triplet)</a:t>
            </a:r>
            <a:endParaRPr lang="en-US" sz="2400" b="1" i="1" dirty="0">
              <a:solidFill>
                <a:prstClr val="black"/>
              </a:solidFill>
              <a:latin typeface="Georgia" pitchFamily="18" charset="0"/>
              <a:sym typeface="Symbo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5156" y="3919955"/>
            <a:ext cx="1484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solidFill>
                  <a:prstClr val="black"/>
                </a:solidFill>
                <a:latin typeface="Georgia" pitchFamily="18" charset="0"/>
                <a:sym typeface="Symbol"/>
              </a:rPr>
              <a:t></a:t>
            </a:r>
            <a:r>
              <a:rPr lang="en-IN" sz="2200" dirty="0">
                <a:solidFill>
                  <a:prstClr val="black"/>
                </a:solidFill>
                <a:latin typeface="Calibri"/>
                <a:sym typeface="Symbol"/>
              </a:rPr>
              <a:t>    = 1/2 </a:t>
            </a:r>
            <a:endParaRPr lang="en-IN" sz="2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3756" y="38100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eorgia" pitchFamily="18" charset="0"/>
              </a:rPr>
              <a:t>3,1</a:t>
            </a:r>
            <a:endParaRPr lang="en-IN" sz="1600" dirty="0">
              <a:solidFill>
                <a:prstClr val="black"/>
              </a:solidFill>
              <a:latin typeface="Georg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7444" y="3657601"/>
            <a:ext cx="3222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	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 2s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1011" y="4217314"/>
            <a:ext cx="342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	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 2s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43200" y="35814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9800" y="35814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11389" y="3657601"/>
            <a:ext cx="3222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	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 2s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4956" y="4217314"/>
            <a:ext cx="342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	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 2s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357145" y="35814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633745" y="35814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33931" y="3919955"/>
            <a:ext cx="14847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solidFill>
                  <a:prstClr val="black"/>
                </a:solidFill>
                <a:latin typeface="Georgia" pitchFamily="18" charset="0"/>
                <a:sym typeface="Symbol"/>
              </a:rPr>
              <a:t></a:t>
            </a:r>
            <a:r>
              <a:rPr lang="en-IN" sz="2200" dirty="0">
                <a:solidFill>
                  <a:prstClr val="black"/>
                </a:solidFill>
                <a:latin typeface="Calibri"/>
                <a:sym typeface="Symbol"/>
              </a:rPr>
              <a:t>    = 1/2 </a:t>
            </a:r>
            <a:endParaRPr lang="en-IN" sz="2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62531" y="381000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eorgia" pitchFamily="18" charset="0"/>
              </a:rPr>
              <a:t>3,-1</a:t>
            </a:r>
            <a:endParaRPr lang="en-IN" sz="1600" dirty="0">
              <a:solidFill>
                <a:prstClr val="black"/>
              </a:solidFill>
              <a:latin typeface="Georgia" pitchFamily="18" charset="0"/>
            </a:endParaRPr>
          </a:p>
        </p:txBody>
      </p:sp>
      <p:graphicFrame>
        <p:nvGraphicFramePr>
          <p:cNvPr id="4362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310609"/>
              </p:ext>
            </p:extLst>
          </p:nvPr>
        </p:nvGraphicFramePr>
        <p:xfrm>
          <a:off x="1860550" y="1295401"/>
          <a:ext cx="8763000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5" name="Equation" r:id="rId3" imgW="5016500" imgH="1066800" progId="Equation.3">
                  <p:embed/>
                </p:oleObj>
              </mc:Choice>
              <mc:Fallback>
                <p:oleObj name="Equation" r:id="rId3" imgW="50165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1295401"/>
                        <a:ext cx="8763000" cy="186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9817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1524000" y="3429000"/>
            <a:ext cx="4572000" cy="1371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86400" y="1371600"/>
            <a:ext cx="1524000" cy="6096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524000" y="5181600"/>
            <a:ext cx="9144000" cy="13716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86400" y="1981200"/>
            <a:ext cx="2971800" cy="6096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096000" y="3429000"/>
            <a:ext cx="4572000" cy="1371600"/>
          </a:xfrm>
          <a:prstGeom prst="round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52600" y="1828800"/>
            <a:ext cx="3657600" cy="9144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94789" y="2590800"/>
            <a:ext cx="1524000" cy="609600"/>
          </a:xfrm>
          <a:prstGeom prst="round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8400" y="277911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Helium Atom: Excited States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762001"/>
            <a:ext cx="6477000" cy="46166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He excited state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1s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.2s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 (triplet)</a:t>
            </a:r>
            <a:endParaRPr lang="en-US" sz="2400" b="1" i="1" dirty="0">
              <a:solidFill>
                <a:prstClr val="black"/>
              </a:solidFill>
              <a:latin typeface="Georgia" pitchFamily="18" charset="0"/>
              <a:sym typeface="Symbo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05156" y="3919955"/>
            <a:ext cx="12330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solidFill>
                  <a:prstClr val="black"/>
                </a:solidFill>
                <a:latin typeface="Georgia" pitchFamily="18" charset="0"/>
                <a:sym typeface="Symbol"/>
              </a:rPr>
              <a:t></a:t>
            </a:r>
            <a:r>
              <a:rPr lang="en-IN" sz="2200" dirty="0">
                <a:solidFill>
                  <a:prstClr val="black"/>
                </a:solidFill>
                <a:latin typeface="Calibri"/>
                <a:sym typeface="Symbol"/>
              </a:rPr>
              <a:t>    = </a:t>
            </a:r>
            <a:r>
              <a:rPr lang="en-IN" sz="2200" baseline="30000" dirty="0">
                <a:solidFill>
                  <a:prstClr val="black"/>
                </a:solidFill>
                <a:latin typeface="Calibri"/>
                <a:sym typeface="Symbol"/>
              </a:rPr>
              <a:t>1</a:t>
            </a:r>
            <a:r>
              <a:rPr lang="en-IN" sz="2200" dirty="0">
                <a:solidFill>
                  <a:prstClr val="black"/>
                </a:solidFill>
                <a:latin typeface="Calibri"/>
                <a:sym typeface="Symbol"/>
              </a:rPr>
              <a:t>/</a:t>
            </a:r>
            <a:r>
              <a:rPr lang="en-IN" sz="2200" baseline="-25000" dirty="0">
                <a:solidFill>
                  <a:prstClr val="black"/>
                </a:solidFill>
                <a:latin typeface="Calibri"/>
                <a:sym typeface="Symbol"/>
              </a:rPr>
              <a:t>2</a:t>
            </a:r>
            <a:r>
              <a:rPr lang="en-IN" sz="2200" dirty="0">
                <a:solidFill>
                  <a:prstClr val="black"/>
                </a:solidFill>
                <a:latin typeface="Calibri"/>
                <a:sym typeface="Symbol"/>
              </a:rPr>
              <a:t> </a:t>
            </a:r>
            <a:endParaRPr lang="en-IN" sz="2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3756" y="381000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eorgia" pitchFamily="18" charset="0"/>
              </a:rPr>
              <a:t>3,1</a:t>
            </a:r>
            <a:endParaRPr lang="en-IN" sz="1600" dirty="0">
              <a:solidFill>
                <a:prstClr val="black"/>
              </a:solidFill>
              <a:latin typeface="Georgi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97444" y="3657601"/>
            <a:ext cx="3222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	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 2s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1011" y="4217314"/>
            <a:ext cx="342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	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 2s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43200" y="35814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9800" y="35814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411389" y="3657601"/>
            <a:ext cx="3222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	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 2s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424956" y="4217314"/>
            <a:ext cx="342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	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 2s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357145" y="35814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633745" y="35814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33931" y="3919955"/>
            <a:ext cx="12330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solidFill>
                  <a:prstClr val="black"/>
                </a:solidFill>
                <a:latin typeface="Georgia" pitchFamily="18" charset="0"/>
                <a:sym typeface="Symbol"/>
              </a:rPr>
              <a:t></a:t>
            </a:r>
            <a:r>
              <a:rPr lang="en-IN" sz="2200" dirty="0">
                <a:solidFill>
                  <a:prstClr val="black"/>
                </a:solidFill>
                <a:latin typeface="Calibri"/>
                <a:sym typeface="Symbol"/>
              </a:rPr>
              <a:t>    = </a:t>
            </a:r>
            <a:r>
              <a:rPr lang="en-IN" sz="2200" baseline="30000" dirty="0">
                <a:solidFill>
                  <a:prstClr val="black"/>
                </a:solidFill>
                <a:latin typeface="Calibri"/>
                <a:sym typeface="Symbol"/>
              </a:rPr>
              <a:t>1</a:t>
            </a:r>
            <a:r>
              <a:rPr lang="en-IN" sz="2200" dirty="0">
                <a:solidFill>
                  <a:prstClr val="black"/>
                </a:solidFill>
                <a:latin typeface="Calibri"/>
                <a:sym typeface="Symbol"/>
              </a:rPr>
              <a:t>/</a:t>
            </a:r>
            <a:r>
              <a:rPr lang="en-IN" sz="2200" baseline="-25000" dirty="0">
                <a:solidFill>
                  <a:prstClr val="black"/>
                </a:solidFill>
                <a:latin typeface="Calibri"/>
                <a:sym typeface="Symbol"/>
              </a:rPr>
              <a:t>2</a:t>
            </a:r>
            <a:r>
              <a:rPr lang="en-IN" sz="2200" dirty="0">
                <a:solidFill>
                  <a:prstClr val="black"/>
                </a:solidFill>
                <a:latin typeface="Calibri"/>
                <a:sym typeface="Symbol"/>
              </a:rPr>
              <a:t> </a:t>
            </a:r>
            <a:endParaRPr lang="en-IN" sz="2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62531" y="3810000"/>
            <a:ext cx="519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eorgia" pitchFamily="18" charset="0"/>
              </a:rPr>
              <a:t>3,-1</a:t>
            </a:r>
            <a:endParaRPr lang="en-IN" sz="1600" dirty="0">
              <a:solidFill>
                <a:prstClr val="black"/>
              </a:solidFill>
              <a:latin typeface="Georgia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0" y="5638801"/>
            <a:ext cx="54553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solidFill>
                  <a:prstClr val="black"/>
                </a:solidFill>
                <a:latin typeface="Georgia" pitchFamily="18" charset="0"/>
                <a:sym typeface="Symbol"/>
              </a:rPr>
              <a:t></a:t>
            </a:r>
            <a:r>
              <a:rPr lang="en-IN" sz="2200" dirty="0">
                <a:solidFill>
                  <a:prstClr val="black"/>
                </a:solidFill>
                <a:latin typeface="Calibri"/>
                <a:sym typeface="Symbol"/>
              </a:rPr>
              <a:t>    = </a:t>
            </a:r>
            <a:r>
              <a:rPr lang="en-IN" sz="2200" baseline="30000" dirty="0">
                <a:solidFill>
                  <a:prstClr val="black"/>
                </a:solidFill>
                <a:latin typeface="Calibri"/>
                <a:sym typeface="Symbol"/>
              </a:rPr>
              <a:t>1</a:t>
            </a:r>
            <a:r>
              <a:rPr lang="en-IN" sz="2200" dirty="0">
                <a:solidFill>
                  <a:prstClr val="black"/>
                </a:solidFill>
                <a:latin typeface="Calibri"/>
                <a:sym typeface="Symbol"/>
              </a:rPr>
              <a:t>/</a:t>
            </a:r>
            <a:r>
              <a:rPr lang="en-IN" sz="2200" baseline="-25000" dirty="0">
                <a:solidFill>
                  <a:prstClr val="black"/>
                </a:solidFill>
                <a:latin typeface="Calibri"/>
                <a:sym typeface="Symbol"/>
              </a:rPr>
              <a:t>2</a:t>
            </a:r>
            <a:r>
              <a:rPr lang="en-IN" sz="2200" dirty="0">
                <a:solidFill>
                  <a:prstClr val="black"/>
                </a:solidFill>
                <a:latin typeface="Calibri"/>
                <a:sym typeface="Symbol"/>
              </a:rPr>
              <a:t>                                                        +   </a:t>
            </a:r>
            <a:r>
              <a:rPr lang="en-IN" sz="2200" baseline="30000" dirty="0">
                <a:solidFill>
                  <a:prstClr val="black"/>
                </a:solidFill>
                <a:latin typeface="Calibri"/>
                <a:sym typeface="Symbol"/>
              </a:rPr>
              <a:t>1</a:t>
            </a:r>
            <a:r>
              <a:rPr lang="en-IN" sz="2200" dirty="0">
                <a:solidFill>
                  <a:prstClr val="black"/>
                </a:solidFill>
                <a:latin typeface="Calibri"/>
                <a:sym typeface="Symbol"/>
              </a:rPr>
              <a:t>/</a:t>
            </a:r>
            <a:r>
              <a:rPr lang="en-IN" sz="2200" baseline="-25000" dirty="0">
                <a:solidFill>
                  <a:prstClr val="black"/>
                </a:solidFill>
                <a:latin typeface="Calibri"/>
                <a:sym typeface="Symbol"/>
              </a:rPr>
              <a:t>2</a:t>
            </a:r>
            <a:r>
              <a:rPr lang="en-IN" sz="2200" dirty="0">
                <a:solidFill>
                  <a:prstClr val="black"/>
                </a:solidFill>
                <a:latin typeface="Calibri"/>
                <a:sym typeface="Symbol"/>
              </a:rPr>
              <a:t> </a:t>
            </a:r>
            <a:endParaRPr lang="en-IN" sz="2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52600" y="552884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eorgia" pitchFamily="18" charset="0"/>
              </a:rPr>
              <a:t>3,0</a:t>
            </a:r>
            <a:endParaRPr lang="en-IN" sz="1600" dirty="0">
              <a:solidFill>
                <a:prstClr val="black"/>
              </a:solidFill>
              <a:latin typeface="Georgia" pitchFamily="18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2743200" y="52578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19800" y="52578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010400" y="52578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0287000" y="52578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02623" y="5410201"/>
            <a:ext cx="3222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	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 2s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16190" y="5969914"/>
            <a:ext cx="342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	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 2s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73033" y="5410201"/>
            <a:ext cx="3222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	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 2s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86600" y="5969914"/>
            <a:ext cx="342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	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 2s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</a:p>
        </p:txBody>
      </p:sp>
      <p:graphicFrame>
        <p:nvGraphicFramePr>
          <p:cNvPr id="4362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725291"/>
              </p:ext>
            </p:extLst>
          </p:nvPr>
        </p:nvGraphicFramePr>
        <p:xfrm>
          <a:off x="1860550" y="1295401"/>
          <a:ext cx="8763000" cy="186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999" name="Equation" r:id="rId3" imgW="5016500" imgH="1066800" progId="Equation.3">
                  <p:embed/>
                </p:oleObj>
              </mc:Choice>
              <mc:Fallback>
                <p:oleObj name="Equation" r:id="rId3" imgW="50165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1295401"/>
                        <a:ext cx="8763000" cy="186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40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752600" y="1447800"/>
            <a:ext cx="8610600" cy="914400"/>
          </a:xfrm>
          <a:prstGeom prst="roundRect">
            <a:avLst/>
          </a:prstGeom>
          <a:solidFill>
            <a:schemeClr val="bg1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8400" y="277911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Helium Atom: Excited States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graphicFrame>
        <p:nvGraphicFramePr>
          <p:cNvPr id="4362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853896"/>
              </p:ext>
            </p:extLst>
          </p:nvPr>
        </p:nvGraphicFramePr>
        <p:xfrm>
          <a:off x="2049464" y="1479550"/>
          <a:ext cx="809307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23" name="Equation" r:id="rId3" imgW="4648200" imgH="469900" progId="Equation.3">
                  <p:embed/>
                </p:oleObj>
              </mc:Choice>
              <mc:Fallback>
                <p:oleObj name="Equation" r:id="rId3" imgW="4648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4" y="1479550"/>
                        <a:ext cx="8093075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981200" y="762001"/>
            <a:ext cx="6477000" cy="46166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He excited state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1s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.2s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 (singlet)</a:t>
            </a:r>
            <a:endParaRPr lang="en-US" sz="2400" b="1" i="1" dirty="0">
              <a:solidFill>
                <a:prstClr val="black"/>
              </a:solidFill>
              <a:latin typeface="Georgia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811111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524000" y="3124200"/>
            <a:ext cx="9144000" cy="1371600"/>
          </a:xfrm>
          <a:prstGeom prst="roundRect">
            <a:avLst/>
          </a:prstGeom>
          <a:solidFill>
            <a:schemeClr val="bg1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52600" y="1447800"/>
            <a:ext cx="8610600" cy="914400"/>
          </a:xfrm>
          <a:prstGeom prst="roundRect">
            <a:avLst/>
          </a:prstGeom>
          <a:solidFill>
            <a:schemeClr val="bg1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8400" y="277911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Helium Atom: Excited States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graphicFrame>
        <p:nvGraphicFramePr>
          <p:cNvPr id="4362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81025"/>
              </p:ext>
            </p:extLst>
          </p:nvPr>
        </p:nvGraphicFramePr>
        <p:xfrm>
          <a:off x="2049464" y="1479550"/>
          <a:ext cx="809307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47" name="Equation" r:id="rId3" imgW="4648200" imgH="469900" progId="Equation.3">
                  <p:embed/>
                </p:oleObj>
              </mc:Choice>
              <mc:Fallback>
                <p:oleObj name="Equation" r:id="rId3" imgW="4648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4" y="1479550"/>
                        <a:ext cx="8093075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981200" y="762001"/>
            <a:ext cx="6477000" cy="46166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He excited state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1s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.2s</a:t>
            </a:r>
            <a:r>
              <a:rPr lang="en-US" sz="2400" b="1" i="1" baseline="50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1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 (singlet)</a:t>
            </a:r>
            <a:endParaRPr lang="en-US" sz="2400" b="1" i="1" dirty="0">
              <a:solidFill>
                <a:prstClr val="black"/>
              </a:solidFill>
              <a:latin typeface="Georgia" pitchFamily="18" charset="0"/>
              <a:sym typeface="Symbo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3581401"/>
            <a:ext cx="54203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200" dirty="0">
                <a:solidFill>
                  <a:prstClr val="black"/>
                </a:solidFill>
                <a:latin typeface="Georgia" pitchFamily="18" charset="0"/>
                <a:sym typeface="Symbol"/>
              </a:rPr>
              <a:t></a:t>
            </a:r>
            <a:r>
              <a:rPr lang="en-IN" sz="2200" dirty="0">
                <a:solidFill>
                  <a:prstClr val="black"/>
                </a:solidFill>
                <a:latin typeface="Calibri"/>
                <a:sym typeface="Symbol"/>
              </a:rPr>
              <a:t>    = </a:t>
            </a:r>
            <a:r>
              <a:rPr lang="en-IN" sz="2200" baseline="30000" dirty="0">
                <a:solidFill>
                  <a:prstClr val="black"/>
                </a:solidFill>
                <a:latin typeface="Calibri"/>
                <a:sym typeface="Symbol"/>
              </a:rPr>
              <a:t>1</a:t>
            </a:r>
            <a:r>
              <a:rPr lang="en-IN" sz="2200" dirty="0">
                <a:solidFill>
                  <a:prstClr val="black"/>
                </a:solidFill>
                <a:latin typeface="Calibri"/>
                <a:sym typeface="Symbol"/>
              </a:rPr>
              <a:t>/</a:t>
            </a:r>
            <a:r>
              <a:rPr lang="en-IN" sz="2200" baseline="-25000" dirty="0">
                <a:solidFill>
                  <a:prstClr val="black"/>
                </a:solidFill>
                <a:latin typeface="Calibri"/>
                <a:sym typeface="Symbol"/>
              </a:rPr>
              <a:t> 2</a:t>
            </a:r>
            <a:r>
              <a:rPr lang="en-IN" sz="2200" dirty="0">
                <a:solidFill>
                  <a:prstClr val="black"/>
                </a:solidFill>
                <a:latin typeface="Calibri"/>
                <a:sym typeface="Symbol"/>
              </a:rPr>
              <a:t>                                                         -  </a:t>
            </a:r>
            <a:r>
              <a:rPr lang="en-IN" sz="2200" baseline="30000" dirty="0">
                <a:solidFill>
                  <a:prstClr val="black"/>
                </a:solidFill>
                <a:latin typeface="Calibri"/>
                <a:sym typeface="Symbol"/>
              </a:rPr>
              <a:t>1</a:t>
            </a:r>
            <a:r>
              <a:rPr lang="en-IN" sz="2200" dirty="0">
                <a:solidFill>
                  <a:prstClr val="black"/>
                </a:solidFill>
                <a:latin typeface="Calibri"/>
                <a:sym typeface="Symbol"/>
              </a:rPr>
              <a:t>/</a:t>
            </a:r>
            <a:r>
              <a:rPr lang="en-IN" sz="2200" baseline="-25000" dirty="0">
                <a:solidFill>
                  <a:prstClr val="black"/>
                </a:solidFill>
                <a:latin typeface="Calibri"/>
                <a:sym typeface="Symbol"/>
              </a:rPr>
              <a:t> 2</a:t>
            </a:r>
            <a:endParaRPr lang="en-IN" sz="2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471446"/>
            <a:ext cx="455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Georgia" pitchFamily="18" charset="0"/>
              </a:rPr>
              <a:t>1,0</a:t>
            </a:r>
            <a:endParaRPr lang="en-IN" sz="1600" dirty="0">
              <a:solidFill>
                <a:prstClr val="black"/>
              </a:solidFill>
              <a:latin typeface="Georg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743200" y="32004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19800" y="32004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010400" y="32004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287000" y="32004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02623" y="3352801"/>
            <a:ext cx="3222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	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 2s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6190" y="3912514"/>
            <a:ext cx="342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	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 2s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73033" y="3352801"/>
            <a:ext cx="3222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	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 2s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86600" y="3912514"/>
            <a:ext cx="3429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1s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b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	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 2s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  <a:r>
              <a:rPr lang="en-US" sz="2200" i="1" dirty="0">
                <a:solidFill>
                  <a:prstClr val="black"/>
                </a:solidFill>
                <a:latin typeface="Symbol" pitchFamily="18" charset="2"/>
              </a:rPr>
              <a:t>a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Georgia" pitchFamily="18" charset="0"/>
              </a:rPr>
              <a:t>2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)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24000" y="5334000"/>
            <a:ext cx="9144000" cy="1371600"/>
            <a:chOff x="0" y="5334000"/>
            <a:chExt cx="9144000" cy="1371600"/>
          </a:xfrm>
        </p:grpSpPr>
        <p:sp>
          <p:nvSpPr>
            <p:cNvPr id="19" name="Rounded Rectangle 18"/>
            <p:cNvSpPr/>
            <p:nvPr/>
          </p:nvSpPr>
          <p:spPr>
            <a:xfrm>
              <a:off x="0" y="5334000"/>
              <a:ext cx="9144000" cy="137160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0" y="5791200"/>
              <a:ext cx="55419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200" dirty="0">
                  <a:solidFill>
                    <a:prstClr val="black"/>
                  </a:solidFill>
                  <a:latin typeface="Georgia" pitchFamily="18" charset="0"/>
                  <a:sym typeface="Symbol"/>
                </a:rPr>
                <a:t></a:t>
              </a:r>
              <a:r>
                <a:rPr lang="en-IN" sz="2200" dirty="0">
                  <a:solidFill>
                    <a:prstClr val="black"/>
                  </a:solidFill>
                  <a:latin typeface="Calibri"/>
                  <a:sym typeface="Symbol"/>
                </a:rPr>
                <a:t>    = </a:t>
              </a:r>
              <a:r>
                <a:rPr lang="en-IN" sz="2200" baseline="30000" dirty="0">
                  <a:solidFill>
                    <a:prstClr val="black"/>
                  </a:solidFill>
                  <a:latin typeface="Calibri"/>
                  <a:sym typeface="Symbol"/>
                </a:rPr>
                <a:t>1</a:t>
              </a:r>
              <a:r>
                <a:rPr lang="en-IN" sz="2200" dirty="0">
                  <a:solidFill>
                    <a:prstClr val="black"/>
                  </a:solidFill>
                  <a:latin typeface="Calibri"/>
                  <a:sym typeface="Symbol"/>
                </a:rPr>
                <a:t>/</a:t>
              </a:r>
              <a:r>
                <a:rPr lang="en-IN" sz="2200" baseline="-25000" dirty="0">
                  <a:solidFill>
                    <a:prstClr val="black"/>
                  </a:solidFill>
                  <a:latin typeface="Calibri"/>
                  <a:sym typeface="Symbol"/>
                </a:rPr>
                <a:t> 2</a:t>
              </a:r>
              <a:r>
                <a:rPr lang="en-IN" sz="2200" dirty="0">
                  <a:solidFill>
                    <a:prstClr val="black"/>
                  </a:solidFill>
                  <a:latin typeface="Calibri"/>
                  <a:sym typeface="Symbol"/>
                </a:rPr>
                <a:t>                                                        +   </a:t>
              </a:r>
              <a:r>
                <a:rPr lang="en-IN" sz="2200" baseline="30000" dirty="0">
                  <a:solidFill>
                    <a:prstClr val="black"/>
                  </a:solidFill>
                  <a:latin typeface="Calibri"/>
                  <a:sym typeface="Symbol"/>
                </a:rPr>
                <a:t>1</a:t>
              </a:r>
              <a:r>
                <a:rPr lang="en-IN" sz="2200" dirty="0">
                  <a:solidFill>
                    <a:prstClr val="black"/>
                  </a:solidFill>
                  <a:latin typeface="Calibri"/>
                  <a:sym typeface="Symbol"/>
                </a:rPr>
                <a:t>/</a:t>
              </a:r>
              <a:r>
                <a:rPr lang="en-IN" sz="2200" baseline="-25000" dirty="0">
                  <a:solidFill>
                    <a:prstClr val="black"/>
                  </a:solidFill>
                  <a:latin typeface="Calibri"/>
                  <a:sym typeface="Symbol"/>
                </a:rPr>
                <a:t> 2</a:t>
              </a:r>
              <a:r>
                <a:rPr lang="en-IN" sz="2200" dirty="0">
                  <a:solidFill>
                    <a:prstClr val="black"/>
                  </a:solidFill>
                  <a:latin typeface="Calibri"/>
                  <a:sym typeface="Symbol"/>
                </a:rPr>
                <a:t> </a:t>
              </a:r>
              <a:endParaRPr lang="en-IN" sz="22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8600" y="5681246"/>
              <a:ext cx="4812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Georgia" pitchFamily="18" charset="0"/>
                </a:rPr>
                <a:t>3,0</a:t>
              </a:r>
              <a:endParaRPr lang="en-IN" sz="1600" dirty="0">
                <a:solidFill>
                  <a:prstClr val="black"/>
                </a:solidFill>
                <a:latin typeface="Georgia" pitchFamily="18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1219200" y="5410200"/>
              <a:ext cx="0" cy="1143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95800" y="5410200"/>
              <a:ext cx="0" cy="1143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86400" y="5410200"/>
              <a:ext cx="0" cy="1143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63000" y="5410200"/>
              <a:ext cx="0" cy="11430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78622" y="5562600"/>
              <a:ext cx="32223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>
                  <a:solidFill>
                    <a:prstClr val="black"/>
                  </a:solidFill>
                  <a:latin typeface="Georgia" pitchFamily="18" charset="0"/>
                </a:rPr>
                <a:t>1s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(</a:t>
              </a:r>
              <a:r>
                <a:rPr lang="en-US" sz="2200" i="1" dirty="0">
                  <a:solidFill>
                    <a:prstClr val="black"/>
                  </a:solidFill>
                  <a:latin typeface="Georgia" pitchFamily="18" charset="0"/>
                </a:rPr>
                <a:t>1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)</a:t>
              </a:r>
              <a:r>
                <a:rPr lang="en-US" sz="2200" i="1" dirty="0">
                  <a:solidFill>
                    <a:prstClr val="black"/>
                  </a:solidFill>
                  <a:latin typeface="Symbol" pitchFamily="18" charset="2"/>
                </a:rPr>
                <a:t>a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(</a:t>
              </a:r>
              <a:r>
                <a:rPr lang="en-US" sz="2200" i="1" dirty="0">
                  <a:solidFill>
                    <a:prstClr val="black"/>
                  </a:solidFill>
                  <a:latin typeface="Georgia" pitchFamily="18" charset="0"/>
                </a:rPr>
                <a:t>1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)	</a:t>
              </a:r>
              <a:r>
                <a:rPr lang="en-US" sz="2200" i="1" dirty="0">
                  <a:solidFill>
                    <a:prstClr val="black"/>
                  </a:solidFill>
                  <a:latin typeface="Georgia" pitchFamily="18" charset="0"/>
                </a:rPr>
                <a:t> 2s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(</a:t>
              </a:r>
              <a:r>
                <a:rPr lang="en-US" sz="2200" i="1" dirty="0">
                  <a:solidFill>
                    <a:prstClr val="black"/>
                  </a:solidFill>
                  <a:latin typeface="Georgia" pitchFamily="18" charset="0"/>
                </a:rPr>
                <a:t>1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)</a:t>
              </a:r>
              <a:r>
                <a:rPr lang="en-US" sz="2200" i="1" dirty="0">
                  <a:solidFill>
                    <a:prstClr val="black"/>
                  </a:solidFill>
                  <a:latin typeface="Symbol" pitchFamily="18" charset="2"/>
                </a:rPr>
                <a:t>b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(</a:t>
              </a:r>
              <a:r>
                <a:rPr lang="en-US" sz="2200" i="1" dirty="0">
                  <a:solidFill>
                    <a:prstClr val="black"/>
                  </a:solidFill>
                  <a:latin typeface="Georgia" pitchFamily="18" charset="0"/>
                </a:rPr>
                <a:t>1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92190" y="6122313"/>
              <a:ext cx="3429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>
                  <a:solidFill>
                    <a:prstClr val="black"/>
                  </a:solidFill>
                  <a:latin typeface="Georgia" pitchFamily="18" charset="0"/>
                </a:rPr>
                <a:t>1s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(</a:t>
              </a:r>
              <a:r>
                <a:rPr lang="en-US" sz="2200" i="1" dirty="0">
                  <a:solidFill>
                    <a:prstClr val="black"/>
                  </a:solidFill>
                  <a:latin typeface="Georgia" pitchFamily="18" charset="0"/>
                </a:rPr>
                <a:t>2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)</a:t>
              </a:r>
              <a:r>
                <a:rPr lang="en-US" sz="2200" i="1" dirty="0">
                  <a:solidFill>
                    <a:prstClr val="black"/>
                  </a:solidFill>
                  <a:latin typeface="Symbol" pitchFamily="18" charset="2"/>
                </a:rPr>
                <a:t>a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(</a:t>
              </a:r>
              <a:r>
                <a:rPr lang="en-US" sz="2200" i="1" dirty="0">
                  <a:solidFill>
                    <a:prstClr val="black"/>
                  </a:solidFill>
                  <a:latin typeface="Georgia" pitchFamily="18" charset="0"/>
                </a:rPr>
                <a:t>2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)	</a:t>
              </a:r>
              <a:r>
                <a:rPr lang="en-US" sz="2200" i="1" dirty="0">
                  <a:solidFill>
                    <a:prstClr val="black"/>
                  </a:solidFill>
                  <a:latin typeface="Georgia" pitchFamily="18" charset="0"/>
                </a:rPr>
                <a:t> 2s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(</a:t>
              </a:r>
              <a:r>
                <a:rPr lang="en-US" sz="2200" i="1" dirty="0">
                  <a:solidFill>
                    <a:prstClr val="black"/>
                  </a:solidFill>
                  <a:latin typeface="Georgia" pitchFamily="18" charset="0"/>
                </a:rPr>
                <a:t>2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)</a:t>
              </a:r>
              <a:r>
                <a:rPr lang="en-US" sz="2200" i="1" dirty="0">
                  <a:solidFill>
                    <a:prstClr val="black"/>
                  </a:solidFill>
                  <a:latin typeface="Symbol" pitchFamily="18" charset="2"/>
                </a:rPr>
                <a:t>b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(</a:t>
              </a:r>
              <a:r>
                <a:rPr lang="en-US" sz="2200" i="1" dirty="0">
                  <a:solidFill>
                    <a:prstClr val="black"/>
                  </a:solidFill>
                  <a:latin typeface="Georgia" pitchFamily="18" charset="0"/>
                </a:rPr>
                <a:t>2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49032" y="5562600"/>
              <a:ext cx="32223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>
                  <a:solidFill>
                    <a:prstClr val="black"/>
                  </a:solidFill>
                  <a:latin typeface="Georgia" pitchFamily="18" charset="0"/>
                </a:rPr>
                <a:t>1s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(</a:t>
              </a:r>
              <a:r>
                <a:rPr lang="en-US" sz="2200" i="1" dirty="0">
                  <a:solidFill>
                    <a:prstClr val="black"/>
                  </a:solidFill>
                  <a:latin typeface="Georgia" pitchFamily="18" charset="0"/>
                </a:rPr>
                <a:t>1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)</a:t>
              </a:r>
              <a:r>
                <a:rPr lang="en-US" sz="2200" i="1" dirty="0">
                  <a:solidFill>
                    <a:prstClr val="black"/>
                  </a:solidFill>
                  <a:latin typeface="Symbol" pitchFamily="18" charset="2"/>
                </a:rPr>
                <a:t>b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(</a:t>
              </a:r>
              <a:r>
                <a:rPr lang="en-US" sz="2200" i="1" dirty="0">
                  <a:solidFill>
                    <a:prstClr val="black"/>
                  </a:solidFill>
                  <a:latin typeface="Georgia" pitchFamily="18" charset="0"/>
                </a:rPr>
                <a:t>1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)	</a:t>
              </a:r>
              <a:r>
                <a:rPr lang="en-US" sz="2200" i="1" dirty="0">
                  <a:solidFill>
                    <a:prstClr val="black"/>
                  </a:solidFill>
                  <a:latin typeface="Georgia" pitchFamily="18" charset="0"/>
                </a:rPr>
                <a:t> 2s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(</a:t>
              </a:r>
              <a:r>
                <a:rPr lang="en-US" sz="2200" i="1" dirty="0">
                  <a:solidFill>
                    <a:prstClr val="black"/>
                  </a:solidFill>
                  <a:latin typeface="Georgia" pitchFamily="18" charset="0"/>
                </a:rPr>
                <a:t>1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)</a:t>
              </a:r>
              <a:r>
                <a:rPr lang="en-US" sz="2200" i="1" dirty="0">
                  <a:solidFill>
                    <a:prstClr val="black"/>
                  </a:solidFill>
                  <a:latin typeface="Symbol" pitchFamily="18" charset="2"/>
                </a:rPr>
                <a:t>a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(</a:t>
              </a:r>
              <a:r>
                <a:rPr lang="en-US" sz="2200" i="1" dirty="0">
                  <a:solidFill>
                    <a:prstClr val="black"/>
                  </a:solidFill>
                  <a:latin typeface="Georgia" pitchFamily="18" charset="0"/>
                </a:rPr>
                <a:t>1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62600" y="6122313"/>
              <a:ext cx="3429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>
                  <a:solidFill>
                    <a:prstClr val="black"/>
                  </a:solidFill>
                  <a:latin typeface="Georgia" pitchFamily="18" charset="0"/>
                </a:rPr>
                <a:t>1s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(</a:t>
              </a:r>
              <a:r>
                <a:rPr lang="en-US" sz="2200" i="1" dirty="0">
                  <a:solidFill>
                    <a:prstClr val="black"/>
                  </a:solidFill>
                  <a:latin typeface="Georgia" pitchFamily="18" charset="0"/>
                </a:rPr>
                <a:t>2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)</a:t>
              </a:r>
              <a:r>
                <a:rPr lang="en-US" sz="2200" i="1" dirty="0">
                  <a:solidFill>
                    <a:prstClr val="black"/>
                  </a:solidFill>
                  <a:latin typeface="Symbol" pitchFamily="18" charset="2"/>
                </a:rPr>
                <a:t>b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(</a:t>
              </a:r>
              <a:r>
                <a:rPr lang="en-US" sz="2200" i="1" dirty="0">
                  <a:solidFill>
                    <a:prstClr val="black"/>
                  </a:solidFill>
                  <a:latin typeface="Georgia" pitchFamily="18" charset="0"/>
                </a:rPr>
                <a:t>2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)	</a:t>
              </a:r>
              <a:r>
                <a:rPr lang="en-US" sz="2200" i="1" dirty="0">
                  <a:solidFill>
                    <a:prstClr val="black"/>
                  </a:solidFill>
                  <a:latin typeface="Georgia" pitchFamily="18" charset="0"/>
                </a:rPr>
                <a:t> 2s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(</a:t>
              </a:r>
              <a:r>
                <a:rPr lang="en-US" sz="2200" i="1" dirty="0">
                  <a:solidFill>
                    <a:prstClr val="black"/>
                  </a:solidFill>
                  <a:latin typeface="Georgia" pitchFamily="18" charset="0"/>
                </a:rPr>
                <a:t>2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)</a:t>
              </a:r>
              <a:r>
                <a:rPr lang="en-US" sz="2200" i="1" dirty="0">
                  <a:solidFill>
                    <a:prstClr val="black"/>
                  </a:solidFill>
                  <a:latin typeface="Symbol" pitchFamily="18" charset="2"/>
                </a:rPr>
                <a:t>a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(</a:t>
              </a:r>
              <a:r>
                <a:rPr lang="en-US" sz="2200" i="1" dirty="0">
                  <a:solidFill>
                    <a:prstClr val="black"/>
                  </a:solidFill>
                  <a:latin typeface="Georgia" pitchFamily="18" charset="0"/>
                </a:rPr>
                <a:t>2</a:t>
              </a:r>
              <a:r>
                <a:rPr lang="en-US" sz="2200" dirty="0">
                  <a:solidFill>
                    <a:prstClr val="black"/>
                  </a:solidFill>
                  <a:latin typeface="Georgia" pitchFamily="18" charset="0"/>
                </a:rPr>
                <a:t>)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071146" y="4724401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compare with</a:t>
            </a:r>
            <a:endParaRPr lang="en-IN" sz="2400" dirty="0">
              <a:solidFill>
                <a:prstClr val="black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34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277911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Helium Atom: Excited States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6844" y="2133600"/>
            <a:ext cx="586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Spin-orbital </a:t>
            </a:r>
            <a:r>
              <a:rPr lang="en-US" sz="2400" dirty="0" err="1">
                <a:solidFill>
                  <a:prstClr val="black"/>
                </a:solidFill>
                <a:latin typeface="Georgia" pitchFamily="18" charset="0"/>
              </a:rPr>
              <a:t>wavefunctions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are represented as </a:t>
            </a:r>
          </a:p>
          <a:p>
            <a:pPr algn="ctr"/>
            <a:r>
              <a:rPr lang="en-US" sz="2400" b="1" dirty="0">
                <a:solidFill>
                  <a:prstClr val="black"/>
                </a:solidFill>
                <a:latin typeface="Georgia" pitchFamily="18" charset="0"/>
              </a:rPr>
              <a:t>Slater determinants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or their </a:t>
            </a:r>
            <a:r>
              <a:rPr lang="en-US" sz="2400" b="1" dirty="0">
                <a:solidFill>
                  <a:prstClr val="black"/>
                </a:solidFill>
                <a:latin typeface="Georgia" pitchFamily="18" charset="0"/>
              </a:rPr>
              <a:t>sums</a:t>
            </a:r>
            <a:endParaRPr lang="en-IN" sz="2400" b="1" dirty="0">
              <a:solidFill>
                <a:prstClr val="black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167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43100" y="990600"/>
            <a:ext cx="8305800" cy="2308324"/>
          </a:xfrm>
          <a:prstGeom prst="rect">
            <a:avLst/>
          </a:prstGeom>
          <a:solidFill>
            <a:srgbClr val="E8EFD9">
              <a:alpha val="25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</a:rPr>
              <a:t>1s (1)1s (2)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 The spatial part is symmetric</a:t>
            </a:r>
          </a:p>
          <a:p>
            <a:endParaRPr lang="en-US" sz="2400" dirty="0">
              <a:solidFill>
                <a:prstClr val="black"/>
              </a:solidFill>
              <a:latin typeface="Georgia" pitchFamily="18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</a:rPr>
              <a:t>1s (1)2s (2)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 or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</a:rPr>
              <a:t>1s (2)2s (1)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</a:rPr>
              <a:t> symmetric nor anti-symmetric</a:t>
            </a:r>
          </a:p>
          <a:p>
            <a:endParaRPr lang="en-US" sz="2400" dirty="0">
              <a:solidFill>
                <a:prstClr val="black"/>
              </a:solidFill>
              <a:latin typeface="Georgia" pitchFamily="18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</a:rPr>
              <a:t>1s (1)2s (2)</a:t>
            </a:r>
            <a:r>
              <a:rPr lang="en-US" sz="2400" b="1" dirty="0">
                <a:solidFill>
                  <a:prstClr val="black"/>
                </a:solidFill>
                <a:latin typeface="Georgia" pitchFamily="18" charset="0"/>
              </a:rPr>
              <a:t> +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</a:rPr>
              <a:t>1s (2)2s (1)</a:t>
            </a:r>
            <a:r>
              <a:rPr lang="en-US" sz="2400" b="1" dirty="0">
                <a:solidFill>
                  <a:prstClr val="black"/>
                </a:solidFill>
                <a:latin typeface="Georgia" pitchFamily="18" charset="0"/>
              </a:rPr>
              <a:t> 	Symmetric</a:t>
            </a:r>
          </a:p>
          <a:p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</a:rPr>
              <a:t>1s (1)2s (2)</a:t>
            </a:r>
            <a:r>
              <a:rPr lang="en-US" sz="2400" b="1" dirty="0">
                <a:solidFill>
                  <a:prstClr val="black"/>
                </a:solidFill>
                <a:latin typeface="Georgia" pitchFamily="18" charset="0"/>
              </a:rPr>
              <a:t> -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</a:rPr>
              <a:t>1s (2)2s (1)</a:t>
            </a:r>
            <a:r>
              <a:rPr lang="en-US" sz="2400" b="1" dirty="0">
                <a:solidFill>
                  <a:prstClr val="black"/>
                </a:solidFill>
                <a:latin typeface="Georgia" pitchFamily="18" charset="0"/>
              </a:rPr>
              <a:t> 	Anti-symmetric</a:t>
            </a:r>
            <a:endParaRPr lang="en-US" sz="2400" dirty="0">
              <a:solidFill>
                <a:prstClr val="black"/>
              </a:solidFill>
              <a:latin typeface="Georgia" pitchFamily="18" charset="0"/>
            </a:endParaRPr>
          </a:p>
        </p:txBody>
      </p:sp>
      <p:graphicFrame>
        <p:nvGraphicFramePr>
          <p:cNvPr id="4362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932364"/>
              </p:ext>
            </p:extLst>
          </p:nvPr>
        </p:nvGraphicFramePr>
        <p:xfrm>
          <a:off x="3808414" y="5229226"/>
          <a:ext cx="6770687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98" name="Equation" r:id="rId3" imgW="5016500" imgH="1066800" progId="Equation.3">
                  <p:embed/>
                </p:oleObj>
              </mc:Choice>
              <mc:Fallback>
                <p:oleObj name="Equation" r:id="rId3" imgW="50165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4" y="5229226"/>
                        <a:ext cx="6770687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62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1" y="3581401"/>
            <a:ext cx="24479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362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543523"/>
              </p:ext>
            </p:extLst>
          </p:nvPr>
        </p:nvGraphicFramePr>
        <p:xfrm>
          <a:off x="3979863" y="4430713"/>
          <a:ext cx="62722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99" name="Equation" r:id="rId6" imgW="4648200" imgH="469900" progId="Equation.3">
                  <p:embed/>
                </p:oleObj>
              </mc:Choice>
              <mc:Fallback>
                <p:oleObj name="Equation" r:id="rId6" imgW="4648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4430713"/>
                        <a:ext cx="627221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438400" y="277911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Helium Atom: Excited States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2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2484438" y="4724400"/>
            <a:ext cx="4956010" cy="844550"/>
            <a:chOff x="960438" y="4724400"/>
            <a:chExt cx="4956010" cy="844550"/>
          </a:xfrm>
        </p:grpSpPr>
        <p:sp>
          <p:nvSpPr>
            <p:cNvPr id="11" name="Rounded Rectangle 10"/>
            <p:cNvSpPr/>
            <p:nvPr/>
          </p:nvSpPr>
          <p:spPr>
            <a:xfrm>
              <a:off x="2590800" y="4724400"/>
              <a:ext cx="1066800" cy="838200"/>
            </a:xfrm>
            <a:prstGeom prst="roundRect">
              <a:avLst/>
            </a:prstGeom>
            <a:solidFill>
              <a:srgbClr val="00B05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600200" y="4724400"/>
              <a:ext cx="995066" cy="838200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735348" y="4724400"/>
              <a:ext cx="1181100" cy="838200"/>
            </a:xfrm>
            <a:prstGeom prst="roundRect">
              <a:avLst/>
            </a:prstGeom>
            <a:solidFill>
              <a:srgbClr val="00B05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657600" y="4724400"/>
              <a:ext cx="1092588" cy="838200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7786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3812968"/>
                </p:ext>
              </p:extLst>
            </p:nvPr>
          </p:nvGraphicFramePr>
          <p:xfrm>
            <a:off x="960438" y="4724400"/>
            <a:ext cx="4945062" cy="844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461" name="Equation" r:id="rId3" imgW="2832100" imgH="482600" progId="Equation.3">
                    <p:embed/>
                  </p:oleObj>
                </mc:Choice>
                <mc:Fallback>
                  <p:oleObj name="Equation" r:id="rId3" imgW="2832100" imgH="482600" progId="Equation.3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438" y="4724400"/>
                          <a:ext cx="4945062" cy="844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ounded Rectangle 9"/>
          <p:cNvSpPr/>
          <p:nvPr/>
        </p:nvSpPr>
        <p:spPr>
          <a:xfrm>
            <a:off x="4876800" y="3124200"/>
            <a:ext cx="457200" cy="6096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3 6"/>
          <p:cNvSpPr/>
          <p:nvPr/>
        </p:nvSpPr>
        <p:spPr>
          <a:xfrm rot="5400000">
            <a:off x="6248400" y="1828800"/>
            <a:ext cx="914400" cy="1371600"/>
          </a:xfrm>
          <a:prstGeom prst="borderCallout3">
            <a:avLst>
              <a:gd name="adj1" fmla="val 18750"/>
              <a:gd name="adj2" fmla="val -8333"/>
              <a:gd name="adj3" fmla="val 18263"/>
              <a:gd name="adj4" fmla="val -35162"/>
              <a:gd name="adj5" fmla="val 177977"/>
              <a:gd name="adj6" fmla="val -37820"/>
              <a:gd name="adj7" fmla="val 178594"/>
              <a:gd name="adj8" fmla="val 29655"/>
            </a:avLst>
          </a:prstGeom>
          <a:solidFill>
            <a:srgbClr val="FFFF00">
              <a:alpha val="25000"/>
            </a:srgb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438400" y="277911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Recapitulation: Effective Nuclear Charge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graphicFrame>
        <p:nvGraphicFramePr>
          <p:cNvPr id="37785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960415"/>
              </p:ext>
            </p:extLst>
          </p:nvPr>
        </p:nvGraphicFramePr>
        <p:xfrm>
          <a:off x="2560639" y="2082800"/>
          <a:ext cx="49244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2" name="Equation" r:id="rId5" imgW="2819400" imgH="508000" progId="Equation.3">
                  <p:embed/>
                </p:oleObj>
              </mc:Choice>
              <mc:Fallback>
                <p:oleObj name="Equation" r:id="rId5" imgW="2819400" imgH="508000" progId="Equation.3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9" y="2082800"/>
                        <a:ext cx="49244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438400" y="914400"/>
            <a:ext cx="5257800" cy="707886"/>
          </a:xfrm>
          <a:prstGeom prst="rect">
            <a:avLst/>
          </a:prstGeom>
          <a:solidFill>
            <a:srgbClr val="E8EFD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  </a:t>
            </a:r>
          </a:p>
          <a:p>
            <a:endParaRPr lang="en-US" sz="2400" b="1" i="1" baseline="-25000" dirty="0">
              <a:solidFill>
                <a:prstClr val="black"/>
              </a:solidFill>
              <a:latin typeface="Georgia" pitchFamily="18" charset="0"/>
              <a:sym typeface="Symbo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4038601"/>
            <a:ext cx="5257800" cy="461665"/>
          </a:xfrm>
          <a:prstGeom prst="rect">
            <a:avLst/>
          </a:prstGeom>
          <a:solidFill>
            <a:srgbClr val="E8EFD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For Helium atom</a:t>
            </a:r>
            <a:endParaRPr lang="en-US" sz="2400" b="1" i="1" baseline="-25000" dirty="0">
              <a:solidFill>
                <a:prstClr val="black"/>
              </a:solidFill>
              <a:latin typeface="Georgia" pitchFamily="18" charset="0"/>
              <a:sym typeface="Symbol"/>
            </a:endParaRP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154816"/>
              </p:ext>
            </p:extLst>
          </p:nvPr>
        </p:nvGraphicFramePr>
        <p:xfrm>
          <a:off x="2568576" y="3041650"/>
          <a:ext cx="35274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3" name="Equation" r:id="rId7" imgW="2019300" imgH="482600" progId="Equation.3">
                  <p:embed/>
                </p:oleObj>
              </mc:Choice>
              <mc:Fallback>
                <p:oleObj name="Equation" r:id="rId7" imgW="2019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6" y="3041650"/>
                        <a:ext cx="35274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2457450" y="5614989"/>
            <a:ext cx="7296150" cy="1157287"/>
            <a:chOff x="933450" y="5614988"/>
            <a:chExt cx="7296150" cy="1157287"/>
          </a:xfrm>
        </p:grpSpPr>
        <p:sp>
          <p:nvSpPr>
            <p:cNvPr id="15" name="Rounded Rectangle 14"/>
            <p:cNvSpPr/>
            <p:nvPr/>
          </p:nvSpPr>
          <p:spPr>
            <a:xfrm>
              <a:off x="3952680" y="5715000"/>
              <a:ext cx="2600520" cy="990600"/>
            </a:xfrm>
            <a:prstGeom prst="roundRect">
              <a:avLst/>
            </a:prstGeom>
            <a:solidFill>
              <a:srgbClr val="00B05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274077" y="5715000"/>
              <a:ext cx="2678603" cy="990600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391400" y="5791200"/>
              <a:ext cx="838200" cy="838200"/>
            </a:xfrm>
            <a:prstGeom prst="roundRect">
              <a:avLst/>
            </a:prstGeom>
            <a:solidFill>
              <a:srgbClr val="00B05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629400" y="5791200"/>
              <a:ext cx="775385" cy="838200"/>
            </a:xfrm>
            <a:prstGeom prst="roundRect">
              <a:avLst/>
            </a:prstGeom>
            <a:solidFill>
              <a:srgbClr val="FF0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7785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3948071"/>
                </p:ext>
              </p:extLst>
            </p:nvPr>
          </p:nvGraphicFramePr>
          <p:xfrm>
            <a:off x="933450" y="5614988"/>
            <a:ext cx="7205663" cy="1157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464" name="Equation" r:id="rId9" imgW="4127500" imgH="660400" progId="Equation.3">
                    <p:embed/>
                  </p:oleObj>
                </mc:Choice>
                <mc:Fallback>
                  <p:oleObj name="Equation" r:id="rId9" imgW="4127500" imgH="660400" progId="Equation.3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450" y="5614988"/>
                          <a:ext cx="7205663" cy="1157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96545"/>
              </p:ext>
            </p:extLst>
          </p:nvPr>
        </p:nvGraphicFramePr>
        <p:xfrm>
          <a:off x="4419600" y="1066801"/>
          <a:ext cx="13525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65" name="Equation" r:id="rId11" imgW="774700" imgH="266700" progId="Equation.3">
                  <p:embed/>
                </p:oleObj>
              </mc:Choice>
              <mc:Fallback>
                <p:oleObj name="Equation" r:id="rId11" imgW="774700" imgH="266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066801"/>
                        <a:ext cx="13525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251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277911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Recapitulation: Effective Nuclear Charge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8400" y="1143001"/>
            <a:ext cx="7848600" cy="830997"/>
          </a:xfrm>
          <a:prstGeom prst="rect">
            <a:avLst/>
          </a:prstGeom>
          <a:solidFill>
            <a:srgbClr val="E8EFD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Due to Shielding, the electrons do not see the full nuclear charge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Z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, but 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Z</a:t>
            </a:r>
            <a:r>
              <a:rPr lang="en-US" sz="2400" b="1" i="1" baseline="-25000" dirty="0">
                <a:solidFill>
                  <a:prstClr val="black"/>
                </a:solidFill>
                <a:latin typeface="Georgia" pitchFamily="18" charset="0"/>
                <a:sym typeface="Symbol"/>
              </a:rPr>
              <a:t>eff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 = Z– 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( = Shielding Constant)</a:t>
            </a:r>
            <a:endParaRPr lang="en-US" sz="2400" b="1" i="1" baseline="-25000" dirty="0">
              <a:solidFill>
                <a:prstClr val="black"/>
              </a:solidFill>
              <a:latin typeface="Georgia" pitchFamily="18" charset="0"/>
              <a:sym typeface="Symbol"/>
            </a:endParaRPr>
          </a:p>
        </p:txBody>
      </p:sp>
      <p:graphicFrame>
        <p:nvGraphicFramePr>
          <p:cNvPr id="378882" name="Object 2"/>
          <p:cNvGraphicFramePr>
            <a:graphicFrameLocks noChangeAspect="1"/>
          </p:cNvGraphicFramePr>
          <p:nvPr/>
        </p:nvGraphicFramePr>
        <p:xfrm>
          <a:off x="2374901" y="2095501"/>
          <a:ext cx="2949575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65" name="Equation" r:id="rId3" imgW="1689100" imgH="1536700" progId="Equation.3">
                  <p:embed/>
                </p:oleObj>
              </mc:Choice>
              <mc:Fallback>
                <p:oleObj name="Equation" r:id="rId3" imgW="1689100" imgH="15367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1" y="2095501"/>
                        <a:ext cx="2949575" cy="268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/>
          <p:nvPr/>
        </p:nvGrpSpPr>
        <p:grpSpPr>
          <a:xfrm>
            <a:off x="6477000" y="2819400"/>
            <a:ext cx="4191000" cy="3416320"/>
            <a:chOff x="914400" y="3352800"/>
            <a:chExt cx="4191000" cy="3416320"/>
          </a:xfrm>
          <a:solidFill>
            <a:srgbClr val="00B0F0"/>
          </a:solidFill>
        </p:grpSpPr>
        <p:sp>
          <p:nvSpPr>
            <p:cNvPr id="10" name="Rectangle 9"/>
            <p:cNvSpPr/>
            <p:nvPr/>
          </p:nvSpPr>
          <p:spPr>
            <a:xfrm>
              <a:off x="914400" y="3352800"/>
              <a:ext cx="4191000" cy="3416320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eorgia" pitchFamily="18" charset="0"/>
                </a:rPr>
                <a:t>For Helium atom</a:t>
              </a:r>
            </a:p>
            <a:p>
              <a:endParaRPr lang="en-US" sz="2400" dirty="0">
                <a:solidFill>
                  <a:prstClr val="black"/>
                </a:solidFill>
                <a:latin typeface="Georgia" pitchFamily="18" charset="0"/>
              </a:endParaRPr>
            </a:p>
            <a:p>
              <a:endParaRPr lang="en-US" sz="2400" dirty="0">
                <a:solidFill>
                  <a:prstClr val="black"/>
                </a:solidFill>
                <a:latin typeface="Georgia" pitchFamily="18" charset="0"/>
              </a:endParaRPr>
            </a:p>
            <a:p>
              <a:endParaRPr lang="en-US" sz="2400" dirty="0">
                <a:solidFill>
                  <a:prstClr val="black"/>
                </a:solidFill>
                <a:latin typeface="Georgia" pitchFamily="18" charset="0"/>
              </a:endParaRPr>
            </a:p>
            <a:p>
              <a:endParaRPr lang="en-US" sz="2400" dirty="0">
                <a:solidFill>
                  <a:prstClr val="black"/>
                </a:solidFill>
                <a:latin typeface="Georgia" pitchFamily="18" charset="0"/>
              </a:endParaRPr>
            </a:p>
            <a:p>
              <a:endParaRPr lang="en-US" sz="2400" dirty="0">
                <a:solidFill>
                  <a:prstClr val="black"/>
                </a:solidFill>
                <a:latin typeface="Georgia" pitchFamily="18" charset="0"/>
              </a:endParaRPr>
            </a:p>
            <a:p>
              <a:endParaRPr lang="en-US" sz="2400" dirty="0">
                <a:solidFill>
                  <a:prstClr val="black"/>
                </a:solidFill>
                <a:latin typeface="Georgia" pitchFamily="18" charset="0"/>
              </a:endParaRPr>
            </a:p>
            <a:p>
              <a:endParaRPr lang="en-US" sz="2400" dirty="0">
                <a:solidFill>
                  <a:prstClr val="black"/>
                </a:solidFill>
                <a:latin typeface="Georgia" pitchFamily="18" charset="0"/>
              </a:endParaRPr>
            </a:p>
            <a:p>
              <a:endParaRPr lang="en-US" sz="2400" dirty="0">
                <a:solidFill>
                  <a:prstClr val="black"/>
                </a:solidFill>
                <a:latin typeface="Georgia" pitchFamily="18" charset="0"/>
              </a:endParaRPr>
            </a:p>
          </p:txBody>
        </p:sp>
        <p:graphicFrame>
          <p:nvGraphicFramePr>
            <p:cNvPr id="12" name="Object 6"/>
            <p:cNvGraphicFramePr>
              <a:graphicFrameLocks noChangeAspect="1"/>
            </p:cNvGraphicFramePr>
            <p:nvPr/>
          </p:nvGraphicFramePr>
          <p:xfrm>
            <a:off x="1066800" y="3886200"/>
            <a:ext cx="2149475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266" name="Equation" r:id="rId5" imgW="1231366" imgH="431613" progId="">
                    <p:embed/>
                  </p:oleObj>
                </mc:Choice>
                <mc:Fallback>
                  <p:oleObj name="Equation" r:id="rId5" imgW="1231366" imgH="431613" progId="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3886200"/>
                          <a:ext cx="2149475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8883" name="Object 3"/>
          <p:cNvGraphicFramePr>
            <a:graphicFrameLocks noChangeAspect="1"/>
          </p:cNvGraphicFramePr>
          <p:nvPr/>
        </p:nvGraphicFramePr>
        <p:xfrm>
          <a:off x="6629401" y="4019550"/>
          <a:ext cx="3681413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67" name="Equation" r:id="rId7" imgW="2108200" imgH="1193800" progId="">
                  <p:embed/>
                </p:oleObj>
              </mc:Choice>
              <mc:Fallback>
                <p:oleObj name="Equation" r:id="rId7" imgW="2108200" imgH="1193800" progId="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4019550"/>
                        <a:ext cx="3681413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2057400" y="5029200"/>
            <a:ext cx="4267200" cy="1569660"/>
          </a:xfrm>
          <a:prstGeom prst="rect">
            <a:avLst/>
          </a:prstGeom>
          <a:solidFill>
            <a:srgbClr val="E8EFD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There are methods such as </a:t>
            </a:r>
            <a:r>
              <a:rPr lang="en-US" sz="2400" b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Perturbation Theory 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and </a:t>
            </a:r>
            <a:r>
              <a:rPr lang="en-US" sz="2400" b="1" dirty="0" err="1">
                <a:solidFill>
                  <a:prstClr val="black"/>
                </a:solidFill>
                <a:latin typeface="Georgia" pitchFamily="18" charset="0"/>
                <a:sym typeface="Symbol"/>
              </a:rPr>
              <a:t>Variational</a:t>
            </a:r>
            <a:r>
              <a:rPr lang="en-US" sz="2400" b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 Method 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to estimate </a:t>
            </a:r>
            <a:r>
              <a:rPr lang="en-US" sz="2400" b="1" i="1" dirty="0" err="1">
                <a:solidFill>
                  <a:prstClr val="black"/>
                </a:solidFill>
                <a:latin typeface="Georgia" pitchFamily="18" charset="0"/>
                <a:sym typeface="Symbol"/>
              </a:rPr>
              <a:t>Z</a:t>
            </a:r>
            <a:r>
              <a:rPr lang="en-US" sz="2400" b="1" i="1" baseline="-25000" dirty="0" err="1">
                <a:solidFill>
                  <a:prstClr val="black"/>
                </a:solidFill>
                <a:latin typeface="Georgia" pitchFamily="18" charset="0"/>
                <a:sym typeface="Symbol"/>
              </a:rPr>
              <a:t>eff</a:t>
            </a:r>
            <a:r>
              <a:rPr lang="en-US" sz="2400" b="1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 </a:t>
            </a:r>
            <a:endParaRPr lang="en-US" sz="2400" dirty="0">
              <a:solidFill>
                <a:prstClr val="black"/>
              </a:solidFill>
              <a:latin typeface="Georgia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32451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277911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Recapitulation: Spin Angular Momentum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979487"/>
            <a:ext cx="5867400" cy="2677656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Spin Angular Momentum “</a:t>
            </a:r>
            <a:r>
              <a:rPr lang="en-US" sz="2400" i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S’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’</a:t>
            </a:r>
            <a:endParaRPr lang="en-US" sz="2400" b="1" i="1" baseline="-25000" dirty="0">
              <a:solidFill>
                <a:prstClr val="black"/>
              </a:solidFill>
              <a:latin typeface="Georgia" pitchFamily="18" charset="0"/>
              <a:sym typeface="Symbol"/>
            </a:endParaRPr>
          </a:p>
          <a:p>
            <a:endParaRPr lang="en-US" sz="2400" dirty="0">
              <a:solidFill>
                <a:prstClr val="black"/>
              </a:solidFill>
              <a:latin typeface="Georgia" pitchFamily="18" charset="0"/>
            </a:endParaRPr>
          </a:p>
          <a:p>
            <a:endParaRPr lang="en-US" sz="2400" dirty="0">
              <a:solidFill>
                <a:prstClr val="black"/>
              </a:solidFill>
              <a:latin typeface="Georgia" pitchFamily="18" charset="0"/>
            </a:endParaRPr>
          </a:p>
          <a:p>
            <a:endParaRPr lang="en-US" sz="2400" dirty="0">
              <a:solidFill>
                <a:prstClr val="black"/>
              </a:solidFill>
              <a:latin typeface="Georgia" pitchFamily="18" charset="0"/>
            </a:endParaRPr>
          </a:p>
          <a:p>
            <a:endParaRPr lang="en-US" sz="2400" dirty="0">
              <a:solidFill>
                <a:prstClr val="black"/>
              </a:solidFill>
              <a:latin typeface="Georgia" pitchFamily="18" charset="0"/>
            </a:endParaRPr>
          </a:p>
          <a:p>
            <a:endParaRPr lang="en-US" sz="2400" dirty="0">
              <a:solidFill>
                <a:prstClr val="black"/>
              </a:solidFill>
              <a:latin typeface="Georgia" pitchFamily="18" charset="0"/>
            </a:endParaRPr>
          </a:p>
          <a:p>
            <a:endParaRPr lang="en-US" sz="2400" dirty="0">
              <a:solidFill>
                <a:prstClr val="black"/>
              </a:solidFill>
              <a:latin typeface="Georgia" pitchFamily="18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12095"/>
              </p:ext>
            </p:extLst>
          </p:nvPr>
        </p:nvGraphicFramePr>
        <p:xfrm>
          <a:off x="1968500" y="1384300"/>
          <a:ext cx="30607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85" name="Equation" r:id="rId3" imgW="1752600" imgH="1473200" progId="Equation.3">
                  <p:embed/>
                </p:oleObj>
              </mc:Choice>
              <mc:Fallback>
                <p:oleObj name="Equation" r:id="rId3" imgW="1752600" imgH="147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1384300"/>
                        <a:ext cx="30607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 descr="Quantum_projection_of_S_onto_z_for_spin_half_particl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01001" y="381000"/>
            <a:ext cx="2276475" cy="31661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90700" y="3733800"/>
            <a:ext cx="8724900" cy="2677656"/>
          </a:xfrm>
          <a:prstGeom prst="rect">
            <a:avLst/>
          </a:prstGeom>
          <a:solidFill>
            <a:srgbClr val="E8EFD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For electrons, </a:t>
            </a:r>
            <a:r>
              <a:rPr lang="en-US" sz="2400" i="1" dirty="0">
                <a:solidFill>
                  <a:schemeClr val="tx1"/>
                </a:solidFill>
                <a:latin typeface="Georgia" pitchFamily="18" charset="0"/>
              </a:rPr>
              <a:t>s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 = 1⁄2 </a:t>
            </a:r>
          </a:p>
          <a:p>
            <a:endParaRPr lang="en-US" sz="2400" dirty="0">
              <a:solidFill>
                <a:schemeClr val="tx1"/>
              </a:solidFill>
              <a:latin typeface="Georgia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		</a:t>
            </a:r>
          </a:p>
          <a:p>
            <a:endParaRPr lang="en-US" sz="2400" dirty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Georgia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Georgia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“spin-up” (or α) and “spin-down” (or β)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31850"/>
              </p:ext>
            </p:extLst>
          </p:nvPr>
        </p:nvGraphicFramePr>
        <p:xfrm>
          <a:off x="2133600" y="4165600"/>
          <a:ext cx="15303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86" name="Equation" r:id="rId6" imgW="876300" imgH="1016000" progId="Equation.3">
                  <p:embed/>
                </p:oleObj>
              </mc:Choice>
              <mc:Fallback>
                <p:oleObj name="Equation" r:id="rId6" imgW="8763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65600"/>
                        <a:ext cx="153035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714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277911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Hydrogen Atom Wavefunctions: Redefined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graphicFrame>
        <p:nvGraphicFramePr>
          <p:cNvPr id="43213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981890"/>
              </p:ext>
            </p:extLst>
          </p:nvPr>
        </p:nvGraphicFramePr>
        <p:xfrm>
          <a:off x="2987676" y="4191000"/>
          <a:ext cx="62325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85" name="Equation" r:id="rId3" imgW="3200400" imgH="203200" progId="Equation.3">
                  <p:embed/>
                </p:oleObj>
              </mc:Choice>
              <mc:Fallback>
                <p:oleObj name="Equation" r:id="rId3" imgW="3200400" imgH="2032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6" y="4191000"/>
                        <a:ext cx="623252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1905000" y="2514601"/>
            <a:ext cx="8566768" cy="76944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rgbClr val="008000"/>
            </a:solidFill>
          </a:ln>
          <a:effectLst>
            <a:glow rad="381000">
              <a:srgbClr val="FF6600">
                <a:alpha val="28000"/>
              </a:srgbClr>
            </a:glo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>
            <a:spAutoFit/>
          </a:bodyPr>
          <a:lstStyle/>
          <a:p>
            <a:pPr lvl="0"/>
            <a:r>
              <a:rPr lang="en-US" sz="2200" b="1" dirty="0">
                <a:solidFill>
                  <a:prstClr val="black"/>
                </a:solidFill>
                <a:latin typeface="Georgia" pitchFamily="18" charset="0"/>
              </a:rPr>
              <a:t>SPIN ORBITAL: 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One electron </a:t>
            </a:r>
            <a:r>
              <a:rPr lang="en-US" sz="2200" dirty="0" err="1">
                <a:solidFill>
                  <a:prstClr val="black"/>
                </a:solidFill>
                <a:latin typeface="Georgia" pitchFamily="18" charset="0"/>
              </a:rPr>
              <a:t>wavefunction</a:t>
            </a:r>
            <a:r>
              <a:rPr lang="en-US" sz="2200" dirty="0">
                <a:solidFill>
                  <a:prstClr val="black"/>
                </a:solidFill>
                <a:latin typeface="Georgia" pitchFamily="18" charset="0"/>
              </a:rPr>
              <a:t> containing spatial as well as spin parts</a:t>
            </a:r>
            <a:endParaRPr lang="en-US" sz="2200" b="1" dirty="0">
              <a:solidFill>
                <a:prstClr val="black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497571" y="2296160"/>
            <a:ext cx="33284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latin typeface="Georgia"/>
                <a:cs typeface="Georgia"/>
              </a:rPr>
              <a:t>+</a:t>
            </a:r>
          </a:p>
          <a:p>
            <a:pPr algn="ctr"/>
            <a:endParaRPr lang="en-US" sz="2400" b="1" dirty="0">
              <a:latin typeface="Georgia"/>
              <a:cs typeface="Georgia"/>
            </a:endParaRPr>
          </a:p>
          <a:p>
            <a:pPr algn="ctr"/>
            <a:endParaRPr lang="en-US" sz="1600" b="1" dirty="0">
              <a:latin typeface="Georgia"/>
              <a:cs typeface="Georgia"/>
            </a:endParaRPr>
          </a:p>
          <a:p>
            <a:pPr algn="ctr"/>
            <a:r>
              <a:rPr lang="en-US" sz="2400" b="1" dirty="0">
                <a:latin typeface="Georgia"/>
                <a:cs typeface="Georgia"/>
              </a:rPr>
              <a:t>Linear combination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438400" y="277911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Spin Orbitals and their linear combinations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990601"/>
            <a:ext cx="914400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Two electron system 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  <a:sym typeface="Symbol"/>
              </a:rPr>
              <a:t>electron labels: 1 and 2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): </a:t>
            </a:r>
            <a:r>
              <a:rPr lang="en-US" sz="2400" b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four 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spin functions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57400" y="2357735"/>
            <a:ext cx="1335088" cy="457200"/>
            <a:chOff x="533400" y="1905000"/>
            <a:chExt cx="1335088" cy="457200"/>
          </a:xfrm>
        </p:grpSpPr>
        <p:sp>
          <p:nvSpPr>
            <p:cNvPr id="3" name="Rounded Rectangle 2"/>
            <p:cNvSpPr/>
            <p:nvPr/>
          </p:nvSpPr>
          <p:spPr>
            <a:xfrm>
              <a:off x="533400" y="1905000"/>
              <a:ext cx="1219200" cy="457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3213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2777026"/>
                </p:ext>
              </p:extLst>
            </p:nvPr>
          </p:nvGraphicFramePr>
          <p:xfrm>
            <a:off x="533400" y="1905000"/>
            <a:ext cx="1335088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81" name="Equation" r:id="rId3" imgW="660400" imgH="190500" progId="Equation.3">
                    <p:embed/>
                  </p:oleObj>
                </mc:Choice>
                <mc:Fallback>
                  <p:oleObj name="Equation" r:id="rId3" imgW="660400" imgH="190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1905000"/>
                          <a:ext cx="1335088" cy="385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Rectangle 5"/>
          <p:cNvSpPr/>
          <p:nvPr/>
        </p:nvSpPr>
        <p:spPr>
          <a:xfrm>
            <a:off x="1752600" y="4343400"/>
            <a:ext cx="2895600" cy="1200328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Exchange Operator</a:t>
            </a:r>
            <a:endParaRPr lang="en-US" sz="2400" i="1" baseline="-25000" dirty="0">
              <a:solidFill>
                <a:prstClr val="black"/>
              </a:solidFill>
              <a:latin typeface="Georgia" pitchFamily="18" charset="0"/>
            </a:endParaRPr>
          </a:p>
          <a:p>
            <a:endParaRPr lang="en-US" sz="2400" dirty="0">
              <a:solidFill>
                <a:prstClr val="black"/>
              </a:solidFill>
              <a:latin typeface="Georgia" pitchFamily="18" charset="0"/>
              <a:sym typeface="Symbol"/>
            </a:endParaRPr>
          </a:p>
          <a:p>
            <a:endParaRPr lang="en-US" sz="2400" b="1" i="1" dirty="0">
              <a:solidFill>
                <a:prstClr val="black"/>
              </a:solidFill>
              <a:latin typeface="Georgia" pitchFamily="18" charset="0"/>
              <a:sym typeface="Symbol"/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905000" y="4953001"/>
          <a:ext cx="23304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82" name="Equation" r:id="rId5" imgW="1155700" imgH="203200" progId="">
                  <p:embed/>
                </p:oleObj>
              </mc:Choice>
              <mc:Fallback>
                <p:oleObj name="Equation" r:id="rId5" imgW="1155700" imgH="203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953001"/>
                        <a:ext cx="233045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960708"/>
              </p:ext>
            </p:extLst>
          </p:nvPr>
        </p:nvGraphicFramePr>
        <p:xfrm>
          <a:off x="6477000" y="3810001"/>
          <a:ext cx="30226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83" name="Equation" r:id="rId7" imgW="1727200" imgH="1295400" progId="Equation.3">
                  <p:embed/>
                </p:oleObj>
              </mc:Choice>
              <mc:Fallback>
                <p:oleObj name="Equation" r:id="rId7" imgW="1727200" imgH="1295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810001"/>
                        <a:ext cx="302260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7696201" y="4495801"/>
            <a:ext cx="1914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99"/>
                </a:solidFill>
                <a:latin typeface="Georgia" pitchFamily="18" charset="0"/>
              </a:rPr>
              <a:t>Symmetric</a:t>
            </a:r>
            <a:endParaRPr lang="en-US" b="1" dirty="0">
              <a:solidFill>
                <a:srgbClr val="000099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34200" y="6015336"/>
            <a:ext cx="2664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Georgia" pitchFamily="18" charset="0"/>
              </a:rPr>
              <a:t>Anti-symmetric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64300" y="2357735"/>
            <a:ext cx="1231900" cy="457200"/>
            <a:chOff x="4864100" y="1905000"/>
            <a:chExt cx="1231900" cy="457200"/>
          </a:xfrm>
        </p:grpSpPr>
        <p:sp>
          <p:nvSpPr>
            <p:cNvPr id="17" name="Rounded Rectangle 16"/>
            <p:cNvSpPr/>
            <p:nvPr/>
          </p:nvSpPr>
          <p:spPr>
            <a:xfrm>
              <a:off x="4876800" y="1905000"/>
              <a:ext cx="1219200" cy="457200"/>
            </a:xfrm>
            <a:prstGeom prst="roundRect">
              <a:avLst/>
            </a:prstGeom>
            <a:solidFill>
              <a:srgbClr val="008000">
                <a:alpha val="2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0098420"/>
                </p:ext>
              </p:extLst>
            </p:nvPr>
          </p:nvGraphicFramePr>
          <p:xfrm>
            <a:off x="4864100" y="1905317"/>
            <a:ext cx="1231900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84" name="Equation" r:id="rId9" imgW="609600" imgH="203200" progId="Equation.3">
                    <p:embed/>
                  </p:oleObj>
                </mc:Choice>
                <mc:Fallback>
                  <p:oleObj name="Equation" r:id="rId9" imgW="6096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4100" y="1905317"/>
                          <a:ext cx="1231900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"/>
          <p:cNvGrpSpPr/>
          <p:nvPr/>
        </p:nvGrpSpPr>
        <p:grpSpPr>
          <a:xfrm>
            <a:off x="4178300" y="2357735"/>
            <a:ext cx="1308100" cy="457200"/>
            <a:chOff x="2590800" y="1905000"/>
            <a:chExt cx="1308100" cy="457200"/>
          </a:xfrm>
        </p:grpSpPr>
        <p:sp>
          <p:nvSpPr>
            <p:cNvPr id="16" name="Rounded Rectangle 15"/>
            <p:cNvSpPr/>
            <p:nvPr/>
          </p:nvSpPr>
          <p:spPr>
            <a:xfrm>
              <a:off x="2667000" y="1905000"/>
              <a:ext cx="1219200" cy="45720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7678058"/>
                </p:ext>
              </p:extLst>
            </p:nvPr>
          </p:nvGraphicFramePr>
          <p:xfrm>
            <a:off x="2590800" y="1905000"/>
            <a:ext cx="1308100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85" name="Equation" r:id="rId11" imgW="647700" imgH="203200" progId="Equation.3">
                    <p:embed/>
                  </p:oleObj>
                </mc:Choice>
                <mc:Fallback>
                  <p:oleObj name="Equation" r:id="rId11" imgW="6477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0" y="1905000"/>
                          <a:ext cx="1308100" cy="411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750300" y="2357735"/>
            <a:ext cx="1231900" cy="457200"/>
            <a:chOff x="7226300" y="1905000"/>
            <a:chExt cx="1231900" cy="457200"/>
          </a:xfrm>
        </p:grpSpPr>
        <p:sp>
          <p:nvSpPr>
            <p:cNvPr id="18" name="Rounded Rectangle 17"/>
            <p:cNvSpPr/>
            <p:nvPr/>
          </p:nvSpPr>
          <p:spPr>
            <a:xfrm>
              <a:off x="7239000" y="1905000"/>
              <a:ext cx="1219200" cy="457200"/>
            </a:xfrm>
            <a:prstGeom prst="roundRect">
              <a:avLst/>
            </a:prstGeom>
            <a:solidFill>
              <a:srgbClr val="FF6600">
                <a:alpha val="2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9987995"/>
                </p:ext>
              </p:extLst>
            </p:nvPr>
          </p:nvGraphicFramePr>
          <p:xfrm>
            <a:off x="7226300" y="1905000"/>
            <a:ext cx="1231900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86" name="Equation" r:id="rId13" imgW="609600" imgH="203200" progId="Equation.3">
                    <p:embed/>
                  </p:oleObj>
                </mc:Choice>
                <mc:Fallback>
                  <p:oleObj name="Equation" r:id="rId13" imgW="6096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6300" y="1905000"/>
                          <a:ext cx="1231900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20"/>
          <p:cNvSpPr/>
          <p:nvPr/>
        </p:nvSpPr>
        <p:spPr>
          <a:xfrm>
            <a:off x="1828800" y="3274368"/>
            <a:ext cx="41148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  <a:sym typeface="Symbol"/>
              </a:rPr>
              <a:t>1 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  <a:sym typeface="Symbol"/>
              </a:rPr>
              <a:t>and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Georgia" pitchFamily="18" charset="0"/>
                <a:sym typeface="Symbol"/>
              </a:rPr>
              <a:t> 2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: </a:t>
            </a:r>
            <a:r>
              <a:rPr lang="en-US" sz="2400" b="1" dirty="0">
                <a:solidFill>
                  <a:prstClr val="black"/>
                </a:solidFill>
                <a:latin typeface="Georgia" pitchFamily="18" charset="0"/>
                <a:sym typeface="Symbol"/>
              </a:rPr>
              <a:t>indistinguishable</a:t>
            </a:r>
            <a:endParaRPr lang="en-US" sz="2400" dirty="0">
              <a:solidFill>
                <a:prstClr val="black"/>
              </a:solidFill>
              <a:latin typeface="Georgia" pitchFamily="18" charset="0"/>
              <a:sym typeface="Symbo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52600" y="21291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029750" y="21291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553200" y="1676401"/>
            <a:ext cx="32004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Georgia"/>
                <a:cs typeface="Georgia"/>
                <a:sym typeface="Symbol"/>
              </a:rPr>
              <a:t>Which witch is which?</a:t>
            </a:r>
          </a:p>
        </p:txBody>
      </p:sp>
    </p:spTree>
    <p:extLst>
      <p:ext uri="{BB962C8B-B14F-4D97-AF65-F5344CB8AC3E}">
        <p14:creationId xmlns:p14="http://schemas.microsoft.com/office/powerpoint/2010/main" val="205567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 animBg="1"/>
      <p:bldP spid="12" grpId="0"/>
      <p:bldP spid="13" grpId="0"/>
      <p:bldP spid="21" grpId="0"/>
      <p:bldP spid="19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ched Right Arrow 2"/>
          <p:cNvSpPr/>
          <p:nvPr/>
        </p:nvSpPr>
        <p:spPr>
          <a:xfrm>
            <a:off x="4191000" y="4934129"/>
            <a:ext cx="3200400" cy="1143000"/>
          </a:xfrm>
          <a:prstGeom prst="notchedRightArrow">
            <a:avLst/>
          </a:prstGeom>
          <a:solidFill>
            <a:srgbClr val="FF0000">
              <a:alpha val="2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45640" y="2743201"/>
            <a:ext cx="8341360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He atom </a:t>
            </a:r>
            <a:r>
              <a:rPr lang="en-US" sz="2400" dirty="0" err="1">
                <a:solidFill>
                  <a:prstClr val="black"/>
                </a:solidFill>
                <a:latin typeface="Georgia" pitchFamily="18" charset="0"/>
                <a:sym typeface="Symbol"/>
              </a:rPr>
              <a:t>wavefunction</a:t>
            </a:r>
            <a:r>
              <a:rPr lang="en-US" sz="2400" dirty="0">
                <a:solidFill>
                  <a:prstClr val="black"/>
                </a:solidFill>
                <a:latin typeface="Georgia" pitchFamily="18" charset="0"/>
                <a:sym typeface="Symbol"/>
              </a:rPr>
              <a:t>:</a:t>
            </a:r>
          </a:p>
          <a:p>
            <a:endParaRPr lang="en-US" sz="2400" b="1" i="1" dirty="0">
              <a:solidFill>
                <a:prstClr val="black"/>
              </a:solidFill>
              <a:latin typeface="Georgia" pitchFamily="18" charset="0"/>
              <a:sym typeface="Symbol"/>
            </a:endParaRPr>
          </a:p>
          <a:p>
            <a:endParaRPr lang="en-US" sz="2400" b="1" i="1" dirty="0">
              <a:solidFill>
                <a:prstClr val="black"/>
              </a:solidFill>
              <a:latin typeface="Georgia" pitchFamily="18" charset="0"/>
              <a:sym typeface="Symbo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38400" y="277911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6</a:t>
            </a:r>
            <a:r>
              <a:rPr lang="en-US" sz="2400" b="1" u="sng" baseline="30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th</a:t>
            </a:r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 Postulate of Quantum Mechanics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722212"/>
              </p:ext>
            </p:extLst>
          </p:nvPr>
        </p:nvGraphicFramePr>
        <p:xfrm>
          <a:off x="4495800" y="2133600"/>
          <a:ext cx="28527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94" name="Equation" r:id="rId3" imgW="1155700" imgH="203200" progId="Equation.3">
                  <p:embed/>
                </p:oleObj>
              </mc:Choice>
              <mc:Fallback>
                <p:oleObj name="Equation" r:id="rId3" imgW="1155700" imgH="2032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133600"/>
                        <a:ext cx="28527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785205"/>
              </p:ext>
            </p:extLst>
          </p:nvPr>
        </p:nvGraphicFramePr>
        <p:xfrm>
          <a:off x="3581400" y="3267255"/>
          <a:ext cx="7889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95" name="Equation" r:id="rId5" imgW="393700" imgH="254000" progId="Equation.3">
                  <p:embed/>
                </p:oleObj>
              </mc:Choice>
              <mc:Fallback>
                <p:oleObj name="Equation" r:id="rId5" imgW="393700" imgH="2540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67255"/>
                        <a:ext cx="7889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524000" y="838200"/>
            <a:ext cx="9144000" cy="1200328"/>
          </a:xfrm>
          <a:prstGeom prst="rect">
            <a:avLst/>
          </a:prstGeom>
          <a:solidFill>
            <a:srgbClr val="E8EFD9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The complete </a:t>
            </a:r>
            <a:r>
              <a:rPr lang="en-US" sz="2400" dirty="0" err="1">
                <a:solidFill>
                  <a:schemeClr val="tx1"/>
                </a:solidFill>
                <a:latin typeface="Georgia" pitchFamily="18" charset="0"/>
              </a:rPr>
              <a:t>wavefunction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 of a system of identical fermions (e.g. electrons) must be anti-symmetric with respect to interchange of all their coordinates (spatial and spin) of any two particles </a:t>
            </a:r>
            <a:endParaRPr lang="en-US" sz="22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3100" y="3943530"/>
            <a:ext cx="83439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Georgia" pitchFamily="18" charset="0"/>
              </a:rPr>
              <a:t>What if the two electrons in </a:t>
            </a:r>
            <a:r>
              <a:rPr lang="en-US" sz="2400" b="1" i="1" dirty="0">
                <a:solidFill>
                  <a:srgbClr val="0000FF"/>
                </a:solidFill>
                <a:latin typeface="Georgia" pitchFamily="18" charset="0"/>
              </a:rPr>
              <a:t>1s</a:t>
            </a:r>
            <a:r>
              <a:rPr lang="en-US" sz="2400" dirty="0">
                <a:solidFill>
                  <a:srgbClr val="0000FF"/>
                </a:solidFill>
                <a:latin typeface="Georgia" pitchFamily="18" charset="0"/>
              </a:rPr>
              <a:t> orbital had same spin? </a:t>
            </a:r>
            <a:endParaRPr lang="en-US" sz="2200" dirty="0">
              <a:solidFill>
                <a:srgbClr val="0000FF"/>
              </a:solidFill>
              <a:latin typeface="Georgia" pitchFamily="18" charset="0"/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849816"/>
              </p:ext>
            </p:extLst>
          </p:nvPr>
        </p:nvGraphicFramePr>
        <p:xfrm>
          <a:off x="6162676" y="3029130"/>
          <a:ext cx="32861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96" name="Equation" r:id="rId7" imgW="1638300" imgH="469900" progId="Equation.3">
                  <p:embed/>
                </p:oleObj>
              </mc:Choice>
              <mc:Fallback>
                <p:oleObj name="Equation" r:id="rId7" imgW="16383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676" y="3029130"/>
                        <a:ext cx="32861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299486"/>
              </p:ext>
            </p:extLst>
          </p:nvPr>
        </p:nvGraphicFramePr>
        <p:xfrm>
          <a:off x="4419601" y="3267890"/>
          <a:ext cx="17557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97" name="Equation" r:id="rId9" imgW="876300" imgH="254000" progId="Equation.3">
                  <p:embed/>
                </p:oleObj>
              </mc:Choice>
              <mc:Fallback>
                <p:oleObj name="Equation" r:id="rId9" imgW="8763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3267890"/>
                        <a:ext cx="17557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795113"/>
              </p:ext>
            </p:extLst>
          </p:nvPr>
        </p:nvGraphicFramePr>
        <p:xfrm>
          <a:off x="6324600" y="4553130"/>
          <a:ext cx="13350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98" name="Equation" r:id="rId11" imgW="660400" imgH="190500" progId="Equation.3">
                  <p:embed/>
                </p:oleObj>
              </mc:Choice>
              <mc:Fallback>
                <p:oleObj name="Equation" r:id="rId11" imgW="6604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553130"/>
                        <a:ext cx="1335088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7467600" y="5238930"/>
            <a:ext cx="28194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Georgia" pitchFamily="18" charset="0"/>
              </a:rPr>
              <a:t>NOT ALLOWED</a:t>
            </a:r>
            <a:endParaRPr lang="en-US" sz="2200" b="1" dirty="0">
              <a:solidFill>
                <a:srgbClr val="FF0000"/>
              </a:solidFill>
              <a:latin typeface="Georgia" pitchFamily="18" charset="0"/>
            </a:endParaRP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819157"/>
              </p:ext>
            </p:extLst>
          </p:nvPr>
        </p:nvGraphicFramePr>
        <p:xfrm>
          <a:off x="3733800" y="4476930"/>
          <a:ext cx="7889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99" name="Equation" r:id="rId13" imgW="393700" imgH="254000" progId="Equation.3">
                  <p:embed/>
                </p:oleObj>
              </mc:Choice>
              <mc:Fallback>
                <p:oleObj name="Equation" r:id="rId13" imgW="3937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76930"/>
                        <a:ext cx="7889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587423"/>
              </p:ext>
            </p:extLst>
          </p:nvPr>
        </p:nvGraphicFramePr>
        <p:xfrm>
          <a:off x="4572001" y="4477565"/>
          <a:ext cx="17557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00" name="Equation" r:id="rId14" imgW="876300" imgH="254000" progId="Equation.3">
                  <p:embed/>
                </p:oleObj>
              </mc:Choice>
              <mc:Fallback>
                <p:oleObj name="Equation" r:id="rId14" imgW="8763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1" y="4477565"/>
                        <a:ext cx="17557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504478"/>
              </p:ext>
            </p:extLst>
          </p:nvPr>
        </p:nvGraphicFramePr>
        <p:xfrm>
          <a:off x="4526280" y="5269091"/>
          <a:ext cx="27892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01" name="Equation" r:id="rId15" imgW="1130300" imgH="203200" progId="Equation.3">
                  <p:embed/>
                </p:oleObj>
              </mc:Choice>
              <mc:Fallback>
                <p:oleObj name="Equation" r:id="rId15" imgW="1130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6280" y="5269091"/>
                        <a:ext cx="27892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5867400" y="6248401"/>
            <a:ext cx="464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Pauli exclusion principle</a:t>
            </a:r>
            <a:endParaRPr lang="en-US" sz="2400" b="1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79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8" grpId="0"/>
      <p:bldP spid="15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4038600" y="3581400"/>
            <a:ext cx="838200" cy="533400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23"/>
          <p:cNvSpPr/>
          <p:nvPr/>
        </p:nvSpPr>
        <p:spPr>
          <a:xfrm>
            <a:off x="4876800" y="3581400"/>
            <a:ext cx="566956" cy="533400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ounded Rectangle 26"/>
          <p:cNvSpPr/>
          <p:nvPr/>
        </p:nvSpPr>
        <p:spPr>
          <a:xfrm>
            <a:off x="5731778" y="3581400"/>
            <a:ext cx="838200" cy="533400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ounded Rectangle 27"/>
          <p:cNvSpPr/>
          <p:nvPr/>
        </p:nvSpPr>
        <p:spPr>
          <a:xfrm>
            <a:off x="6569978" y="3581400"/>
            <a:ext cx="566956" cy="533400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20"/>
          <p:cNvSpPr/>
          <p:nvPr/>
        </p:nvSpPr>
        <p:spPr>
          <a:xfrm>
            <a:off x="4038600" y="3048000"/>
            <a:ext cx="838200" cy="5334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4876800" y="3048000"/>
            <a:ext cx="566956" cy="5334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5715001" y="3048000"/>
            <a:ext cx="846589" cy="5334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ounded Rectangle 25"/>
          <p:cNvSpPr/>
          <p:nvPr/>
        </p:nvSpPr>
        <p:spPr>
          <a:xfrm>
            <a:off x="6561589" y="3048000"/>
            <a:ext cx="566956" cy="5334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4038600" y="2057400"/>
            <a:ext cx="762000" cy="5334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5715000" y="2057400"/>
            <a:ext cx="566956" cy="5334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7916411" y="2057400"/>
            <a:ext cx="838200" cy="533400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9339044" y="2057400"/>
            <a:ext cx="566956" cy="533400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7086600" y="2057400"/>
            <a:ext cx="762000" cy="5334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8763000" y="2057400"/>
            <a:ext cx="566956" cy="5334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4868411" y="2057400"/>
            <a:ext cx="838200" cy="533400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6291044" y="2057400"/>
            <a:ext cx="566956" cy="533400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2438400" y="277911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He Atom </a:t>
            </a:r>
            <a:r>
              <a:rPr lang="en-US" sz="2400" b="1" u="sng" dirty="0" err="1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sym typeface="Symbol"/>
              </a:rPr>
              <a:t>Wavefunction</a:t>
            </a:r>
            <a:endParaRPr lang="en-US" sz="2400" b="1" u="sng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  <p:graphicFrame>
        <p:nvGraphicFramePr>
          <p:cNvPr id="4331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13724"/>
              </p:ext>
            </p:extLst>
          </p:nvPr>
        </p:nvGraphicFramePr>
        <p:xfrm>
          <a:off x="2667001" y="990601"/>
          <a:ext cx="57054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27" name="Equation" r:id="rId3" imgW="2844800" imgH="469900" progId="Equation.3">
                  <p:embed/>
                </p:oleObj>
              </mc:Choice>
              <mc:Fallback>
                <p:oleObj name="Equation" r:id="rId3" imgW="2844800" imgH="4699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990601"/>
                        <a:ext cx="57054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738140"/>
              </p:ext>
            </p:extLst>
          </p:nvPr>
        </p:nvGraphicFramePr>
        <p:xfrm>
          <a:off x="3200400" y="1828801"/>
          <a:ext cx="68262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28" name="Equation" r:id="rId5" imgW="3403600" imgH="469900" progId="Equation.3">
                  <p:embed/>
                </p:oleObj>
              </mc:Choice>
              <mc:Fallback>
                <p:oleObj name="Equation" r:id="rId5" imgW="3403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828801"/>
                        <a:ext cx="68262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531928"/>
              </p:ext>
            </p:extLst>
          </p:nvPr>
        </p:nvGraphicFramePr>
        <p:xfrm>
          <a:off x="3189288" y="2967038"/>
          <a:ext cx="4202113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29" name="Equation" r:id="rId7" imgW="2095500" imgH="609600" progId="Equation.3">
                  <p:embed/>
                </p:oleObj>
              </mc:Choice>
              <mc:Fallback>
                <p:oleObj name="Equation" r:id="rId7" imgW="20955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2967038"/>
                        <a:ext cx="4202113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005756" y="2982749"/>
            <a:ext cx="1480644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38800" y="3581400"/>
            <a:ext cx="1600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638800" y="2982749"/>
            <a:ext cx="1524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16704" y="3581400"/>
            <a:ext cx="15240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676400" y="4191000"/>
            <a:ext cx="8839200" cy="2677656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Exchange of two rows/ columns: </a:t>
            </a:r>
            <a:r>
              <a:rPr lang="en-US" sz="2400" b="1" dirty="0">
                <a:solidFill>
                  <a:schemeClr val="tx1"/>
                </a:solidFill>
                <a:latin typeface="Georgia" pitchFamily="18" charset="0"/>
              </a:rPr>
              <a:t>Change in sign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		</a:t>
            </a:r>
            <a:r>
              <a:rPr lang="en-US" sz="2400" b="1" dirty="0" err="1">
                <a:solidFill>
                  <a:schemeClr val="tx1"/>
                </a:solidFill>
                <a:latin typeface="Georgia" pitchFamily="18" charset="0"/>
              </a:rPr>
              <a:t>Antisymmetric</a:t>
            </a:r>
            <a:endParaRPr lang="en-US" sz="2400" b="1" dirty="0">
              <a:solidFill>
                <a:schemeClr val="tx1"/>
              </a:solidFill>
              <a:latin typeface="Georgia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chemeClr val="tx1"/>
              </a:solidFill>
              <a:latin typeface="Georgia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If any two rows/columns are </a:t>
            </a:r>
            <a:r>
              <a:rPr lang="en-US" sz="2400" b="1" i="1" dirty="0">
                <a:solidFill>
                  <a:schemeClr val="tx1"/>
                </a:solidFill>
                <a:latin typeface="Georgia" pitchFamily="18" charset="0"/>
              </a:rPr>
              <a:t>same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, then the determinant becomes </a:t>
            </a:r>
            <a:r>
              <a:rPr lang="en-US" sz="2400" b="1" i="1" dirty="0">
                <a:solidFill>
                  <a:schemeClr val="tx1"/>
                </a:solidFill>
                <a:latin typeface="Georgia" pitchFamily="18" charset="0"/>
              </a:rPr>
              <a:t>zero</a:t>
            </a:r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		no two electrons occupy the same spin orbital. </a:t>
            </a:r>
          </a:p>
          <a:p>
            <a:r>
              <a:rPr lang="en-US" sz="2400" b="1" i="1" dirty="0">
                <a:solidFill>
                  <a:schemeClr val="tx1"/>
                </a:solidFill>
                <a:latin typeface="Georgia" pitchFamily="18" charset="0"/>
              </a:rPr>
              <a:t>				Pauli Exclusion Principle</a:t>
            </a:r>
            <a:endParaRPr lang="en-US" sz="22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96200" y="3200401"/>
            <a:ext cx="2172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Georgia" pitchFamily="18" charset="0"/>
              </a:rPr>
              <a:t>Slater </a:t>
            </a:r>
          </a:p>
          <a:p>
            <a:r>
              <a:rPr lang="en-US" sz="2400" b="1" dirty="0">
                <a:latin typeface="Georgia" pitchFamily="18" charset="0"/>
              </a:rPr>
              <a:t>determinant</a:t>
            </a:r>
            <a:endParaRPr lang="en-IN" sz="2400" b="1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13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" grpId="0" animBg="1"/>
      <p:bldP spid="18" grpId="0" animBg="1"/>
      <p:bldP spid="19" grpId="0" animBg="1"/>
      <p:bldP spid="20" grpId="0" animBg="1"/>
      <p:bldP spid="29" grpId="0" build="p" animBg="1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4484</TotalTime>
  <Words>1437</Words>
  <Application>Microsoft Macintosh PowerPoint</Application>
  <PresentationFormat>Widescreen</PresentationFormat>
  <Paragraphs>196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Georgia</vt:lpstr>
      <vt:lpstr>Symbol</vt:lpstr>
      <vt:lpstr>Zapf Dingbats</vt:lpstr>
      <vt:lpstr>Office Theme</vt:lpstr>
      <vt:lpstr>1_Office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IITB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 A.Chowdhury</dc:creator>
  <cp:lastModifiedBy>Microsoft Office User</cp:lastModifiedBy>
  <cp:revision>182</cp:revision>
  <dcterms:created xsi:type="dcterms:W3CDTF">2013-08-13T05:19:04Z</dcterms:created>
  <dcterms:modified xsi:type="dcterms:W3CDTF">2020-06-15T10:43:19Z</dcterms:modified>
</cp:coreProperties>
</file>