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85" r:id="rId2"/>
    <p:sldId id="492" r:id="rId3"/>
    <p:sldId id="494" r:id="rId4"/>
    <p:sldId id="496" r:id="rId5"/>
    <p:sldId id="497" r:id="rId6"/>
    <p:sldId id="498" r:id="rId7"/>
    <p:sldId id="495" r:id="rId8"/>
    <p:sldId id="499" r:id="rId9"/>
    <p:sldId id="500" r:id="rId10"/>
    <p:sldId id="501" r:id="rId11"/>
    <p:sldId id="512" r:id="rId12"/>
    <p:sldId id="513" r:id="rId13"/>
    <p:sldId id="514" r:id="rId14"/>
    <p:sldId id="515" r:id="rId15"/>
    <p:sldId id="516" r:id="rId16"/>
    <p:sldId id="524" r:id="rId17"/>
    <p:sldId id="52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0000"/>
    <a:srgbClr val="008000"/>
    <a:srgbClr val="4F81BD"/>
    <a:srgbClr val="66FFFF"/>
    <a:srgbClr val="CCCC00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 autoAdjust="0"/>
    <p:restoredTop sz="92702" autoAdjust="0"/>
  </p:normalViewPr>
  <p:slideViewPr>
    <p:cSldViewPr>
      <p:cViewPr varScale="1">
        <p:scale>
          <a:sx n="194" d="100"/>
          <a:sy n="194" d="100"/>
        </p:scale>
        <p:origin x="880" y="176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26.e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0BA0C-A0F6-4181-9057-BA540DC45DC1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C18E4-A34F-4F3F-AF87-7DB550AFC3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C18E4-A34F-4F3F-AF87-7DB550AFC3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F3F9-41CE-40D0-A7E3-9B196199AA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3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3087-22A3-47DC-9A99-28E847624A0F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3.wmf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oleObject" Target="../embeddings/oleObject4.bin"/><Relationship Id="rId7" Type="http://schemas.openxmlformats.org/officeDocument/2006/relationships/image" Target="../media/image4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3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36375" y="208433"/>
            <a:ext cx="53216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Wave Nature of Matter</a:t>
            </a:r>
          </a:p>
        </p:txBody>
      </p:sp>
      <p:pic>
        <p:nvPicPr>
          <p:cNvPr id="20" name="Picture 19" descr="broglie_postcard.jpg">
            <a:extLst>
              <a:ext uri="{FF2B5EF4-FFF2-40B4-BE49-F238E27FC236}">
                <a16:creationId xmlns:a16="http://schemas.microsoft.com/office/drawing/2014/main" id="{2A9E24FC-2BAB-0840-B778-9C6296BB42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12" y="981093"/>
            <a:ext cx="1000125" cy="1414463"/>
          </a:xfrm>
          <a:prstGeom prst="rect">
            <a:avLst/>
          </a:prstGeom>
        </p:spPr>
      </p:pic>
      <p:pic>
        <p:nvPicPr>
          <p:cNvPr id="21" name="Picture 20" descr="davisson_postcard.jpg">
            <a:extLst>
              <a:ext uri="{FF2B5EF4-FFF2-40B4-BE49-F238E27FC236}">
                <a16:creationId xmlns:a16="http://schemas.microsoft.com/office/drawing/2014/main" id="{58379E72-73B8-AA45-AB8A-86C4CF90D2F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1937" y="971550"/>
            <a:ext cx="1000125" cy="1414463"/>
          </a:xfrm>
          <a:prstGeom prst="rect">
            <a:avLst/>
          </a:prstGeom>
        </p:spPr>
      </p:pic>
      <p:pic>
        <p:nvPicPr>
          <p:cNvPr id="22" name="Picture 21" descr="thomson_postcard.jpg">
            <a:extLst>
              <a:ext uri="{FF2B5EF4-FFF2-40B4-BE49-F238E27FC236}">
                <a16:creationId xmlns:a16="http://schemas.microsoft.com/office/drawing/2014/main" id="{D05B2208-4621-1C40-9E75-DE8346D5579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2062" y="962007"/>
            <a:ext cx="1000125" cy="141446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168CF3E-A914-8A41-9E23-F370AF454ABD}"/>
              </a:ext>
            </a:extLst>
          </p:cNvPr>
          <p:cNvGrpSpPr/>
          <p:nvPr/>
        </p:nvGrpSpPr>
        <p:grpSpPr>
          <a:xfrm>
            <a:off x="1608343" y="3028950"/>
            <a:ext cx="5977737" cy="1578472"/>
            <a:chOff x="1332587" y="3279278"/>
            <a:chExt cx="5977737" cy="1578472"/>
          </a:xfrm>
        </p:grpSpPr>
        <p:pic>
          <p:nvPicPr>
            <p:cNvPr id="19" name="Picture 18" descr="img24.gif">
              <a:extLst>
                <a:ext uri="{FF2B5EF4-FFF2-40B4-BE49-F238E27FC236}">
                  <a16:creationId xmlns:a16="http://schemas.microsoft.com/office/drawing/2014/main" id="{7694E477-B573-7F47-BEF8-F65DFB907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 b="50000"/>
            <a:stretch>
              <a:fillRect/>
            </a:stretch>
          </p:blipFill>
          <p:spPr>
            <a:xfrm>
              <a:off x="1332587" y="3371850"/>
              <a:ext cx="2306877" cy="1485900"/>
            </a:xfrm>
            <a:prstGeom prst="rect">
              <a:avLst/>
            </a:prstGeom>
          </p:spPr>
        </p:pic>
        <p:pic>
          <p:nvPicPr>
            <p:cNvPr id="23" name="Picture 22" descr="e-diffraction.gif">
              <a:extLst>
                <a:ext uri="{FF2B5EF4-FFF2-40B4-BE49-F238E27FC236}">
                  <a16:creationId xmlns:a16="http://schemas.microsoft.com/office/drawing/2014/main" id="{2854D385-A113-DD44-8348-9743F97E2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7236" y="3279278"/>
              <a:ext cx="1843088" cy="1366242"/>
            </a:xfrm>
            <a:prstGeom prst="rect">
              <a:avLst/>
            </a:prstGeom>
          </p:spPr>
        </p:pic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32C66A7D-8631-564E-9FBB-D28ECBB5B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419" y="3333750"/>
              <a:ext cx="1795862" cy="1257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153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1622014" y="2049198"/>
            <a:ext cx="2086012" cy="2465653"/>
            <a:chOff x="685800" y="2372591"/>
            <a:chExt cx="1981200" cy="1818409"/>
          </a:xfrm>
        </p:grpSpPr>
        <p:pic>
          <p:nvPicPr>
            <p:cNvPr id="15" name="Picture 14" descr="thought+bubble.png"/>
            <p:cNvPicPr>
              <a:picLocks noChangeAspect="1"/>
            </p:cNvPicPr>
            <p:nvPr/>
          </p:nvPicPr>
          <p:blipFill>
            <a:blip r:embed="rId3" cstate="print"/>
            <a:srcRect b="20712"/>
            <a:stretch>
              <a:fillRect/>
            </a:stretch>
          </p:blipFill>
          <p:spPr>
            <a:xfrm>
              <a:off x="685800" y="2372591"/>
              <a:ext cx="1981200" cy="14478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047009" y="37338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2590800"/>
              <a:ext cx="746311" cy="1872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latin typeface="Script MT Bold" pitchFamily="66" charset="0"/>
                </a:rPr>
                <a:t>Remember!</a:t>
              </a:r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494554"/>
              </p:ext>
            </p:extLst>
          </p:nvPr>
        </p:nvGraphicFramePr>
        <p:xfrm>
          <a:off x="1659731" y="600075"/>
          <a:ext cx="5391150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0" name="Equation" r:id="rId4" imgW="3594100" imgH="2730500" progId="Equation.3">
                  <p:embed/>
                </p:oleObj>
              </mc:Choice>
              <mc:Fallback>
                <p:oleObj name="Equation" r:id="rId4" imgW="3594100" imgH="273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731" y="600075"/>
                        <a:ext cx="5391150" cy="409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Schrodinger’s philosophy</a:t>
            </a:r>
          </a:p>
        </p:txBody>
      </p:sp>
    </p:spTree>
    <p:extLst>
      <p:ext uri="{BB962C8B-B14F-4D97-AF65-F5344CB8AC3E}">
        <p14:creationId xmlns:p14="http://schemas.microsoft.com/office/powerpoint/2010/main" val="318647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Schrodinger Equation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716417"/>
            <a:ext cx="5829300" cy="1015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Time-dependent Schrodinger equation</a:t>
            </a:r>
          </a:p>
          <a:p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84739"/>
              </p:ext>
            </p:extLst>
          </p:nvPr>
        </p:nvGraphicFramePr>
        <p:xfrm>
          <a:off x="2000250" y="983068"/>
          <a:ext cx="4772025" cy="78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47" name="Equation" r:id="rId3" imgW="3187700" imgH="495300" progId="Equation.3">
                  <p:embed/>
                </p:oleObj>
              </mc:Choice>
              <mc:Fallback>
                <p:oleObj name="Equation" r:id="rId3" imgW="3187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983068"/>
                        <a:ext cx="4772025" cy="788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567515"/>
              </p:ext>
            </p:extLst>
          </p:nvPr>
        </p:nvGraphicFramePr>
        <p:xfrm>
          <a:off x="1865710" y="1885950"/>
          <a:ext cx="5666184" cy="62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48" name="Equation" r:id="rId5" imgW="3784600" imgH="419100" progId="Equation.3">
                  <p:embed/>
                </p:oleObj>
              </mc:Choice>
              <mc:Fallback>
                <p:oleObj name="Equation" r:id="rId5" imgW="378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710" y="1885950"/>
                        <a:ext cx="5666184" cy="62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828800" y="2628900"/>
            <a:ext cx="344196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Georgia" pitchFamily="18" charset="0"/>
              </a:rPr>
              <a:t>Schrodinger equation in 3-dimensions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9348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1714500" y="2571750"/>
            <a:ext cx="3028950" cy="571500"/>
          </a:xfrm>
          <a:prstGeom prst="foldedCorner">
            <a:avLst/>
          </a:prstGeom>
          <a:solidFill>
            <a:srgbClr val="FFFF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Schrodinger Equation</a:t>
            </a: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31340"/>
              </p:ext>
            </p:extLst>
          </p:nvPr>
        </p:nvGraphicFramePr>
        <p:xfrm>
          <a:off x="1865710" y="1885950"/>
          <a:ext cx="5666184" cy="62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53" name="Equation" r:id="rId3" imgW="3784600" imgH="419100" progId="Equation.3">
                  <p:embed/>
                </p:oleObj>
              </mc:Choice>
              <mc:Fallback>
                <p:oleObj name="Equation" r:id="rId3" imgW="378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710" y="1885950"/>
                        <a:ext cx="5666184" cy="62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68535"/>
              </p:ext>
            </p:extLst>
          </p:nvPr>
        </p:nvGraphicFramePr>
        <p:xfrm>
          <a:off x="1847850" y="3124200"/>
          <a:ext cx="1444229" cy="62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54" name="Equation" r:id="rId5" imgW="965200" imgH="419100" progId="Equation.3">
                  <p:embed/>
                </p:oleObj>
              </mc:Choice>
              <mc:Fallback>
                <p:oleObj name="Equation" r:id="rId5" imgW="965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124200"/>
                        <a:ext cx="1444229" cy="62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62579"/>
              </p:ext>
            </p:extLst>
          </p:nvPr>
        </p:nvGraphicFramePr>
        <p:xfrm>
          <a:off x="1895476" y="3924300"/>
          <a:ext cx="2070497" cy="62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55" name="Equation" r:id="rId7" imgW="1384300" imgH="419100" progId="Equation.3">
                  <p:embed/>
                </p:oleObj>
              </mc:Choice>
              <mc:Fallback>
                <p:oleObj name="Equation" r:id="rId7" imgW="138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6" y="3924300"/>
                        <a:ext cx="2070497" cy="62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5"/>
          <p:cNvGraphicFramePr>
            <a:graphicFrameLocks noChangeAspect="1"/>
          </p:cNvGraphicFramePr>
          <p:nvPr/>
        </p:nvGraphicFramePr>
        <p:xfrm>
          <a:off x="1850232" y="2663428"/>
          <a:ext cx="4207669" cy="3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56" name="Equation" r:id="rId9" imgW="2768600" imgH="203200" progId="Equation.3">
                  <p:embed/>
                </p:oleObj>
              </mc:Choice>
              <mc:Fallback>
                <p:oleObj name="Equation" r:id="rId9" imgW="2768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32" y="2663428"/>
                        <a:ext cx="4207669" cy="30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828800" y="716417"/>
            <a:ext cx="5829300" cy="1015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Time-dependent Schrodinger equation</a:t>
            </a:r>
          </a:p>
          <a:p>
            <a:endParaRPr lang="en-US" sz="900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393967"/>
              </p:ext>
            </p:extLst>
          </p:nvPr>
        </p:nvGraphicFramePr>
        <p:xfrm>
          <a:off x="2000250" y="983068"/>
          <a:ext cx="4772025" cy="78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57" name="Equation" r:id="rId11" imgW="3187700" imgH="495300" progId="Equation.3">
                  <p:embed/>
                </p:oleObj>
              </mc:Choice>
              <mc:Fallback>
                <p:oleObj name="Equation" r:id="rId11" imgW="3187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983068"/>
                        <a:ext cx="4772025" cy="788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5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Schrodinger Equation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763297"/>
              </p:ext>
            </p:extLst>
          </p:nvPr>
        </p:nvGraphicFramePr>
        <p:xfrm>
          <a:off x="1857375" y="676275"/>
          <a:ext cx="4958954" cy="1235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9" name="Equation" r:id="rId3" imgW="3314700" imgH="825500" progId="Equation.3">
                  <p:embed/>
                </p:oleObj>
              </mc:Choice>
              <mc:Fallback>
                <p:oleObj name="Equation" r:id="rId3" imgW="3314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676275"/>
                        <a:ext cx="4958954" cy="1235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18156"/>
              </p:ext>
            </p:extLst>
          </p:nvPr>
        </p:nvGraphicFramePr>
        <p:xfrm>
          <a:off x="1933575" y="1934766"/>
          <a:ext cx="1900238" cy="72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0" name="Equation" r:id="rId5" imgW="1270000" imgH="482600" progId="Equation.3">
                  <p:embed/>
                </p:oleObj>
              </mc:Choice>
              <mc:Fallback>
                <p:oleObj name="Equation" r:id="rId5" imgW="1270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1934766"/>
                        <a:ext cx="1900238" cy="721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637671"/>
              </p:ext>
            </p:extLst>
          </p:nvPr>
        </p:nvGraphicFramePr>
        <p:xfrm>
          <a:off x="1857375" y="2781300"/>
          <a:ext cx="1690688" cy="106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1" name="Equation" r:id="rId7" imgW="1130300" imgH="711200" progId="Equation.3">
                  <p:embed/>
                </p:oleObj>
              </mc:Choice>
              <mc:Fallback>
                <p:oleObj name="Equation" r:id="rId7" imgW="1130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81300"/>
                        <a:ext cx="1690688" cy="106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657350" y="4153153"/>
            <a:ext cx="5829300" cy="7848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LHS is a function of co-ordinates and RHS is function of time. If these two have to be equal then both functions must be equal to constant, say W</a:t>
            </a:r>
          </a:p>
        </p:txBody>
      </p:sp>
    </p:spTree>
    <p:extLst>
      <p:ext uri="{BB962C8B-B14F-4D97-AF65-F5344CB8AC3E}">
        <p14:creationId xmlns:p14="http://schemas.microsoft.com/office/powerpoint/2010/main" val="283552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Schrodinger Equation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11970"/>
              </p:ext>
            </p:extLst>
          </p:nvPr>
        </p:nvGraphicFramePr>
        <p:xfrm>
          <a:off x="1933576" y="714375"/>
          <a:ext cx="2070497" cy="76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13" name="Equation" r:id="rId3" imgW="1384300" imgH="508000" progId="Equation.3">
                  <p:embed/>
                </p:oleObj>
              </mc:Choice>
              <mc:Fallback>
                <p:oleObj name="Equation" r:id="rId3" imgW="1384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6" y="714375"/>
                        <a:ext cx="2070497" cy="760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408676"/>
              </p:ext>
            </p:extLst>
          </p:nvPr>
        </p:nvGraphicFramePr>
        <p:xfrm>
          <a:off x="1866901" y="1563291"/>
          <a:ext cx="3174206" cy="144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14" name="Equation" r:id="rId5" imgW="2120900" imgH="965200" progId="Equation.3">
                  <p:embed/>
                </p:oleObj>
              </mc:Choice>
              <mc:Fallback>
                <p:oleObj name="Equation" r:id="rId5" imgW="2120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1" y="1563291"/>
                        <a:ext cx="3174206" cy="1441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1814309" y="3657601"/>
            <a:ext cx="5829300" cy="877163"/>
            <a:chOff x="914400" y="4419600"/>
            <a:chExt cx="7772400" cy="1169550"/>
          </a:xfrm>
          <a:solidFill>
            <a:srgbClr val="00B0F0"/>
          </a:solidFill>
        </p:grpSpPr>
        <p:sp>
          <p:nvSpPr>
            <p:cNvPr id="8" name="Rectangle 7"/>
            <p:cNvSpPr/>
            <p:nvPr/>
          </p:nvSpPr>
          <p:spPr>
            <a:xfrm>
              <a:off x="914400" y="4419600"/>
              <a:ext cx="7772400" cy="11695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chemeClr val="tx1"/>
                  </a:solidFill>
                  <a:latin typeface="Georgia" pitchFamily="18" charset="0"/>
                </a:rPr>
                <a:t>The solution of the differential equation</a:t>
              </a:r>
            </a:p>
            <a:p>
              <a:endParaRPr lang="en-US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dirty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graphicFrame>
          <p:nvGraphicFramePr>
            <p:cNvPr id="136201" name="Object 9"/>
            <p:cNvGraphicFramePr>
              <a:graphicFrameLocks noChangeAspect="1"/>
            </p:cNvGraphicFramePr>
            <p:nvPr/>
          </p:nvGraphicFramePr>
          <p:xfrm>
            <a:off x="954088" y="4800600"/>
            <a:ext cx="4406900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15" name="Equation" r:id="rId7" imgW="2209800" imgH="393700" progId="Equation.3">
                    <p:embed/>
                  </p:oleObj>
                </mc:Choice>
                <mc:Fallback>
                  <p:oleObj name="Equation" r:id="rId7" imgW="2209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088" y="4800600"/>
                          <a:ext cx="4406900" cy="785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8"/>
          <p:cNvSpPr/>
          <p:nvPr/>
        </p:nvSpPr>
        <p:spPr>
          <a:xfrm>
            <a:off x="4857750" y="2800350"/>
            <a:ext cx="2929142" cy="3231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0000FF"/>
                </a:solidFill>
                <a:latin typeface="Georgia" pitchFamily="18" charset="0"/>
              </a:rPr>
              <a:t>Separation of variables</a:t>
            </a:r>
          </a:p>
        </p:txBody>
      </p:sp>
    </p:spTree>
    <p:extLst>
      <p:ext uri="{BB962C8B-B14F-4D97-AF65-F5344CB8AC3E}">
        <p14:creationId xmlns:p14="http://schemas.microsoft.com/office/powerpoint/2010/main" val="2593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Schrodinger Equation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1650" y="857250"/>
            <a:ext cx="5829300" cy="13388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In classical mechanics </a:t>
            </a:r>
            <a:r>
              <a:rPr lang="en-US" sz="1500" i="1" dirty="0">
                <a:solidFill>
                  <a:schemeClr val="tx1"/>
                </a:solidFill>
                <a:latin typeface="Georgia" pitchFamily="18" charset="0"/>
              </a:rPr>
              <a:t>Ĥ</a:t>
            </a:r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 represents total energy</a:t>
            </a:r>
          </a:p>
          <a:p>
            <a:endParaRPr lang="en-US" sz="1500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We can therefore write</a:t>
            </a: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02287"/>
              </p:ext>
            </p:extLst>
          </p:nvPr>
        </p:nvGraphicFramePr>
        <p:xfrm>
          <a:off x="1924050" y="1638300"/>
          <a:ext cx="3226594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66" name="Equation" r:id="rId4" imgW="2159000" imgH="279400" progId="Equation.3">
                  <p:embed/>
                </p:oleObj>
              </mc:Choice>
              <mc:Fallback>
                <p:oleObj name="Equation" r:id="rId4" imgW="2159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638300"/>
                        <a:ext cx="3226594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869049"/>
              </p:ext>
            </p:extLst>
          </p:nvPr>
        </p:nvGraphicFramePr>
        <p:xfrm>
          <a:off x="2968228" y="2400300"/>
          <a:ext cx="3207544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67" name="Equation" r:id="rId6" imgW="2146300" imgH="495300" progId="Equation.3">
                  <p:embed/>
                </p:oleObj>
              </mc:Choice>
              <mc:Fallback>
                <p:oleObj name="Equation" r:id="rId6" imgW="2146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228" y="2400300"/>
                        <a:ext cx="3207544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628775" y="3657600"/>
            <a:ext cx="588645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Schrodinger equation is an eigenvalue equation</a:t>
            </a:r>
          </a:p>
          <a:p>
            <a:endParaRPr lang="en-US" sz="1500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There can be many solutions </a:t>
            </a:r>
            <a:r>
              <a:rPr lang="el-GR" sz="1500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sz="1500" b="1" i="1" baseline="-25000" dirty="0">
                <a:solidFill>
                  <a:schemeClr val="tx1"/>
                </a:solidFill>
                <a:latin typeface="Georgia" pitchFamily="18" charset="0"/>
              </a:rPr>
              <a:t>n</a:t>
            </a:r>
            <a:r>
              <a:rPr lang="en-US" sz="1500" b="1" i="1" dirty="0">
                <a:solidFill>
                  <a:schemeClr val="tx1"/>
                </a:solidFill>
                <a:latin typeface="Georgia" pitchFamily="18" charset="0"/>
              </a:rPr>
              <a:t>(x)</a:t>
            </a:r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 each corresponding to different energy </a:t>
            </a:r>
            <a:r>
              <a:rPr lang="en-US" sz="1500" b="1" i="1" dirty="0">
                <a:solidFill>
                  <a:schemeClr val="tx1"/>
                </a:solidFill>
                <a:latin typeface="Georgia" pitchFamily="18" charset="0"/>
              </a:rPr>
              <a:t>E</a:t>
            </a:r>
            <a:r>
              <a:rPr lang="en-US" sz="1500" b="1" i="1" baseline="-25000" dirty="0">
                <a:solidFill>
                  <a:schemeClr val="tx1"/>
                </a:solidFill>
                <a:latin typeface="Georgia" pitchFamily="18" charset="0"/>
              </a:rPr>
              <a:t>n</a:t>
            </a:r>
            <a:endParaRPr lang="en-US" sz="1500" b="1" i="1" baseline="-25000" dirty="0">
              <a:solidFill>
                <a:srgbClr val="6600CC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Laws of Quantum Mechanics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213092"/>
              </p:ext>
            </p:extLst>
          </p:nvPr>
        </p:nvGraphicFramePr>
        <p:xfrm>
          <a:off x="2085975" y="1871663"/>
          <a:ext cx="5011341" cy="3175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2" name="Equation" r:id="rId3" imgW="4445000" imgH="2819400" progId="Equation.3">
                  <p:embed/>
                </p:oleObj>
              </mc:Choice>
              <mc:Fallback>
                <p:oleObj name="Equation" r:id="rId3" imgW="4445000" imgH="281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871663"/>
                        <a:ext cx="5011341" cy="3175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943101" y="1471568"/>
            <a:ext cx="19383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latin typeface="Georgia" pitchFamily="18" charset="0"/>
              </a:rPr>
              <a:t>Classical Variable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6350" y="1471568"/>
            <a:ext cx="14927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latin typeface="Georgia" pitchFamily="18" charset="0"/>
              </a:rPr>
              <a:t>QM Operator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685800"/>
            <a:ext cx="6000750" cy="553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  <a:latin typeface="Georgia" pitchFamily="18" charset="0"/>
              </a:rPr>
              <a:t>The mathematical description of Quantum mechanics is built upon the concept of an operator</a:t>
            </a:r>
          </a:p>
        </p:txBody>
      </p:sp>
    </p:spTree>
    <p:extLst>
      <p:ext uri="{BB962C8B-B14F-4D97-AF65-F5344CB8AC3E}">
        <p14:creationId xmlns:p14="http://schemas.microsoft.com/office/powerpoint/2010/main" val="301471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Laws of Quantum Mechanics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685800"/>
            <a:ext cx="6000750" cy="5539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The values which come up as result of an experiment are the eigenvalues of the appropriate operator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771650"/>
            <a:ext cx="6000750" cy="26314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In any measurement of observable associated with operator </a:t>
            </a:r>
            <a:r>
              <a:rPr lang="en-US" sz="1500" i="1" dirty="0">
                <a:solidFill>
                  <a:srgbClr val="000000"/>
                </a:solidFill>
                <a:latin typeface="Georgia" pitchFamily="18" charset="0"/>
              </a:rPr>
              <a:t>Â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, the only values that will be ever observed are the eigenvalues an, which satisfy the eigenvalue equation:</a:t>
            </a:r>
          </a:p>
          <a:p>
            <a:pPr lvl="0"/>
            <a:endParaRPr lang="en-US" sz="1500" dirty="0">
              <a:solidFill>
                <a:srgbClr val="000000"/>
              </a:solidFill>
              <a:latin typeface="Georgia" pitchFamily="18" charset="0"/>
            </a:endParaRPr>
          </a:p>
          <a:p>
            <a:endParaRPr lang="en-US" sz="1500" dirty="0">
              <a:solidFill>
                <a:srgbClr val="000000"/>
              </a:solidFill>
              <a:latin typeface="Georgia" pitchFamily="18" charset="0"/>
            </a:endParaRPr>
          </a:p>
          <a:p>
            <a:endParaRPr lang="en-US" sz="1500" b="1" i="1" dirty="0">
              <a:solidFill>
                <a:srgbClr val="000000"/>
              </a:solidFill>
              <a:latin typeface="Georgia" pitchFamily="18" charset="0"/>
            </a:endParaRPr>
          </a:p>
          <a:p>
            <a:r>
              <a:rPr lang="el-GR" sz="1500" b="1" i="1" dirty="0">
                <a:solidFill>
                  <a:srgbClr val="000000"/>
                </a:solidFill>
                <a:latin typeface="Georgia" pitchFamily="18" charset="0"/>
              </a:rPr>
              <a:t>Ψ</a:t>
            </a:r>
            <a:r>
              <a:rPr lang="en-US" sz="1500" b="1" i="1" baseline="-25000" dirty="0">
                <a:solidFill>
                  <a:srgbClr val="000000"/>
                </a:solidFill>
                <a:latin typeface="Georgia" pitchFamily="18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 are the </a:t>
            </a:r>
            <a:r>
              <a:rPr lang="en-US" sz="1500" dirty="0" err="1">
                <a:solidFill>
                  <a:srgbClr val="000000"/>
                </a:solidFill>
                <a:latin typeface="Georgia" pitchFamily="18" charset="0"/>
              </a:rPr>
              <a:t>eigenfunctions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 of the system and </a:t>
            </a:r>
            <a:r>
              <a:rPr lang="en-US" sz="1500" b="1" i="1" dirty="0">
                <a:solidFill>
                  <a:srgbClr val="000000"/>
                </a:solidFill>
                <a:latin typeface="Georgia" pitchFamily="18" charset="0"/>
              </a:rPr>
              <a:t>a</a:t>
            </a:r>
            <a:r>
              <a:rPr lang="en-US" sz="1500" b="1" i="1" baseline="-25000" dirty="0">
                <a:solidFill>
                  <a:srgbClr val="000000"/>
                </a:solidFill>
                <a:latin typeface="Georgia" pitchFamily="18" charset="0"/>
              </a:rPr>
              <a:t>n</a:t>
            </a:r>
            <a:r>
              <a:rPr lang="en-US" sz="1500" b="1" i="1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are corresponding eigenvalues</a:t>
            </a:r>
          </a:p>
          <a:p>
            <a:endParaRPr lang="en-US" sz="1500" dirty="0">
              <a:solidFill>
                <a:srgbClr val="000000"/>
              </a:solidFill>
              <a:latin typeface="Georgia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If the system is in state </a:t>
            </a:r>
            <a:r>
              <a:rPr lang="el-GR" sz="1500" b="1" i="1" dirty="0">
                <a:solidFill>
                  <a:srgbClr val="000000"/>
                </a:solidFill>
                <a:latin typeface="Georgia" pitchFamily="18" charset="0"/>
              </a:rPr>
              <a:t>Ψ</a:t>
            </a:r>
            <a:r>
              <a:rPr lang="en-US" sz="1500" b="1" i="1" baseline="-25000" dirty="0">
                <a:solidFill>
                  <a:srgbClr val="000000"/>
                </a:solidFill>
                <a:latin typeface="Georgia" pitchFamily="18" charset="0"/>
              </a:rPr>
              <a:t>k</a:t>
            </a:r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, a measurement on the system will yield an eigenvalue </a:t>
            </a:r>
            <a:r>
              <a:rPr lang="en-US" sz="1500" b="1" i="1" dirty="0" err="1">
                <a:solidFill>
                  <a:srgbClr val="000000"/>
                </a:solidFill>
                <a:latin typeface="Georgia" pitchFamily="18" charset="0"/>
              </a:rPr>
              <a:t>a</a:t>
            </a:r>
            <a:r>
              <a:rPr lang="en-US" sz="1500" b="1" i="1" baseline="-25000" dirty="0" err="1">
                <a:solidFill>
                  <a:srgbClr val="000000"/>
                </a:solidFill>
                <a:latin typeface="Georgia" pitchFamily="18" charset="0"/>
              </a:rPr>
              <a:t>k</a:t>
            </a:r>
            <a:endParaRPr lang="en-US" sz="1500" dirty="0">
              <a:solidFill>
                <a:srgbClr val="000000"/>
              </a:solidFill>
              <a:latin typeface="Georgia" pitchFamily="18" charset="0"/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519332"/>
              </p:ext>
            </p:extLst>
          </p:nvPr>
        </p:nvGraphicFramePr>
        <p:xfrm>
          <a:off x="2465785" y="2628900"/>
          <a:ext cx="1421606" cy="41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6" name="Equation" r:id="rId3" imgW="952500" imgH="279400" progId="Equation.3">
                  <p:embed/>
                </p:oleObj>
              </mc:Choice>
              <mc:Fallback>
                <p:oleObj name="Equation" r:id="rId3" imgW="952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785" y="2628900"/>
                        <a:ext cx="1421606" cy="415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37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Uncertainty Principle</a:t>
            </a:r>
          </a:p>
        </p:txBody>
      </p:sp>
      <p:pic>
        <p:nvPicPr>
          <p:cNvPr id="3" name="Picture 2" descr="heisenberg_postc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5900" y="628650"/>
            <a:ext cx="1000125" cy="1414463"/>
          </a:xfrm>
          <a:prstGeom prst="rect">
            <a:avLst/>
          </a:prstGeom>
        </p:spPr>
      </p:pic>
      <p:pic>
        <p:nvPicPr>
          <p:cNvPr id="8" name="Picture 7" descr="unc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6315" y="381557"/>
            <a:ext cx="2926080" cy="2028825"/>
          </a:xfrm>
          <a:prstGeom prst="rect">
            <a:avLst/>
          </a:prstGeom>
        </p:spPr>
      </p:pic>
      <p:pic>
        <p:nvPicPr>
          <p:cNvPr id="9" name="Picture 8" descr="heisenberg_ri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9350" y="3600450"/>
            <a:ext cx="1428750" cy="1428750"/>
          </a:xfrm>
          <a:prstGeom prst="rect">
            <a:avLst/>
          </a:prstGeom>
        </p:spPr>
      </p:pic>
      <p:pic>
        <p:nvPicPr>
          <p:cNvPr id="10" name="Picture 9" descr="heisenbergsuncertaintyprinciple.png"/>
          <p:cNvPicPr>
            <a:picLocks noChangeAspect="1"/>
          </p:cNvPicPr>
          <p:nvPr/>
        </p:nvPicPr>
        <p:blipFill>
          <a:blip r:embed="rId6" cstate="print"/>
          <a:srcRect t="3584" b="3234"/>
          <a:stretch>
            <a:fillRect/>
          </a:stretch>
        </p:blipFill>
        <p:spPr>
          <a:xfrm>
            <a:off x="1485901" y="3630895"/>
            <a:ext cx="3903683" cy="1485900"/>
          </a:xfrm>
          <a:prstGeom prst="rect">
            <a:avLst/>
          </a:prstGeom>
        </p:spPr>
      </p:pic>
      <p:pic>
        <p:nvPicPr>
          <p:cNvPr id="11" name="Picture 4" descr="measurement_proble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500" y="685800"/>
            <a:ext cx="1577340" cy="201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"/>
          <p:cNvGrpSpPr/>
          <p:nvPr/>
        </p:nvGrpSpPr>
        <p:grpSpPr>
          <a:xfrm>
            <a:off x="3816063" y="2743201"/>
            <a:ext cx="2756188" cy="784830"/>
            <a:chOff x="3564083" y="3657600"/>
            <a:chExt cx="2362200" cy="1398040"/>
          </a:xfrm>
        </p:grpSpPr>
        <p:sp>
          <p:nvSpPr>
            <p:cNvPr id="6" name="Rectangle 5"/>
            <p:cNvSpPr/>
            <p:nvPr/>
          </p:nvSpPr>
          <p:spPr>
            <a:xfrm>
              <a:off x="3564083" y="3657600"/>
              <a:ext cx="2362200" cy="1398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  <a:latin typeface="Georgia" pitchFamily="18" charset="0"/>
                </a:rPr>
                <a:t>Uncertainty principle</a:t>
              </a: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graphicFrame>
          <p:nvGraphicFramePr>
            <p:cNvPr id="13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297784"/>
                </p:ext>
              </p:extLst>
            </p:nvPr>
          </p:nvGraphicFramePr>
          <p:xfrm>
            <a:off x="4353472" y="4150643"/>
            <a:ext cx="783420" cy="788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64" name="Equation" r:id="rId8" imgW="812447" imgH="393529" progId="Equation.3">
                    <p:embed/>
                  </p:oleObj>
                </mc:Choice>
                <mc:Fallback>
                  <p:oleObj name="Equation" r:id="rId8" imgW="81244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472" y="4150643"/>
                          <a:ext cx="783420" cy="788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890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2075" y="208433"/>
            <a:ext cx="597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Photoelectric Effect: Wave –Particle Duality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775687"/>
            <a:ext cx="3086100" cy="14773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tx1"/>
                </a:solidFill>
                <a:latin typeface="Georgia" pitchFamily="18" charset="0"/>
              </a:rPr>
              <a:t>Electromagnetic Radiation</a:t>
            </a:r>
          </a:p>
          <a:p>
            <a:endParaRPr lang="en-US" sz="1500" b="1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1500" b="1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Wave energy is related to Intensity </a:t>
            </a:r>
          </a:p>
          <a:p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I </a:t>
            </a:r>
            <a:r>
              <a:rPr lang="en-US" sz="1500" dirty="0">
                <a:solidFill>
                  <a:schemeClr val="tx1"/>
                </a:solidFill>
                <a:latin typeface="Georgia" pitchFamily="18" charset="0"/>
                <a:sym typeface="Symbol"/>
              </a:rPr>
              <a:t> </a:t>
            </a:r>
            <a:r>
              <a:rPr lang="en-US" sz="1500" i="1" dirty="0">
                <a:solidFill>
                  <a:schemeClr val="tx1"/>
                </a:solidFill>
                <a:latin typeface="Georgia" pitchFamily="18" charset="0"/>
                <a:sym typeface="Symbol"/>
              </a:rPr>
              <a:t>E</a:t>
            </a:r>
            <a:r>
              <a:rPr lang="en-US" sz="1500" i="1" baseline="30000" dirty="0">
                <a:solidFill>
                  <a:schemeClr val="tx1"/>
                </a:solidFill>
                <a:latin typeface="Georgia" pitchFamily="18" charset="0"/>
                <a:sym typeface="Symbol"/>
              </a:rPr>
              <a:t>2</a:t>
            </a:r>
            <a:r>
              <a:rPr lang="en-US" sz="1500" i="1" baseline="-25000" dirty="0">
                <a:solidFill>
                  <a:schemeClr val="tx1"/>
                </a:solidFill>
                <a:latin typeface="Georgia" pitchFamily="18" charset="0"/>
                <a:sym typeface="Symbol"/>
              </a:rPr>
              <a:t>0</a:t>
            </a:r>
            <a:r>
              <a:rPr lang="en-US" sz="1500" dirty="0">
                <a:solidFill>
                  <a:schemeClr val="tx1"/>
                </a:solidFill>
                <a:latin typeface="Georgia" pitchFamily="18" charset="0"/>
              </a:rPr>
              <a:t> and is independent of </a:t>
            </a:r>
            <a:r>
              <a:rPr lang="en-US" sz="1500" dirty="0">
                <a:solidFill>
                  <a:schemeClr val="tx1"/>
                </a:solidFill>
                <a:latin typeface="Georgia" pitchFamily="18" charset="0"/>
                <a:sym typeface="Symbol"/>
              </a:rPr>
              <a:t></a:t>
            </a:r>
            <a:endParaRPr lang="en-US" sz="1500" dirty="0">
              <a:solidFill>
                <a:schemeClr val="tx1"/>
              </a:solidFill>
              <a:latin typeface="Georgia" pitchFamily="18" charset="0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956178"/>
              </p:ext>
            </p:extLst>
          </p:nvPr>
        </p:nvGraphicFramePr>
        <p:xfrm>
          <a:off x="3501990" y="1130218"/>
          <a:ext cx="13284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81" name="Equation" r:id="rId3" imgW="1181100" imgH="228600" progId="">
                  <p:embed/>
                </p:oleObj>
              </mc:Choice>
              <mc:Fallback>
                <p:oleObj name="Equation" r:id="rId3" imgW="11811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990" y="1130218"/>
                        <a:ext cx="13284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03" y="800101"/>
            <a:ext cx="1878806" cy="1335881"/>
          </a:xfrm>
          <a:prstGeom prst="rect">
            <a:avLst/>
          </a:prstGeom>
        </p:spPr>
      </p:pic>
      <p:pic>
        <p:nvPicPr>
          <p:cNvPr id="8" name="Picture 6" descr="photoelectric-effect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14450" y="3314700"/>
            <a:ext cx="1771650" cy="144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200400" y="2570641"/>
            <a:ext cx="4686300" cy="18466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Einstein borrowed Planck’s idea that </a:t>
            </a:r>
            <a:r>
              <a:rPr lang="el-GR" sz="1500" dirty="0">
                <a:solidFill>
                  <a:srgbClr val="000000"/>
                </a:solidFill>
                <a:latin typeface="Georgia" pitchFamily="18" charset="0"/>
              </a:rPr>
              <a:t>Δ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E=h</a:t>
            </a:r>
            <a:r>
              <a:rPr lang="el-GR" sz="1500" dirty="0">
                <a:solidFill>
                  <a:srgbClr val="000000"/>
                </a:solidFill>
                <a:latin typeface="Georgia" pitchFamily="18" charset="0"/>
              </a:rPr>
              <a:t>ν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 and proposed that radiation itself existed as small packets of energy (Quanta)now known as PHOTONS</a:t>
            </a:r>
          </a:p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	 </a:t>
            </a:r>
          </a:p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	</a:t>
            </a:r>
          </a:p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			</a:t>
            </a:r>
          </a:p>
          <a:p>
            <a:r>
              <a:rPr lang="en-US" sz="1500" i="1" dirty="0">
                <a:solidFill>
                  <a:srgbClr val="000000"/>
                </a:solidFill>
                <a:latin typeface="Georgia" pitchFamily="18" charset="0"/>
                <a:sym typeface="Symbol"/>
              </a:rPr>
              <a:t>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  <a:sym typeface="Symbol"/>
              </a:rPr>
              <a:t> = Energy required to remove electron from surface </a:t>
            </a:r>
            <a:endParaRPr lang="en-US" sz="1500" dirty="0">
              <a:solidFill>
                <a:srgbClr val="000000"/>
              </a:solidFill>
              <a:latin typeface="Georgia" pitchFamily="18" charset="0"/>
            </a:endParaRPr>
          </a:p>
          <a:p>
            <a:endParaRPr lang="en-US" sz="900" dirty="0">
              <a:solidFill>
                <a:srgbClr val="000000"/>
              </a:solidFill>
              <a:latin typeface="Georgia" pitchFamily="18" charset="0"/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05109"/>
              </p:ext>
            </p:extLst>
          </p:nvPr>
        </p:nvGraphicFramePr>
        <p:xfrm>
          <a:off x="3217601" y="3371850"/>
          <a:ext cx="2171610" cy="44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82" name="Equation" r:id="rId7" imgW="1930400" imgH="393700" progId="Equation.3">
                  <p:embed/>
                </p:oleObj>
              </mc:Choice>
              <mc:Fallback>
                <p:oleObj name="Equation" r:id="rId7" imgW="193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601" y="3371850"/>
                        <a:ext cx="2171610" cy="442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einstein_postcard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00850" y="514350"/>
            <a:ext cx="1000125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22075" y="208433"/>
            <a:ext cx="53216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Diffraction of Electrons : Wave –Particle Duality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9150" y="628650"/>
            <a:ext cx="3257550" cy="30931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Davisson-</a:t>
            </a:r>
            <a:r>
              <a:rPr lang="en-US" sz="1500" b="1" dirty="0" err="1">
                <a:solidFill>
                  <a:srgbClr val="000000"/>
                </a:solidFill>
                <a:latin typeface="Georgia" pitchFamily="18" charset="0"/>
              </a:rPr>
              <a:t>Germer</a:t>
            </a:r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 Experiment</a:t>
            </a:r>
          </a:p>
          <a:p>
            <a:endParaRPr lang="en-US" sz="1500" dirty="0">
              <a:solidFill>
                <a:srgbClr val="000000"/>
              </a:solidFill>
              <a:latin typeface="Georgia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A beam of electrons is directed onto the surface of a nickel crystal. Electrons are scattered, and are detected by means of a detector that can be rotated through an angle </a:t>
            </a:r>
            <a:r>
              <a:rPr lang="el-GR" sz="1500" b="1" i="1" dirty="0">
                <a:solidFill>
                  <a:srgbClr val="000000"/>
                </a:solidFill>
                <a:latin typeface="Georgia" pitchFamily="18" charset="0"/>
              </a:rPr>
              <a:t>θ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. When the Bragg condition </a:t>
            </a:r>
          </a:p>
          <a:p>
            <a:r>
              <a:rPr lang="en-US" sz="1500" b="1" i="1" dirty="0" err="1">
                <a:solidFill>
                  <a:srgbClr val="000000"/>
                </a:solidFill>
                <a:latin typeface="Georgia" pitchFamily="18" charset="0"/>
              </a:rPr>
              <a:t>mλ</a:t>
            </a:r>
            <a:r>
              <a:rPr lang="en-US" sz="1500" b="1" i="1" dirty="0">
                <a:solidFill>
                  <a:srgbClr val="000000"/>
                </a:solidFill>
                <a:latin typeface="Georgia" pitchFamily="18" charset="0"/>
              </a:rPr>
              <a:t> = 2dsin</a:t>
            </a:r>
            <a:r>
              <a:rPr lang="el-GR" sz="1500" b="1" i="1" dirty="0">
                <a:solidFill>
                  <a:srgbClr val="000000"/>
                </a:solidFill>
                <a:latin typeface="Georgia" pitchFamily="18" charset="0"/>
              </a:rPr>
              <a:t>θ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 was satisfied (d is the distance between the nickel atom, and m an integer) constructive interference produces peaks of high intensity </a:t>
            </a:r>
          </a:p>
        </p:txBody>
      </p:sp>
      <p:pic>
        <p:nvPicPr>
          <p:cNvPr id="12" name="Picture 11" descr="davisson_postc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628650"/>
            <a:ext cx="1000125" cy="1414463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143" y="685801"/>
            <a:ext cx="1795862" cy="125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04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22075" y="208433"/>
            <a:ext cx="53216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Diffraction of Electrons : Wave –Particle Duality</a:t>
            </a:r>
          </a:p>
        </p:txBody>
      </p:sp>
      <p:pic>
        <p:nvPicPr>
          <p:cNvPr id="14" name="Picture 13" descr="thomson_postc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0850" y="3680722"/>
            <a:ext cx="1000125" cy="1414463"/>
          </a:xfrm>
          <a:prstGeom prst="rect">
            <a:avLst/>
          </a:prstGeom>
        </p:spPr>
      </p:pic>
      <p:pic>
        <p:nvPicPr>
          <p:cNvPr id="15" name="Picture 14" descr="e-diffract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9150" y="3704832"/>
            <a:ext cx="1843088" cy="13662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6254" y="2190563"/>
            <a:ext cx="3256659" cy="2954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G. P. Thomson Experiment </a:t>
            </a:r>
          </a:p>
          <a:p>
            <a:endParaRPr lang="en-US" sz="1500" dirty="0">
              <a:solidFill>
                <a:srgbClr val="000000"/>
              </a:solidFill>
              <a:latin typeface="Georgia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Electrons from an electron source were accelerated towards a positive electrode into which was drilled a small hole. The resulting narrow beam of electrons was directed towards a thin film of nickel. The lattice of nickel atoms acted as a diffraction grating, producing a typical diffraction pattern on a screen</a:t>
            </a:r>
          </a:p>
          <a:p>
            <a:endParaRPr lang="en-US" sz="600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4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2076" y="208433"/>
            <a:ext cx="5493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 Broglie Hypothesis: Mater waves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6050" y="685800"/>
            <a:ext cx="4400550" cy="5539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Since </a:t>
            </a:r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Nature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 likes </a:t>
            </a:r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symmetry, </a:t>
            </a:r>
          </a:p>
          <a:p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Particles 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also should have </a:t>
            </a:r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wave-like 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nature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2686050" y="1327870"/>
            <a:ext cx="2400300" cy="946413"/>
            <a:chOff x="2057400" y="1600200"/>
            <a:chExt cx="3200400" cy="1261884"/>
          </a:xfrm>
        </p:grpSpPr>
        <p:sp>
          <p:nvSpPr>
            <p:cNvPr id="9" name="Rectangle 8"/>
            <p:cNvSpPr/>
            <p:nvPr/>
          </p:nvSpPr>
          <p:spPr>
            <a:xfrm>
              <a:off x="2057400" y="1600200"/>
              <a:ext cx="3200400" cy="126188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tx1"/>
                  </a:solidFill>
                  <a:latin typeface="Georgia" pitchFamily="18" charset="0"/>
                </a:rPr>
                <a:t>De Broglie wavelength</a:t>
              </a: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graphicFrame>
          <p:nvGraphicFramePr>
            <p:cNvPr id="3584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9304165"/>
                </p:ext>
              </p:extLst>
            </p:nvPr>
          </p:nvGraphicFramePr>
          <p:xfrm>
            <a:off x="2209799" y="2057399"/>
            <a:ext cx="1161540" cy="628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705" name="Equation" r:id="rId3" imgW="774364" imgH="418918" progId="">
                    <p:embed/>
                  </p:oleObj>
                </mc:Choice>
                <mc:Fallback>
                  <p:oleObj name="Equation" r:id="rId3" imgW="774364" imgH="4189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799" y="2057399"/>
                          <a:ext cx="1161540" cy="628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/>
          <p:nvPr/>
        </p:nvGrpSpPr>
        <p:grpSpPr>
          <a:xfrm>
            <a:off x="2686050" y="2343151"/>
            <a:ext cx="4400550" cy="784830"/>
            <a:chOff x="2057400" y="3124200"/>
            <a:chExt cx="3962400" cy="1046439"/>
          </a:xfrm>
        </p:grpSpPr>
        <p:sp>
          <p:nvSpPr>
            <p:cNvPr id="11" name="Rectangle 10"/>
            <p:cNvSpPr/>
            <p:nvPr/>
          </p:nvSpPr>
          <p:spPr>
            <a:xfrm>
              <a:off x="2057400" y="3124200"/>
              <a:ext cx="3962400" cy="1046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Georgia" pitchFamily="18" charset="0"/>
                </a:rPr>
                <a:t>Electron moving @ 10</a:t>
              </a:r>
              <a:r>
                <a:rPr lang="en-US" sz="1500" b="1" baseline="30000" dirty="0">
                  <a:solidFill>
                    <a:srgbClr val="000000"/>
                  </a:solidFill>
                  <a:latin typeface="Georgia" pitchFamily="18" charset="0"/>
                </a:rPr>
                <a:t>6</a:t>
              </a:r>
              <a:r>
                <a:rPr lang="en-US" sz="1500" b="1" dirty="0">
                  <a:solidFill>
                    <a:srgbClr val="000000"/>
                  </a:solidFill>
                  <a:latin typeface="Georgia" pitchFamily="18" charset="0"/>
                </a:rPr>
                <a:t> m/s</a:t>
              </a:r>
            </a:p>
            <a:p>
              <a:endParaRPr lang="en-US" sz="600" dirty="0">
                <a:solidFill>
                  <a:srgbClr val="000000"/>
                </a:solidFill>
                <a:latin typeface="Georgia" pitchFamily="18" charset="0"/>
              </a:endParaRPr>
            </a:p>
            <a:p>
              <a:endParaRPr lang="en-US" sz="900" dirty="0">
                <a:solidFill>
                  <a:srgbClr val="000000"/>
                </a:solidFill>
                <a:latin typeface="Georgia" pitchFamily="18" charset="0"/>
              </a:endParaRPr>
            </a:p>
            <a:p>
              <a:endParaRPr lang="en-US" sz="900" dirty="0">
                <a:solidFill>
                  <a:srgbClr val="000000"/>
                </a:solidFill>
                <a:latin typeface="Georgia" pitchFamily="18" charset="0"/>
              </a:endParaRPr>
            </a:p>
            <a:p>
              <a:endParaRPr lang="en-US" sz="600" dirty="0">
                <a:solidFill>
                  <a:srgbClr val="000000"/>
                </a:solidFill>
                <a:latin typeface="Georgia" pitchFamily="18" charset="0"/>
              </a:endParaRPr>
            </a:p>
          </p:txBody>
        </p:sp>
        <p:graphicFrame>
          <p:nvGraphicFramePr>
            <p:cNvPr id="3584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386676"/>
                </p:ext>
              </p:extLst>
            </p:nvPr>
          </p:nvGraphicFramePr>
          <p:xfrm>
            <a:off x="2133518" y="3429000"/>
            <a:ext cx="3074720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706" name="Equation" r:id="rId5" imgW="3035300" imgH="444500" progId="Equation.3">
                    <p:embed/>
                  </p:oleObj>
                </mc:Choice>
                <mc:Fallback>
                  <p:oleObj name="Equation" r:id="rId5" imgW="30353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518" y="3429000"/>
                          <a:ext cx="3074720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4"/>
          <p:cNvSpPr/>
          <p:nvPr/>
        </p:nvSpPr>
        <p:spPr>
          <a:xfrm>
            <a:off x="3886200" y="3179929"/>
            <a:ext cx="4057650" cy="21236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He-atom scattering </a:t>
            </a:r>
          </a:p>
          <a:p>
            <a:endParaRPr lang="en-US" sz="600" dirty="0">
              <a:solidFill>
                <a:srgbClr val="000000"/>
              </a:solidFill>
              <a:latin typeface="Georgia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Diffraction pattern of He atoms at the speed 2347 m s</a:t>
            </a:r>
            <a:r>
              <a:rPr lang="en-US" sz="1500" baseline="30000" dirty="0">
                <a:solidFill>
                  <a:srgbClr val="000000"/>
                </a:solidFill>
                <a:latin typeface="Georgia" pitchFamily="18" charset="0"/>
              </a:rPr>
              <a:t>-1 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on a silicon nitride transmission grating with 1000 lines per millimeter. Calculated de Broglie wavelength 42.5x10</a:t>
            </a:r>
            <a:r>
              <a:rPr lang="en-US" sz="1500" baseline="30000" dirty="0">
                <a:solidFill>
                  <a:srgbClr val="000000"/>
                </a:solidFill>
                <a:latin typeface="Georgia" pitchFamily="18" charset="0"/>
              </a:rPr>
              <a:t>-12</a:t>
            </a:r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 m</a:t>
            </a:r>
          </a:p>
          <a:p>
            <a:endParaRPr lang="en-US" sz="600" dirty="0">
              <a:solidFill>
                <a:srgbClr val="000000"/>
              </a:solidFill>
              <a:latin typeface="Georgia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Georgia" pitchFamily="18" charset="0"/>
              </a:rPr>
              <a:t>de Broglie wavelength too small for macroscopic objects</a:t>
            </a:r>
          </a:p>
        </p:txBody>
      </p:sp>
      <p:pic>
        <p:nvPicPr>
          <p:cNvPr id="17" name="Picture 16" descr="img24.gif"/>
          <p:cNvPicPr>
            <a:picLocks noChangeAspect="1"/>
          </p:cNvPicPr>
          <p:nvPr/>
        </p:nvPicPr>
        <p:blipFill>
          <a:blip r:embed="rId7" cstate="print"/>
          <a:srcRect b="50000"/>
          <a:stretch>
            <a:fillRect/>
          </a:stretch>
        </p:blipFill>
        <p:spPr>
          <a:xfrm>
            <a:off x="1332587" y="3371850"/>
            <a:ext cx="2306877" cy="1485900"/>
          </a:xfrm>
          <a:prstGeom prst="rect">
            <a:avLst/>
          </a:prstGeom>
        </p:spPr>
      </p:pic>
      <p:pic>
        <p:nvPicPr>
          <p:cNvPr id="13" name="Picture 12" descr="broglie_postcar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5900" y="628650"/>
            <a:ext cx="1000125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3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22075" y="208433"/>
            <a:ext cx="53216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Diffraction of Electrons : Wave –Particle Duality</a:t>
            </a:r>
          </a:p>
        </p:txBody>
      </p:sp>
      <p:pic>
        <p:nvPicPr>
          <p:cNvPr id="12" name="Picture 11" descr="davisson_postc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628650"/>
            <a:ext cx="1000125" cy="1414463"/>
          </a:xfrm>
          <a:prstGeom prst="rect">
            <a:avLst/>
          </a:prstGeom>
        </p:spPr>
      </p:pic>
      <p:pic>
        <p:nvPicPr>
          <p:cNvPr id="14" name="Picture 13" descr="thomson_postc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0850" y="3680722"/>
            <a:ext cx="1000125" cy="1414463"/>
          </a:xfrm>
          <a:prstGeom prst="rect">
            <a:avLst/>
          </a:prstGeom>
        </p:spPr>
      </p:pic>
      <p:pic>
        <p:nvPicPr>
          <p:cNvPr id="15" name="Picture 14" descr="e-diffractio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9150" y="3704832"/>
            <a:ext cx="1843088" cy="136624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57300" y="2571750"/>
            <a:ext cx="6515100" cy="7848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The wavelength of the electrons was calculated, and found to be in close agreement with that expected from the De Broglie equation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143" y="685801"/>
            <a:ext cx="1795862" cy="125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54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rodinger_postc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628650"/>
            <a:ext cx="1000125" cy="14144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Schrodinger’s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8900" y="971550"/>
            <a:ext cx="4686300" cy="11310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200" dirty="0">
              <a:solidFill>
                <a:srgbClr val="C00000"/>
              </a:solidFill>
              <a:latin typeface="Georgia" pitchFamily="18" charset="0"/>
            </a:endParaRPr>
          </a:p>
          <a:p>
            <a:r>
              <a:rPr lang="en-US" sz="1500" b="1" dirty="0">
                <a:solidFill>
                  <a:srgbClr val="C00000"/>
                </a:solidFill>
                <a:latin typeface="Georgia" pitchFamily="18" charset="0"/>
              </a:rPr>
              <a:t>PARTICLES </a:t>
            </a:r>
            <a:r>
              <a:rPr lang="en-US" sz="1500" dirty="0">
                <a:solidFill>
                  <a:srgbClr val="C00000"/>
                </a:solidFill>
                <a:latin typeface="Georgia" pitchFamily="18" charset="0"/>
              </a:rPr>
              <a:t>can be </a:t>
            </a:r>
            <a:r>
              <a:rPr lang="en-US" sz="1500" b="1" dirty="0">
                <a:solidFill>
                  <a:srgbClr val="C00000"/>
                </a:solidFill>
                <a:latin typeface="Georgia" pitchFamily="18" charset="0"/>
              </a:rPr>
              <a:t>WAVES 	</a:t>
            </a:r>
          </a:p>
          <a:p>
            <a:r>
              <a:rPr lang="en-US" sz="1500" b="1" dirty="0">
                <a:solidFill>
                  <a:srgbClr val="C00000"/>
                </a:solidFill>
                <a:latin typeface="Georgia" pitchFamily="18" charset="0"/>
              </a:rPr>
              <a:t>		</a:t>
            </a:r>
            <a:r>
              <a:rPr lang="en-US" sz="1500" dirty="0">
                <a:solidFill>
                  <a:srgbClr val="C00000"/>
                </a:solidFill>
                <a:latin typeface="Georgia" pitchFamily="18" charset="0"/>
              </a:rPr>
              <a:t>and </a:t>
            </a:r>
            <a:r>
              <a:rPr lang="en-US" sz="1500" b="1" dirty="0">
                <a:solidFill>
                  <a:srgbClr val="C00000"/>
                </a:solidFill>
                <a:latin typeface="Georgia" pitchFamily="18" charset="0"/>
              </a:rPr>
              <a:t>WAVES </a:t>
            </a:r>
            <a:r>
              <a:rPr lang="en-US" sz="1500" dirty="0">
                <a:solidFill>
                  <a:srgbClr val="C00000"/>
                </a:solidFill>
                <a:latin typeface="Georgia" pitchFamily="18" charset="0"/>
              </a:rPr>
              <a:t>can be </a:t>
            </a:r>
            <a:r>
              <a:rPr lang="en-US" sz="1500" b="1" dirty="0">
                <a:solidFill>
                  <a:srgbClr val="C00000"/>
                </a:solidFill>
                <a:latin typeface="Georgia" pitchFamily="18" charset="0"/>
              </a:rPr>
              <a:t>PARTICLES</a:t>
            </a:r>
          </a:p>
          <a:p>
            <a:r>
              <a:rPr lang="en-US" sz="1050" b="1" dirty="0">
                <a:solidFill>
                  <a:srgbClr val="C00000"/>
                </a:solidFill>
                <a:latin typeface="Georgia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1" y="2400301"/>
            <a:ext cx="5486399" cy="20774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sz="1500" dirty="0">
                <a:solidFill>
                  <a:srgbClr val="6600CC"/>
                </a:solidFill>
                <a:latin typeface="Georgia" pitchFamily="18" charset="0"/>
              </a:rPr>
              <a:t>New theory is required to explain the behavior of electrons, atoms and molecules </a:t>
            </a:r>
          </a:p>
          <a:p>
            <a:pPr marL="257175" indent="-257175">
              <a:buFont typeface="Arial"/>
              <a:buChar char="•"/>
            </a:pPr>
            <a:endParaRPr lang="en-US" sz="1500" dirty="0">
              <a:solidFill>
                <a:srgbClr val="6600CC"/>
              </a:solidFill>
              <a:latin typeface="Georgia" pitchFamily="18" charset="0"/>
            </a:endParaRPr>
          </a:p>
          <a:p>
            <a:pPr marL="257175" indent="-257175">
              <a:buFont typeface="Arial"/>
              <a:buChar char="•"/>
            </a:pPr>
            <a:r>
              <a:rPr lang="en-US" sz="1500" dirty="0">
                <a:solidFill>
                  <a:srgbClr val="6600CC"/>
                </a:solidFill>
                <a:latin typeface="Georgia" pitchFamily="18" charset="0"/>
              </a:rPr>
              <a:t>Should be Probabilistic, not deterministic </a:t>
            </a:r>
          </a:p>
          <a:p>
            <a:pPr lvl="0"/>
            <a:endParaRPr lang="en-US" sz="1500" dirty="0">
              <a:solidFill>
                <a:srgbClr val="6600CC"/>
              </a:solidFill>
              <a:latin typeface="Georgia" pitchFamily="18" charset="0"/>
            </a:endParaRPr>
          </a:p>
          <a:p>
            <a:pPr marL="257175" indent="-257175">
              <a:buFont typeface="Arial"/>
              <a:buChar char="•"/>
            </a:pPr>
            <a:r>
              <a:rPr lang="en-US" sz="1500" dirty="0">
                <a:solidFill>
                  <a:srgbClr val="6600CC"/>
                </a:solidFill>
                <a:latin typeface="Georgia" pitchFamily="18" charset="0"/>
              </a:rPr>
              <a:t>(non-Newtonian) in nature</a:t>
            </a:r>
          </a:p>
          <a:p>
            <a:pPr marL="257175" indent="-257175">
              <a:buFont typeface="Arial"/>
              <a:buChar char="•"/>
            </a:pPr>
            <a:endParaRPr lang="en-US" sz="1500" dirty="0">
              <a:solidFill>
                <a:srgbClr val="6600CC"/>
              </a:solidFill>
              <a:latin typeface="Georgia" pitchFamily="18" charset="0"/>
            </a:endParaRPr>
          </a:p>
          <a:p>
            <a:pPr marL="257175" indent="-257175">
              <a:buFont typeface="Arial"/>
              <a:buChar char="•"/>
            </a:pPr>
            <a:r>
              <a:rPr lang="en-US" sz="1500" dirty="0">
                <a:solidFill>
                  <a:srgbClr val="6600CC"/>
                </a:solidFill>
                <a:latin typeface="Georgia" pitchFamily="18" charset="0"/>
              </a:rPr>
              <a:t>Wavelike equation for describing sub/atomic systems</a:t>
            </a:r>
          </a:p>
          <a:p>
            <a:pPr marL="128588" indent="-128588">
              <a:buFont typeface="Arial"/>
              <a:buChar char="•"/>
            </a:pPr>
            <a:endParaRPr lang="en-US" sz="900" dirty="0">
              <a:solidFill>
                <a:srgbClr val="6600CC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rodinger_postc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5900" y="628650"/>
            <a:ext cx="1000125" cy="14144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2076" y="208433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Schrodinger’s philosophy</a:t>
            </a:r>
          </a:p>
        </p:txBody>
      </p:sp>
      <p:pic>
        <p:nvPicPr>
          <p:cNvPr id="5" name="Picture 4" descr="wave-particle-carto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5019" y="3086100"/>
            <a:ext cx="1985963" cy="1885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0" y="628649"/>
            <a:ext cx="4686300" cy="11310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200" dirty="0">
              <a:solidFill>
                <a:srgbClr val="C00000"/>
              </a:solidFill>
              <a:latin typeface="Georgia" pitchFamily="18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PARTICLES can be WAVES 	</a:t>
            </a:r>
          </a:p>
          <a:p>
            <a:r>
              <a:rPr lang="en-US" sz="1500" b="1" dirty="0">
                <a:solidFill>
                  <a:srgbClr val="000000"/>
                </a:solidFill>
                <a:latin typeface="Georgia" pitchFamily="18" charset="0"/>
              </a:rPr>
              <a:t>		and WAVES can be PARTICLES</a:t>
            </a:r>
          </a:p>
          <a:p>
            <a:r>
              <a:rPr lang="en-US" sz="1050" b="1" dirty="0">
                <a:solidFill>
                  <a:srgbClr val="C00000"/>
                </a:solidFill>
                <a:latin typeface="Georgia" pitchFamily="18" charset="0"/>
              </a:rPr>
              <a:t> 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657350" y="2382103"/>
            <a:ext cx="2686050" cy="1621970"/>
            <a:chOff x="2133600" y="2286000"/>
            <a:chExt cx="3124200" cy="2162626"/>
          </a:xfrm>
          <a:solidFill>
            <a:srgbClr val="00B0F0"/>
          </a:solidFill>
        </p:grpSpPr>
        <p:sp>
          <p:nvSpPr>
            <p:cNvPr id="9" name="Rectangle 8"/>
            <p:cNvSpPr/>
            <p:nvPr/>
          </p:nvSpPr>
          <p:spPr>
            <a:xfrm>
              <a:off x="2133600" y="2286000"/>
              <a:ext cx="3124200" cy="212365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tx1"/>
                  </a:solidFill>
                  <a:latin typeface="Georgia" pitchFamily="18" charset="0"/>
                </a:rPr>
                <a:t>A concoction of</a:t>
              </a: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1050" b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752399"/>
                </p:ext>
              </p:extLst>
            </p:nvPr>
          </p:nvGraphicFramePr>
          <p:xfrm>
            <a:off x="2226385" y="2810326"/>
            <a:ext cx="2592421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636" name="Equation" r:id="rId5" imgW="1981200" imgH="1092200" progId="Equation.3">
                    <p:embed/>
                  </p:oleObj>
                </mc:Choice>
                <mc:Fallback>
                  <p:oleObj name="Equation" r:id="rId5" imgW="1981200" imgH="1092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385" y="2810326"/>
                          <a:ext cx="2592421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8"/>
          <p:cNvGrpSpPr/>
          <p:nvPr/>
        </p:nvGrpSpPr>
        <p:grpSpPr>
          <a:xfrm>
            <a:off x="5865019" y="1781531"/>
            <a:ext cx="1714500" cy="1285875"/>
            <a:chOff x="5867400" y="2286000"/>
            <a:chExt cx="2286000" cy="1714500"/>
          </a:xfrm>
        </p:grpSpPr>
        <p:pic>
          <p:nvPicPr>
            <p:cNvPr id="16" name="Picture 15" descr="bubble_thought_l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7400" y="2286000"/>
              <a:ext cx="2286000" cy="1714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7620000" y="28956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72200" y="2819400"/>
              <a:ext cx="1928307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latin typeface="Script MT Bold" pitchFamily="66" charset="0"/>
                </a:rPr>
                <a:t>let me start with </a:t>
              </a:r>
            </a:p>
            <a:p>
              <a:r>
                <a:rPr lang="en-US" sz="1050" dirty="0">
                  <a:latin typeface="Script MT Bold" pitchFamily="66" charset="0"/>
                </a:rPr>
                <a:t>classical wave equation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77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19057</TotalTime>
  <Words>591</Words>
  <Application>Microsoft Macintosh PowerPoint</Application>
  <PresentationFormat>On-screen Show (16:9)</PresentationFormat>
  <Paragraphs>102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Script MT Bold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we study Chemistry?  Is there a role of Chemistry in reshaping the modern world?</dc:title>
  <dc:creator>Prof. A.Chowdhury</dc:creator>
  <cp:lastModifiedBy>Microsoft Office User</cp:lastModifiedBy>
  <cp:revision>452</cp:revision>
  <cp:lastPrinted>2015-09-20T15:10:22Z</cp:lastPrinted>
  <dcterms:created xsi:type="dcterms:W3CDTF">2014-09-14T17:12:24Z</dcterms:created>
  <dcterms:modified xsi:type="dcterms:W3CDTF">2020-02-20T07:37:01Z</dcterms:modified>
</cp:coreProperties>
</file>