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34" r:id="rId2"/>
    <p:sldId id="523" r:id="rId3"/>
    <p:sldId id="532" r:id="rId4"/>
    <p:sldId id="504" r:id="rId5"/>
    <p:sldId id="505" r:id="rId6"/>
    <p:sldId id="506" r:id="rId7"/>
    <p:sldId id="517" r:id="rId8"/>
    <p:sldId id="521" r:id="rId9"/>
    <p:sldId id="535" r:id="rId10"/>
    <p:sldId id="536" r:id="rId11"/>
    <p:sldId id="537" r:id="rId12"/>
    <p:sldId id="538" r:id="rId13"/>
    <p:sldId id="539" r:id="rId14"/>
    <p:sldId id="54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99"/>
    <a:srgbClr val="800000"/>
    <a:srgbClr val="008000"/>
    <a:srgbClr val="4F81BD"/>
    <a:srgbClr val="CCCC00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1" autoAdjust="0"/>
    <p:restoredTop sz="92818" autoAdjust="0"/>
  </p:normalViewPr>
  <p:slideViewPr>
    <p:cSldViewPr>
      <p:cViewPr varScale="1">
        <p:scale>
          <a:sx n="150" d="100"/>
          <a:sy n="150" d="100"/>
        </p:scale>
        <p:origin x="184" y="208"/>
      </p:cViewPr>
      <p:guideLst>
        <p:guide orient="horz" pos="114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wmf"/><Relationship Id="rId1" Type="http://schemas.openxmlformats.org/officeDocument/2006/relationships/image" Target="../media/image24.e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0BA0C-A0F6-4181-9057-BA540DC45DC1}" type="datetimeFigureOut">
              <a:rPr lang="en-US" smtClean="0"/>
              <a:pPr/>
              <a:t>3/2/20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C18E4-A34F-4F3F-AF87-7DB550AFC3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9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F3F9-41CE-40D0-A7E3-9B196199AA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3087-22A3-47DC-9A99-28E847624A0F}" type="datetimeFigureOut">
              <a:rPr lang="en-US" smtClean="0"/>
              <a:pPr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8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28.gif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0" y="208433"/>
            <a:ext cx="61150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The enigmatic wavefunction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6657E-C54C-FD40-9993-1901BB0E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433" y="1351456"/>
            <a:ext cx="4665133" cy="26241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49FE73-363A-6D41-8CA6-0D9379321F4F}"/>
              </a:ext>
            </a:extLst>
          </p:cNvPr>
          <p:cNvSpPr/>
          <p:nvPr/>
        </p:nvSpPr>
        <p:spPr>
          <a:xfrm>
            <a:off x="2719578" y="4564618"/>
            <a:ext cx="3704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Georgia" pitchFamily="18" charset="0"/>
              </a:rPr>
              <a:t>Google Doodle, December 11, 2017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1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1897856" y="3200400"/>
          <a:ext cx="546735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57" name="Equation" r:id="rId3" imgW="3657600" imgH="1054100" progId="Equation.3">
                  <p:embed/>
                </p:oleObj>
              </mc:Choice>
              <mc:Fallback>
                <p:oleObj name="Equation" r:id="rId3" imgW="3657600" imgH="1054100" progId="Equation.3">
                  <p:embed/>
                  <p:pic>
                    <p:nvPicPr>
                      <p:cNvPr id="150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856" y="3200400"/>
                        <a:ext cx="5467350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7" name="Object 4"/>
          <p:cNvGraphicFramePr>
            <a:graphicFrameLocks noChangeAspect="1"/>
          </p:cNvGraphicFramePr>
          <p:nvPr/>
        </p:nvGraphicFramePr>
        <p:xfrm>
          <a:off x="1847850" y="676275"/>
          <a:ext cx="2411016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58" name="Equation" r:id="rId5" imgW="1612900" imgH="431800" progId="Equation.3">
                  <p:embed/>
                </p:oleObj>
              </mc:Choice>
              <mc:Fallback>
                <p:oleObj name="Equation" r:id="rId5" imgW="1612900" imgH="431800" progId="Equation.3">
                  <p:embed/>
                  <p:pic>
                    <p:nvPicPr>
                      <p:cNvPr id="1515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676275"/>
                        <a:ext cx="2411016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5262563" y="500063"/>
            <a:ext cx="1894285" cy="554831"/>
            <a:chOff x="5492750" y="666750"/>
            <a:chExt cx="2525713" cy="739775"/>
          </a:xfrm>
        </p:grpSpPr>
        <p:grpSp>
          <p:nvGrpSpPr>
            <p:cNvPr id="4" name="Group 11"/>
            <p:cNvGrpSpPr/>
            <p:nvPr/>
          </p:nvGrpSpPr>
          <p:grpSpPr>
            <a:xfrm>
              <a:off x="5492750" y="942975"/>
              <a:ext cx="2486025" cy="184150"/>
              <a:chOff x="6045200" y="942975"/>
              <a:chExt cx="2486025" cy="18415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6045200" y="1035050"/>
                <a:ext cx="2486025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7242175" y="942975"/>
                <a:ext cx="184150" cy="1841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6597650" y="666750"/>
            <a:ext cx="354012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759" name="Equation" r:id="rId7" imgW="177646" imgH="139579" progId="">
                    <p:embed/>
                  </p:oleObj>
                </mc:Choice>
                <mc:Fallback>
                  <p:oleObj name="Equation" r:id="rId7" imgW="177646" imgH="139579" progId="">
                    <p:embed/>
                    <p:pic>
                      <p:nvPicPr>
                        <p:cNvPr id="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7650" y="666750"/>
                          <a:ext cx="354012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7739063" y="1127125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760" name="Equation" r:id="rId9" imgW="139700" imgH="139700" progId="">
                    <p:embed/>
                  </p:oleObj>
                </mc:Choice>
                <mc:Fallback>
                  <p:oleObj name="Equation" r:id="rId9" imgW="139700" imgH="139700" progId="">
                    <p:embed/>
                    <p:pic>
                      <p:nvPicPr>
                        <p:cNvPr id="1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9063" y="1127125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14"/>
          <p:cNvSpPr/>
          <p:nvPr/>
        </p:nvSpPr>
        <p:spPr>
          <a:xfrm>
            <a:off x="1828800" y="1428750"/>
            <a:ext cx="4857750" cy="369332"/>
          </a:xfrm>
          <a:prstGeom prst="rect">
            <a:avLst/>
          </a:prstGeom>
          <a:solidFill>
            <a:srgbClr val="9BBB5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6600CC"/>
                </a:solidFill>
                <a:latin typeface="Georgia" pitchFamily="18" charset="0"/>
              </a:rPr>
              <a:t>Second-order linear differential equation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1943100"/>
            <a:ext cx="8458200" cy="1200329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Let us assume</a:t>
            </a:r>
          </a:p>
          <a:p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					    </a:t>
            </a:r>
          </a:p>
          <a:p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                                                                                                 Trial Solution</a:t>
            </a: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1828800" y="2343150"/>
          <a:ext cx="2525316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61" name="Equation" r:id="rId11" imgW="1688367" imgH="203112" progId="Equation.3">
                  <p:embed/>
                </p:oleObj>
              </mc:Choice>
              <mc:Fallback>
                <p:oleObj name="Equation" r:id="rId11" imgW="1688367" imgH="203112" progId="Equation.3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43150"/>
                        <a:ext cx="2525316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69BC0790-B948-CF4B-B69D-79C068C059C7}"/>
              </a:ext>
            </a:extLst>
          </p:cNvPr>
          <p:cNvSpPr/>
          <p:nvPr/>
        </p:nvSpPr>
        <p:spPr>
          <a:xfrm>
            <a:off x="3657600" y="208433"/>
            <a:ext cx="1885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Free Particle</a:t>
            </a:r>
          </a:p>
        </p:txBody>
      </p:sp>
    </p:spTree>
    <p:extLst>
      <p:ext uri="{BB962C8B-B14F-4D97-AF65-F5344CB8AC3E}">
        <p14:creationId xmlns:p14="http://schemas.microsoft.com/office/powerpoint/2010/main" val="122121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D857BA-060D-C742-971C-FCB9109578EF}"/>
              </a:ext>
            </a:extLst>
          </p:cNvPr>
          <p:cNvSpPr/>
          <p:nvPr/>
        </p:nvSpPr>
        <p:spPr>
          <a:xfrm>
            <a:off x="304800" y="1943100"/>
            <a:ext cx="8458200" cy="1200329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Let us assume</a:t>
            </a:r>
          </a:p>
          <a:p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					    </a:t>
            </a:r>
          </a:p>
          <a:p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                                                                                                 Trial Solution</a:t>
            </a: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262562" y="4145779"/>
            <a:ext cx="1309688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1897856" y="3200400"/>
          <a:ext cx="546735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1" name="Equation" r:id="rId3" imgW="3657600" imgH="1054100" progId="Equation.3">
                  <p:embed/>
                </p:oleObj>
              </mc:Choice>
              <mc:Fallback>
                <p:oleObj name="Equation" r:id="rId3" imgW="3657600" imgH="1054100" progId="Equation.3">
                  <p:embed/>
                  <p:pic>
                    <p:nvPicPr>
                      <p:cNvPr id="150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856" y="3200400"/>
                        <a:ext cx="5467350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7" name="Object 4"/>
          <p:cNvGraphicFramePr>
            <a:graphicFrameLocks noChangeAspect="1"/>
          </p:cNvGraphicFramePr>
          <p:nvPr/>
        </p:nvGraphicFramePr>
        <p:xfrm>
          <a:off x="1847850" y="676275"/>
          <a:ext cx="2411016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2" name="Equation" r:id="rId5" imgW="1612900" imgH="431800" progId="Equation.3">
                  <p:embed/>
                </p:oleObj>
              </mc:Choice>
              <mc:Fallback>
                <p:oleObj name="Equation" r:id="rId5" imgW="1612900" imgH="431800" progId="Equation.3">
                  <p:embed/>
                  <p:pic>
                    <p:nvPicPr>
                      <p:cNvPr id="1515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676275"/>
                        <a:ext cx="2411016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"/>
          <p:cNvGrpSpPr/>
          <p:nvPr/>
        </p:nvGrpSpPr>
        <p:grpSpPr>
          <a:xfrm>
            <a:off x="5262563" y="500063"/>
            <a:ext cx="1894285" cy="554831"/>
            <a:chOff x="5492750" y="666750"/>
            <a:chExt cx="2525713" cy="739775"/>
          </a:xfrm>
        </p:grpSpPr>
        <p:grpSp>
          <p:nvGrpSpPr>
            <p:cNvPr id="5" name="Group 11"/>
            <p:cNvGrpSpPr/>
            <p:nvPr/>
          </p:nvGrpSpPr>
          <p:grpSpPr>
            <a:xfrm>
              <a:off x="5492750" y="942975"/>
              <a:ext cx="2486025" cy="184150"/>
              <a:chOff x="6045200" y="942975"/>
              <a:chExt cx="2486025" cy="18415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6045200" y="1035050"/>
                <a:ext cx="2486025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7242175" y="942975"/>
                <a:ext cx="184150" cy="1841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6597650" y="666750"/>
            <a:ext cx="354012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783" name="Equation" r:id="rId7" imgW="177646" imgH="139579" progId="">
                    <p:embed/>
                  </p:oleObj>
                </mc:Choice>
                <mc:Fallback>
                  <p:oleObj name="Equation" r:id="rId7" imgW="177646" imgH="139579" progId="">
                    <p:embed/>
                    <p:pic>
                      <p:nvPicPr>
                        <p:cNvPr id="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7650" y="666750"/>
                          <a:ext cx="354012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7739063" y="1127125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784" name="Equation" r:id="rId9" imgW="139700" imgH="139700" progId="">
                    <p:embed/>
                  </p:oleObj>
                </mc:Choice>
                <mc:Fallback>
                  <p:oleObj name="Equation" r:id="rId9" imgW="139700" imgH="139700" progId="">
                    <p:embed/>
                    <p:pic>
                      <p:nvPicPr>
                        <p:cNvPr id="1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9063" y="1127125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14"/>
          <p:cNvSpPr/>
          <p:nvPr/>
        </p:nvSpPr>
        <p:spPr>
          <a:xfrm>
            <a:off x="1828800" y="1428750"/>
            <a:ext cx="4857750" cy="369332"/>
          </a:xfrm>
          <a:prstGeom prst="rect">
            <a:avLst/>
          </a:prstGeom>
          <a:solidFill>
            <a:srgbClr val="9BBB5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6600CC"/>
                </a:solidFill>
                <a:latin typeface="Georgia" pitchFamily="18" charset="0"/>
              </a:rPr>
              <a:t>Second-order linear differential equation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1828800" y="2343150"/>
          <a:ext cx="2525316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5" name="Equation" r:id="rId11" imgW="1688367" imgH="203112" progId="Equation.3">
                  <p:embed/>
                </p:oleObj>
              </mc:Choice>
              <mc:Fallback>
                <p:oleObj name="Equation" r:id="rId11" imgW="1688367" imgH="203112" progId="Equation.3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43150"/>
                        <a:ext cx="2525316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F27B5D4-618A-7047-B15C-FA198DB804A4}"/>
              </a:ext>
            </a:extLst>
          </p:cNvPr>
          <p:cNvSpPr/>
          <p:nvPr/>
        </p:nvSpPr>
        <p:spPr>
          <a:xfrm>
            <a:off x="3657600" y="208433"/>
            <a:ext cx="1885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Free Particle</a:t>
            </a:r>
          </a:p>
        </p:txBody>
      </p:sp>
    </p:spTree>
    <p:extLst>
      <p:ext uri="{BB962C8B-B14F-4D97-AF65-F5344CB8AC3E}">
        <p14:creationId xmlns:p14="http://schemas.microsoft.com/office/powerpoint/2010/main" val="333872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343150" y="628650"/>
            <a:ext cx="97155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52583" name="Object 4"/>
          <p:cNvGraphicFramePr>
            <a:graphicFrameLocks noChangeAspect="1"/>
          </p:cNvGraphicFramePr>
          <p:nvPr/>
        </p:nvGraphicFramePr>
        <p:xfrm>
          <a:off x="1847850" y="676275"/>
          <a:ext cx="2411016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1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1525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676275"/>
                        <a:ext cx="2411016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4" name="Object 4"/>
          <p:cNvGraphicFramePr>
            <a:graphicFrameLocks noChangeAspect="1"/>
          </p:cNvGraphicFramePr>
          <p:nvPr/>
        </p:nvGraphicFramePr>
        <p:xfrm>
          <a:off x="1903810" y="1466850"/>
          <a:ext cx="577334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2" name="Equation" r:id="rId5" imgW="3860800" imgH="444500" progId="Equation.3">
                  <p:embed/>
                </p:oleObj>
              </mc:Choice>
              <mc:Fallback>
                <p:oleObj name="Equation" r:id="rId5" imgW="3860800" imgH="444500" progId="Equation.3">
                  <p:embed/>
                  <p:pic>
                    <p:nvPicPr>
                      <p:cNvPr id="1525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810" y="1466850"/>
                        <a:ext cx="577334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5262563" y="500063"/>
            <a:ext cx="1894285" cy="554831"/>
            <a:chOff x="5492750" y="666750"/>
            <a:chExt cx="2525713" cy="739775"/>
          </a:xfrm>
        </p:grpSpPr>
        <p:grpSp>
          <p:nvGrpSpPr>
            <p:cNvPr id="4" name="Group 11"/>
            <p:cNvGrpSpPr/>
            <p:nvPr/>
          </p:nvGrpSpPr>
          <p:grpSpPr>
            <a:xfrm>
              <a:off x="5492750" y="942975"/>
              <a:ext cx="2486025" cy="184150"/>
              <a:chOff x="6045200" y="942975"/>
              <a:chExt cx="2486025" cy="18415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6045200" y="1035050"/>
                <a:ext cx="2486025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7242175" y="942975"/>
                <a:ext cx="184150" cy="1841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6597650" y="666750"/>
            <a:ext cx="354012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03" name="Equation" r:id="rId7" imgW="177646" imgH="139579" progId="">
                    <p:embed/>
                  </p:oleObj>
                </mc:Choice>
                <mc:Fallback>
                  <p:oleObj name="Equation" r:id="rId7" imgW="177646" imgH="139579" progId="">
                    <p:embed/>
                    <p:pic>
                      <p:nvPicPr>
                        <p:cNvPr id="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7650" y="666750"/>
                          <a:ext cx="354012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7739063" y="1127125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04" name="Equation" r:id="rId9" imgW="139700" imgH="139700" progId="Equation.3">
                    <p:embed/>
                  </p:oleObj>
                </mc:Choice>
                <mc:Fallback>
                  <p:oleObj name="Equation" r:id="rId9" imgW="139700" imgH="139700" progId="Equation.3">
                    <p:embed/>
                    <p:pic>
                      <p:nvPicPr>
                        <p:cNvPr id="1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9063" y="1127125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2D13E4E-2992-2248-8D6C-1FCE193345B6}"/>
              </a:ext>
            </a:extLst>
          </p:cNvPr>
          <p:cNvSpPr/>
          <p:nvPr/>
        </p:nvSpPr>
        <p:spPr>
          <a:xfrm>
            <a:off x="3657600" y="208433"/>
            <a:ext cx="1885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Free Particle</a:t>
            </a:r>
          </a:p>
        </p:txBody>
      </p:sp>
    </p:spTree>
    <p:extLst>
      <p:ext uri="{BB962C8B-B14F-4D97-AF65-F5344CB8AC3E}">
        <p14:creationId xmlns:p14="http://schemas.microsoft.com/office/powerpoint/2010/main" val="50475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28800" y="2304261"/>
            <a:ext cx="5829300" cy="2031325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		There are no restrictions on </a:t>
            </a:r>
            <a:r>
              <a:rPr lang="en-US" i="1" dirty="0">
                <a:solidFill>
                  <a:schemeClr val="tx1"/>
                </a:solidFill>
                <a:latin typeface="Georgia" pitchFamily="18" charset="0"/>
              </a:rPr>
              <a:t>k</a:t>
            </a:r>
          </a:p>
          <a:p>
            <a:r>
              <a:rPr lang="en-US" i="1" dirty="0">
                <a:solidFill>
                  <a:schemeClr val="tx1"/>
                </a:solidFill>
                <a:latin typeface="Georgia" pitchFamily="18" charset="0"/>
              </a:rPr>
              <a:t>		E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can have any value</a:t>
            </a:r>
          </a:p>
          <a:p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		Energies of free particles are continuous </a:t>
            </a:r>
            <a:r>
              <a:rPr lang="en-US" i="1" dirty="0">
                <a:solidFill>
                  <a:schemeClr val="tx1"/>
                </a:solidFill>
                <a:latin typeface="Georgia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</a:t>
            </a: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7600" y="208433"/>
            <a:ext cx="1885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Free Particle</a:t>
            </a:r>
          </a:p>
        </p:txBody>
      </p:sp>
      <p:graphicFrame>
        <p:nvGraphicFramePr>
          <p:cNvPr id="152583" name="Object 4"/>
          <p:cNvGraphicFramePr>
            <a:graphicFrameLocks noChangeAspect="1"/>
          </p:cNvGraphicFramePr>
          <p:nvPr/>
        </p:nvGraphicFramePr>
        <p:xfrm>
          <a:off x="1847850" y="676275"/>
          <a:ext cx="2411016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33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1525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676275"/>
                        <a:ext cx="2411016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4" name="Object 4"/>
          <p:cNvGraphicFramePr>
            <a:graphicFrameLocks noChangeAspect="1"/>
          </p:cNvGraphicFramePr>
          <p:nvPr/>
        </p:nvGraphicFramePr>
        <p:xfrm>
          <a:off x="1828800" y="1476375"/>
          <a:ext cx="5924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34" name="Equation" r:id="rId5" imgW="3962400" imgH="431800" progId="">
                  <p:embed/>
                </p:oleObj>
              </mc:Choice>
              <mc:Fallback>
                <p:oleObj name="Equation" r:id="rId5" imgW="3962400" imgH="431800" progId="">
                  <p:embed/>
                  <p:pic>
                    <p:nvPicPr>
                      <p:cNvPr id="1525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76375"/>
                        <a:ext cx="59245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865710" y="3248025"/>
          <a:ext cx="3665934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35" name="Equation" r:id="rId7" imgW="2451100" imgH="444500" progId="Equation.3">
                  <p:embed/>
                </p:oleObj>
              </mc:Choice>
              <mc:Fallback>
                <p:oleObj name="Equation" r:id="rId7" imgW="2451100" imgH="444500" progId="Equation.3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710" y="3248025"/>
                        <a:ext cx="3665934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7" name="Object 11"/>
          <p:cNvGraphicFramePr>
            <a:graphicFrameLocks noChangeAspect="1"/>
          </p:cNvGraphicFramePr>
          <p:nvPr/>
        </p:nvGraphicFramePr>
        <p:xfrm>
          <a:off x="1905000" y="2343150"/>
          <a:ext cx="1010841" cy="629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36" name="Equation" r:id="rId9" imgW="673100" imgH="419100" progId="Equation.3">
                  <p:embed/>
                </p:oleObj>
              </mc:Choice>
              <mc:Fallback>
                <p:oleObj name="Equation" r:id="rId9" imgW="673100" imgH="419100" progId="Equation.3">
                  <p:embed/>
                  <p:pic>
                    <p:nvPicPr>
                      <p:cNvPr id="1525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43150"/>
                        <a:ext cx="1010841" cy="629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228600" y="4335586"/>
            <a:ext cx="8534400" cy="369332"/>
          </a:xfrm>
          <a:prstGeom prst="rect">
            <a:avLst/>
          </a:prstGeom>
          <a:solidFill>
            <a:srgbClr val="9BBB5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6600CC"/>
                </a:solidFill>
                <a:latin typeface="Georgia" pitchFamily="18" charset="0"/>
              </a:rPr>
              <a:t>No Quantization		                          All energies are allowed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5262564" y="500063"/>
            <a:ext cx="1927386" cy="921782"/>
            <a:chOff x="5492750" y="666750"/>
            <a:chExt cx="2569847" cy="1229043"/>
          </a:xfrm>
        </p:grpSpPr>
        <p:grpSp>
          <p:nvGrpSpPr>
            <p:cNvPr id="4" name="Group 8"/>
            <p:cNvGrpSpPr/>
            <p:nvPr/>
          </p:nvGrpSpPr>
          <p:grpSpPr>
            <a:xfrm>
              <a:off x="5492750" y="666750"/>
              <a:ext cx="2525713" cy="739775"/>
              <a:chOff x="5492750" y="666750"/>
              <a:chExt cx="2525713" cy="739775"/>
            </a:xfrm>
          </p:grpSpPr>
          <p:grpSp>
            <p:nvGrpSpPr>
              <p:cNvPr id="5" name="Group 11"/>
              <p:cNvGrpSpPr/>
              <p:nvPr/>
            </p:nvGrpSpPr>
            <p:grpSpPr>
              <a:xfrm>
                <a:off x="5492750" y="942975"/>
                <a:ext cx="2486025" cy="184150"/>
                <a:chOff x="6045200" y="942975"/>
                <a:chExt cx="2486025" cy="184150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6045200" y="1035050"/>
                  <a:ext cx="2486025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stealth" w="lg" len="lg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7242175" y="942975"/>
                  <a:ext cx="184150" cy="184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aphicFrame>
            <p:nvGraphicFramePr>
              <p:cNvPr id="11" name="Object 7"/>
              <p:cNvGraphicFramePr>
                <a:graphicFrameLocks noChangeAspect="1"/>
              </p:cNvGraphicFramePr>
              <p:nvPr/>
            </p:nvGraphicFramePr>
            <p:xfrm>
              <a:off x="6597650" y="666750"/>
              <a:ext cx="354012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837" name="Equation" r:id="rId11" imgW="177646" imgH="139579" progId="">
                      <p:embed/>
                    </p:oleObj>
                  </mc:Choice>
                  <mc:Fallback>
                    <p:oleObj name="Equation" r:id="rId11" imgW="177646" imgH="139579" progId="">
                      <p:embed/>
                      <p:pic>
                        <p:nvPicPr>
                          <p:cNvPr id="11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97650" y="666750"/>
                            <a:ext cx="354012" cy="279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8"/>
              <p:cNvGraphicFramePr>
                <a:graphicFrameLocks noChangeAspect="1"/>
              </p:cNvGraphicFramePr>
              <p:nvPr/>
            </p:nvGraphicFramePr>
            <p:xfrm>
              <a:off x="7739063" y="1127125"/>
              <a:ext cx="279400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838" name="Equation" r:id="rId13" imgW="139700" imgH="139700" progId="Equation.3">
                      <p:embed/>
                    </p:oleObj>
                  </mc:Choice>
                  <mc:Fallback>
                    <p:oleObj name="Equation" r:id="rId13" imgW="139700" imgH="139700" progId="Equation.3">
                      <p:embed/>
                      <p:pic>
                        <p:nvPicPr>
                          <p:cNvPr id="12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39063" y="1127125"/>
                            <a:ext cx="279400" cy="279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8" name="Picture 17" descr="freprt05.gif"/>
            <p:cNvPicPr>
              <a:picLocks noChangeAspect="1"/>
            </p:cNvPicPr>
            <p:nvPr/>
          </p:nvPicPr>
          <p:blipFill>
            <a:blip r:embed="rId15" cstate="print"/>
            <a:srcRect l="35080" t="13242" r="6452" b="29376"/>
            <a:stretch>
              <a:fillRect/>
            </a:stretch>
          </p:blipFill>
          <p:spPr>
            <a:xfrm>
              <a:off x="5584825" y="758825"/>
              <a:ext cx="2301875" cy="55245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676901" y="1403350"/>
              <a:ext cx="2385696" cy="492443"/>
            </a:xfrm>
            <a:prstGeom prst="rect">
              <a:avLst/>
            </a:prstGeom>
            <a:solidFill>
              <a:srgbClr val="9BBB59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Georgia" pitchFamily="18" charset="0"/>
                </a:rPr>
                <a:t>de Broglie wave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60519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8C6C87DD-910B-2E4D-AA5D-352C70580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971550"/>
            <a:ext cx="3810000" cy="353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9B01F9-BFAD-034F-BE4C-E6604D64967B}"/>
              </a:ext>
            </a:extLst>
          </p:cNvPr>
          <p:cNvSpPr/>
          <p:nvPr/>
        </p:nvSpPr>
        <p:spPr>
          <a:xfrm>
            <a:off x="1600200" y="140435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Particle in 1-D Square-Well Potential</a:t>
            </a:r>
          </a:p>
        </p:txBody>
      </p:sp>
    </p:spTree>
    <p:extLst>
      <p:ext uri="{BB962C8B-B14F-4D97-AF65-F5344CB8AC3E}">
        <p14:creationId xmlns:p14="http://schemas.microsoft.com/office/powerpoint/2010/main" val="21963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5100" y="208433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Born Interpretation</a:t>
            </a:r>
          </a:p>
        </p:txBody>
      </p:sp>
      <p:pic>
        <p:nvPicPr>
          <p:cNvPr id="12" name="Picture 11" descr="born_postca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5" y="-12509"/>
            <a:ext cx="1000125" cy="141446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71662" y="694723"/>
            <a:ext cx="540067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rgbClr val="000000"/>
                </a:solidFill>
                <a:latin typeface="Georgia" pitchFamily="18" charset="0"/>
              </a:rPr>
              <a:t>Classical wave equation:</a:t>
            </a:r>
          </a:p>
          <a:p>
            <a:pPr lvl="0"/>
            <a:r>
              <a:rPr lang="en-US" b="1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Georgia" pitchFamily="18" charset="0"/>
              </a:rPr>
              <a:t>Ψ(</a:t>
            </a:r>
            <a:r>
              <a:rPr lang="en-US" b="1" i="1" dirty="0" err="1">
                <a:solidFill>
                  <a:srgbClr val="000000"/>
                </a:solidFill>
                <a:latin typeface="Georgia" pitchFamily="18" charset="0"/>
              </a:rPr>
              <a:t>x,t</a:t>
            </a:r>
            <a:r>
              <a:rPr lang="en-US" b="1" i="1" dirty="0">
                <a:solidFill>
                  <a:srgbClr val="000000"/>
                </a:solidFill>
                <a:latin typeface="Georgia" pitchFamily="18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Georgia" pitchFamily="18" charset="0"/>
              </a:rPr>
              <a:t>= Amplitude and </a:t>
            </a:r>
            <a:r>
              <a:rPr lang="en-US" b="1" i="1" dirty="0">
                <a:solidFill>
                  <a:srgbClr val="000000"/>
                </a:solidFill>
                <a:latin typeface="Georgia" pitchFamily="18" charset="0"/>
              </a:rPr>
              <a:t>|Ψ(</a:t>
            </a:r>
            <a:r>
              <a:rPr lang="en-US" b="1" i="1" dirty="0" err="1">
                <a:solidFill>
                  <a:srgbClr val="000000"/>
                </a:solidFill>
                <a:latin typeface="Georgia" pitchFamily="18" charset="0"/>
              </a:rPr>
              <a:t>x,t</a:t>
            </a:r>
            <a:r>
              <a:rPr lang="en-US" b="1" i="1" dirty="0">
                <a:solidFill>
                  <a:srgbClr val="000000"/>
                </a:solidFill>
                <a:latin typeface="Georgia" pitchFamily="18" charset="0"/>
              </a:rPr>
              <a:t>)|</a:t>
            </a:r>
            <a:r>
              <a:rPr lang="en-US" b="1" baseline="30000" dirty="0">
                <a:solidFill>
                  <a:srgbClr val="000000"/>
                </a:solidFill>
                <a:latin typeface="Georgia" pitchFamily="18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Georgia" pitchFamily="18" charset="0"/>
              </a:rPr>
              <a:t>= Intensity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1428750"/>
            <a:ext cx="9144000" cy="36933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Georgia" pitchFamily="18" charset="0"/>
              </a:rPr>
              <a:t>Quantum mechanical system: </a:t>
            </a:r>
          </a:p>
          <a:p>
            <a:endParaRPr lang="en-US" b="1" dirty="0">
              <a:solidFill>
                <a:schemeClr val="tx1"/>
              </a:solidFill>
              <a:latin typeface="Georgia" pitchFamily="18" charset="0"/>
            </a:endParaRPr>
          </a:p>
          <a:p>
            <a:pPr marL="257175" indent="-257175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The state is completely specified by a wavefunction </a:t>
            </a:r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Ψ(</a:t>
            </a:r>
            <a:r>
              <a:rPr lang="en-US" b="1" i="1" dirty="0" err="1">
                <a:solidFill>
                  <a:schemeClr val="tx1"/>
                </a:solidFill>
                <a:latin typeface="Georgia" pitchFamily="18" charset="0"/>
              </a:rPr>
              <a:t>x,t</a:t>
            </a:r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)</a:t>
            </a:r>
            <a:r>
              <a:rPr lang="en-US" i="1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,which can be complex</a:t>
            </a:r>
          </a:p>
          <a:p>
            <a:pPr marL="257175" indent="-257175"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pPr marL="257175" indent="-257175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All possible information can be derived from </a:t>
            </a:r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Ψ(</a:t>
            </a:r>
            <a:r>
              <a:rPr lang="en-US" b="1" i="1" dirty="0" err="1">
                <a:solidFill>
                  <a:schemeClr val="tx1"/>
                </a:solidFill>
                <a:latin typeface="Georgia" pitchFamily="18" charset="0"/>
              </a:rPr>
              <a:t>x,t</a:t>
            </a:r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)</a:t>
            </a:r>
          </a:p>
          <a:p>
            <a:pPr marL="257175" indent="-257175"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pPr marL="257175" indent="-257175">
              <a:buFont typeface="Arial"/>
              <a:buChar char="•"/>
            </a:pPr>
            <a:r>
              <a:rPr lang="en-US" dirty="0">
                <a:solidFill>
                  <a:srgbClr val="002060"/>
                </a:solidFill>
                <a:latin typeface="Georgia" pitchFamily="18" charset="0"/>
              </a:rPr>
              <a:t>Intensity is equivalent to Probability. </a:t>
            </a:r>
          </a:p>
          <a:p>
            <a:pPr marL="257175" indent="-257175"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pPr marL="257175" indent="-257175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Georgia" pitchFamily="18" charset="0"/>
              </a:rPr>
              <a:t>|</a:t>
            </a:r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Ψ(</a:t>
            </a:r>
            <a:r>
              <a:rPr lang="en-US" b="1" i="1" dirty="0" err="1">
                <a:solidFill>
                  <a:schemeClr val="tx1"/>
                </a:solidFill>
                <a:latin typeface="Georgia" pitchFamily="18" charset="0"/>
              </a:rPr>
              <a:t>x,t</a:t>
            </a:r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)</a:t>
            </a:r>
            <a:r>
              <a:rPr lang="en-US" b="1" dirty="0">
                <a:solidFill>
                  <a:schemeClr val="tx1"/>
                </a:solidFill>
                <a:latin typeface="Georgia" pitchFamily="18" charset="0"/>
              </a:rPr>
              <a:t>|</a:t>
            </a:r>
            <a:r>
              <a:rPr lang="en-US" b="1" baseline="30000" dirty="0">
                <a:solidFill>
                  <a:schemeClr val="tx1"/>
                </a:solidFill>
                <a:latin typeface="Georgia" pitchFamily="18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= </a:t>
            </a:r>
            <a:r>
              <a:rPr lang="en-US" b="1" i="1" dirty="0">
                <a:solidFill>
                  <a:schemeClr val="tx1"/>
                </a:solidFill>
                <a:latin typeface="Symbol" pitchFamily="2" charset="2"/>
              </a:rPr>
              <a:t>r</a:t>
            </a:r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(x)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, probability density. </a:t>
            </a:r>
          </a:p>
          <a:p>
            <a:pPr marL="257175" indent="-257175"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pPr marL="257175" indent="-257175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Georgia" pitchFamily="18" charset="0"/>
              </a:rPr>
              <a:t>|</a:t>
            </a:r>
            <a:r>
              <a:rPr lang="en-US" b="1" i="1" dirty="0" err="1">
                <a:solidFill>
                  <a:schemeClr val="tx1"/>
                </a:solidFill>
                <a:latin typeface="Georgia" pitchFamily="18" charset="0"/>
              </a:rPr>
              <a:t>Ψ</a:t>
            </a:r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(</a:t>
            </a:r>
            <a:r>
              <a:rPr lang="en-US" b="1" i="1" dirty="0" err="1">
                <a:solidFill>
                  <a:schemeClr val="tx1"/>
                </a:solidFill>
                <a:latin typeface="Georgia" pitchFamily="18" charset="0"/>
              </a:rPr>
              <a:t>x,t</a:t>
            </a:r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)</a:t>
            </a:r>
            <a:r>
              <a:rPr lang="en-US" b="1" dirty="0">
                <a:solidFill>
                  <a:schemeClr val="tx1"/>
                </a:solidFill>
                <a:latin typeface="Georgia" pitchFamily="18" charset="0"/>
              </a:rPr>
              <a:t>|</a:t>
            </a:r>
            <a:r>
              <a:rPr lang="en-US" b="1" baseline="30000" dirty="0">
                <a:solidFill>
                  <a:schemeClr val="tx1"/>
                </a:solidFill>
                <a:latin typeface="Georgia" pitchFamily="18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Georgia" pitchFamily="18" charset="0"/>
              </a:rPr>
              <a:t>dx =</a:t>
            </a:r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 P(x)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, probability for finding the particle between </a:t>
            </a:r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x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and </a:t>
            </a:r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x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+</a:t>
            </a:r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 dx</a:t>
            </a:r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pPr marL="257175" indent="-257175"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pPr marL="257175" indent="-257175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In 3 dimensions,</a:t>
            </a:r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 P(x, y, z)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= </a:t>
            </a:r>
            <a:r>
              <a:rPr lang="en-US" b="1" dirty="0">
                <a:solidFill>
                  <a:schemeClr val="tx1"/>
                </a:solidFill>
                <a:latin typeface="Georgia" pitchFamily="18" charset="0"/>
              </a:rPr>
              <a:t>|</a:t>
            </a:r>
            <a:r>
              <a:rPr lang="en-US" b="1" i="1" dirty="0" err="1">
                <a:solidFill>
                  <a:schemeClr val="tx1"/>
                </a:solidFill>
                <a:latin typeface="Georgia" pitchFamily="18" charset="0"/>
              </a:rPr>
              <a:t>Ψ</a:t>
            </a:r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(</a:t>
            </a:r>
            <a:r>
              <a:rPr lang="en-US" b="1" i="1" dirty="0" err="1">
                <a:solidFill>
                  <a:schemeClr val="tx1"/>
                </a:solidFill>
                <a:latin typeface="Georgia" pitchFamily="18" charset="0"/>
              </a:rPr>
              <a:t>x,y,z,t</a:t>
            </a:r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)</a:t>
            </a:r>
            <a:r>
              <a:rPr lang="en-US" b="1" dirty="0">
                <a:solidFill>
                  <a:schemeClr val="tx1"/>
                </a:solidFill>
                <a:latin typeface="Georgia" pitchFamily="18" charset="0"/>
              </a:rPr>
              <a:t>|</a:t>
            </a:r>
            <a:r>
              <a:rPr lang="en-US" b="1" baseline="30000" dirty="0">
                <a:solidFill>
                  <a:schemeClr val="tx1"/>
                </a:solidFill>
                <a:latin typeface="Georgia" pitchFamily="18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Georgia" pitchFamily="18" charset="0"/>
              </a:rPr>
              <a:t>d</a:t>
            </a:r>
            <a:r>
              <a:rPr lang="en-US" b="1" dirty="0">
                <a:solidFill>
                  <a:schemeClr val="tx1"/>
                </a:solidFill>
                <a:latin typeface="Symbol" pitchFamily="2" charset="2"/>
              </a:rPr>
              <a:t>t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 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FD8ABA92-1D00-4F42-B9A8-B424408EF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9067" r="6293" b="5408"/>
          <a:stretch/>
        </p:blipFill>
        <p:spPr bwMode="auto">
          <a:xfrm>
            <a:off x="6553200" y="2343150"/>
            <a:ext cx="2286000" cy="187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502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959876" y="610792"/>
            <a:ext cx="7269724" cy="1477328"/>
            <a:chOff x="838200" y="3657600"/>
            <a:chExt cx="8001000" cy="1969770"/>
          </a:xfrm>
        </p:grpSpPr>
        <p:sp>
          <p:nvSpPr>
            <p:cNvPr id="10" name="Rectangle 9"/>
            <p:cNvSpPr/>
            <p:nvPr/>
          </p:nvSpPr>
          <p:spPr>
            <a:xfrm>
              <a:off x="838200" y="3657600"/>
              <a:ext cx="8001000" cy="196977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eorgia" pitchFamily="18" charset="0"/>
                </a:rPr>
                <a:t>The average value of the observable corresponding to operator Â is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Georgia" pitchFamily="18" charset="0"/>
                </a:rPr>
                <a:t> </a:t>
              </a:r>
            </a:p>
            <a:p>
              <a:endParaRPr lang="en-US" b="1" dirty="0">
                <a:solidFill>
                  <a:srgbClr val="C00000"/>
                </a:solidFill>
                <a:latin typeface="Georgia" pitchFamily="18" charset="0"/>
              </a:endParaRPr>
            </a:p>
            <a:p>
              <a:endParaRPr lang="en-US" b="1" dirty="0">
                <a:solidFill>
                  <a:srgbClr val="C00000"/>
                </a:solidFill>
                <a:latin typeface="Georgia" pitchFamily="18" charset="0"/>
              </a:endParaRPr>
            </a:p>
          </p:txBody>
        </p:sp>
        <p:graphicFrame>
          <p:nvGraphicFramePr>
            <p:cNvPr id="6963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631944"/>
                </p:ext>
              </p:extLst>
            </p:nvPr>
          </p:nvGraphicFramePr>
          <p:xfrm>
            <a:off x="3723428" y="4240210"/>
            <a:ext cx="2230438" cy="711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48" name="Equation" r:id="rId3" imgW="1117600" imgH="279400" progId="">
                    <p:embed/>
                  </p:oleObj>
                </mc:Choice>
                <mc:Fallback>
                  <p:oleObj name="Equation" r:id="rId3" imgW="1117600" imgH="279400" progId="">
                    <p:embed/>
                    <p:pic>
                      <p:nvPicPr>
                        <p:cNvPr id="6963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428" y="4240210"/>
                          <a:ext cx="2230438" cy="711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/>
          <p:nvPr/>
        </p:nvGrpSpPr>
        <p:grpSpPr>
          <a:xfrm>
            <a:off x="152400" y="1771651"/>
            <a:ext cx="8839200" cy="1173549"/>
            <a:chOff x="914400" y="2362200"/>
            <a:chExt cx="7772400" cy="1564732"/>
          </a:xfrm>
        </p:grpSpPr>
        <p:sp>
          <p:nvSpPr>
            <p:cNvPr id="15" name="Rectangle 14"/>
            <p:cNvSpPr/>
            <p:nvPr/>
          </p:nvSpPr>
          <p:spPr>
            <a:xfrm>
              <a:off x="914400" y="2362200"/>
              <a:ext cx="7772400" cy="4924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/>
              <a:r>
                <a:rPr lang="en-US" dirty="0">
                  <a:solidFill>
                    <a:schemeClr val="tx1"/>
                  </a:solidFill>
                  <a:latin typeface="Georgia" pitchFamily="18" charset="0"/>
                </a:rPr>
                <a:t>Classical correspondence: Average values for a distribution function </a:t>
              </a:r>
              <a:r>
                <a:rPr lang="en-US" b="1" i="1" dirty="0">
                  <a:solidFill>
                    <a:schemeClr val="tx1"/>
                  </a:solidFill>
                  <a:latin typeface="Georgia" pitchFamily="18" charset="0"/>
                </a:rPr>
                <a:t>P(x) </a:t>
              </a:r>
              <a:r>
                <a:rPr lang="en-US" dirty="0">
                  <a:solidFill>
                    <a:schemeClr val="tx1"/>
                  </a:solidFill>
                  <a:latin typeface="Georgia" pitchFamily="18" charset="0"/>
                </a:rPr>
                <a:t>:</a:t>
              </a:r>
            </a:p>
          </p:txBody>
        </p:sp>
        <p:graphicFrame>
          <p:nvGraphicFramePr>
            <p:cNvPr id="1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0672977"/>
                </p:ext>
              </p:extLst>
            </p:nvPr>
          </p:nvGraphicFramePr>
          <p:xfrm>
            <a:off x="2036870" y="3088733"/>
            <a:ext cx="5567363" cy="838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49" name="Equation" r:id="rId5" imgW="2794000" imgH="330200" progId="">
                    <p:embed/>
                  </p:oleObj>
                </mc:Choice>
                <mc:Fallback>
                  <p:oleObj name="Equation" r:id="rId5" imgW="2794000" imgH="330200" progId="">
                    <p:embed/>
                    <p:pic>
                      <p:nvPicPr>
                        <p:cNvPr id="1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6870" y="3088733"/>
                          <a:ext cx="5567363" cy="838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CEF9134-F5B7-6A4B-AFF7-8A865A3272E8}"/>
              </a:ext>
            </a:extLst>
          </p:cNvPr>
          <p:cNvSpPr/>
          <p:nvPr/>
        </p:nvSpPr>
        <p:spPr>
          <a:xfrm>
            <a:off x="2126876" y="208433"/>
            <a:ext cx="4883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Laws of Quantum Mechanics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3F613C-1A74-4649-A746-5AFD618E7659}"/>
              </a:ext>
            </a:extLst>
          </p:cNvPr>
          <p:cNvSpPr/>
          <p:nvPr/>
        </p:nvSpPr>
        <p:spPr>
          <a:xfrm>
            <a:off x="253956" y="3242456"/>
            <a:ext cx="8593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Georgia" pitchFamily="18" charset="0"/>
              </a:rPr>
              <a:t>Quantum mechanical analogue: </a:t>
            </a:r>
          </a:p>
        </p:txBody>
      </p:sp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81D26FC4-9D7D-F24F-93EB-FB8FCC8B4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928461"/>
              </p:ext>
            </p:extLst>
          </p:nvPr>
        </p:nvGraphicFramePr>
        <p:xfrm>
          <a:off x="253956" y="3766197"/>
          <a:ext cx="8525062" cy="946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0" name="Equation" r:id="rId7" imgW="3733800" imgH="495300" progId="Equation.3">
                  <p:embed/>
                </p:oleObj>
              </mc:Choice>
              <mc:Fallback>
                <p:oleObj name="Equation" r:id="rId7" imgW="3733800" imgH="495300" progId="Equation.3">
                  <p:embed/>
                  <p:pic>
                    <p:nvPicPr>
                      <p:cNvPr id="696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56" y="3766197"/>
                        <a:ext cx="8525062" cy="946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0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28599" y="712812"/>
            <a:ext cx="6719731" cy="313932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Since </a:t>
            </a:r>
            <a:r>
              <a:rPr lang="el-GR" i="1" dirty="0">
                <a:solidFill>
                  <a:schemeClr val="tx1"/>
                </a:solidFill>
                <a:latin typeface="Georgia" pitchFamily="18" charset="0"/>
              </a:rPr>
              <a:t>Ψ</a:t>
            </a:r>
            <a:r>
              <a:rPr lang="en-US" i="1" dirty="0">
                <a:solidFill>
                  <a:schemeClr val="tx1"/>
                </a:solidFill>
                <a:latin typeface="Georgia" pitchFamily="18" charset="0"/>
              </a:rPr>
              <a:t>*</a:t>
            </a:r>
            <a:r>
              <a:rPr lang="el-GR" i="1" dirty="0">
                <a:solidFill>
                  <a:schemeClr val="tx1"/>
                </a:solidFill>
                <a:latin typeface="Georgia" pitchFamily="18" charset="0"/>
              </a:rPr>
              <a:t>Ψ</a:t>
            </a:r>
            <a:r>
              <a:rPr lang="en-US" i="1" dirty="0">
                <a:solidFill>
                  <a:schemeClr val="tx1"/>
                </a:solidFill>
                <a:latin typeface="Georgia" pitchFamily="18" charset="0"/>
              </a:rPr>
              <a:t>d</a:t>
            </a:r>
            <a:r>
              <a:rPr lang="el-GR" i="1" dirty="0">
                <a:solidFill>
                  <a:schemeClr val="tx1"/>
                </a:solidFill>
                <a:latin typeface="Georgia" pitchFamily="18" charset="0"/>
              </a:rPr>
              <a:t>τ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is the probability, the total probability of finding the particle somewhere in space has to be unity</a:t>
            </a: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Divergent functions i.e. 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Wingdings 3"/>
              </a:rPr>
              <a:t> ∞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: </a:t>
            </a:r>
            <a:r>
              <a:rPr lang="el-GR" i="1" dirty="0">
                <a:solidFill>
                  <a:schemeClr val="tx1"/>
                </a:solidFill>
                <a:latin typeface="Georgia" pitchFamily="18" charset="0"/>
              </a:rPr>
              <a:t>Ψ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can not be normalized, and therefore is NOT an acceptable wave function. However, a constant value C ≠ 1 is  perfectly acceptable.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951073" y="698115"/>
            <a:ext cx="1943100" cy="314325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2209800" y="208433"/>
            <a:ext cx="4750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Normalization of Wavefunction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6996627" y="380757"/>
            <a:ext cx="1752435" cy="3186453"/>
            <a:chOff x="6542809" y="963774"/>
            <a:chExt cx="2336579" cy="424860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705600" y="2990694"/>
              <a:ext cx="2011680" cy="1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7081405" y="2350058"/>
              <a:ext cx="1280160" cy="1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/>
            <p:cNvSpPr/>
            <p:nvPr/>
          </p:nvSpPr>
          <p:spPr>
            <a:xfrm rot="5400000">
              <a:off x="6700752" y="1043784"/>
              <a:ext cx="2026920" cy="186690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468591" y="1747438"/>
              <a:ext cx="4107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Georgia" pitchFamily="18" charset="0"/>
                </a:rPr>
                <a:t>∞</a:t>
              </a:r>
              <a:endParaRPr lang="en-US" sz="12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42809" y="1781191"/>
              <a:ext cx="4107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Georgia" pitchFamily="18" charset="0"/>
                </a:rPr>
                <a:t>∞</a:t>
              </a:r>
              <a:endParaRPr lang="en-US" sz="12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53400" y="2938046"/>
              <a:ext cx="6501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Georgia" pitchFamily="18" charset="0"/>
                </a:rPr>
                <a:t>x</a:t>
              </a:r>
              <a:r>
                <a:rPr lang="en-US" sz="1200" dirty="0">
                  <a:latin typeface="Georgia" pitchFamily="18" charset="0"/>
                  <a:sym typeface="Wingdings 3"/>
                </a:rPr>
                <a:t> </a:t>
              </a:r>
              <a:r>
                <a:rPr lang="en-US" sz="1200" b="1" dirty="0">
                  <a:latin typeface="Georgia" pitchFamily="18" charset="0"/>
                </a:rPr>
                <a:t> </a:t>
              </a:r>
              <a:endParaRPr lang="en-US" sz="12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391401" y="1655618"/>
              <a:ext cx="4535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200" b="1" dirty="0">
                  <a:latin typeface="Georgia" pitchFamily="18" charset="0"/>
                </a:rPr>
                <a:t>Ψ</a:t>
              </a:r>
              <a:endParaRPr lang="en-US" sz="1200" b="1" dirty="0"/>
            </a:p>
          </p:txBody>
        </p:sp>
        <p:sp>
          <p:nvSpPr>
            <p:cNvPr id="48" name="Arc 47"/>
            <p:cNvSpPr/>
            <p:nvPr/>
          </p:nvSpPr>
          <p:spPr>
            <a:xfrm rot="10800000">
              <a:off x="6707678" y="1111827"/>
              <a:ext cx="2026920" cy="186690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" name="Group 51"/>
            <p:cNvGrpSpPr/>
            <p:nvPr/>
          </p:nvGrpSpPr>
          <p:grpSpPr>
            <a:xfrm>
              <a:off x="6553200" y="3352800"/>
              <a:ext cx="2292927" cy="1859578"/>
              <a:chOff x="6553200" y="3352800"/>
              <a:chExt cx="2292927" cy="1859578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6715991" y="4895694"/>
                <a:ext cx="2011680" cy="11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>
                <a:off x="7091796" y="4255058"/>
                <a:ext cx="1280160" cy="11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7727373" y="3377045"/>
                <a:ext cx="410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latin typeface="Georgia" pitchFamily="18" charset="0"/>
                  </a:rPr>
                  <a:t>∞</a:t>
                </a:r>
                <a:endParaRPr lang="en-US" sz="1200" b="1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303001" y="3352800"/>
                <a:ext cx="410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latin typeface="Georgia" pitchFamily="18" charset="0"/>
                  </a:rPr>
                  <a:t>∞</a:t>
                </a:r>
                <a:endParaRPr lang="en-US" sz="1200" b="1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163791" y="4843046"/>
                <a:ext cx="6501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latin typeface="Georgia" pitchFamily="18" charset="0"/>
                  </a:rPr>
                  <a:t>x</a:t>
                </a:r>
                <a:r>
                  <a:rPr lang="en-US" sz="1200" dirty="0">
                    <a:latin typeface="Georgia" pitchFamily="18" charset="0"/>
                    <a:sym typeface="Wingdings 3"/>
                  </a:rPr>
                  <a:t> </a:t>
                </a:r>
                <a:r>
                  <a:rPr lang="en-US" sz="1200" b="1" dirty="0">
                    <a:latin typeface="Georgia" pitchFamily="18" charset="0"/>
                  </a:rPr>
                  <a:t> 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91400" y="4538246"/>
                <a:ext cx="4535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sz="1200" b="1" dirty="0">
                    <a:latin typeface="Georgia" pitchFamily="18" charset="0"/>
                  </a:rPr>
                  <a:t>Ψ</a:t>
                </a:r>
                <a:endParaRPr lang="en-US" sz="1200" b="1" dirty="0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6553200" y="3616037"/>
                <a:ext cx="997527" cy="1184563"/>
              </a:xfrm>
              <a:custGeom>
                <a:avLst/>
                <a:gdLst>
                  <a:gd name="connsiteX0" fmla="*/ 945573 w 997527"/>
                  <a:gd name="connsiteY0" fmla="*/ 0 h 1184563"/>
                  <a:gd name="connsiteX1" fmla="*/ 924791 w 997527"/>
                  <a:gd name="connsiteY1" fmla="*/ 613063 h 1184563"/>
                  <a:gd name="connsiteX2" fmla="*/ 509155 w 997527"/>
                  <a:gd name="connsiteY2" fmla="*/ 1007918 h 1184563"/>
                  <a:gd name="connsiteX3" fmla="*/ 0 w 997527"/>
                  <a:gd name="connsiteY3" fmla="*/ 1184563 h 1184563"/>
                  <a:gd name="connsiteX4" fmla="*/ 0 w 997527"/>
                  <a:gd name="connsiteY4" fmla="*/ 1184563 h 1184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7527" h="1184563">
                    <a:moveTo>
                      <a:pt x="945573" y="0"/>
                    </a:moveTo>
                    <a:cubicBezTo>
                      <a:pt x="971550" y="222538"/>
                      <a:pt x="997527" y="445077"/>
                      <a:pt x="924791" y="613063"/>
                    </a:cubicBezTo>
                    <a:cubicBezTo>
                      <a:pt x="852055" y="781049"/>
                      <a:pt x="663287" y="912668"/>
                      <a:pt x="509155" y="1007918"/>
                    </a:cubicBezTo>
                    <a:cubicBezTo>
                      <a:pt x="355023" y="1103168"/>
                      <a:pt x="0" y="1184563"/>
                      <a:pt x="0" y="1184563"/>
                    </a:cubicBezTo>
                    <a:lnTo>
                      <a:pt x="0" y="1184563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1" name="Freeform 50"/>
              <p:cNvSpPr/>
              <p:nvPr/>
            </p:nvSpPr>
            <p:spPr>
              <a:xfrm flipH="1">
                <a:off x="7848600" y="3616037"/>
                <a:ext cx="997527" cy="1184563"/>
              </a:xfrm>
              <a:custGeom>
                <a:avLst/>
                <a:gdLst>
                  <a:gd name="connsiteX0" fmla="*/ 945573 w 997527"/>
                  <a:gd name="connsiteY0" fmla="*/ 0 h 1184563"/>
                  <a:gd name="connsiteX1" fmla="*/ 924791 w 997527"/>
                  <a:gd name="connsiteY1" fmla="*/ 613063 h 1184563"/>
                  <a:gd name="connsiteX2" fmla="*/ 509155 w 997527"/>
                  <a:gd name="connsiteY2" fmla="*/ 1007918 h 1184563"/>
                  <a:gd name="connsiteX3" fmla="*/ 0 w 997527"/>
                  <a:gd name="connsiteY3" fmla="*/ 1184563 h 1184563"/>
                  <a:gd name="connsiteX4" fmla="*/ 0 w 997527"/>
                  <a:gd name="connsiteY4" fmla="*/ 1184563 h 1184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7527" h="1184563">
                    <a:moveTo>
                      <a:pt x="945573" y="0"/>
                    </a:moveTo>
                    <a:cubicBezTo>
                      <a:pt x="971550" y="222538"/>
                      <a:pt x="997527" y="445077"/>
                      <a:pt x="924791" y="613063"/>
                    </a:cubicBezTo>
                    <a:cubicBezTo>
                      <a:pt x="852055" y="781049"/>
                      <a:pt x="663287" y="912668"/>
                      <a:pt x="509155" y="1007918"/>
                    </a:cubicBezTo>
                    <a:cubicBezTo>
                      <a:pt x="355023" y="1103168"/>
                      <a:pt x="0" y="1184563"/>
                      <a:pt x="0" y="1184563"/>
                    </a:cubicBezTo>
                    <a:lnTo>
                      <a:pt x="0" y="1184563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54" name="Rectangle 53"/>
          <p:cNvSpPr/>
          <p:nvPr/>
        </p:nvSpPr>
        <p:spPr>
          <a:xfrm>
            <a:off x="6840287" y="3522647"/>
            <a:ext cx="20954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latin typeface="Georgia" pitchFamily="18" charset="0"/>
              </a:rPr>
              <a:t>Unacceptable </a:t>
            </a:r>
            <a:r>
              <a:rPr lang="en-US" sz="1050" b="1" dirty="0" err="1">
                <a:latin typeface="Georgia" pitchFamily="18" charset="0"/>
              </a:rPr>
              <a:t>wavefunction</a:t>
            </a:r>
            <a:endParaRPr lang="en-US" sz="1050" b="1" dirty="0"/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564420"/>
              </p:ext>
            </p:extLst>
          </p:nvPr>
        </p:nvGraphicFramePr>
        <p:xfrm>
          <a:off x="1485900" y="1581150"/>
          <a:ext cx="3676075" cy="137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58" name="Equation" r:id="rId4" imgW="2171700" imgH="812800" progId="Equation.3">
                  <p:embed/>
                </p:oleObj>
              </mc:Choice>
              <mc:Fallback>
                <p:oleObj name="Equation" r:id="rId4" imgW="2171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581150"/>
                        <a:ext cx="3676075" cy="1377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>
            <a:off x="228600" y="4283127"/>
            <a:ext cx="87630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Ψ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must vanish at ±∞, or more appropriately  at the boundaries and </a:t>
            </a:r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Ψ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 must be finite</a:t>
            </a:r>
          </a:p>
        </p:txBody>
      </p:sp>
    </p:spTree>
    <p:extLst>
      <p:ext uri="{BB962C8B-B14F-4D97-AF65-F5344CB8AC3E}">
        <p14:creationId xmlns:p14="http://schemas.microsoft.com/office/powerpoint/2010/main" val="373149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allAtOnce" animBg="1"/>
      <p:bldP spid="55" grpId="0" animBg="1"/>
      <p:bldP spid="54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5100" y="208433"/>
            <a:ext cx="3771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Acceptable </a:t>
            </a:r>
            <a:r>
              <a:rPr lang="en-US" sz="2000" b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wavefunctions</a:t>
            </a:r>
            <a:endParaRPr lang="en-US" sz="20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1650" y="2150175"/>
            <a:ext cx="4572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1771650" y="4572000"/>
            <a:ext cx="4572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 descr="tophatfft.png"/>
          <p:cNvPicPr>
            <a:picLocks noChangeAspect="1"/>
          </p:cNvPicPr>
          <p:nvPr/>
        </p:nvPicPr>
        <p:blipFill>
          <a:blip r:embed="rId2" cstate="print"/>
          <a:srcRect l="7708" t="38513" r="4688" b="11736"/>
          <a:stretch>
            <a:fillRect/>
          </a:stretch>
        </p:blipFill>
        <p:spPr>
          <a:xfrm>
            <a:off x="3269368" y="2708814"/>
            <a:ext cx="2624138" cy="1588294"/>
          </a:xfrm>
          <a:prstGeom prst="rect">
            <a:avLst/>
          </a:prstGeom>
        </p:spPr>
      </p:pic>
      <p:pic>
        <p:nvPicPr>
          <p:cNvPr id="19" name="Picture 18" descr="The Sh1a.gif"/>
          <p:cNvPicPr>
            <a:picLocks noChangeAspect="1"/>
          </p:cNvPicPr>
          <p:nvPr/>
        </p:nvPicPr>
        <p:blipFill>
          <a:blip r:embed="rId3" cstate="print"/>
          <a:srcRect l="8039" t="21324" r="5544" b="32475"/>
          <a:stretch>
            <a:fillRect/>
          </a:stretch>
        </p:blipFill>
        <p:spPr>
          <a:xfrm>
            <a:off x="1878807" y="1190626"/>
            <a:ext cx="2002631" cy="897731"/>
          </a:xfrm>
          <a:prstGeom prst="rect">
            <a:avLst/>
          </a:prstGeom>
        </p:spPr>
      </p:pic>
      <p:pic>
        <p:nvPicPr>
          <p:cNvPr id="20" name="Picture 19" descr="27e770e0.gif"/>
          <p:cNvPicPr>
            <a:picLocks noChangeAspect="1"/>
          </p:cNvPicPr>
          <p:nvPr/>
        </p:nvPicPr>
        <p:blipFill>
          <a:blip r:embed="rId4" cstate="print"/>
          <a:srcRect l="20622" t="3457" r="4622" b="14197"/>
          <a:stretch>
            <a:fillRect/>
          </a:stretch>
        </p:blipFill>
        <p:spPr>
          <a:xfrm>
            <a:off x="5331619" y="638175"/>
            <a:ext cx="2002631" cy="158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3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09550"/>
            <a:ext cx="5676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Restrictions on wavefunction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54237" t="50289" r="6591" b="10822"/>
          <a:stretch>
            <a:fillRect/>
          </a:stretch>
        </p:blipFill>
        <p:spPr bwMode="auto">
          <a:xfrm>
            <a:off x="5189858" y="2755819"/>
            <a:ext cx="1857405" cy="150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 cstate="print"/>
          <a:srcRect l="15367" t="4444" r="47269" b="57037"/>
          <a:stretch>
            <a:fillRect/>
          </a:stretch>
        </p:blipFill>
        <p:spPr bwMode="auto">
          <a:xfrm>
            <a:off x="1771650" y="628650"/>
            <a:ext cx="1771671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771650" y="2150175"/>
            <a:ext cx="4572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1828800" y="2114551"/>
            <a:ext cx="24003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Unacceptable because </a:t>
            </a:r>
            <a:r>
              <a:rPr lang="el-GR" b="1" i="1" dirty="0">
                <a:solidFill>
                  <a:schemeClr val="tx1"/>
                </a:solidFill>
                <a:latin typeface="Georgia" pitchFamily="18" charset="0"/>
              </a:rPr>
              <a:t>ψ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is not continuous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l="14464" t="50000" r="47269" b="10000"/>
          <a:stretch>
            <a:fillRect/>
          </a:stretch>
        </p:blipFill>
        <p:spPr bwMode="auto">
          <a:xfrm>
            <a:off x="1714500" y="2743200"/>
            <a:ext cx="181451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771650" y="4572000"/>
            <a:ext cx="4572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828800" y="4343401"/>
            <a:ext cx="24003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orgia" pitchFamily="18" charset="0"/>
              </a:rPr>
              <a:t>Unacceptable because </a:t>
            </a:r>
            <a:r>
              <a:rPr lang="el-GR" b="1" i="1" dirty="0">
                <a:solidFill>
                  <a:srgbClr val="000000"/>
                </a:solidFill>
                <a:latin typeface="Georgia" pitchFamily="18" charset="0"/>
              </a:rPr>
              <a:t>ψ</a:t>
            </a:r>
            <a:r>
              <a:rPr lang="en-US" dirty="0">
                <a:solidFill>
                  <a:srgbClr val="000000"/>
                </a:solidFill>
                <a:latin typeface="Georgia" pitchFamily="18" charset="0"/>
              </a:rPr>
              <a:t> is not single-valued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l="52731" t="2963" r="9604" b="57407"/>
          <a:stretch>
            <a:fillRect/>
          </a:stretch>
        </p:blipFill>
        <p:spPr bwMode="auto">
          <a:xfrm>
            <a:off x="5161313" y="571501"/>
            <a:ext cx="1785948" cy="1528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5257800" y="2114551"/>
            <a:ext cx="26289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orgia" pitchFamily="18" charset="0"/>
              </a:rPr>
              <a:t>Unacceptable because d</a:t>
            </a:r>
            <a:r>
              <a:rPr lang="el-GR" b="1" i="1" dirty="0">
                <a:solidFill>
                  <a:srgbClr val="000000"/>
                </a:solidFill>
                <a:latin typeface="Georgia" pitchFamily="18" charset="0"/>
              </a:rPr>
              <a:t>ψ</a:t>
            </a:r>
            <a:r>
              <a:rPr lang="en-US" dirty="0">
                <a:solidFill>
                  <a:srgbClr val="000000"/>
                </a:solidFill>
                <a:latin typeface="Georgia" pitchFamily="18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Georgia" pitchFamily="18" charset="0"/>
              </a:rPr>
              <a:t>dq</a:t>
            </a:r>
            <a:r>
              <a:rPr lang="en-US" dirty="0">
                <a:solidFill>
                  <a:srgbClr val="000000"/>
                </a:solidFill>
                <a:latin typeface="Georgia" pitchFamily="18" charset="0"/>
              </a:rPr>
              <a:t> is not con</a:t>
            </a:r>
            <a:r>
              <a:rPr lang="en-US" dirty="0">
                <a:solidFill>
                  <a:srgbClr val="C00000"/>
                </a:solidFill>
                <a:latin typeface="Georgia" pitchFamily="18" charset="0"/>
              </a:rPr>
              <a:t>tinuous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57800" y="4348803"/>
            <a:ext cx="25146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orgia" pitchFamily="18" charset="0"/>
              </a:rPr>
              <a:t>Unacceptable because    </a:t>
            </a:r>
            <a:r>
              <a:rPr lang="el-GR" b="1" i="1" dirty="0">
                <a:solidFill>
                  <a:srgbClr val="000000"/>
                </a:solidFill>
                <a:latin typeface="Georgia" pitchFamily="18" charset="0"/>
              </a:rPr>
              <a:t>ψ</a:t>
            </a:r>
            <a:r>
              <a:rPr lang="en-US" b="1" i="1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Georgia" pitchFamily="18" charset="0"/>
              </a:rPr>
              <a:t>goes to infinity</a:t>
            </a:r>
          </a:p>
        </p:txBody>
      </p:sp>
    </p:spTree>
    <p:extLst>
      <p:ext uri="{BB962C8B-B14F-4D97-AF65-F5344CB8AC3E}">
        <p14:creationId xmlns:p14="http://schemas.microsoft.com/office/powerpoint/2010/main" val="16538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3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08433"/>
            <a:ext cx="441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Restrictions on wavefunction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919302"/>
            <a:ext cx="7543800" cy="36471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l-GR" b="1" i="1" dirty="0">
                <a:solidFill>
                  <a:schemeClr val="tx1"/>
                </a:solidFill>
                <a:latin typeface="Georgia" pitchFamily="18" charset="0"/>
              </a:rPr>
              <a:t>ψ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must be a solution of the Schrodinger equation</a:t>
            </a:r>
          </a:p>
          <a:p>
            <a:endParaRPr lang="en-US" b="1" i="1" dirty="0">
              <a:solidFill>
                <a:schemeClr val="tx1"/>
              </a:solidFill>
              <a:latin typeface="Georgia" pitchFamily="18" charset="0"/>
            </a:endParaRPr>
          </a:p>
          <a:p>
            <a:r>
              <a:rPr lang="el-GR" b="1" i="1" dirty="0">
                <a:solidFill>
                  <a:schemeClr val="tx1"/>
                </a:solidFill>
                <a:latin typeface="Georgia" pitchFamily="18" charset="0"/>
              </a:rPr>
              <a:t>ψ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must be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</a:rPr>
              <a:t>normalizable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: </a:t>
            </a:r>
            <a:r>
              <a:rPr lang="el-GR" b="1" i="1" dirty="0">
                <a:solidFill>
                  <a:schemeClr val="tx1"/>
                </a:solidFill>
                <a:latin typeface="Georgia" pitchFamily="18" charset="0"/>
              </a:rPr>
              <a:t>ψ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must be finite and 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Wingdings 3"/>
              </a:rPr>
              <a:t>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0 at boundaries/ ±∞</a:t>
            </a:r>
          </a:p>
          <a:p>
            <a:endParaRPr lang="en-US" b="1" i="1" dirty="0">
              <a:solidFill>
                <a:schemeClr val="tx1"/>
              </a:solidFill>
              <a:latin typeface="Georgia" pitchFamily="18" charset="0"/>
            </a:endParaRPr>
          </a:p>
          <a:p>
            <a:r>
              <a:rPr lang="el-GR" b="1" i="1" dirty="0">
                <a:solidFill>
                  <a:schemeClr val="tx1"/>
                </a:solidFill>
                <a:latin typeface="Georgia" pitchFamily="18" charset="0"/>
              </a:rPr>
              <a:t>Ψ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must be a continuous function of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</a:rPr>
              <a:t>x,y,z</a:t>
            </a:r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d</a:t>
            </a:r>
            <a:r>
              <a:rPr lang="el-GR" b="1" i="1" dirty="0">
                <a:solidFill>
                  <a:schemeClr val="tx1"/>
                </a:solidFill>
                <a:latin typeface="Georgia" pitchFamily="18" charset="0"/>
              </a:rPr>
              <a:t>Ψ</a:t>
            </a:r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</a:rPr>
              <a:t>dq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must be must be continuous in q</a:t>
            </a:r>
          </a:p>
          <a:p>
            <a:endParaRPr lang="en-US" b="1" i="1" dirty="0">
              <a:solidFill>
                <a:schemeClr val="tx1"/>
              </a:solidFill>
              <a:latin typeface="Georgia" pitchFamily="18" charset="0"/>
            </a:endParaRPr>
          </a:p>
          <a:p>
            <a:r>
              <a:rPr lang="el-GR" b="1" i="1" dirty="0">
                <a:solidFill>
                  <a:schemeClr val="tx1"/>
                </a:solidFill>
                <a:latin typeface="Georgia" pitchFamily="18" charset="0"/>
              </a:rPr>
              <a:t>Ψ 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must be single-valued</a:t>
            </a: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r>
              <a:rPr lang="el-GR" b="1" i="1" dirty="0">
                <a:solidFill>
                  <a:schemeClr val="tx1"/>
                </a:solidFill>
                <a:latin typeface="Georgia" pitchFamily="18" charset="0"/>
              </a:rPr>
              <a:t>Ψ 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must be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</a:rPr>
              <a:t>quadratically-intergrable</a:t>
            </a:r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	(square of the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</a:rPr>
              <a:t>wavefunction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should be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</a:rPr>
              <a:t>integrable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)</a:t>
            </a:r>
          </a:p>
          <a:p>
            <a:endParaRPr lang="en-US" sz="15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2077" y="4572000"/>
            <a:ext cx="3143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Origin of quantization</a:t>
            </a:r>
          </a:p>
        </p:txBody>
      </p:sp>
    </p:spTree>
    <p:extLst>
      <p:ext uri="{BB962C8B-B14F-4D97-AF65-F5344CB8AC3E}">
        <p14:creationId xmlns:p14="http://schemas.microsoft.com/office/powerpoint/2010/main" val="332033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208433"/>
            <a:ext cx="5093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Quantum Mechanics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2075" y="1200150"/>
            <a:ext cx="480732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orgia" pitchFamily="18" charset="0"/>
              </a:rPr>
              <a:t>Examples of Exactly Solvable Systems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2076" y="2571750"/>
            <a:ext cx="485775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Georgia" pitchFamily="18" charset="0"/>
              </a:rPr>
              <a:t>Free Particle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Georgia" pitchFamily="18" charset="0"/>
              </a:rPr>
              <a:t>Particle in a Square-Well Potential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Georgia" pitchFamily="18" charset="0"/>
              </a:rPr>
              <a:t>Hydrogen Atom</a:t>
            </a:r>
          </a:p>
        </p:txBody>
      </p:sp>
    </p:spTree>
    <p:extLst>
      <p:ext uri="{BB962C8B-B14F-4D97-AF65-F5344CB8AC3E}">
        <p14:creationId xmlns:p14="http://schemas.microsoft.com/office/powerpoint/2010/main" val="88930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71650" y="857250"/>
            <a:ext cx="5829300" cy="147732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Time-independent Schrodinger equation</a:t>
            </a: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</p:txBody>
      </p:sp>
      <p:graphicFrame>
        <p:nvGraphicFramePr>
          <p:cNvPr id="148482" name="Object 2"/>
          <p:cNvGraphicFramePr>
            <a:graphicFrameLocks noChangeAspect="1"/>
          </p:cNvGraphicFramePr>
          <p:nvPr/>
        </p:nvGraphicFramePr>
        <p:xfrm>
          <a:off x="1962150" y="1123950"/>
          <a:ext cx="967979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25" name="Equation" r:id="rId3" imgW="647700" imgH="279400" progId="Equation.3">
                  <p:embed/>
                </p:oleObj>
              </mc:Choice>
              <mc:Fallback>
                <p:oleObj name="Equation" r:id="rId3" imgW="647700" imgH="279400" progId="Equation.3">
                  <p:embed/>
                  <p:pic>
                    <p:nvPicPr>
                      <p:cNvPr id="148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1123950"/>
                        <a:ext cx="967979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1951435" y="1590675"/>
          <a:ext cx="3208734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26" name="Equation" r:id="rId5" imgW="2146300" imgH="495300" progId="Equation.3">
                  <p:embed/>
                </p:oleObj>
              </mc:Choice>
              <mc:Fallback>
                <p:oleObj name="Equation" r:id="rId5" imgW="2146300" imgH="495300" progId="Equation.3">
                  <p:embed/>
                  <p:pic>
                    <p:nvPicPr>
                      <p:cNvPr id="148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435" y="1590675"/>
                        <a:ext cx="3208734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828800" y="2514601"/>
            <a:ext cx="371475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For a free particle </a:t>
            </a:r>
            <a:r>
              <a:rPr lang="en-US" i="1" dirty="0">
                <a:solidFill>
                  <a:schemeClr val="tx1"/>
                </a:solidFill>
                <a:latin typeface="Georgia" pitchFamily="18" charset="0"/>
              </a:rPr>
              <a:t>V(x)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=0</a:t>
            </a:r>
          </a:p>
          <a:p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There are no external forces acting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857375" y="3362325"/>
          <a:ext cx="2391966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27" name="Equation" r:id="rId7" imgW="1600200" imgH="431800" progId="Equation.3">
                  <p:embed/>
                </p:oleObj>
              </mc:Choice>
              <mc:Fallback>
                <p:oleObj name="Equation" r:id="rId7" imgW="1600200" imgH="431800" progId="Equation.3">
                  <p:embed/>
                  <p:pic>
                    <p:nvPicPr>
                      <p:cNvPr id="148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362325"/>
                        <a:ext cx="2391966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6AEF1DC-712B-2E46-8F6F-97D2D3AEE33C}"/>
              </a:ext>
            </a:extLst>
          </p:cNvPr>
          <p:cNvSpPr/>
          <p:nvPr/>
        </p:nvSpPr>
        <p:spPr>
          <a:xfrm>
            <a:off x="3657600" y="208433"/>
            <a:ext cx="1885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Free Particle</a:t>
            </a:r>
          </a:p>
        </p:txBody>
      </p:sp>
    </p:spTree>
    <p:extLst>
      <p:ext uri="{BB962C8B-B14F-4D97-AF65-F5344CB8AC3E}">
        <p14:creationId xmlns:p14="http://schemas.microsoft.com/office/powerpoint/2010/main" val="109956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21838</TotalTime>
  <Words>494</Words>
  <Application>Microsoft Macintosh PowerPoint</Application>
  <PresentationFormat>On-screen Show (16:9)</PresentationFormat>
  <Paragraphs>93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Symbol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we study Chemistry?  Is there a role of Chemistry in reshaping the modern world?</dc:title>
  <dc:creator>Prof. A.Chowdhury</dc:creator>
  <cp:lastModifiedBy>Microsoft Office User</cp:lastModifiedBy>
  <cp:revision>501</cp:revision>
  <cp:lastPrinted>2015-09-20T15:10:22Z</cp:lastPrinted>
  <dcterms:created xsi:type="dcterms:W3CDTF">2014-09-14T17:12:24Z</dcterms:created>
  <dcterms:modified xsi:type="dcterms:W3CDTF">2020-03-02T15:50:23Z</dcterms:modified>
</cp:coreProperties>
</file>