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85" r:id="rId2"/>
    <p:sldId id="517" r:id="rId3"/>
    <p:sldId id="548" r:id="rId4"/>
    <p:sldId id="549" r:id="rId5"/>
    <p:sldId id="551" r:id="rId6"/>
    <p:sldId id="552" r:id="rId7"/>
    <p:sldId id="553" r:id="rId8"/>
    <p:sldId id="557" r:id="rId9"/>
    <p:sldId id="558" r:id="rId10"/>
    <p:sldId id="559" r:id="rId11"/>
    <p:sldId id="560" r:id="rId12"/>
    <p:sldId id="562" r:id="rId13"/>
    <p:sldId id="545" r:id="rId14"/>
    <p:sldId id="563" r:id="rId15"/>
    <p:sldId id="564" r:id="rId16"/>
    <p:sldId id="565" r:id="rId17"/>
    <p:sldId id="546" r:id="rId18"/>
    <p:sldId id="561" r:id="rId19"/>
    <p:sldId id="547" r:id="rId20"/>
    <p:sldId id="566" r:id="rId21"/>
    <p:sldId id="567" r:id="rId22"/>
    <p:sldId id="568" r:id="rId23"/>
    <p:sldId id="569" r:id="rId24"/>
    <p:sldId id="5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800000"/>
    <a:srgbClr val="008000"/>
    <a:srgbClr val="4F81BD"/>
    <a:srgbClr val="66FFFF"/>
    <a:srgbClr val="CCCC00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1" autoAdjust="0"/>
    <p:restoredTop sz="92754" autoAdjust="0"/>
  </p:normalViewPr>
  <p:slideViewPr>
    <p:cSldViewPr>
      <p:cViewPr>
        <p:scale>
          <a:sx n="85" d="100"/>
          <a:sy n="85" d="100"/>
        </p:scale>
        <p:origin x="144" y="632"/>
      </p:cViewPr>
      <p:guideLst>
        <p:guide pos="3840"/>
        <p:guide orient="horz"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19.emf"/><Relationship Id="rId7" Type="http://schemas.openxmlformats.org/officeDocument/2006/relationships/image" Target="../media/image28.emf"/><Relationship Id="rId2" Type="http://schemas.openxmlformats.org/officeDocument/2006/relationships/image" Target="../media/image26.emf"/><Relationship Id="rId1" Type="http://schemas.openxmlformats.org/officeDocument/2006/relationships/image" Target="../media/image18.emf"/><Relationship Id="rId6" Type="http://schemas.openxmlformats.org/officeDocument/2006/relationships/image" Target="../media/image24.emf"/><Relationship Id="rId5" Type="http://schemas.openxmlformats.org/officeDocument/2006/relationships/image" Target="../media/image21.emf"/><Relationship Id="rId10" Type="http://schemas.openxmlformats.org/officeDocument/2006/relationships/image" Target="../media/image25.emf"/><Relationship Id="rId4" Type="http://schemas.openxmlformats.org/officeDocument/2006/relationships/image" Target="../media/image20.emf"/><Relationship Id="rId9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18.emf"/><Relationship Id="rId4" Type="http://schemas.openxmlformats.org/officeDocument/2006/relationships/image" Target="../media/image3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5.emf"/><Relationship Id="rId1" Type="http://schemas.openxmlformats.org/officeDocument/2006/relationships/image" Target="../media/image18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0BA0C-A0F6-4181-9057-BA540DC45DC1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C18E4-A34F-4F3F-AF87-7DB550AFC3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C18E4-A34F-4F3F-AF87-7DB550AFC3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7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C18E4-A34F-4F3F-AF87-7DB550AFC3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C18E4-A34F-4F3F-AF87-7DB550AFC3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4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C18E4-A34F-4F3F-AF87-7DB550AFC3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C18E4-A34F-4F3F-AF87-7DB550AFC3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39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C18E4-A34F-4F3F-AF87-7DB550AFC3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C18E4-A34F-4F3F-AF87-7DB550AFC37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33087-22A3-47DC-9A99-28E847624A0F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33087-22A3-47DC-9A99-28E847624A0F}" type="datetimeFigureOut">
              <a:rPr lang="en-US" smtClean="0"/>
              <a:pPr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06C83-F47D-432E-8C26-634FAA0DF8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5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e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2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png"/><Relationship Id="rId5" Type="http://schemas.openxmlformats.org/officeDocument/2006/relationships/image" Target="../media/image27.png"/><Relationship Id="rId10" Type="http://schemas.openxmlformats.org/officeDocument/2006/relationships/image" Target="../media/image40.png"/><Relationship Id="rId4" Type="http://schemas.openxmlformats.org/officeDocument/2006/relationships/image" Target="../media/image18.emf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41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png"/><Relationship Id="rId11" Type="http://schemas.openxmlformats.org/officeDocument/2006/relationships/oleObject" Target="../embeddings/oleObject37.bin"/><Relationship Id="rId5" Type="http://schemas.openxmlformats.org/officeDocument/2006/relationships/image" Target="../media/image27.png"/><Relationship Id="rId15" Type="http://schemas.openxmlformats.org/officeDocument/2006/relationships/image" Target="../media/image40.emf"/><Relationship Id="rId10" Type="http://schemas.openxmlformats.org/officeDocument/2006/relationships/image" Target="../media/image29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39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png"/><Relationship Id="rId5" Type="http://schemas.openxmlformats.org/officeDocument/2006/relationships/image" Target="../media/image36.png"/><Relationship Id="rId4" Type="http://schemas.openxmlformats.org/officeDocument/2006/relationships/image" Target="../media/image43.emf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7.png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png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37.png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png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5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png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6.png"/><Relationship Id="rId4" Type="http://schemas.openxmlformats.org/officeDocument/2006/relationships/image" Target="../media/image5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6.png"/><Relationship Id="rId4" Type="http://schemas.openxmlformats.org/officeDocument/2006/relationships/image" Target="../media/image5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png"/><Relationship Id="rId5" Type="http://schemas.openxmlformats.org/officeDocument/2006/relationships/image" Target="../media/image55.emf"/><Relationship Id="rId4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0.jpeg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9.jpeg"/><Relationship Id="rId11" Type="http://schemas.openxmlformats.org/officeDocument/2006/relationships/image" Target="../media/image58.emf"/><Relationship Id="rId5" Type="http://schemas.openxmlformats.org/officeDocument/2006/relationships/image" Target="../media/image56.e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6.e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gi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9.emf"/><Relationship Id="rId4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17.gif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19.bin"/><Relationship Id="rId21" Type="http://schemas.openxmlformats.org/officeDocument/2006/relationships/image" Target="../media/image27.png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9.emf"/><Relationship Id="rId3" Type="http://schemas.openxmlformats.org/officeDocument/2006/relationships/oleObject" Target="../embeddings/oleObject19.bin"/><Relationship Id="rId21" Type="http://schemas.openxmlformats.org/officeDocument/2006/relationships/image" Target="../media/image27.png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emf"/><Relationship Id="rId20" Type="http://schemas.openxmlformats.org/officeDocument/2006/relationships/image" Target="../media/image3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1.bin"/><Relationship Id="rId23" Type="http://schemas.openxmlformats.org/officeDocument/2006/relationships/image" Target="../media/image25.emf"/><Relationship Id="rId10" Type="http://schemas.openxmlformats.org/officeDocument/2006/relationships/image" Target="../media/image20.e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emf"/><Relationship Id="rId22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32000" y="277911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Particle in a box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F7AEBA-4E0F-A749-946C-E4851FDE639C}"/>
              </a:ext>
            </a:extLst>
          </p:cNvPr>
          <p:cNvGrpSpPr/>
          <p:nvPr/>
        </p:nvGrpSpPr>
        <p:grpSpPr>
          <a:xfrm>
            <a:off x="2057400" y="1828800"/>
            <a:ext cx="8105009" cy="2745608"/>
            <a:chOff x="670692" y="1828800"/>
            <a:chExt cx="8105009" cy="27456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BDD26B-C3F8-3E44-A760-D0D31F2F20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53" r="1612" b="4923"/>
            <a:stretch/>
          </p:blipFill>
          <p:spPr>
            <a:xfrm>
              <a:off x="3416299" y="1828800"/>
              <a:ext cx="5359402" cy="2745608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EF5A582-2371-1547-A1B4-03F1609B2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692" y="1828800"/>
              <a:ext cx="2745608" cy="2745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9827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E7B42D-EAFC-9746-9BAB-4A3A72DCA6C6}"/>
              </a:ext>
            </a:extLst>
          </p:cNvPr>
          <p:cNvSpPr/>
          <p:nvPr/>
        </p:nvSpPr>
        <p:spPr>
          <a:xfrm>
            <a:off x="10251891" y="951730"/>
            <a:ext cx="1804447" cy="725797"/>
          </a:xfrm>
          <a:prstGeom prst="rect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606" name="Object 7"/>
          <p:cNvGraphicFramePr>
            <a:graphicFrameLocks noChangeAspect="1"/>
          </p:cNvGraphicFramePr>
          <p:nvPr/>
        </p:nvGraphicFramePr>
        <p:xfrm>
          <a:off x="2999747" y="951730"/>
          <a:ext cx="2525486" cy="123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44" name="Equation" r:id="rId3" imgW="1587500" imgH="774700" progId="Equation.3">
                  <p:embed/>
                </p:oleObj>
              </mc:Choice>
              <mc:Fallback>
                <p:oleObj name="Equation" r:id="rId3" imgW="1587500" imgH="774700" progId="Equation.3">
                  <p:embed/>
                  <p:pic>
                    <p:nvPicPr>
                      <p:cNvPr id="1536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747" y="951730"/>
                        <a:ext cx="2525486" cy="1237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124200" y="277911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Particle in 1-D Box: Normalization</a:t>
            </a:r>
          </a:p>
        </p:txBody>
      </p:sp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9A6B4635-93E3-4141-801E-86B0BF3C2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7770" y="951730"/>
          <a:ext cx="3134122" cy="72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45" name="Equation" r:id="rId5" imgW="1816100" imgH="419100" progId="Equation.3">
                  <p:embed/>
                </p:oleObj>
              </mc:Choice>
              <mc:Fallback>
                <p:oleObj name="Equation" r:id="rId5" imgW="1816100" imgH="419100" progId="Equation.3">
                  <p:embed/>
                  <p:pic>
                    <p:nvPicPr>
                      <p:cNvPr id="22" name="Object 3">
                        <a:extLst>
                          <a:ext uri="{FF2B5EF4-FFF2-40B4-BE49-F238E27FC236}">
                            <a16:creationId xmlns:a16="http://schemas.microsoft.com/office/drawing/2014/main" id="{9A6B4635-93E3-4141-801E-86B0BF3C2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770" y="951730"/>
                        <a:ext cx="3134122" cy="725797"/>
                      </a:xfrm>
                      <a:prstGeom prst="rect">
                        <a:avLst/>
                      </a:prstGeom>
                      <a:solidFill>
                        <a:srgbClr val="00B0F0">
                          <a:alpha val="23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D1037C0-5B6F-DB41-BD41-37E2E9E517D9}"/>
              </a:ext>
            </a:extLst>
          </p:cNvPr>
          <p:cNvSpPr txBox="1"/>
          <p:nvPr/>
        </p:nvSpPr>
        <p:spPr>
          <a:xfrm>
            <a:off x="10251892" y="112996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 panose="02040502050405020303" pitchFamily="18" charset="0"/>
              </a:rPr>
              <a:t>n </a:t>
            </a:r>
            <a:r>
              <a:rPr lang="en-US" dirty="0">
                <a:latin typeface="Georgia" panose="02040502050405020303" pitchFamily="18" charset="0"/>
              </a:rPr>
              <a:t>= 1, 2, 3, 4, …..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4EAADB-70D9-544E-92A5-AAA07EABA19A}"/>
              </a:ext>
            </a:extLst>
          </p:cNvPr>
          <p:cNvSpPr txBox="1"/>
          <p:nvPr/>
        </p:nvSpPr>
        <p:spPr>
          <a:xfrm>
            <a:off x="6934200" y="1752600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 panose="02040502050405020303" pitchFamily="18" charset="0"/>
              </a:rPr>
              <a:t>n </a:t>
            </a:r>
            <a:r>
              <a:rPr lang="en-US" dirty="0">
                <a:latin typeface="Georgia" panose="02040502050405020303" pitchFamily="18" charset="0"/>
              </a:rPr>
              <a:t>≠ 0, as wavefunction cannot be zero everywhere</a:t>
            </a:r>
          </a:p>
        </p:txBody>
      </p:sp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1986646B-076C-8548-9A56-CAAF840BA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687295"/>
              </p:ext>
            </p:extLst>
          </p:nvPr>
        </p:nvGraphicFramePr>
        <p:xfrm>
          <a:off x="3646476" y="2615053"/>
          <a:ext cx="4899047" cy="73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46" name="Equation" r:id="rId7" imgW="2794000" imgH="419100" progId="Equation.3">
                  <p:embed/>
                </p:oleObj>
              </mc:Choice>
              <mc:Fallback>
                <p:oleObj name="Equation" r:id="rId7" imgW="2794000" imgH="419100" progId="Equation.3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FDD27F74-3797-B047-A7C0-D30365D136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76" y="2615053"/>
                        <a:ext cx="4899047" cy="736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>
            <a:extLst>
              <a:ext uri="{FF2B5EF4-FFF2-40B4-BE49-F238E27FC236}">
                <a16:creationId xmlns:a16="http://schemas.microsoft.com/office/drawing/2014/main" id="{5B32A747-14F1-B342-A4CE-5DD0CBE2F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519606"/>
              </p:ext>
            </p:extLst>
          </p:nvPr>
        </p:nvGraphicFramePr>
        <p:xfrm>
          <a:off x="4262490" y="5470887"/>
          <a:ext cx="3338638" cy="70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47" name="Equation" r:id="rId9" imgW="2159000" imgH="457200" progId="Equation.3">
                  <p:embed/>
                </p:oleObj>
              </mc:Choice>
              <mc:Fallback>
                <p:oleObj name="Equation" r:id="rId9" imgW="2159000" imgH="457200" progId="Equation.3">
                  <p:embed/>
                  <p:pic>
                    <p:nvPicPr>
                      <p:cNvPr id="43" name="Object 6">
                        <a:extLst>
                          <a:ext uri="{FF2B5EF4-FFF2-40B4-BE49-F238E27FC236}">
                            <a16:creationId xmlns:a16="http://schemas.microsoft.com/office/drawing/2014/main" id="{09C37C54-6218-7B40-A5DA-C9B6DF107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90" y="5470887"/>
                        <a:ext cx="3338638" cy="70909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  <a:alpha val="31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884DE9-F2F6-1F4B-86C7-B23098592C04}"/>
                  </a:ext>
                </a:extLst>
              </p:cNvPr>
              <p:cNvSpPr txBox="1"/>
              <p:nvPr/>
            </p:nvSpPr>
            <p:spPr>
              <a:xfrm>
                <a:off x="1437185" y="3853046"/>
                <a:ext cx="3810000" cy="79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884DE9-F2F6-1F4B-86C7-B23098592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185" y="3853046"/>
                <a:ext cx="3810000" cy="795154"/>
              </a:xfrm>
              <a:prstGeom prst="rect">
                <a:avLst/>
              </a:prstGeom>
              <a:blipFill>
                <a:blip r:embed="rId11"/>
                <a:stretch>
                  <a:fillRect l="-1661" t="-148438" b="-2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1B1311-C5E3-C94E-99C6-D1D3CBBED5B2}"/>
                  </a:ext>
                </a:extLst>
              </p:cNvPr>
              <p:cNvSpPr txBox="1"/>
              <p:nvPr/>
            </p:nvSpPr>
            <p:spPr>
              <a:xfrm>
                <a:off x="4631388" y="3853046"/>
                <a:ext cx="5416397" cy="790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01B1311-C5E3-C94E-99C6-D1D3CBBE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88" y="3853046"/>
                <a:ext cx="5416397" cy="790409"/>
              </a:xfrm>
              <a:prstGeom prst="rect">
                <a:avLst/>
              </a:prstGeom>
              <a:blipFill>
                <a:blip r:embed="rId12"/>
                <a:stretch>
                  <a:fillRect t="-148438" b="-2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817477-E864-9C40-B299-BA3A0E23AB97}"/>
                  </a:ext>
                </a:extLst>
              </p:cNvPr>
              <p:cNvSpPr txBox="1"/>
              <p:nvPr/>
            </p:nvSpPr>
            <p:spPr>
              <a:xfrm>
                <a:off x="9747403" y="3853046"/>
                <a:ext cx="1453997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</m:t>
                      </m:r>
                    </m:oMath>
                  </m:oMathPara>
                </a14:m>
                <a:endParaRPr lang="en-US" sz="20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817477-E864-9C40-B299-BA3A0E23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403" y="3853046"/>
                <a:ext cx="1453997" cy="666529"/>
              </a:xfrm>
              <a:prstGeom prst="rect">
                <a:avLst/>
              </a:prstGeom>
              <a:blipFill>
                <a:blip r:embed="rId1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8">
            <a:extLst>
              <a:ext uri="{FF2B5EF4-FFF2-40B4-BE49-F238E27FC236}">
                <a16:creationId xmlns:a16="http://schemas.microsoft.com/office/drawing/2014/main" id="{6B2B0E94-4B7E-5D4A-86DC-D21684260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/>
          <a:srcRect l="12762" r="5672"/>
          <a:stretch/>
        </p:blipFill>
        <p:spPr bwMode="auto">
          <a:xfrm>
            <a:off x="204546" y="0"/>
            <a:ext cx="2986068" cy="339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626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E7B42D-EAFC-9746-9BAB-4A3A72DCA6C6}"/>
              </a:ext>
            </a:extLst>
          </p:cNvPr>
          <p:cNvSpPr/>
          <p:nvPr/>
        </p:nvSpPr>
        <p:spPr>
          <a:xfrm>
            <a:off x="10251891" y="951730"/>
            <a:ext cx="1804447" cy="901343"/>
          </a:xfrm>
          <a:prstGeom prst="rect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606" name="Object 7"/>
          <p:cNvGraphicFramePr>
            <a:graphicFrameLocks noChangeAspect="1"/>
          </p:cNvGraphicFramePr>
          <p:nvPr/>
        </p:nvGraphicFramePr>
        <p:xfrm>
          <a:off x="2999747" y="951730"/>
          <a:ext cx="2525486" cy="123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47" name="Equation" r:id="rId3" imgW="1587500" imgH="774700" progId="Equation.3">
                  <p:embed/>
                </p:oleObj>
              </mc:Choice>
              <mc:Fallback>
                <p:oleObj name="Equation" r:id="rId3" imgW="1587500" imgH="774700" progId="Equation.3">
                  <p:embed/>
                  <p:pic>
                    <p:nvPicPr>
                      <p:cNvPr id="1536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747" y="951730"/>
                        <a:ext cx="2525486" cy="1237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08" name="Picture 8"/>
          <p:cNvPicPr>
            <a:picLocks noChangeAspect="1" noChangeArrowheads="1"/>
          </p:cNvPicPr>
          <p:nvPr/>
        </p:nvPicPr>
        <p:blipFill rotWithShape="1">
          <a:blip r:embed="rId5" cstate="print"/>
          <a:srcRect l="12762" r="5672"/>
          <a:stretch/>
        </p:blipFill>
        <p:spPr bwMode="auto">
          <a:xfrm>
            <a:off x="204546" y="0"/>
            <a:ext cx="2986068" cy="339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124200" y="277911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Particle in 1-D Box: </a:t>
            </a:r>
            <a:r>
              <a:rPr lang="en-US" sz="20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Wavefunctiona</a:t>
            </a:r>
            <a:endParaRPr lang="en-US" sz="20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037C0-5B6F-DB41-BD41-37E2E9E517D9}"/>
              </a:ext>
            </a:extLst>
          </p:cNvPr>
          <p:cNvSpPr txBox="1"/>
          <p:nvPr/>
        </p:nvSpPr>
        <p:spPr>
          <a:xfrm>
            <a:off x="10251892" y="112996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 panose="02040502050405020303" pitchFamily="18" charset="0"/>
              </a:rPr>
              <a:t>n </a:t>
            </a:r>
            <a:r>
              <a:rPr lang="en-US" dirty="0">
                <a:latin typeface="Georgia" panose="02040502050405020303" pitchFamily="18" charset="0"/>
              </a:rPr>
              <a:t>= 1, 2, 3, 4, …..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4EAADB-70D9-544E-92A5-AAA07EABA19A}"/>
              </a:ext>
            </a:extLst>
          </p:cNvPr>
          <p:cNvSpPr txBox="1"/>
          <p:nvPr/>
        </p:nvSpPr>
        <p:spPr>
          <a:xfrm>
            <a:off x="6934200" y="1752600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 panose="02040502050405020303" pitchFamily="18" charset="0"/>
              </a:rPr>
              <a:t>n </a:t>
            </a:r>
            <a:r>
              <a:rPr lang="en-US" dirty="0">
                <a:latin typeface="Georgia" panose="02040502050405020303" pitchFamily="18" charset="0"/>
              </a:rPr>
              <a:t>≠ 0, as wavefunction cannot be zero everywhere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F625D-9726-0F41-AFBF-052CA6F47FA4}"/>
                  </a:ext>
                </a:extLst>
              </p:cNvPr>
              <p:cNvSpPr txBox="1"/>
              <p:nvPr/>
            </p:nvSpPr>
            <p:spPr>
              <a:xfrm>
                <a:off x="8153400" y="994301"/>
                <a:ext cx="2099421" cy="910699"/>
              </a:xfrm>
              <a:prstGeom prst="rect">
                <a:avLst/>
              </a:prstGeom>
              <a:solidFill>
                <a:srgbClr val="00B0F0">
                  <a:alpha val="23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F625D-9726-0F41-AFBF-052CA6F4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994301"/>
                <a:ext cx="2099421" cy="910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 descr="pib_psi.png">
            <a:extLst>
              <a:ext uri="{FF2B5EF4-FFF2-40B4-BE49-F238E27FC236}">
                <a16:creationId xmlns:a16="http://schemas.microsoft.com/office/drawing/2014/main" id="{5C652F2C-43C9-A346-B3A9-FC33FDF6F38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l="2484" r="59015"/>
          <a:stretch/>
        </p:blipFill>
        <p:spPr>
          <a:xfrm>
            <a:off x="371580" y="334897"/>
            <a:ext cx="2066820" cy="2328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728E7-42E6-FB41-B3C5-D9D18A6BB7BF}"/>
              </a:ext>
            </a:extLst>
          </p:cNvPr>
          <p:cNvSpPr txBox="1"/>
          <p:nvPr/>
        </p:nvSpPr>
        <p:spPr>
          <a:xfrm>
            <a:off x="5160214" y="243840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Orthogonality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1F87DE-910F-6049-BB53-5A1D4574D315}"/>
                  </a:ext>
                </a:extLst>
              </p:cNvPr>
              <p:cNvSpPr txBox="1"/>
              <p:nvPr/>
            </p:nvSpPr>
            <p:spPr>
              <a:xfrm>
                <a:off x="3496410" y="3048000"/>
                <a:ext cx="5308184" cy="532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</m:e>
                    </m:nary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en-US" sz="2000" dirty="0"/>
                  <a:t>.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1F87DE-910F-6049-BB53-5A1D4574D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10" y="3048000"/>
                <a:ext cx="5308184" cy="532005"/>
              </a:xfrm>
              <a:prstGeom prst="rect">
                <a:avLst/>
              </a:prstGeom>
              <a:blipFill>
                <a:blip r:embed="rId8"/>
                <a:stretch>
                  <a:fillRect l="-8592" t="-107143" b="-15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F4129C-4176-CE4F-855F-27D743A06076}"/>
                  </a:ext>
                </a:extLst>
              </p:cNvPr>
              <p:cNvSpPr txBox="1"/>
              <p:nvPr/>
            </p:nvSpPr>
            <p:spPr>
              <a:xfrm>
                <a:off x="5715000" y="3657600"/>
                <a:ext cx="5149295" cy="784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F4129C-4176-CE4F-855F-27D743A06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657600"/>
                <a:ext cx="5149295" cy="784574"/>
              </a:xfrm>
              <a:prstGeom prst="rect">
                <a:avLst/>
              </a:prstGeom>
              <a:blipFill>
                <a:blip r:embed="rId9"/>
                <a:stretch>
                  <a:fillRect l="-9852" t="-154839" b="-230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5F3919-94C1-EE41-B4D2-9342EDE26FF6}"/>
                  </a:ext>
                </a:extLst>
              </p:cNvPr>
              <p:cNvSpPr txBox="1"/>
              <p:nvPr/>
            </p:nvSpPr>
            <p:spPr>
              <a:xfrm>
                <a:off x="5715000" y="4495800"/>
                <a:ext cx="6486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5F3919-94C1-EE41-B4D2-9342EDE26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4495800"/>
                <a:ext cx="64863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458DD33-0C9E-E841-98FA-C1A8A55E4911}"/>
              </a:ext>
            </a:extLst>
          </p:cNvPr>
          <p:cNvSpPr txBox="1"/>
          <p:nvPr/>
        </p:nvSpPr>
        <p:spPr>
          <a:xfrm>
            <a:off x="3928306" y="5572873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Is the first derivative continuous?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7E50E4-350B-8445-80E6-954D4EE9617B}"/>
              </a:ext>
            </a:extLst>
          </p:cNvPr>
          <p:cNvSpPr txBox="1"/>
          <p:nvPr/>
        </p:nvSpPr>
        <p:spPr>
          <a:xfrm>
            <a:off x="4907168" y="6026609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Not at </a:t>
            </a:r>
            <a:r>
              <a:rPr lang="en-US" i="1" dirty="0">
                <a:latin typeface="Georgia" panose="02040502050405020303" pitchFamily="18" charset="0"/>
              </a:rPr>
              <a:t>x</a:t>
            </a:r>
            <a:r>
              <a:rPr lang="en-US" dirty="0">
                <a:latin typeface="Georgia" panose="02040502050405020303" pitchFamily="18" charset="0"/>
              </a:rPr>
              <a:t> = 0 and </a:t>
            </a:r>
            <a:r>
              <a:rPr lang="en-US" i="1" dirty="0">
                <a:latin typeface="Georgia" panose="02040502050405020303" pitchFamily="18" charset="0"/>
              </a:rPr>
              <a:t>x</a:t>
            </a:r>
            <a:r>
              <a:rPr lang="en-US" dirty="0">
                <a:latin typeface="Georgia" panose="02040502050405020303" pitchFamily="18" charset="0"/>
              </a:rPr>
              <a:t> = </a:t>
            </a:r>
            <a:r>
              <a:rPr lang="en-US" i="1" dirty="0">
                <a:latin typeface="Georgia" panose="02040502050405020303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5729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E7B42D-EAFC-9746-9BAB-4A3A72DCA6C6}"/>
              </a:ext>
            </a:extLst>
          </p:cNvPr>
          <p:cNvSpPr/>
          <p:nvPr/>
        </p:nvSpPr>
        <p:spPr>
          <a:xfrm>
            <a:off x="10251891" y="951730"/>
            <a:ext cx="1804447" cy="901343"/>
          </a:xfrm>
          <a:prstGeom prst="rect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606" name="Object 7"/>
          <p:cNvGraphicFramePr>
            <a:graphicFrameLocks noChangeAspect="1"/>
          </p:cNvGraphicFramePr>
          <p:nvPr/>
        </p:nvGraphicFramePr>
        <p:xfrm>
          <a:off x="2999747" y="951730"/>
          <a:ext cx="2525486" cy="123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40" name="Equation" r:id="rId3" imgW="1587500" imgH="774700" progId="Equation.3">
                  <p:embed/>
                </p:oleObj>
              </mc:Choice>
              <mc:Fallback>
                <p:oleObj name="Equation" r:id="rId3" imgW="1587500" imgH="774700" progId="Equation.3">
                  <p:embed/>
                  <p:pic>
                    <p:nvPicPr>
                      <p:cNvPr id="1536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747" y="951730"/>
                        <a:ext cx="2525486" cy="1237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08" name="Picture 8"/>
          <p:cNvPicPr>
            <a:picLocks noChangeAspect="1" noChangeArrowheads="1"/>
          </p:cNvPicPr>
          <p:nvPr/>
        </p:nvPicPr>
        <p:blipFill rotWithShape="1">
          <a:blip r:embed="rId5" cstate="print"/>
          <a:srcRect l="12762" r="5672"/>
          <a:stretch/>
        </p:blipFill>
        <p:spPr bwMode="auto">
          <a:xfrm>
            <a:off x="204546" y="0"/>
            <a:ext cx="2986068" cy="339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124200" y="277911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Particle in 1-D Box: Energy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037C0-5B6F-DB41-BD41-37E2E9E517D9}"/>
              </a:ext>
            </a:extLst>
          </p:cNvPr>
          <p:cNvSpPr txBox="1"/>
          <p:nvPr/>
        </p:nvSpPr>
        <p:spPr>
          <a:xfrm>
            <a:off x="10251892" y="112996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 panose="02040502050405020303" pitchFamily="18" charset="0"/>
              </a:rPr>
              <a:t>n </a:t>
            </a:r>
            <a:r>
              <a:rPr lang="en-US" dirty="0">
                <a:latin typeface="Georgia" panose="02040502050405020303" pitchFamily="18" charset="0"/>
              </a:rPr>
              <a:t>= 1, 2, 3, 4, …..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4EAADB-70D9-544E-92A5-AAA07EABA19A}"/>
              </a:ext>
            </a:extLst>
          </p:cNvPr>
          <p:cNvSpPr txBox="1"/>
          <p:nvPr/>
        </p:nvSpPr>
        <p:spPr>
          <a:xfrm>
            <a:off x="6934200" y="1752600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 panose="02040502050405020303" pitchFamily="18" charset="0"/>
              </a:rPr>
              <a:t>n </a:t>
            </a:r>
            <a:r>
              <a:rPr lang="en-US" dirty="0">
                <a:latin typeface="Georgia" panose="02040502050405020303" pitchFamily="18" charset="0"/>
              </a:rPr>
              <a:t>≠ 0, as wavefunction cannot be zero everywhere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F625D-9726-0F41-AFBF-052CA6F47FA4}"/>
                  </a:ext>
                </a:extLst>
              </p:cNvPr>
              <p:cNvSpPr txBox="1"/>
              <p:nvPr/>
            </p:nvSpPr>
            <p:spPr>
              <a:xfrm>
                <a:off x="8153400" y="994301"/>
                <a:ext cx="2099421" cy="910699"/>
              </a:xfrm>
              <a:prstGeom prst="rect">
                <a:avLst/>
              </a:prstGeom>
              <a:solidFill>
                <a:srgbClr val="00B0F0">
                  <a:alpha val="23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F625D-9726-0F41-AFBF-052CA6F4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994301"/>
                <a:ext cx="2099421" cy="910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CC2A64B6-2556-5F4E-A594-242BE763C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546" y="3836064"/>
          <a:ext cx="1295400" cy="778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41" name="Equation" r:id="rId7" imgW="698500" imgH="419100" progId="Equation.3">
                  <p:embed/>
                </p:oleObj>
              </mc:Choice>
              <mc:Fallback>
                <p:oleObj name="Equation" r:id="rId7" imgW="698500" imgH="419100" progId="Equation.3">
                  <p:embed/>
                  <p:pic>
                    <p:nvPicPr>
                      <p:cNvPr id="15" name="Object 9">
                        <a:extLst>
                          <a:ext uri="{FF2B5EF4-FFF2-40B4-BE49-F238E27FC236}">
                            <a16:creationId xmlns:a16="http://schemas.microsoft.com/office/drawing/2014/main" id="{CC2A64B6-2556-5F4E-A594-242BE763C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46" y="3836064"/>
                        <a:ext cx="1295400" cy="778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4AD7CD58-A09A-2A44-BE5D-80F2CA893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283" y="4738443"/>
          <a:ext cx="4585608" cy="40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42" name="Equation" r:id="rId9" imgW="2451100" imgH="215900" progId="Equation.3">
                  <p:embed/>
                </p:oleObj>
              </mc:Choice>
              <mc:Fallback>
                <p:oleObj name="Equation" r:id="rId9" imgW="2451100" imgH="215900" progId="Equation.3">
                  <p:embed/>
                  <p:pic>
                    <p:nvPicPr>
                      <p:cNvPr id="16" name="Object 7">
                        <a:extLst>
                          <a:ext uri="{FF2B5EF4-FFF2-40B4-BE49-F238E27FC236}">
                            <a16:creationId xmlns:a16="http://schemas.microsoft.com/office/drawing/2014/main" id="{4AD7CD58-A09A-2A44-BE5D-80F2CA893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83" y="4738443"/>
                        <a:ext cx="4585608" cy="405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6B8476F9-795D-0B4A-98D7-F2AB08612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4748" y="5392056"/>
          <a:ext cx="4232461" cy="82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43" name="Equation" r:id="rId11" imgW="2222500" imgH="431800" progId="Equation.3">
                  <p:embed/>
                </p:oleObj>
              </mc:Choice>
              <mc:Fallback>
                <p:oleObj name="Equation" r:id="rId11" imgW="2222500" imgH="431800" progId="Equation.3">
                  <p:embed/>
                  <p:pic>
                    <p:nvPicPr>
                      <p:cNvPr id="17" name="Object 11">
                        <a:extLst>
                          <a:ext uri="{FF2B5EF4-FFF2-40B4-BE49-F238E27FC236}">
                            <a16:creationId xmlns:a16="http://schemas.microsoft.com/office/drawing/2014/main" id="{6B8476F9-795D-0B4A-98D7-F2AB08612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748" y="5392056"/>
                        <a:ext cx="4232461" cy="823021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4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2">
            <a:extLst>
              <a:ext uri="{FF2B5EF4-FFF2-40B4-BE49-F238E27FC236}">
                <a16:creationId xmlns:a16="http://schemas.microsoft.com/office/drawing/2014/main" id="{E7017A9B-65AE-D847-BEEA-6D1FF49A5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/>
          <a:srcRect l="14251" r="10967"/>
          <a:stretch/>
        </p:blipFill>
        <p:spPr bwMode="auto">
          <a:xfrm>
            <a:off x="838200" y="457201"/>
            <a:ext cx="167639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BBBBCB-A389-FB4B-B7CB-F22C25197FD3}"/>
              </a:ext>
            </a:extLst>
          </p:cNvPr>
          <p:cNvSpPr txBox="1"/>
          <p:nvPr/>
        </p:nvSpPr>
        <p:spPr>
          <a:xfrm>
            <a:off x="4697386" y="2450068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Energy is quantized!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4B4C98-4C3F-0344-B10D-CFE08B635978}"/>
              </a:ext>
            </a:extLst>
          </p:cNvPr>
          <p:cNvSpPr txBox="1"/>
          <p:nvPr/>
        </p:nvSpPr>
        <p:spPr>
          <a:xfrm>
            <a:off x="5056414" y="3007463"/>
            <a:ext cx="534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Boundary conditions are the origin of quantization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AB9B27-EC01-384A-8431-D6039997C7CC}"/>
              </a:ext>
            </a:extLst>
          </p:cNvPr>
          <p:cNvSpPr/>
          <p:nvPr/>
        </p:nvSpPr>
        <p:spPr>
          <a:xfrm>
            <a:off x="4697386" y="3801070"/>
            <a:ext cx="61526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Energy separation increases with increasing values of </a:t>
            </a:r>
            <a:r>
              <a:rPr lang="en-US" i="1" dirty="0">
                <a:solidFill>
                  <a:prstClr val="black"/>
                </a:solidFill>
                <a:latin typeface="Georgia" pitchFamily="18" charset="0"/>
              </a:rPr>
              <a:t>n </a:t>
            </a:r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Lowest possible energy is non-zero: </a:t>
            </a:r>
            <a:r>
              <a:rPr lang="en-US" dirty="0">
                <a:solidFill>
                  <a:srgbClr val="0070C0"/>
                </a:solidFill>
                <a:latin typeface="Georgia" pitchFamily="18" charset="0"/>
              </a:rPr>
              <a:t>Zero point energy 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28" name="Object 10">
            <a:extLst>
              <a:ext uri="{FF2B5EF4-FFF2-40B4-BE49-F238E27FC236}">
                <a16:creationId xmlns:a16="http://schemas.microsoft.com/office/drawing/2014/main" id="{FAE41C63-3CA6-944B-8148-E1B4E4A0EA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6397" y="5033918"/>
          <a:ext cx="5259388" cy="75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44" name="Equation" r:id="rId14" imgW="3263900" imgH="469900" progId="Equation.3">
                  <p:embed/>
                </p:oleObj>
              </mc:Choice>
              <mc:Fallback>
                <p:oleObj name="Equation" r:id="rId14" imgW="3263900" imgH="469900" progId="Equation.3">
                  <p:embed/>
                  <p:pic>
                    <p:nvPicPr>
                      <p:cNvPr id="28" name="Object 10">
                        <a:extLst>
                          <a:ext uri="{FF2B5EF4-FFF2-40B4-BE49-F238E27FC236}">
                            <a16:creationId xmlns:a16="http://schemas.microsoft.com/office/drawing/2014/main" id="{FAE41C63-3CA6-944B-8148-E1B4E4A0EA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97" y="5033918"/>
                        <a:ext cx="5259388" cy="759166"/>
                      </a:xfrm>
                      <a:prstGeom prst="rect">
                        <a:avLst/>
                      </a:prstGeom>
                      <a:solidFill>
                        <a:srgbClr val="FFFF00">
                          <a:alpha val="13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4BE6CE04-2571-BA42-AC85-B6E2FC426921}"/>
              </a:ext>
            </a:extLst>
          </p:cNvPr>
          <p:cNvSpPr/>
          <p:nvPr/>
        </p:nvSpPr>
        <p:spPr>
          <a:xfrm>
            <a:off x="4759385" y="6031468"/>
            <a:ext cx="59436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Larger the box, smaller the energy of </a:t>
            </a:r>
            <a:r>
              <a:rPr lang="en-US" i="1" dirty="0">
                <a:solidFill>
                  <a:prstClr val="black"/>
                </a:solidFill>
                <a:latin typeface="Georgia" pitchFamily="18" charset="0"/>
              </a:rPr>
              <a:t>h</a:t>
            </a:r>
            <a:r>
              <a:rPr lang="el-GR" i="1" dirty="0">
                <a:solidFill>
                  <a:prstClr val="black"/>
                </a:solidFill>
                <a:latin typeface="Georgia" pitchFamily="18" charset="0"/>
              </a:rPr>
              <a:t>ν</a:t>
            </a:r>
            <a:endParaRPr lang="en-US" i="1" dirty="0">
              <a:solidFill>
                <a:prstClr val="black"/>
              </a:solidFill>
              <a:latin typeface="Georgia" pitchFamily="18" charset="0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51FAFF2-965A-C34A-8A67-4B39D583F867}"/>
              </a:ext>
            </a:extLst>
          </p:cNvPr>
          <p:cNvSpPr/>
          <p:nvPr/>
        </p:nvSpPr>
        <p:spPr>
          <a:xfrm>
            <a:off x="2057400" y="4614183"/>
            <a:ext cx="1066800" cy="529354"/>
          </a:xfrm>
          <a:prstGeom prst="wedgeRoundRectCallout">
            <a:avLst>
              <a:gd name="adj1" fmla="val -123137"/>
              <a:gd name="adj2" fmla="val -16317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52793A-958D-E640-868D-ECB0E41D59DA}"/>
                  </a:ext>
                </a:extLst>
              </p:cNvPr>
              <p:cNvSpPr txBox="1"/>
              <p:nvPr/>
            </p:nvSpPr>
            <p:spPr>
              <a:xfrm>
                <a:off x="10504884" y="4107473"/>
                <a:ext cx="1566005" cy="771686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52793A-958D-E640-868D-ECB0E41D5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884" y="4107473"/>
                <a:ext cx="1566005" cy="771686"/>
              </a:xfrm>
              <a:prstGeom prst="rect">
                <a:avLst/>
              </a:prstGeom>
              <a:blipFill>
                <a:blip r:embed="rId1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24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build="p"/>
      <p:bldP spid="30" grpId="0"/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0693B7-448C-CD4E-97CB-9139324DA47A}"/>
              </a:ext>
            </a:extLst>
          </p:cNvPr>
          <p:cNvGrpSpPr/>
          <p:nvPr/>
        </p:nvGrpSpPr>
        <p:grpSpPr>
          <a:xfrm>
            <a:off x="228600" y="1198436"/>
            <a:ext cx="3932050" cy="1107996"/>
            <a:chOff x="2438400" y="1143001"/>
            <a:chExt cx="3932050" cy="1107996"/>
          </a:xfrm>
        </p:grpSpPr>
        <p:sp>
          <p:nvSpPr>
            <p:cNvPr id="10" name="Rectangle 9"/>
            <p:cNvSpPr/>
            <p:nvPr/>
          </p:nvSpPr>
          <p:spPr>
            <a:xfrm>
              <a:off x="2438400" y="1143001"/>
              <a:ext cx="3932050" cy="1107996"/>
            </a:xfrm>
            <a:prstGeom prst="rect">
              <a:avLst/>
            </a:prstGeom>
            <a:solidFill>
              <a:srgbClr val="00B0F0">
                <a:alpha val="16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endParaRPr lang="en-US" sz="2400" dirty="0">
                <a:solidFill>
                  <a:schemeClr val="tx1"/>
                </a:solidFill>
                <a:latin typeface="Georgia" pitchFamily="18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Georgia" pitchFamily="18" charset="0"/>
                </a:rPr>
                <a:t>Wavefunction:</a:t>
              </a:r>
              <a:endParaRPr lang="en-US" i="1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sz="2400" dirty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graphicFrame>
          <p:nvGraphicFramePr>
            <p:cNvPr id="16282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045328"/>
                </p:ext>
              </p:extLst>
            </p:nvPr>
          </p:nvGraphicFramePr>
          <p:xfrm>
            <a:off x="4262250" y="1270349"/>
            <a:ext cx="2108200" cy="753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562" name="Equation" r:id="rId3" imgW="1282700" imgH="457200" progId="Equation.3">
                    <p:embed/>
                  </p:oleObj>
                </mc:Choice>
                <mc:Fallback>
                  <p:oleObj name="Equation" r:id="rId3" imgW="1282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250" y="1270349"/>
                          <a:ext cx="2108200" cy="753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" name="Picture 6" descr="pib_psi.png"/>
          <p:cNvPicPr>
            <a:picLocks noChangeAspect="1"/>
          </p:cNvPicPr>
          <p:nvPr/>
        </p:nvPicPr>
        <p:blipFill rotWithShape="1">
          <a:blip r:embed="rId5" cstate="print"/>
          <a:srcRect r="51771"/>
          <a:stretch/>
        </p:blipFill>
        <p:spPr>
          <a:xfrm>
            <a:off x="228600" y="2831016"/>
            <a:ext cx="2959096" cy="39391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48200" y="1093481"/>
            <a:ext cx="5780022" cy="1477328"/>
          </a:xfrm>
          <a:prstGeom prst="rect">
            <a:avLst/>
          </a:prstGeom>
          <a:solidFill>
            <a:srgbClr val="9BBB59">
              <a:alpha val="18000"/>
            </a:srgbClr>
          </a:solidFill>
          <a:ln>
            <a:solidFill>
              <a:srgbClr val="9BBB5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n=1,3.. Symmetric </a:t>
            </a:r>
            <a:r>
              <a:rPr lang="en-US" dirty="0" err="1">
                <a:solidFill>
                  <a:prstClr val="black"/>
                </a:solidFill>
                <a:latin typeface="Georgia" pitchFamily="18" charset="0"/>
              </a:rPr>
              <a:t>wrt</a:t>
            </a:r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 inversion (even function)</a:t>
            </a:r>
          </a:p>
          <a:p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n=2,4.. Anti-Symmetric (odd function)</a:t>
            </a:r>
          </a:p>
          <a:p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Number of Nodes (zero crossings) = n-1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2B07F9-838E-8441-BA35-D461DF4822EA}"/>
              </a:ext>
            </a:extLst>
          </p:cNvPr>
          <p:cNvSpPr/>
          <p:nvPr/>
        </p:nvSpPr>
        <p:spPr>
          <a:xfrm>
            <a:off x="3124200" y="277911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Particle in 1-D Box: Spectroscopy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A3C98-03FC-414D-A351-BF186F7F2ED7}"/>
                  </a:ext>
                </a:extLst>
              </p:cNvPr>
              <p:cNvSpPr txBox="1"/>
              <p:nvPr/>
            </p:nvSpPr>
            <p:spPr>
              <a:xfrm>
                <a:off x="3578327" y="2835185"/>
                <a:ext cx="51989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eorgia" panose="02040502050405020303" pitchFamily="18" charset="0"/>
                  </a:rPr>
                  <a:t>Transition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</a:t>
                </a:r>
                <a:r>
                  <a:rPr lang="en-US" dirty="0">
                    <a:latin typeface="Georgia" panose="02040502050405020303" pitchFamily="18" charset="0"/>
                  </a:rPr>
                  <a:t>is allowed when </a:t>
                </a:r>
              </a:p>
              <a:p>
                <a:r>
                  <a:rPr lang="en-US" b="1" dirty="0">
                    <a:latin typeface="Georgia" panose="02040502050405020303" pitchFamily="18" charset="0"/>
                  </a:rPr>
                  <a:t>Transition Moment Integral</a:t>
                </a:r>
                <a:r>
                  <a:rPr lang="en-US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A3C98-03FC-414D-A351-BF186F7F2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327" y="2835185"/>
                <a:ext cx="5198924" cy="707886"/>
              </a:xfrm>
              <a:prstGeom prst="rect">
                <a:avLst/>
              </a:prstGeom>
              <a:blipFill>
                <a:blip r:embed="rId6"/>
                <a:stretch>
                  <a:fillRect l="-97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8E6625-1E05-704A-A19A-300EA559B12A}"/>
                  </a:ext>
                </a:extLst>
              </p:cNvPr>
              <p:cNvSpPr txBox="1"/>
              <p:nvPr/>
            </p:nvSpPr>
            <p:spPr>
              <a:xfrm>
                <a:off x="5410200" y="3671714"/>
                <a:ext cx="11019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8E6625-1E05-704A-A19A-300EA559B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671714"/>
                <a:ext cx="1101905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7B4A0E-19A0-704C-9803-167D84F7A3FD}"/>
                  </a:ext>
                </a:extLst>
              </p:cNvPr>
              <p:cNvSpPr txBox="1"/>
              <p:nvPr/>
            </p:nvSpPr>
            <p:spPr>
              <a:xfrm>
                <a:off x="9167882" y="3173739"/>
                <a:ext cx="1645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7B4A0E-19A0-704C-9803-167D84F7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882" y="3173739"/>
                <a:ext cx="1645194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8CDE9FE-6769-1244-9AB5-B0663846C3BF}"/>
              </a:ext>
            </a:extLst>
          </p:cNvPr>
          <p:cNvSpPr txBox="1"/>
          <p:nvPr/>
        </p:nvSpPr>
        <p:spPr>
          <a:xfrm>
            <a:off x="3578327" y="4245114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Non-zero integral: </a:t>
            </a:r>
            <a:r>
              <a:rPr lang="en-US" b="1" dirty="0">
                <a:latin typeface="Georgia" panose="02040502050405020303" pitchFamily="18" charset="0"/>
              </a:rPr>
              <a:t>Symmetric</a:t>
            </a:r>
            <a:r>
              <a:rPr lang="en-US" dirty="0">
                <a:latin typeface="Georgia" panose="02040502050405020303" pitchFamily="18" charset="0"/>
              </a:rPr>
              <a:t> integrand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062300CD-B77F-B642-9171-D90372CC0AA1}"/>
              </a:ext>
            </a:extLst>
          </p:cNvPr>
          <p:cNvSpPr/>
          <p:nvPr/>
        </p:nvSpPr>
        <p:spPr>
          <a:xfrm>
            <a:off x="7010400" y="3189128"/>
            <a:ext cx="2157482" cy="353943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6458F03-896C-8547-836A-F26B51B9DC62}"/>
              </a:ext>
            </a:extLst>
          </p:cNvPr>
          <p:cNvSpPr/>
          <p:nvPr/>
        </p:nvSpPr>
        <p:spPr>
          <a:xfrm>
            <a:off x="9601200" y="3189128"/>
            <a:ext cx="347487" cy="105598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674873-C8C7-3D41-AF0E-4B80C1BBF0A9}"/>
              </a:ext>
            </a:extLst>
          </p:cNvPr>
          <p:cNvSpPr txBox="1"/>
          <p:nvPr/>
        </p:nvSpPr>
        <p:spPr>
          <a:xfrm>
            <a:off x="9004306" y="4156199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Antisymmetric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2B688-FA7C-B748-9AF6-4704980FB178}"/>
              </a:ext>
            </a:extLst>
          </p:cNvPr>
          <p:cNvSpPr txBox="1"/>
          <p:nvPr/>
        </p:nvSpPr>
        <p:spPr>
          <a:xfrm>
            <a:off x="3581400" y="4736068"/>
            <a:ext cx="77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If one wave function is symmetric, then the other should be antisymmetric</a:t>
            </a:r>
            <a:endParaRPr lang="en-US" sz="20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B78A79-BCA5-3B4B-A401-49788868C08E}"/>
                  </a:ext>
                </a:extLst>
              </p:cNvPr>
              <p:cNvSpPr txBox="1"/>
              <p:nvPr/>
            </p:nvSpPr>
            <p:spPr>
              <a:xfrm>
                <a:off x="3581400" y="5257800"/>
                <a:ext cx="3537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Selection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3, 5, …..</m:t>
                    </m:r>
                  </m:oMath>
                </a14:m>
                <a:endParaRPr lang="en-US" sz="2000" dirty="0">
                  <a:solidFill>
                    <a:srgbClr val="0070C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DB78A79-BCA5-3B4B-A401-49788868C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257800"/>
                <a:ext cx="3537315" cy="369332"/>
              </a:xfrm>
              <a:prstGeom prst="rect">
                <a:avLst/>
              </a:prstGeom>
              <a:blipFill>
                <a:blip r:embed="rId9"/>
                <a:stretch>
                  <a:fillRect l="-1429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13FE512-DF25-0741-9EB6-73E7DC0C15D7}"/>
              </a:ext>
            </a:extLst>
          </p:cNvPr>
          <p:cNvSpPr txBox="1"/>
          <p:nvPr/>
        </p:nvSpPr>
        <p:spPr>
          <a:xfrm>
            <a:off x="3581400" y="5802868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Odd to even, even to odd transitions are allowed</a:t>
            </a:r>
            <a:endParaRPr lang="en-US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52C43F-FE6A-9E43-B2B6-F0C98243A350}"/>
              </a:ext>
            </a:extLst>
          </p:cNvPr>
          <p:cNvCxnSpPr>
            <a:cxnSpLocks/>
          </p:cNvCxnSpPr>
          <p:nvPr/>
        </p:nvCxnSpPr>
        <p:spPr>
          <a:xfrm flipV="1">
            <a:off x="1371600" y="5867400"/>
            <a:ext cx="0" cy="6096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CFC2D7-AB31-C14D-BAE9-58485F5851D0}"/>
              </a:ext>
            </a:extLst>
          </p:cNvPr>
          <p:cNvCxnSpPr>
            <a:cxnSpLocks/>
          </p:cNvCxnSpPr>
          <p:nvPr/>
        </p:nvCxnSpPr>
        <p:spPr>
          <a:xfrm flipV="1">
            <a:off x="1708148" y="3671714"/>
            <a:ext cx="0" cy="2805288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D30A56-13CE-D540-97CE-9973A164E962}"/>
              </a:ext>
            </a:extLst>
          </p:cNvPr>
          <p:cNvCxnSpPr>
            <a:cxnSpLocks/>
          </p:cNvCxnSpPr>
          <p:nvPr/>
        </p:nvCxnSpPr>
        <p:spPr>
          <a:xfrm flipV="1">
            <a:off x="2438400" y="4920734"/>
            <a:ext cx="0" cy="159002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ultiply 32">
            <a:extLst>
              <a:ext uri="{FF2B5EF4-FFF2-40B4-BE49-F238E27FC236}">
                <a16:creationId xmlns:a16="http://schemas.microsoft.com/office/drawing/2014/main" id="{4E098524-3E4D-794C-961A-FCFCFCD6A132}"/>
              </a:ext>
            </a:extLst>
          </p:cNvPr>
          <p:cNvSpPr/>
          <p:nvPr/>
        </p:nvSpPr>
        <p:spPr>
          <a:xfrm>
            <a:off x="2219322" y="5480597"/>
            <a:ext cx="457200" cy="36040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4" grpId="0"/>
      <p:bldP spid="13" grpId="0" animBg="1"/>
      <p:bldP spid="15" grpId="0" animBg="1"/>
      <p:bldP spid="17" grpId="0"/>
      <p:bldP spid="18" grpId="0"/>
      <p:bldP spid="19" grpId="0"/>
      <p:bldP spid="20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E7B42D-EAFC-9746-9BAB-4A3A72DCA6C6}"/>
              </a:ext>
            </a:extLst>
          </p:cNvPr>
          <p:cNvSpPr/>
          <p:nvPr/>
        </p:nvSpPr>
        <p:spPr>
          <a:xfrm>
            <a:off x="10251891" y="951730"/>
            <a:ext cx="1804447" cy="901343"/>
          </a:xfrm>
          <a:prstGeom prst="rect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277911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Particle in 1-D Box: Examples in Chemistry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037C0-5B6F-DB41-BD41-37E2E9E517D9}"/>
              </a:ext>
            </a:extLst>
          </p:cNvPr>
          <p:cNvSpPr txBox="1"/>
          <p:nvPr/>
        </p:nvSpPr>
        <p:spPr>
          <a:xfrm>
            <a:off x="10251892" y="112996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 panose="02040502050405020303" pitchFamily="18" charset="0"/>
              </a:rPr>
              <a:t>n </a:t>
            </a:r>
            <a:r>
              <a:rPr lang="en-US" dirty="0">
                <a:latin typeface="Georgia" panose="02040502050405020303" pitchFamily="18" charset="0"/>
              </a:rPr>
              <a:t>= 1, 2, 3, 4, …..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F625D-9726-0F41-AFBF-052CA6F47FA4}"/>
                  </a:ext>
                </a:extLst>
              </p:cNvPr>
              <p:cNvSpPr txBox="1"/>
              <p:nvPr/>
            </p:nvSpPr>
            <p:spPr>
              <a:xfrm>
                <a:off x="8153400" y="994301"/>
                <a:ext cx="2099421" cy="910699"/>
              </a:xfrm>
              <a:prstGeom prst="rect">
                <a:avLst/>
              </a:prstGeom>
              <a:solidFill>
                <a:srgbClr val="00B0F0">
                  <a:alpha val="23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F625D-9726-0F41-AFBF-052CA6F4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994301"/>
                <a:ext cx="2099421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6B8476F9-795D-0B4A-98D7-F2AB08612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972677"/>
              </p:ext>
            </p:extLst>
          </p:nvPr>
        </p:nvGraphicFramePr>
        <p:xfrm>
          <a:off x="7959539" y="1885210"/>
          <a:ext cx="4232461" cy="82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93" name="Equation" r:id="rId4" imgW="2222500" imgH="431800" progId="Equation.3">
                  <p:embed/>
                </p:oleObj>
              </mc:Choice>
              <mc:Fallback>
                <p:oleObj name="Equation" r:id="rId4" imgW="2222500" imgH="431800" progId="Equation.3">
                  <p:embed/>
                  <p:pic>
                    <p:nvPicPr>
                      <p:cNvPr id="17" name="Object 11">
                        <a:extLst>
                          <a:ext uri="{FF2B5EF4-FFF2-40B4-BE49-F238E27FC236}">
                            <a16:creationId xmlns:a16="http://schemas.microsoft.com/office/drawing/2014/main" id="{6B8476F9-795D-0B4A-98D7-F2AB08612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9539" y="1885210"/>
                        <a:ext cx="4232461" cy="823021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4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44D9D0-F2B8-874D-A4E9-0C292F937B1B}"/>
              </a:ext>
            </a:extLst>
          </p:cNvPr>
          <p:cNvSpPr/>
          <p:nvPr/>
        </p:nvSpPr>
        <p:spPr>
          <a:xfrm>
            <a:off x="3581400" y="2895600"/>
            <a:ext cx="5181600" cy="3139321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Compare with the experimental value of 258 nm</a:t>
            </a:r>
          </a:p>
          <a:p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Particle in a box is a good first approximation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65F3DC-4AB0-C941-AA80-F868AF4B79A3}"/>
              </a:ext>
            </a:extLst>
          </p:cNvPr>
          <p:cNvSpPr/>
          <p:nvPr/>
        </p:nvSpPr>
        <p:spPr>
          <a:xfrm>
            <a:off x="914400" y="1143000"/>
            <a:ext cx="5943600" cy="923330"/>
          </a:xfrm>
          <a:prstGeom prst="rect">
            <a:avLst/>
          </a:prstGeom>
          <a:solidFill>
            <a:srgbClr val="9BBB59">
              <a:alpha val="2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Georgia" pitchFamily="18" charset="0"/>
              </a:rPr>
              <a:t>Hexatriene: </a:t>
            </a:r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a linear molecule of length 7.3 Å</a:t>
            </a:r>
          </a:p>
          <a:p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It absorbs at 258 nm</a:t>
            </a:r>
          </a:p>
          <a:p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Use particle in a box model to explain the results. </a:t>
            </a:r>
          </a:p>
        </p:txBody>
      </p:sp>
      <p:pic>
        <p:nvPicPr>
          <p:cNvPr id="25" name="Picture 8">
            <a:extLst>
              <a:ext uri="{FF2B5EF4-FFF2-40B4-BE49-F238E27FC236}">
                <a16:creationId xmlns:a16="http://schemas.microsoft.com/office/drawing/2014/main" id="{1628D7E5-4924-AD46-902E-FA6A73AB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 t="66187"/>
          <a:stretch>
            <a:fillRect/>
          </a:stretch>
        </p:blipFill>
        <p:spPr bwMode="auto">
          <a:xfrm>
            <a:off x="762000" y="2590800"/>
            <a:ext cx="19145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FCB983-0D78-AA4F-B348-1E00C768D4D7}"/>
              </a:ext>
            </a:extLst>
          </p:cNvPr>
          <p:cNvSpPr/>
          <p:nvPr/>
        </p:nvSpPr>
        <p:spPr>
          <a:xfrm>
            <a:off x="1295400" y="547646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" pitchFamily="18" charset="0"/>
                <a:sym typeface="Wingdings 3"/>
              </a:rPr>
              <a:t>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C630F4-B116-EC49-9F63-B1C1BBE3AC0B}"/>
              </a:ext>
            </a:extLst>
          </p:cNvPr>
          <p:cNvSpPr/>
          <p:nvPr/>
        </p:nvSpPr>
        <p:spPr>
          <a:xfrm>
            <a:off x="1295400" y="510540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" pitchFamily="18" charset="0"/>
                <a:sym typeface="Wingdings 3"/>
              </a:rPr>
              <a:t>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6CCC61-49AB-9B45-ADD5-EE58A31FD64D}"/>
              </a:ext>
            </a:extLst>
          </p:cNvPr>
          <p:cNvSpPr/>
          <p:nvPr/>
        </p:nvSpPr>
        <p:spPr>
          <a:xfrm>
            <a:off x="1295400" y="468795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" pitchFamily="18" charset="0"/>
                <a:sym typeface="Wingdings 3"/>
              </a:rPr>
              <a:t>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8CB335-6AC5-494B-8E88-5719BDAC3ABC}"/>
              </a:ext>
            </a:extLst>
          </p:cNvPr>
          <p:cNvSpPr/>
          <p:nvPr/>
        </p:nvSpPr>
        <p:spPr>
          <a:xfrm>
            <a:off x="583096" y="5960743"/>
            <a:ext cx="2590800" cy="646331"/>
          </a:xfrm>
          <a:prstGeom prst="rect">
            <a:avLst/>
          </a:prstGeom>
          <a:solidFill>
            <a:srgbClr val="9BBB59">
              <a:alpha val="2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" pitchFamily="18" charset="0"/>
                <a:sym typeface="Wingdings 3"/>
              </a:rPr>
              <a:t>Six </a:t>
            </a:r>
            <a:r>
              <a:rPr lang="en-US" dirty="0">
                <a:solidFill>
                  <a:prstClr val="black"/>
                </a:solidFill>
                <a:latin typeface="Georgia" pitchFamily="18" charset="0"/>
                <a:sym typeface="Symbol"/>
              </a:rPr>
              <a:t> </a:t>
            </a:r>
            <a:r>
              <a:rPr lang="en-US" dirty="0">
                <a:solidFill>
                  <a:prstClr val="black"/>
                </a:solidFill>
                <a:latin typeface="Georgia" pitchFamily="18" charset="0"/>
                <a:sym typeface="Wingdings 3"/>
              </a:rPr>
              <a:t>electrons fill lower three levels</a:t>
            </a:r>
            <a:endParaRPr lang="en-US" dirty="0">
              <a:solidFill>
                <a:prstClr val="black"/>
              </a:solidFill>
              <a:latin typeface="Georgia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558AB0-13AE-9545-8909-61DC33F1FF6D}"/>
              </a:ext>
            </a:extLst>
          </p:cNvPr>
          <p:cNvCxnSpPr/>
          <p:nvPr/>
        </p:nvCxnSpPr>
        <p:spPr>
          <a:xfrm rot="5400000" flipH="1" flipV="1">
            <a:off x="1790700" y="4610100"/>
            <a:ext cx="685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0">
            <a:extLst>
              <a:ext uri="{FF2B5EF4-FFF2-40B4-BE49-F238E27FC236}">
                <a16:creationId xmlns:a16="http://schemas.microsoft.com/office/drawing/2014/main" id="{9942A8FA-3EF9-7648-BD01-0C6A7342A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520241"/>
              </p:ext>
            </p:extLst>
          </p:nvPr>
        </p:nvGraphicFramePr>
        <p:xfrm>
          <a:off x="4017834" y="3058750"/>
          <a:ext cx="4513263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94" name="Equation" r:id="rId7" imgW="2247900" imgH="1079500" progId="Equation.3">
                  <p:embed/>
                </p:oleObj>
              </mc:Choice>
              <mc:Fallback>
                <p:oleObj name="Equation" r:id="rId7" imgW="2247900" imgH="1079500" progId="Equation.3">
                  <p:embed/>
                  <p:pic>
                    <p:nvPicPr>
                      <p:cNvPr id="3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834" y="3058750"/>
                        <a:ext cx="4513263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80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E7B42D-EAFC-9746-9BAB-4A3A72DCA6C6}"/>
              </a:ext>
            </a:extLst>
          </p:cNvPr>
          <p:cNvSpPr/>
          <p:nvPr/>
        </p:nvSpPr>
        <p:spPr>
          <a:xfrm>
            <a:off x="10251891" y="951730"/>
            <a:ext cx="1804447" cy="901343"/>
          </a:xfrm>
          <a:prstGeom prst="rect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277911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Particle in 1-D Box: Examples in Chemistry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037C0-5B6F-DB41-BD41-37E2E9E517D9}"/>
              </a:ext>
            </a:extLst>
          </p:cNvPr>
          <p:cNvSpPr txBox="1"/>
          <p:nvPr/>
        </p:nvSpPr>
        <p:spPr>
          <a:xfrm>
            <a:off x="10251892" y="112996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 panose="02040502050405020303" pitchFamily="18" charset="0"/>
              </a:rPr>
              <a:t>n </a:t>
            </a:r>
            <a:r>
              <a:rPr lang="en-US" dirty="0">
                <a:latin typeface="Georgia" panose="02040502050405020303" pitchFamily="18" charset="0"/>
              </a:rPr>
              <a:t>= 1, 2, 3, 4, …..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F625D-9726-0F41-AFBF-052CA6F47FA4}"/>
                  </a:ext>
                </a:extLst>
              </p:cNvPr>
              <p:cNvSpPr txBox="1"/>
              <p:nvPr/>
            </p:nvSpPr>
            <p:spPr>
              <a:xfrm>
                <a:off x="8153400" y="994301"/>
                <a:ext cx="2099421" cy="910699"/>
              </a:xfrm>
              <a:prstGeom prst="rect">
                <a:avLst/>
              </a:prstGeom>
              <a:solidFill>
                <a:srgbClr val="00B0F0">
                  <a:alpha val="23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F625D-9726-0F41-AFBF-052CA6F4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994301"/>
                <a:ext cx="2099421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6B8476F9-795D-0B4A-98D7-F2AB08612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9539" y="1885210"/>
          <a:ext cx="4232461" cy="82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15" name="Equation" r:id="rId4" imgW="2222500" imgH="431800" progId="Equation.3">
                  <p:embed/>
                </p:oleObj>
              </mc:Choice>
              <mc:Fallback>
                <p:oleObj name="Equation" r:id="rId4" imgW="2222500" imgH="431800" progId="Equation.3">
                  <p:embed/>
                  <p:pic>
                    <p:nvPicPr>
                      <p:cNvPr id="17" name="Object 11">
                        <a:extLst>
                          <a:ext uri="{FF2B5EF4-FFF2-40B4-BE49-F238E27FC236}">
                            <a16:creationId xmlns:a16="http://schemas.microsoft.com/office/drawing/2014/main" id="{6B8476F9-795D-0B4A-98D7-F2AB08612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9539" y="1885210"/>
                        <a:ext cx="4232461" cy="823021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4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2">
            <a:extLst>
              <a:ext uri="{FF2B5EF4-FFF2-40B4-BE49-F238E27FC236}">
                <a16:creationId xmlns:a16="http://schemas.microsoft.com/office/drawing/2014/main" id="{B8A3157B-606F-3A41-8D2B-52500394A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447800"/>
            <a:ext cx="3067050" cy="3647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530BED5-B58A-044A-8C13-BAD5366A9527}"/>
              </a:ext>
            </a:extLst>
          </p:cNvPr>
          <p:cNvSpPr/>
          <p:nvPr/>
        </p:nvSpPr>
        <p:spPr>
          <a:xfrm>
            <a:off x="3810000" y="1463457"/>
            <a:ext cx="4149539" cy="3323987"/>
          </a:xfrm>
          <a:prstGeom prst="rect">
            <a:avLst/>
          </a:prstGeom>
          <a:solidFill>
            <a:srgbClr val="00B0F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2400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Increase in bridge length increase the emission wavelength.</a:t>
            </a:r>
          </a:p>
          <a:p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Predicts correct trend and gets the wavelength almost right.</a:t>
            </a:r>
          </a:p>
          <a:p>
            <a:endParaRPr lang="en-US" dirty="0">
              <a:solidFill>
                <a:prstClr val="black"/>
              </a:solidFill>
              <a:latin typeface="Georgia" pitchFamily="18" charset="0"/>
            </a:endParaRPr>
          </a:p>
          <a:p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Particle in a box is a good first approximation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470AB2-0E60-0447-BF9C-17EA706C6AEA}"/>
              </a:ext>
            </a:extLst>
          </p:cNvPr>
          <p:cNvSpPr/>
          <p:nvPr/>
        </p:nvSpPr>
        <p:spPr>
          <a:xfrm>
            <a:off x="914400" y="914400"/>
            <a:ext cx="6051550" cy="461665"/>
          </a:xfrm>
          <a:prstGeom prst="rect">
            <a:avLst/>
          </a:prstGeom>
          <a:solidFill>
            <a:srgbClr val="9BBB59">
              <a:alpha val="29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Electronic spectra of conjugated molecules</a:t>
            </a:r>
          </a:p>
        </p:txBody>
      </p:sp>
      <p:graphicFrame>
        <p:nvGraphicFramePr>
          <p:cNvPr id="20" name="Object 10">
            <a:extLst>
              <a:ext uri="{FF2B5EF4-FFF2-40B4-BE49-F238E27FC236}">
                <a16:creationId xmlns:a16="http://schemas.microsoft.com/office/drawing/2014/main" id="{3E243DF4-9BBE-9641-BB99-7C9E057D2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882831"/>
              </p:ext>
            </p:extLst>
          </p:nvPr>
        </p:nvGraphicFramePr>
        <p:xfrm>
          <a:off x="3949700" y="1527175"/>
          <a:ext cx="31638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016" name="Equation" r:id="rId7" imgW="1574800" imgH="431800" progId="Equation.3">
                  <p:embed/>
                </p:oleObj>
              </mc:Choice>
              <mc:Fallback>
                <p:oleObj name="Equation" r:id="rId7" imgW="1574800" imgH="431800" progId="Equation.3">
                  <p:embed/>
                  <p:pic>
                    <p:nvPicPr>
                      <p:cNvPr id="1751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1527175"/>
                        <a:ext cx="316388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 descr="Beta-carotene-ch.png">
            <a:extLst>
              <a:ext uri="{FF2B5EF4-FFF2-40B4-BE49-F238E27FC236}">
                <a16:creationId xmlns:a16="http://schemas.microsoft.com/office/drawing/2014/main" id="{C24A5308-C925-4447-B2DD-5F67F9DC274C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14800" y="4876800"/>
            <a:ext cx="4361688" cy="117786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CAB47BF-6D57-AC4C-AA38-EF68EA0EBBE0}"/>
              </a:ext>
            </a:extLst>
          </p:cNvPr>
          <p:cNvSpPr/>
          <p:nvPr/>
        </p:nvSpPr>
        <p:spPr>
          <a:xfrm>
            <a:off x="4114800" y="6073914"/>
            <a:ext cx="4343400" cy="707886"/>
          </a:xfrm>
          <a:prstGeom prst="rect">
            <a:avLst/>
          </a:prstGeom>
          <a:solidFill>
            <a:srgbClr val="9BBB59">
              <a:alpha val="57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sz="2000" dirty="0">
                <a:solidFill>
                  <a:prstClr val="black"/>
                </a:solidFill>
                <a:latin typeface="Georgia" pitchFamily="18" charset="0"/>
              </a:rPr>
              <a:t>Β</a:t>
            </a:r>
            <a:r>
              <a:rPr lang="en-US" sz="2000" dirty="0">
                <a:solidFill>
                  <a:prstClr val="black"/>
                </a:solidFill>
                <a:latin typeface="Georgia" pitchFamily="18" charset="0"/>
              </a:rPr>
              <a:t>-carotene is orange because of 11 conjugated double bonds</a:t>
            </a:r>
          </a:p>
        </p:txBody>
      </p:sp>
    </p:spTree>
    <p:extLst>
      <p:ext uri="{BB962C8B-B14F-4D97-AF65-F5344CB8AC3E}">
        <p14:creationId xmlns:p14="http://schemas.microsoft.com/office/powerpoint/2010/main" val="104163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E7B42D-EAFC-9746-9BAB-4A3A72DCA6C6}"/>
              </a:ext>
            </a:extLst>
          </p:cNvPr>
          <p:cNvSpPr/>
          <p:nvPr/>
        </p:nvSpPr>
        <p:spPr>
          <a:xfrm>
            <a:off x="10251891" y="951730"/>
            <a:ext cx="1804447" cy="901343"/>
          </a:xfrm>
          <a:prstGeom prst="rect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24200" y="277911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Particle in 1-D Box: Examples in Chemistry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037C0-5B6F-DB41-BD41-37E2E9E517D9}"/>
              </a:ext>
            </a:extLst>
          </p:cNvPr>
          <p:cNvSpPr txBox="1"/>
          <p:nvPr/>
        </p:nvSpPr>
        <p:spPr>
          <a:xfrm>
            <a:off x="10251892" y="112996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 panose="02040502050405020303" pitchFamily="18" charset="0"/>
              </a:rPr>
              <a:t>n </a:t>
            </a:r>
            <a:r>
              <a:rPr lang="en-US" dirty="0">
                <a:latin typeface="Georgia" panose="02040502050405020303" pitchFamily="18" charset="0"/>
              </a:rPr>
              <a:t>= 1, 2, 3, 4, …..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F625D-9726-0F41-AFBF-052CA6F47FA4}"/>
                  </a:ext>
                </a:extLst>
              </p:cNvPr>
              <p:cNvSpPr txBox="1"/>
              <p:nvPr/>
            </p:nvSpPr>
            <p:spPr>
              <a:xfrm>
                <a:off x="8153400" y="994301"/>
                <a:ext cx="2099421" cy="910699"/>
              </a:xfrm>
              <a:prstGeom prst="rect">
                <a:avLst/>
              </a:prstGeom>
              <a:solidFill>
                <a:srgbClr val="00B0F0">
                  <a:alpha val="23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F625D-9726-0F41-AFBF-052CA6F4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994301"/>
                <a:ext cx="2099421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6B8476F9-795D-0B4A-98D7-F2AB08612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9539" y="1885210"/>
          <a:ext cx="4232461" cy="82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008" name="Equation" r:id="rId4" imgW="2222500" imgH="431800" progId="Equation.3">
                  <p:embed/>
                </p:oleObj>
              </mc:Choice>
              <mc:Fallback>
                <p:oleObj name="Equation" r:id="rId4" imgW="2222500" imgH="431800" progId="Equation.3">
                  <p:embed/>
                  <p:pic>
                    <p:nvPicPr>
                      <p:cNvPr id="17" name="Object 11">
                        <a:extLst>
                          <a:ext uri="{FF2B5EF4-FFF2-40B4-BE49-F238E27FC236}">
                            <a16:creationId xmlns:a16="http://schemas.microsoft.com/office/drawing/2014/main" id="{6B8476F9-795D-0B4A-98D7-F2AB08612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9539" y="1885210"/>
                        <a:ext cx="4232461" cy="823021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4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AED8A69-6EF6-754C-91CF-3F8CFC8DE675}"/>
              </a:ext>
            </a:extLst>
          </p:cNvPr>
          <p:cNvGrpSpPr/>
          <p:nvPr/>
        </p:nvGrpSpPr>
        <p:grpSpPr>
          <a:xfrm>
            <a:off x="773483" y="2822660"/>
            <a:ext cx="3353240" cy="3626094"/>
            <a:chOff x="5273235" y="2406406"/>
            <a:chExt cx="3353240" cy="3626094"/>
          </a:xfrm>
        </p:grpSpPr>
        <p:sp>
          <p:nvSpPr>
            <p:cNvPr id="14" name="Text Box 153">
              <a:extLst>
                <a:ext uri="{FF2B5EF4-FFF2-40B4-BE49-F238E27FC236}">
                  <a16:creationId xmlns:a16="http://schemas.microsoft.com/office/drawing/2014/main" id="{523D7B96-B64E-DC4C-99D7-D030B09C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7444" y="3129440"/>
              <a:ext cx="466196" cy="3369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CB</a:t>
              </a:r>
            </a:p>
          </p:txBody>
        </p:sp>
        <p:sp>
          <p:nvSpPr>
            <p:cNvPr id="15" name="Line 163">
              <a:extLst>
                <a:ext uri="{FF2B5EF4-FFF2-40B4-BE49-F238E27FC236}">
                  <a16:creationId xmlns:a16="http://schemas.microsoft.com/office/drawing/2014/main" id="{EA93BF81-A9BC-3F4C-8A61-F687504F4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5524373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4">
              <a:extLst>
                <a:ext uri="{FF2B5EF4-FFF2-40B4-BE49-F238E27FC236}">
                  <a16:creationId xmlns:a16="http://schemas.microsoft.com/office/drawing/2014/main" id="{F612121B-F83E-DF48-B2F3-8482811C7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5558977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5">
              <a:extLst>
                <a:ext uri="{FF2B5EF4-FFF2-40B4-BE49-F238E27FC236}">
                  <a16:creationId xmlns:a16="http://schemas.microsoft.com/office/drawing/2014/main" id="{5CE5BA1D-FFBE-AB41-9279-62C77429A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5591759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66">
              <a:extLst>
                <a:ext uri="{FF2B5EF4-FFF2-40B4-BE49-F238E27FC236}">
                  <a16:creationId xmlns:a16="http://schemas.microsoft.com/office/drawing/2014/main" id="{2BD5374F-83FA-AA45-8E7F-5225E8550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5626363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7">
              <a:extLst>
                <a:ext uri="{FF2B5EF4-FFF2-40B4-BE49-F238E27FC236}">
                  <a16:creationId xmlns:a16="http://schemas.microsoft.com/office/drawing/2014/main" id="{A44DC05A-0707-5F4F-BA9A-17FF71621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5659145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68">
              <a:extLst>
                <a:ext uri="{FF2B5EF4-FFF2-40B4-BE49-F238E27FC236}">
                  <a16:creationId xmlns:a16="http://schemas.microsoft.com/office/drawing/2014/main" id="{FEEF77EA-3A2E-A64E-B714-67696DC7D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5693749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71">
              <a:extLst>
                <a:ext uri="{FF2B5EF4-FFF2-40B4-BE49-F238E27FC236}">
                  <a16:creationId xmlns:a16="http://schemas.microsoft.com/office/drawing/2014/main" id="{CCE181D7-BCAB-8542-A5C5-F1A7C8551A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5795738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72">
              <a:extLst>
                <a:ext uri="{FF2B5EF4-FFF2-40B4-BE49-F238E27FC236}">
                  <a16:creationId xmlns:a16="http://schemas.microsoft.com/office/drawing/2014/main" id="{0902F3DE-56FB-C64E-8174-E3206A388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5828521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73">
              <a:extLst>
                <a:ext uri="{FF2B5EF4-FFF2-40B4-BE49-F238E27FC236}">
                  <a16:creationId xmlns:a16="http://schemas.microsoft.com/office/drawing/2014/main" id="{14ABFB2A-E080-6644-8B8C-11000E284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5863124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74">
              <a:extLst>
                <a:ext uri="{FF2B5EF4-FFF2-40B4-BE49-F238E27FC236}">
                  <a16:creationId xmlns:a16="http://schemas.microsoft.com/office/drawing/2014/main" id="{E99548F8-1924-A94F-BEAC-B6B6F2CEA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5897728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76">
              <a:extLst>
                <a:ext uri="{FF2B5EF4-FFF2-40B4-BE49-F238E27FC236}">
                  <a16:creationId xmlns:a16="http://schemas.microsoft.com/office/drawing/2014/main" id="{9B22D4A8-6223-F94A-B31A-4573DCC97F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5965114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77">
              <a:extLst>
                <a:ext uri="{FF2B5EF4-FFF2-40B4-BE49-F238E27FC236}">
                  <a16:creationId xmlns:a16="http://schemas.microsoft.com/office/drawing/2014/main" id="{30962009-8B5E-EC45-9A3D-CF03DE443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5997896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78">
              <a:extLst>
                <a:ext uri="{FF2B5EF4-FFF2-40B4-BE49-F238E27FC236}">
                  <a16:creationId xmlns:a16="http://schemas.microsoft.com/office/drawing/2014/main" id="{0ED3FC14-F173-F04E-8267-0D194F4E2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6032500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80">
              <a:extLst>
                <a:ext uri="{FF2B5EF4-FFF2-40B4-BE49-F238E27FC236}">
                  <a16:creationId xmlns:a16="http://schemas.microsoft.com/office/drawing/2014/main" id="{8A607F9E-2B70-744F-88ED-FA1BB0C24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2732409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81">
              <a:extLst>
                <a:ext uri="{FF2B5EF4-FFF2-40B4-BE49-F238E27FC236}">
                  <a16:creationId xmlns:a16="http://schemas.microsoft.com/office/drawing/2014/main" id="{2540C41B-0BA9-C347-A567-9A7CF72A9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2767013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82">
              <a:extLst>
                <a:ext uri="{FF2B5EF4-FFF2-40B4-BE49-F238E27FC236}">
                  <a16:creationId xmlns:a16="http://schemas.microsoft.com/office/drawing/2014/main" id="{8B742A46-2259-9342-844B-419812F46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2799795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83">
              <a:extLst>
                <a:ext uri="{FF2B5EF4-FFF2-40B4-BE49-F238E27FC236}">
                  <a16:creationId xmlns:a16="http://schemas.microsoft.com/office/drawing/2014/main" id="{099D5BEB-AFE0-B64F-9417-16697B839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2834398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84">
              <a:extLst>
                <a:ext uri="{FF2B5EF4-FFF2-40B4-BE49-F238E27FC236}">
                  <a16:creationId xmlns:a16="http://schemas.microsoft.com/office/drawing/2014/main" id="{E8ED48D7-8762-A549-92AC-19AAAECD4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2867181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85">
              <a:extLst>
                <a:ext uri="{FF2B5EF4-FFF2-40B4-BE49-F238E27FC236}">
                  <a16:creationId xmlns:a16="http://schemas.microsoft.com/office/drawing/2014/main" id="{46069E9F-65A6-F441-B3FB-9F2F269C8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2901784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86">
              <a:extLst>
                <a:ext uri="{FF2B5EF4-FFF2-40B4-BE49-F238E27FC236}">
                  <a16:creationId xmlns:a16="http://schemas.microsoft.com/office/drawing/2014/main" id="{E2A747AA-92A2-2D47-93A3-99DE4B4C6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2934567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87">
              <a:extLst>
                <a:ext uri="{FF2B5EF4-FFF2-40B4-BE49-F238E27FC236}">
                  <a16:creationId xmlns:a16="http://schemas.microsoft.com/office/drawing/2014/main" id="{F8B63E33-434A-364B-834E-EB75F4588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2969170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88">
              <a:extLst>
                <a:ext uri="{FF2B5EF4-FFF2-40B4-BE49-F238E27FC236}">
                  <a16:creationId xmlns:a16="http://schemas.microsoft.com/office/drawing/2014/main" id="{3B45C7A8-14A2-744E-BA76-B399709FB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3001953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90">
              <a:extLst>
                <a:ext uri="{FF2B5EF4-FFF2-40B4-BE49-F238E27FC236}">
                  <a16:creationId xmlns:a16="http://schemas.microsoft.com/office/drawing/2014/main" id="{EF4BB22B-D5F8-3D4D-B0D9-C4A60AA6B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3069339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91">
              <a:extLst>
                <a:ext uri="{FF2B5EF4-FFF2-40B4-BE49-F238E27FC236}">
                  <a16:creationId xmlns:a16="http://schemas.microsoft.com/office/drawing/2014/main" id="{55C9865D-17E8-FC45-B9F7-48D026CC3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3103942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92">
              <a:extLst>
                <a:ext uri="{FF2B5EF4-FFF2-40B4-BE49-F238E27FC236}">
                  <a16:creationId xmlns:a16="http://schemas.microsoft.com/office/drawing/2014/main" id="{7410A8FF-95B6-7444-928E-AC4E45F19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3136725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93">
              <a:extLst>
                <a:ext uri="{FF2B5EF4-FFF2-40B4-BE49-F238E27FC236}">
                  <a16:creationId xmlns:a16="http://schemas.microsoft.com/office/drawing/2014/main" id="{8DDEF7EF-DD99-FB45-9548-E978B6DFF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3171328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94">
              <a:extLst>
                <a:ext uri="{FF2B5EF4-FFF2-40B4-BE49-F238E27FC236}">
                  <a16:creationId xmlns:a16="http://schemas.microsoft.com/office/drawing/2014/main" id="{3A777B79-621E-B84D-9E28-1035BD3F5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3204111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95">
              <a:extLst>
                <a:ext uri="{FF2B5EF4-FFF2-40B4-BE49-F238E27FC236}">
                  <a16:creationId xmlns:a16="http://schemas.microsoft.com/office/drawing/2014/main" id="{B7DD7A7C-7406-A54F-A86F-A6A93601F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7102" y="3238714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97">
              <a:extLst>
                <a:ext uri="{FF2B5EF4-FFF2-40B4-BE49-F238E27FC236}">
                  <a16:creationId xmlns:a16="http://schemas.microsoft.com/office/drawing/2014/main" id="{66473B29-513B-2945-BC32-86D25B962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413554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8">
              <a:extLst>
                <a:ext uri="{FF2B5EF4-FFF2-40B4-BE49-F238E27FC236}">
                  <a16:creationId xmlns:a16="http://schemas.microsoft.com/office/drawing/2014/main" id="{953C3C1E-F8E2-144D-811D-04EDFE648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448157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99">
              <a:extLst>
                <a:ext uri="{FF2B5EF4-FFF2-40B4-BE49-F238E27FC236}">
                  <a16:creationId xmlns:a16="http://schemas.microsoft.com/office/drawing/2014/main" id="{290AB8F3-FD5C-B34A-94EE-D2B037B3E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480939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00">
              <a:extLst>
                <a:ext uri="{FF2B5EF4-FFF2-40B4-BE49-F238E27FC236}">
                  <a16:creationId xmlns:a16="http://schemas.microsoft.com/office/drawing/2014/main" id="{10FD6265-1844-CB40-A998-55CF42EE4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515543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01">
              <a:extLst>
                <a:ext uri="{FF2B5EF4-FFF2-40B4-BE49-F238E27FC236}">
                  <a16:creationId xmlns:a16="http://schemas.microsoft.com/office/drawing/2014/main" id="{7778D86A-7ED1-1645-AA3C-71CCF9F31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548325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02">
              <a:extLst>
                <a:ext uri="{FF2B5EF4-FFF2-40B4-BE49-F238E27FC236}">
                  <a16:creationId xmlns:a16="http://schemas.microsoft.com/office/drawing/2014/main" id="{646C8CAE-3DD6-4F4C-9394-1AA2D4105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582929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03">
              <a:extLst>
                <a:ext uri="{FF2B5EF4-FFF2-40B4-BE49-F238E27FC236}">
                  <a16:creationId xmlns:a16="http://schemas.microsoft.com/office/drawing/2014/main" id="{083DAD3A-AE67-3C42-964A-24746E78B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615711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04">
              <a:extLst>
                <a:ext uri="{FF2B5EF4-FFF2-40B4-BE49-F238E27FC236}">
                  <a16:creationId xmlns:a16="http://schemas.microsoft.com/office/drawing/2014/main" id="{CB4A03DD-EE5F-6B40-A2AF-727A31927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650315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05">
              <a:extLst>
                <a:ext uri="{FF2B5EF4-FFF2-40B4-BE49-F238E27FC236}">
                  <a16:creationId xmlns:a16="http://schemas.microsoft.com/office/drawing/2014/main" id="{753BF10F-43B3-2D4C-8528-C2C42ED15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683097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06">
              <a:extLst>
                <a:ext uri="{FF2B5EF4-FFF2-40B4-BE49-F238E27FC236}">
                  <a16:creationId xmlns:a16="http://schemas.microsoft.com/office/drawing/2014/main" id="{E617C503-2E2C-8F4E-BAEE-146C64DF5C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717701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08">
              <a:extLst>
                <a:ext uri="{FF2B5EF4-FFF2-40B4-BE49-F238E27FC236}">
                  <a16:creationId xmlns:a16="http://schemas.microsoft.com/office/drawing/2014/main" id="{DB99A7E6-8C6C-7F4E-B48D-BC19E3300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785087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09">
              <a:extLst>
                <a:ext uri="{FF2B5EF4-FFF2-40B4-BE49-F238E27FC236}">
                  <a16:creationId xmlns:a16="http://schemas.microsoft.com/office/drawing/2014/main" id="{B68F1684-12CA-6448-B186-851E89DA0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817869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10">
              <a:extLst>
                <a:ext uri="{FF2B5EF4-FFF2-40B4-BE49-F238E27FC236}">
                  <a16:creationId xmlns:a16="http://schemas.microsoft.com/office/drawing/2014/main" id="{8007EBF3-8720-E849-A300-053B3AC1D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852473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11">
              <a:extLst>
                <a:ext uri="{FF2B5EF4-FFF2-40B4-BE49-F238E27FC236}">
                  <a16:creationId xmlns:a16="http://schemas.microsoft.com/office/drawing/2014/main" id="{8C0C39E8-B1BE-9B46-97A4-0C5AB3309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885255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12">
              <a:extLst>
                <a:ext uri="{FF2B5EF4-FFF2-40B4-BE49-F238E27FC236}">
                  <a16:creationId xmlns:a16="http://schemas.microsoft.com/office/drawing/2014/main" id="{E6A8DE2F-3EE5-D34F-AFF1-399E7C28F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3919859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14">
              <a:extLst>
                <a:ext uri="{FF2B5EF4-FFF2-40B4-BE49-F238E27FC236}">
                  <a16:creationId xmlns:a16="http://schemas.microsoft.com/office/drawing/2014/main" id="{E41277D2-1A8B-6045-813F-C5A2D8E3A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4957967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15">
              <a:extLst>
                <a:ext uri="{FF2B5EF4-FFF2-40B4-BE49-F238E27FC236}">
                  <a16:creationId xmlns:a16="http://schemas.microsoft.com/office/drawing/2014/main" id="{B4B7C995-9290-304A-A761-CC76468CE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4992571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216">
              <a:extLst>
                <a:ext uri="{FF2B5EF4-FFF2-40B4-BE49-F238E27FC236}">
                  <a16:creationId xmlns:a16="http://schemas.microsoft.com/office/drawing/2014/main" id="{66C4DE8E-0CA6-D344-99D2-824165ED2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5025353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17">
              <a:extLst>
                <a:ext uri="{FF2B5EF4-FFF2-40B4-BE49-F238E27FC236}">
                  <a16:creationId xmlns:a16="http://schemas.microsoft.com/office/drawing/2014/main" id="{F8BF054E-81D4-F847-8968-79DC9BD7C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5059957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18">
              <a:extLst>
                <a:ext uri="{FF2B5EF4-FFF2-40B4-BE49-F238E27FC236}">
                  <a16:creationId xmlns:a16="http://schemas.microsoft.com/office/drawing/2014/main" id="{7C1A962F-ECC8-A44C-8C25-0FD2F18891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5092739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219">
              <a:extLst>
                <a:ext uri="{FF2B5EF4-FFF2-40B4-BE49-F238E27FC236}">
                  <a16:creationId xmlns:a16="http://schemas.microsoft.com/office/drawing/2014/main" id="{BFF8F754-E81A-AB4E-B4FA-8CD23ED51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5127343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220">
              <a:extLst>
                <a:ext uri="{FF2B5EF4-FFF2-40B4-BE49-F238E27FC236}">
                  <a16:creationId xmlns:a16="http://schemas.microsoft.com/office/drawing/2014/main" id="{A7DAD6BF-E7AD-F14E-8081-7D7389DEF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5160125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221">
              <a:extLst>
                <a:ext uri="{FF2B5EF4-FFF2-40B4-BE49-F238E27FC236}">
                  <a16:creationId xmlns:a16="http://schemas.microsoft.com/office/drawing/2014/main" id="{296179BD-0964-6744-BE62-A036E6665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5194729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222">
              <a:extLst>
                <a:ext uri="{FF2B5EF4-FFF2-40B4-BE49-F238E27FC236}">
                  <a16:creationId xmlns:a16="http://schemas.microsoft.com/office/drawing/2014/main" id="{9F041E1E-4B97-EA4B-85C9-1B70245DBB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5227511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223">
              <a:extLst>
                <a:ext uri="{FF2B5EF4-FFF2-40B4-BE49-F238E27FC236}">
                  <a16:creationId xmlns:a16="http://schemas.microsoft.com/office/drawing/2014/main" id="{018441F1-630B-8D4C-83FD-87F387305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5262114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24">
              <a:extLst>
                <a:ext uri="{FF2B5EF4-FFF2-40B4-BE49-F238E27FC236}">
                  <a16:creationId xmlns:a16="http://schemas.microsoft.com/office/drawing/2014/main" id="{B5BD0E4B-EA6B-024D-BEBA-196E0AA9C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5294897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225">
              <a:extLst>
                <a:ext uri="{FF2B5EF4-FFF2-40B4-BE49-F238E27FC236}">
                  <a16:creationId xmlns:a16="http://schemas.microsoft.com/office/drawing/2014/main" id="{970D017F-33B4-9040-AEB8-1BCA8985D5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5329500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26">
              <a:extLst>
                <a:ext uri="{FF2B5EF4-FFF2-40B4-BE49-F238E27FC236}">
                  <a16:creationId xmlns:a16="http://schemas.microsoft.com/office/drawing/2014/main" id="{D516C9FD-534C-2F41-BA14-E3B9C610A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5362283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28">
              <a:extLst>
                <a:ext uri="{FF2B5EF4-FFF2-40B4-BE49-F238E27FC236}">
                  <a16:creationId xmlns:a16="http://schemas.microsoft.com/office/drawing/2014/main" id="{76432248-802A-304E-A794-E77EB3801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5429669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29">
              <a:extLst>
                <a:ext uri="{FF2B5EF4-FFF2-40B4-BE49-F238E27FC236}">
                  <a16:creationId xmlns:a16="http://schemas.microsoft.com/office/drawing/2014/main" id="{E62BA909-4263-1C43-BAF8-A611D1D66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235" y="5464272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231">
              <a:extLst>
                <a:ext uri="{FF2B5EF4-FFF2-40B4-BE49-F238E27FC236}">
                  <a16:creationId xmlns:a16="http://schemas.microsoft.com/office/drawing/2014/main" id="{CFBB3002-0650-4D4F-9CFE-ED4DAEBB7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094836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232">
              <a:extLst>
                <a:ext uri="{FF2B5EF4-FFF2-40B4-BE49-F238E27FC236}">
                  <a16:creationId xmlns:a16="http://schemas.microsoft.com/office/drawing/2014/main" id="{6C846D77-D3FB-B746-8A1C-6700F13FF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129440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233">
              <a:extLst>
                <a:ext uri="{FF2B5EF4-FFF2-40B4-BE49-F238E27FC236}">
                  <a16:creationId xmlns:a16="http://schemas.microsoft.com/office/drawing/2014/main" id="{EA0D9B0A-AA45-CE4E-8BAC-4DAD6E052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162222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234">
              <a:extLst>
                <a:ext uri="{FF2B5EF4-FFF2-40B4-BE49-F238E27FC236}">
                  <a16:creationId xmlns:a16="http://schemas.microsoft.com/office/drawing/2014/main" id="{04DEB2BE-0D63-044A-91F2-190FB53D6E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196826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235">
              <a:extLst>
                <a:ext uri="{FF2B5EF4-FFF2-40B4-BE49-F238E27FC236}">
                  <a16:creationId xmlns:a16="http://schemas.microsoft.com/office/drawing/2014/main" id="{E58CEAD8-3DB8-B147-8431-DAD8E474D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229608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36">
              <a:extLst>
                <a:ext uri="{FF2B5EF4-FFF2-40B4-BE49-F238E27FC236}">
                  <a16:creationId xmlns:a16="http://schemas.microsoft.com/office/drawing/2014/main" id="{469001EC-308D-6149-AE8A-97B09E0767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264212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237">
              <a:extLst>
                <a:ext uri="{FF2B5EF4-FFF2-40B4-BE49-F238E27FC236}">
                  <a16:creationId xmlns:a16="http://schemas.microsoft.com/office/drawing/2014/main" id="{0F03D02D-43C3-7843-A184-6BE9D92BA9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296994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238">
              <a:extLst>
                <a:ext uri="{FF2B5EF4-FFF2-40B4-BE49-F238E27FC236}">
                  <a16:creationId xmlns:a16="http://schemas.microsoft.com/office/drawing/2014/main" id="{78542984-6543-044B-BB94-8BBAF003F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331598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39">
              <a:extLst>
                <a:ext uri="{FF2B5EF4-FFF2-40B4-BE49-F238E27FC236}">
                  <a16:creationId xmlns:a16="http://schemas.microsoft.com/office/drawing/2014/main" id="{D2FBA592-3C55-B24B-B201-BA98F605C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364380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240">
              <a:extLst>
                <a:ext uri="{FF2B5EF4-FFF2-40B4-BE49-F238E27FC236}">
                  <a16:creationId xmlns:a16="http://schemas.microsoft.com/office/drawing/2014/main" id="{9F40FDD9-04A1-0D4C-BDFB-DCDF56FAE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398984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241">
              <a:extLst>
                <a:ext uri="{FF2B5EF4-FFF2-40B4-BE49-F238E27FC236}">
                  <a16:creationId xmlns:a16="http://schemas.microsoft.com/office/drawing/2014/main" id="{439E93BF-F671-3342-A3CD-C9303B5F8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431766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242">
              <a:extLst>
                <a:ext uri="{FF2B5EF4-FFF2-40B4-BE49-F238E27FC236}">
                  <a16:creationId xmlns:a16="http://schemas.microsoft.com/office/drawing/2014/main" id="{1BA957CD-37A7-ED44-AF58-369904DD2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466370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243">
              <a:extLst>
                <a:ext uri="{FF2B5EF4-FFF2-40B4-BE49-F238E27FC236}">
                  <a16:creationId xmlns:a16="http://schemas.microsoft.com/office/drawing/2014/main" id="{6A9821C2-69CB-EB40-9B7E-FC44F580E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499152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245">
              <a:extLst>
                <a:ext uri="{FF2B5EF4-FFF2-40B4-BE49-F238E27FC236}">
                  <a16:creationId xmlns:a16="http://schemas.microsoft.com/office/drawing/2014/main" id="{456CA25A-0E2B-D644-B622-3D0C59A276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566538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246">
              <a:extLst>
                <a:ext uri="{FF2B5EF4-FFF2-40B4-BE49-F238E27FC236}">
                  <a16:creationId xmlns:a16="http://schemas.microsoft.com/office/drawing/2014/main" id="{468BF65C-443F-5E4F-AB28-07BA52B49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3601141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248">
              <a:extLst>
                <a:ext uri="{FF2B5EF4-FFF2-40B4-BE49-F238E27FC236}">
                  <a16:creationId xmlns:a16="http://schemas.microsoft.com/office/drawing/2014/main" id="{90AC239E-51CF-174B-B543-2BA3222BEF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5232975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249">
              <a:extLst>
                <a:ext uri="{FF2B5EF4-FFF2-40B4-BE49-F238E27FC236}">
                  <a16:creationId xmlns:a16="http://schemas.microsoft.com/office/drawing/2014/main" id="{B2C3B7C9-4884-3A40-A8FA-4D4F2DFB4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5265757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251">
              <a:extLst>
                <a:ext uri="{FF2B5EF4-FFF2-40B4-BE49-F238E27FC236}">
                  <a16:creationId xmlns:a16="http://schemas.microsoft.com/office/drawing/2014/main" id="{7D93A8E3-20DF-DE49-AA34-B4A22A73B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5333143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52">
              <a:extLst>
                <a:ext uri="{FF2B5EF4-FFF2-40B4-BE49-F238E27FC236}">
                  <a16:creationId xmlns:a16="http://schemas.microsoft.com/office/drawing/2014/main" id="{25F0E345-1C5B-F64D-95EC-C7B94FAA1C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5367747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54">
              <a:extLst>
                <a:ext uri="{FF2B5EF4-FFF2-40B4-BE49-F238E27FC236}">
                  <a16:creationId xmlns:a16="http://schemas.microsoft.com/office/drawing/2014/main" id="{3597434E-B9E9-1243-AF61-8996FBA10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5435133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55">
              <a:extLst>
                <a:ext uri="{FF2B5EF4-FFF2-40B4-BE49-F238E27FC236}">
                  <a16:creationId xmlns:a16="http://schemas.microsoft.com/office/drawing/2014/main" id="{FC44DFBE-3FEC-D941-A91B-B07D199BD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5467915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56">
              <a:extLst>
                <a:ext uri="{FF2B5EF4-FFF2-40B4-BE49-F238E27FC236}">
                  <a16:creationId xmlns:a16="http://schemas.microsoft.com/office/drawing/2014/main" id="{7B31EB7C-7DDD-A44A-8398-9CAE92F49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5502518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257">
              <a:extLst>
                <a:ext uri="{FF2B5EF4-FFF2-40B4-BE49-F238E27FC236}">
                  <a16:creationId xmlns:a16="http://schemas.microsoft.com/office/drawing/2014/main" id="{6D5E80DB-6FD0-8E4A-907D-56DF8B473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5535301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60">
              <a:extLst>
                <a:ext uri="{FF2B5EF4-FFF2-40B4-BE49-F238E27FC236}">
                  <a16:creationId xmlns:a16="http://schemas.microsoft.com/office/drawing/2014/main" id="{35EDF9CB-3CA5-FF46-B2F1-5ED9BBBA2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5637290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62">
              <a:extLst>
                <a:ext uri="{FF2B5EF4-FFF2-40B4-BE49-F238E27FC236}">
                  <a16:creationId xmlns:a16="http://schemas.microsoft.com/office/drawing/2014/main" id="{7F38B82B-8611-B94F-9D82-93B0156F2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3274" y="5704676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 Box 156">
              <a:extLst>
                <a:ext uri="{FF2B5EF4-FFF2-40B4-BE49-F238E27FC236}">
                  <a16:creationId xmlns:a16="http://schemas.microsoft.com/office/drawing/2014/main" id="{A2F3016F-19A7-074B-A29D-6F1237455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2930" y="4692065"/>
              <a:ext cx="464324" cy="3351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VB</a:t>
              </a:r>
            </a:p>
          </p:txBody>
        </p:sp>
        <p:sp>
          <p:nvSpPr>
            <p:cNvPr id="107" name="Line 157">
              <a:extLst>
                <a:ext uri="{FF2B5EF4-FFF2-40B4-BE49-F238E27FC236}">
                  <a16:creationId xmlns:a16="http://schemas.microsoft.com/office/drawing/2014/main" id="{09CC174F-71D4-2C42-AC74-DD9520632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2751" y="3573823"/>
              <a:ext cx="3745" cy="1679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69">
              <a:extLst>
                <a:ext uri="{FF2B5EF4-FFF2-40B4-BE49-F238E27FC236}">
                  <a16:creationId xmlns:a16="http://schemas.microsoft.com/office/drawing/2014/main" id="{F6FBBA65-6A1E-BE47-9986-D7943C7B9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72719" y="5735637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70">
              <a:extLst>
                <a:ext uri="{FF2B5EF4-FFF2-40B4-BE49-F238E27FC236}">
                  <a16:creationId xmlns:a16="http://schemas.microsoft.com/office/drawing/2014/main" id="{6D328D09-030B-C242-905B-D1AF51775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72719" y="5768419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75">
              <a:extLst>
                <a:ext uri="{FF2B5EF4-FFF2-40B4-BE49-F238E27FC236}">
                  <a16:creationId xmlns:a16="http://schemas.microsoft.com/office/drawing/2014/main" id="{5E88488D-7104-D644-9270-453CF20D34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72719" y="5937795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89">
              <a:extLst>
                <a:ext uri="{FF2B5EF4-FFF2-40B4-BE49-F238E27FC236}">
                  <a16:creationId xmlns:a16="http://schemas.microsoft.com/office/drawing/2014/main" id="{92723261-9A56-F54D-BD4A-B4E5C3D663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72719" y="3043841"/>
              <a:ext cx="7975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207">
              <a:extLst>
                <a:ext uri="{FF2B5EF4-FFF2-40B4-BE49-F238E27FC236}">
                  <a16:creationId xmlns:a16="http://schemas.microsoft.com/office/drawing/2014/main" id="{D3C1084C-8499-374D-866C-E0098E04B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8852" y="3757768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227">
              <a:extLst>
                <a:ext uri="{FF2B5EF4-FFF2-40B4-BE49-F238E27FC236}">
                  <a16:creationId xmlns:a16="http://schemas.microsoft.com/office/drawing/2014/main" id="{2D461D7F-8550-9245-8C76-91FDB61B5E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8852" y="5404171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244">
              <a:extLst>
                <a:ext uri="{FF2B5EF4-FFF2-40B4-BE49-F238E27FC236}">
                  <a16:creationId xmlns:a16="http://schemas.microsoft.com/office/drawing/2014/main" id="{36E0B8F9-FCF6-B842-9B80-240494D2C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8891" y="3541040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250">
              <a:extLst>
                <a:ext uri="{FF2B5EF4-FFF2-40B4-BE49-F238E27FC236}">
                  <a16:creationId xmlns:a16="http://schemas.microsoft.com/office/drawing/2014/main" id="{7057EAFD-471D-6E4F-AA45-6B2F803AE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8891" y="5307645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253">
              <a:extLst>
                <a:ext uri="{FF2B5EF4-FFF2-40B4-BE49-F238E27FC236}">
                  <a16:creationId xmlns:a16="http://schemas.microsoft.com/office/drawing/2014/main" id="{102C51D8-458F-3342-982E-0DA696C319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8891" y="5407813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258">
              <a:extLst>
                <a:ext uri="{FF2B5EF4-FFF2-40B4-BE49-F238E27FC236}">
                  <a16:creationId xmlns:a16="http://schemas.microsoft.com/office/drawing/2014/main" id="{2E872804-DB97-AD44-B067-1EFC002FA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8891" y="5577189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259">
              <a:extLst>
                <a:ext uri="{FF2B5EF4-FFF2-40B4-BE49-F238E27FC236}">
                  <a16:creationId xmlns:a16="http://schemas.microsoft.com/office/drawing/2014/main" id="{FCA1CAE2-C008-C14E-A885-F33ABB677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8891" y="5609971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261">
              <a:extLst>
                <a:ext uri="{FF2B5EF4-FFF2-40B4-BE49-F238E27FC236}">
                  <a16:creationId xmlns:a16="http://schemas.microsoft.com/office/drawing/2014/main" id="{69CF4A7C-C30C-DA4D-B1E8-69DC321B8D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8891" y="5677357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263">
              <a:extLst>
                <a:ext uri="{FF2B5EF4-FFF2-40B4-BE49-F238E27FC236}">
                  <a16:creationId xmlns:a16="http://schemas.microsoft.com/office/drawing/2014/main" id="{8F16B028-15BB-A942-B8CA-76D03A2FE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8891" y="5744743"/>
              <a:ext cx="7994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264">
              <a:extLst>
                <a:ext uri="{FF2B5EF4-FFF2-40B4-BE49-F238E27FC236}">
                  <a16:creationId xmlns:a16="http://schemas.microsoft.com/office/drawing/2014/main" id="{73EAA32B-06F4-3447-87E6-5CFD3FED7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3123" y="3245999"/>
              <a:ext cx="16850" cy="22856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Text Box 266">
              <a:extLst>
                <a:ext uri="{FF2B5EF4-FFF2-40B4-BE49-F238E27FC236}">
                  <a16:creationId xmlns:a16="http://schemas.microsoft.com/office/drawing/2014/main" id="{AAF3D577-3554-934E-AF69-2C963C04A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729" y="2767012"/>
              <a:ext cx="466196" cy="3369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CB</a:t>
              </a:r>
            </a:p>
          </p:txBody>
        </p:sp>
        <p:sp>
          <p:nvSpPr>
            <p:cNvPr id="123" name="Text Box 267">
              <a:extLst>
                <a:ext uri="{FF2B5EF4-FFF2-40B4-BE49-F238E27FC236}">
                  <a16:creationId xmlns:a16="http://schemas.microsoft.com/office/drawing/2014/main" id="{D5F61437-A4FF-F749-9E7F-37C45A11B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0966" y="4954324"/>
              <a:ext cx="464324" cy="3369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VB</a:t>
              </a:r>
            </a:p>
          </p:txBody>
        </p:sp>
        <p:sp>
          <p:nvSpPr>
            <p:cNvPr id="124" name="Text Box 268">
              <a:extLst>
                <a:ext uri="{FF2B5EF4-FFF2-40B4-BE49-F238E27FC236}">
                  <a16:creationId xmlns:a16="http://schemas.microsoft.com/office/drawing/2014/main" id="{1AD13D9F-9B85-5C49-9DA4-8EDA8751B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2151" y="2406406"/>
              <a:ext cx="464324" cy="3369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CB</a:t>
              </a:r>
            </a:p>
          </p:txBody>
        </p:sp>
        <p:sp>
          <p:nvSpPr>
            <p:cNvPr id="125" name="Line 277">
              <a:extLst>
                <a:ext uri="{FF2B5EF4-FFF2-40B4-BE49-F238E27FC236}">
                  <a16:creationId xmlns:a16="http://schemas.microsoft.com/office/drawing/2014/main" id="{2B229C50-7424-B54A-9B86-DB3039702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82827" y="3936250"/>
              <a:ext cx="11234" cy="10308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Text Box 279">
              <a:extLst>
                <a:ext uri="{FF2B5EF4-FFF2-40B4-BE49-F238E27FC236}">
                  <a16:creationId xmlns:a16="http://schemas.microsoft.com/office/drawing/2014/main" id="{C238BF77-7EBF-7C46-8AB0-907F391D8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9526" y="5165588"/>
              <a:ext cx="466196" cy="3369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3399"/>
                  </a:solidFill>
                  <a:latin typeface="Times New Roman" pitchFamily="18" charset="0"/>
                  <a:cs typeface="Times New Roman" pitchFamily="18" charset="0"/>
                </a:rPr>
                <a:t>VB</a:t>
              </a:r>
            </a:p>
          </p:txBody>
        </p:sp>
      </p:grpSp>
      <p:sp>
        <p:nvSpPr>
          <p:cNvPr id="127" name="Text Box 118">
            <a:extLst>
              <a:ext uri="{FF2B5EF4-FFF2-40B4-BE49-F238E27FC236}">
                <a16:creationId xmlns:a16="http://schemas.microsoft.com/office/drawing/2014/main" id="{0A05541C-6B56-AE4A-9FEB-37F4386EC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461" y="1391408"/>
            <a:ext cx="7168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Georgia"/>
              </a:rPr>
              <a:t>Quantum Dots – Quasi-particle (</a:t>
            </a:r>
            <a:r>
              <a:rPr lang="en-US" sz="2400" dirty="0" err="1">
                <a:latin typeface="Georgia"/>
              </a:rPr>
              <a:t>exciton</a:t>
            </a:r>
            <a:r>
              <a:rPr lang="en-US" sz="2400" dirty="0">
                <a:latin typeface="Georgia"/>
              </a:rPr>
              <a:t>) in a Box!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493C998-3C5D-7446-BD26-256FA929D898}"/>
              </a:ext>
            </a:extLst>
          </p:cNvPr>
          <p:cNvGrpSpPr/>
          <p:nvPr/>
        </p:nvGrpSpPr>
        <p:grpSpPr>
          <a:xfrm>
            <a:off x="651063" y="1984460"/>
            <a:ext cx="3581399" cy="1116422"/>
            <a:chOff x="5071030" y="1690658"/>
            <a:chExt cx="3581399" cy="1116422"/>
          </a:xfrm>
        </p:grpSpPr>
        <p:sp>
          <p:nvSpPr>
            <p:cNvPr id="129" name="Oval 158">
              <a:extLst>
                <a:ext uri="{FF2B5EF4-FFF2-40B4-BE49-F238E27FC236}">
                  <a16:creationId xmlns:a16="http://schemas.microsoft.com/office/drawing/2014/main" id="{D9BC8882-82B4-3142-AC5B-CD306432B6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5090415" y="1671273"/>
              <a:ext cx="1116422" cy="1155192"/>
            </a:xfrm>
            <a:prstGeom prst="ellipse">
              <a:avLst/>
            </a:prstGeom>
            <a:gradFill rotWithShape="1">
              <a:gsLst>
                <a:gs pos="0">
                  <a:srgbClr val="66FF33">
                    <a:alpha val="50000"/>
                  </a:srgbClr>
                </a:gs>
                <a:gs pos="100000">
                  <a:srgbClr val="2F7618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Oval 273">
              <a:extLst>
                <a:ext uri="{FF2B5EF4-FFF2-40B4-BE49-F238E27FC236}">
                  <a16:creationId xmlns:a16="http://schemas.microsoft.com/office/drawing/2014/main" id="{B17AC1B5-0A11-0149-86BA-A8B1602982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6461499" y="1813821"/>
              <a:ext cx="786777" cy="851884"/>
            </a:xfrm>
            <a:prstGeom prst="ellipse">
              <a:avLst/>
            </a:prstGeom>
            <a:gradFill rotWithShape="1">
              <a:gsLst>
                <a:gs pos="0">
                  <a:srgbClr val="339966">
                    <a:alpha val="50000"/>
                  </a:srgbClr>
                </a:gs>
                <a:gs pos="100000">
                  <a:srgbClr val="18472F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Oval 274">
              <a:extLst>
                <a:ext uri="{FF2B5EF4-FFF2-40B4-BE49-F238E27FC236}">
                  <a16:creationId xmlns:a16="http://schemas.microsoft.com/office/drawing/2014/main" id="{22CCD049-33CF-804E-BFEA-3AB53FB760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7983754" y="1860182"/>
              <a:ext cx="609600" cy="727751"/>
            </a:xfrm>
            <a:prstGeom prst="ellipse">
              <a:avLst/>
            </a:prstGeom>
            <a:gradFill rotWithShape="1">
              <a:gsLst>
                <a:gs pos="0">
                  <a:srgbClr val="008080">
                    <a:alpha val="50000"/>
                  </a:srgbClr>
                </a:gs>
                <a:gs pos="100000">
                  <a:srgbClr val="003B3B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32" name="Picture 15">
            <a:extLst>
              <a:ext uri="{FF2B5EF4-FFF2-40B4-BE49-F238E27FC236}">
                <a16:creationId xmlns:a16="http://schemas.microsoft.com/office/drawing/2014/main" id="{BF545357-9306-B04C-B57B-1E13D4D45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00842" y="3168328"/>
            <a:ext cx="3796317" cy="287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 16" descr="NanoCrystals_SizeColor">
            <a:extLst>
              <a:ext uri="{FF2B5EF4-FFF2-40B4-BE49-F238E27FC236}">
                <a16:creationId xmlns:a16="http://schemas.microsoft.com/office/drawing/2014/main" id="{A0EFD186-AF95-B742-A858-6AD742F8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3292" y="2901424"/>
            <a:ext cx="3201987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2417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277911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Expectation value: Position</a:t>
            </a:r>
          </a:p>
        </p:txBody>
      </p:sp>
      <p:graphicFrame>
        <p:nvGraphicFramePr>
          <p:cNvPr id="154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647225"/>
              </p:ext>
            </p:extLst>
          </p:nvPr>
        </p:nvGraphicFramePr>
        <p:xfrm>
          <a:off x="4114800" y="1460500"/>
          <a:ext cx="48006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5" name="Equation" r:id="rId3" imgW="2400300" imgH="2247900" progId="Equation.3">
                  <p:embed/>
                </p:oleObj>
              </mc:Choice>
              <mc:Fallback>
                <p:oleObj name="Equation" r:id="rId3" imgW="2400300" imgH="224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460500"/>
                        <a:ext cx="48006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038600" y="2438400"/>
            <a:ext cx="5943600" cy="419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ib_psi.png">
            <a:extLst>
              <a:ext uri="{FF2B5EF4-FFF2-40B4-BE49-F238E27FC236}">
                <a16:creationId xmlns:a16="http://schemas.microsoft.com/office/drawing/2014/main" id="{236A2FFB-F95F-8942-81EC-F1B1840FAB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51162"/>
          <a:stretch/>
        </p:blipFill>
        <p:spPr>
          <a:xfrm>
            <a:off x="152400" y="1738816"/>
            <a:ext cx="2996465" cy="393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1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277911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Expectation value: Position</a:t>
            </a:r>
          </a:p>
        </p:txBody>
      </p:sp>
      <p:graphicFrame>
        <p:nvGraphicFramePr>
          <p:cNvPr id="154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5568"/>
              </p:ext>
            </p:extLst>
          </p:nvPr>
        </p:nvGraphicFramePr>
        <p:xfrm>
          <a:off x="3505200" y="1916668"/>
          <a:ext cx="3919134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22" name="Equation" r:id="rId3" imgW="2400300" imgH="2247900" progId="Equation.3">
                  <p:embed/>
                </p:oleObj>
              </mc:Choice>
              <mc:Fallback>
                <p:oleObj name="Equation" r:id="rId3" imgW="2400300" imgH="2247900" progId="Equation.3">
                  <p:embed/>
                  <p:pic>
                    <p:nvPicPr>
                      <p:cNvPr id="1546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16668"/>
                        <a:ext cx="3919134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pib_psi.png">
            <a:extLst>
              <a:ext uri="{FF2B5EF4-FFF2-40B4-BE49-F238E27FC236}">
                <a16:creationId xmlns:a16="http://schemas.microsoft.com/office/drawing/2014/main" id="{236A2FFB-F95F-8942-81EC-F1B1840FAB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51162"/>
          <a:stretch/>
        </p:blipFill>
        <p:spPr>
          <a:xfrm>
            <a:off x="152400" y="1738816"/>
            <a:ext cx="2996465" cy="3939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DA896-AC14-D44E-9786-B82D83A6CC5A}"/>
              </a:ext>
            </a:extLst>
          </p:cNvPr>
          <p:cNvSpPr txBox="1"/>
          <p:nvPr/>
        </p:nvSpPr>
        <p:spPr>
          <a:xfrm>
            <a:off x="2848801" y="912623"/>
            <a:ext cx="644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Probability in a thin strip for different n and x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7C9567-DA0F-D642-809E-7DD8F2C15851}"/>
              </a:ext>
            </a:extLst>
          </p:cNvPr>
          <p:cNvSpPr/>
          <p:nvPr/>
        </p:nvSpPr>
        <p:spPr>
          <a:xfrm>
            <a:off x="2438400" y="1916668"/>
            <a:ext cx="45719" cy="3493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71DFE3-05E7-D245-B999-A04FABF4807E}"/>
              </a:ext>
            </a:extLst>
          </p:cNvPr>
          <p:cNvSpPr/>
          <p:nvPr/>
        </p:nvSpPr>
        <p:spPr>
          <a:xfrm>
            <a:off x="2057400" y="1905000"/>
            <a:ext cx="45719" cy="3493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7DB835-962F-FA46-AF07-EC49509ED3EC}"/>
              </a:ext>
            </a:extLst>
          </p:cNvPr>
          <p:cNvSpPr/>
          <p:nvPr/>
        </p:nvSpPr>
        <p:spPr>
          <a:xfrm>
            <a:off x="1554481" y="1905000"/>
            <a:ext cx="45719" cy="3493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759763"/>
              </p:ext>
            </p:extLst>
          </p:nvPr>
        </p:nvGraphicFramePr>
        <p:xfrm>
          <a:off x="3200401" y="1687427"/>
          <a:ext cx="4495800" cy="371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10" name="Equation" r:id="rId4" imgW="2692400" imgH="2222500" progId="Equation.3">
                  <p:embed/>
                </p:oleObj>
              </mc:Choice>
              <mc:Fallback>
                <p:oleObj name="Equation" r:id="rId4" imgW="2692400" imgH="222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687427"/>
                        <a:ext cx="4495800" cy="3711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pib_psi.png">
            <a:extLst>
              <a:ext uri="{FF2B5EF4-FFF2-40B4-BE49-F238E27FC236}">
                <a16:creationId xmlns:a16="http://schemas.microsoft.com/office/drawing/2014/main" id="{255D25B0-9840-264C-8EC2-EFE3AFCF06A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r="51771"/>
          <a:stretch/>
        </p:blipFill>
        <p:spPr>
          <a:xfrm>
            <a:off x="76200" y="1753710"/>
            <a:ext cx="2959096" cy="39391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F22391-C6F0-794E-BFB3-848E5682049C}"/>
              </a:ext>
            </a:extLst>
          </p:cNvPr>
          <p:cNvSpPr/>
          <p:nvPr/>
        </p:nvSpPr>
        <p:spPr>
          <a:xfrm>
            <a:off x="2133600" y="277911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Expectation value: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C9C70F-C2C3-C143-BECE-756579FCAD00}"/>
                  </a:ext>
                </a:extLst>
              </p:cNvPr>
              <p:cNvSpPr txBox="1"/>
              <p:nvPr/>
            </p:nvSpPr>
            <p:spPr>
              <a:xfrm>
                <a:off x="7861306" y="3131528"/>
                <a:ext cx="3953968" cy="1183529"/>
              </a:xfrm>
              <a:prstGeom prst="rect">
                <a:avLst/>
              </a:prstGeom>
              <a:solidFill>
                <a:srgbClr val="FFC000">
                  <a:alpha val="12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C9C70F-C2C3-C143-BECE-756579FCA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06" y="3131528"/>
                <a:ext cx="3953968" cy="1183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ine Callout 3 10">
            <a:extLst>
              <a:ext uri="{FF2B5EF4-FFF2-40B4-BE49-F238E27FC236}">
                <a16:creationId xmlns:a16="http://schemas.microsoft.com/office/drawing/2014/main" id="{47FCCCCC-EC6C-B848-A060-3D2E38578D3D}"/>
              </a:ext>
            </a:extLst>
          </p:cNvPr>
          <p:cNvSpPr/>
          <p:nvPr/>
        </p:nvSpPr>
        <p:spPr>
          <a:xfrm flipH="1">
            <a:off x="4419600" y="1687427"/>
            <a:ext cx="952499" cy="827173"/>
          </a:xfrm>
          <a:prstGeom prst="borderCallout3">
            <a:avLst>
              <a:gd name="adj1" fmla="val 18750"/>
              <a:gd name="adj2" fmla="val -8333"/>
              <a:gd name="adj3" fmla="val 20533"/>
              <a:gd name="adj4" fmla="val -371248"/>
              <a:gd name="adj5" fmla="val 78604"/>
              <a:gd name="adj6" fmla="val -501312"/>
              <a:gd name="adj7" fmla="val 205678"/>
              <a:gd name="adj8" fmla="val -5022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3 11">
            <a:extLst>
              <a:ext uri="{FF2B5EF4-FFF2-40B4-BE49-F238E27FC236}">
                <a16:creationId xmlns:a16="http://schemas.microsoft.com/office/drawing/2014/main" id="{61E99BC0-C207-7645-9675-D3E0476FB11A}"/>
              </a:ext>
            </a:extLst>
          </p:cNvPr>
          <p:cNvSpPr/>
          <p:nvPr/>
        </p:nvSpPr>
        <p:spPr>
          <a:xfrm flipH="1">
            <a:off x="4419600" y="1676400"/>
            <a:ext cx="952499" cy="827173"/>
          </a:xfrm>
          <a:prstGeom prst="borderCallout3">
            <a:avLst>
              <a:gd name="adj1" fmla="val 18750"/>
              <a:gd name="adj2" fmla="val -8333"/>
              <a:gd name="adj3" fmla="val 20533"/>
              <a:gd name="adj4" fmla="val -561700"/>
              <a:gd name="adj5" fmla="val 67906"/>
              <a:gd name="adj6" fmla="val -634474"/>
              <a:gd name="adj7" fmla="val 211027"/>
              <a:gd name="adj8" fmla="val -6354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B9B54-4DDE-6148-906D-E086CEE345AF}"/>
              </a:ext>
            </a:extLst>
          </p:cNvPr>
          <p:cNvSpPr txBox="1"/>
          <p:nvPr/>
        </p:nvSpPr>
        <p:spPr>
          <a:xfrm>
            <a:off x="6331668" y="1515070"/>
            <a:ext cx="2127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Eigenfunctions: </a:t>
            </a:r>
          </a:p>
          <a:p>
            <a:r>
              <a:rPr lang="en-US" dirty="0">
                <a:latin typeface="Georgia" panose="02040502050405020303" pitchFamily="18" charset="0"/>
              </a:rPr>
              <a:t>Equal magnitude, </a:t>
            </a:r>
          </a:p>
          <a:p>
            <a:r>
              <a:rPr lang="en-US" dirty="0">
                <a:latin typeface="Georgia" panose="02040502050405020303" pitchFamily="18" charset="0"/>
              </a:rPr>
              <a:t>opposite direction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7102520-C6B3-E840-A935-9925DECD9D30}"/>
              </a:ext>
            </a:extLst>
          </p:cNvPr>
          <p:cNvSpPr/>
          <p:nvPr/>
        </p:nvSpPr>
        <p:spPr>
          <a:xfrm>
            <a:off x="9266790" y="4495800"/>
            <a:ext cx="1143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0FF5C4D-DB18-6441-A627-5DBEC45C5B6A}"/>
              </a:ext>
            </a:extLst>
          </p:cNvPr>
          <p:cNvSpPr/>
          <p:nvPr/>
        </p:nvSpPr>
        <p:spPr>
          <a:xfrm rot="10800000">
            <a:off x="10577639" y="4518659"/>
            <a:ext cx="1143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0530A-C2E8-934B-A65A-02213E9B1087}"/>
              </a:ext>
            </a:extLst>
          </p:cNvPr>
          <p:cNvSpPr txBox="1"/>
          <p:nvPr/>
        </p:nvSpPr>
        <p:spPr>
          <a:xfrm>
            <a:off x="7315200" y="4971410"/>
            <a:ext cx="425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Equal probability for propagation </a:t>
            </a:r>
          </a:p>
          <a:p>
            <a:r>
              <a:rPr lang="en-US" b="1" dirty="0">
                <a:latin typeface="Georgia" panose="02040502050405020303" pitchFamily="18" charset="0"/>
              </a:rPr>
              <a:t>in the two directions</a:t>
            </a:r>
          </a:p>
        </p:txBody>
      </p:sp>
    </p:spTree>
    <p:extLst>
      <p:ext uri="{BB962C8B-B14F-4D97-AF65-F5344CB8AC3E}">
        <p14:creationId xmlns:p14="http://schemas.microsoft.com/office/powerpoint/2010/main" val="251427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0800" y="277911"/>
            <a:ext cx="698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Born </a:t>
            </a:r>
            <a:r>
              <a:rPr lang="en-US" sz="20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Interretation</a:t>
            </a:r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 Restrictions on wavefunction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0831" y="1340492"/>
            <a:ext cx="10058400" cy="3693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must be a solution of the Schrodinger equation</a:t>
            </a:r>
          </a:p>
          <a:p>
            <a:endParaRPr lang="en-US" b="1" i="1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must be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</a:rPr>
              <a:t>normalizable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: </a:t>
            </a:r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must be finite and 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  <a:sym typeface="Wingdings 3"/>
              </a:rPr>
              <a:t>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0 at boundaries/ ±∞</a:t>
            </a:r>
          </a:p>
          <a:p>
            <a:endParaRPr lang="en-US" b="1" i="1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must be a continuous function of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</a:rPr>
              <a:t>x,y,z</a:t>
            </a:r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d</a:t>
            </a:r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</a:t>
            </a:r>
            <a:r>
              <a:rPr lang="en-US" b="1" i="1" dirty="0">
                <a:solidFill>
                  <a:schemeClr val="tx1"/>
                </a:solidFill>
                <a:latin typeface="Georgia" pitchFamily="18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</a:rPr>
              <a:t>dq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must be must be continuous in q</a:t>
            </a:r>
          </a:p>
          <a:p>
            <a:endParaRPr lang="en-US" b="1" i="1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 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must be single-valued</a:t>
            </a: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l-GR" b="1" i="1" dirty="0">
                <a:solidFill>
                  <a:schemeClr val="tx1"/>
                </a:solidFill>
                <a:latin typeface="Georgia" pitchFamily="18" charset="0"/>
              </a:rPr>
              <a:t>Ψ 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must be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</a:rPr>
              <a:t>quadratically-intergrable</a:t>
            </a:r>
            <a:endParaRPr lang="en-US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	(square of the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</a:rPr>
              <a:t>wavefunction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 should be </a:t>
            </a:r>
            <a:r>
              <a:rPr lang="en-US" dirty="0" err="1">
                <a:solidFill>
                  <a:schemeClr val="tx1"/>
                </a:solidFill>
                <a:latin typeface="Georgia" pitchFamily="18" charset="0"/>
              </a:rPr>
              <a:t>integrable</a:t>
            </a:r>
            <a:r>
              <a:rPr lang="en-US" dirty="0">
                <a:solidFill>
                  <a:schemeClr val="tx1"/>
                </a:solidFill>
                <a:latin typeface="Georgia" pitchFamily="18" charset="0"/>
              </a:rPr>
              <a:t>)</a:t>
            </a:r>
          </a:p>
          <a:p>
            <a:endParaRPr lang="en-US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5363236"/>
            <a:ext cx="419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Origin of quantization</a:t>
            </a:r>
          </a:p>
        </p:txBody>
      </p:sp>
    </p:spTree>
    <p:extLst>
      <p:ext uri="{BB962C8B-B14F-4D97-AF65-F5344CB8AC3E}">
        <p14:creationId xmlns:p14="http://schemas.microsoft.com/office/powerpoint/2010/main" val="2750129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F22391-C6F0-794E-BFB3-848E5682049C}"/>
              </a:ext>
            </a:extLst>
          </p:cNvPr>
          <p:cNvSpPr/>
          <p:nvPr/>
        </p:nvSpPr>
        <p:spPr>
          <a:xfrm>
            <a:off x="2133600" y="277911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Particle in a 2-D box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A62844-A940-484E-A131-46BCEF19C61E}"/>
              </a:ext>
            </a:extLst>
          </p:cNvPr>
          <p:cNvSpPr/>
          <p:nvPr/>
        </p:nvSpPr>
        <p:spPr>
          <a:xfrm>
            <a:off x="3048000" y="2260324"/>
            <a:ext cx="3581400" cy="609600"/>
          </a:xfrm>
          <a:prstGeom prst="rect">
            <a:avLst/>
          </a:prstGeom>
          <a:solidFill>
            <a:srgbClr val="008000">
              <a:alpha val="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73B2D60A-1C22-BC48-A907-8C99674FA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005590"/>
              </p:ext>
            </p:extLst>
          </p:nvPr>
        </p:nvGraphicFramePr>
        <p:xfrm>
          <a:off x="3400425" y="2438400"/>
          <a:ext cx="35718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74" name="Equation" r:id="rId4" imgW="1790700" imgH="1066800" progId="Equation.3">
                  <p:embed/>
                </p:oleObj>
              </mc:Choice>
              <mc:Fallback>
                <p:oleObj name="Equation" r:id="rId4" imgW="1790700" imgH="1066800" progId="Equation.3">
                  <p:embed/>
                  <p:pic>
                    <p:nvPicPr>
                      <p:cNvPr id="17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2438400"/>
                        <a:ext cx="357187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4">
            <a:extLst>
              <a:ext uri="{FF2B5EF4-FFF2-40B4-BE49-F238E27FC236}">
                <a16:creationId xmlns:a16="http://schemas.microsoft.com/office/drawing/2014/main" id="{14B84AAB-1203-AA48-A75F-0FCB3BE1154B}"/>
              </a:ext>
            </a:extLst>
          </p:cNvPr>
          <p:cNvGrpSpPr/>
          <p:nvPr/>
        </p:nvGrpSpPr>
        <p:grpSpPr>
          <a:xfrm>
            <a:off x="173637" y="1600201"/>
            <a:ext cx="3038032" cy="2819400"/>
            <a:chOff x="4953000" y="914400"/>
            <a:chExt cx="2095930" cy="205905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A3B44E-76A9-FC43-AE4A-1753CEFDB88B}"/>
                </a:ext>
              </a:extLst>
            </p:cNvPr>
            <p:cNvSpPr/>
            <p:nvPr/>
          </p:nvSpPr>
          <p:spPr>
            <a:xfrm>
              <a:off x="4953000" y="914400"/>
              <a:ext cx="1673352" cy="167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pic>
          <p:nvPicPr>
            <p:cNvPr id="22" name="Picture 21" descr="purewave.JPG">
              <a:extLst>
                <a:ext uri="{FF2B5EF4-FFF2-40B4-BE49-F238E27FC236}">
                  <a16:creationId xmlns:a16="http://schemas.microsoft.com/office/drawing/2014/main" id="{F2ED61E7-2F4E-5743-8AC3-A61F07B0A1D7}"/>
                </a:ext>
              </a:extLst>
            </p:cNvPr>
            <p:cNvPicPr>
              <a:picLocks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40000"/>
            </a:blip>
            <a:srcRect t="18421" b="15789"/>
            <a:stretch>
              <a:fillRect/>
            </a:stretch>
          </p:blipFill>
          <p:spPr>
            <a:xfrm>
              <a:off x="5257800" y="2209800"/>
              <a:ext cx="1069848" cy="228600"/>
            </a:xfrm>
            <a:prstGeom prst="rect">
              <a:avLst/>
            </a:prstGeom>
          </p:spPr>
        </p:pic>
        <p:pic>
          <p:nvPicPr>
            <p:cNvPr id="23" name="Picture 22" descr="purewave.JPG">
              <a:extLst>
                <a:ext uri="{FF2B5EF4-FFF2-40B4-BE49-F238E27FC236}">
                  <a16:creationId xmlns:a16="http://schemas.microsoft.com/office/drawing/2014/main" id="{EA5FF643-7BDC-784C-9F7F-465E18BDB815}"/>
                </a:ext>
              </a:extLst>
            </p:cNvPr>
            <p:cNvPicPr>
              <a:picLocks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40000"/>
            </a:blip>
            <a:srcRect t="18421" b="15789"/>
            <a:stretch>
              <a:fillRect/>
            </a:stretch>
          </p:blipFill>
          <p:spPr>
            <a:xfrm rot="16200000">
              <a:off x="5901595" y="1566005"/>
              <a:ext cx="1069848" cy="223838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6E3CC8E-E4D4-0641-966D-AF4E99B1BE87}"/>
                </a:ext>
              </a:extLst>
            </p:cNvPr>
            <p:cNvCxnSpPr/>
            <p:nvPr/>
          </p:nvCxnSpPr>
          <p:spPr>
            <a:xfrm>
              <a:off x="5257800" y="1628900"/>
              <a:ext cx="100584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5F704D4-E162-2D48-8043-394FE01FA8C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239672" y="1645444"/>
              <a:ext cx="1005840" cy="9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4A9181-D9F8-2C47-BA03-3AE991C553D5}"/>
                </a:ext>
              </a:extLst>
            </p:cNvPr>
            <p:cNvSpPr/>
            <p:nvPr/>
          </p:nvSpPr>
          <p:spPr>
            <a:xfrm>
              <a:off x="5637215" y="1524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DE5619-9684-274B-9BF8-D5709FD52669}"/>
                </a:ext>
              </a:extLst>
            </p:cNvPr>
            <p:cNvSpPr/>
            <p:nvPr/>
          </p:nvSpPr>
          <p:spPr>
            <a:xfrm>
              <a:off x="5026738" y="990600"/>
              <a:ext cx="6286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Georgia" pitchFamily="18" charset="0"/>
                </a:rPr>
                <a:t>V=0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8A9E5D7-E03B-D244-B9F6-23B058B776FE}"/>
                </a:ext>
              </a:extLst>
            </p:cNvPr>
            <p:cNvSpPr/>
            <p:nvPr/>
          </p:nvSpPr>
          <p:spPr>
            <a:xfrm>
              <a:off x="5599468" y="2604124"/>
              <a:ext cx="4010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i="1" dirty="0">
                  <a:solidFill>
                    <a:prstClr val="black"/>
                  </a:solidFill>
                  <a:latin typeface="Georgia" pitchFamily="18" charset="0"/>
                </a:rPr>
                <a:t>L</a:t>
              </a:r>
              <a:r>
                <a:rPr lang="en-US" i="1" baseline="-25000" dirty="0">
                  <a:solidFill>
                    <a:prstClr val="black"/>
                  </a:solidFill>
                  <a:latin typeface="Georgia" pitchFamily="18" charset="0"/>
                </a:rPr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DE168B-3CFF-B945-B1E1-DE22470ACF1A}"/>
                </a:ext>
              </a:extLst>
            </p:cNvPr>
            <p:cNvSpPr/>
            <p:nvPr/>
          </p:nvSpPr>
          <p:spPr>
            <a:xfrm>
              <a:off x="6638240" y="1524000"/>
              <a:ext cx="410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i="1" dirty="0">
                  <a:solidFill>
                    <a:prstClr val="black"/>
                  </a:solidFill>
                  <a:latin typeface="Georgia" pitchFamily="18" charset="0"/>
                </a:rPr>
                <a:t>L</a:t>
              </a:r>
              <a:r>
                <a:rPr lang="en-US" i="1" baseline="-25000" dirty="0">
                  <a:solidFill>
                    <a:prstClr val="black"/>
                  </a:solidFill>
                  <a:latin typeface="Georgia" pitchFamily="18" charset="0"/>
                </a:rPr>
                <a:t>y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8D0C778-B6EE-EC4D-8ECD-2A563281D2CC}"/>
              </a:ext>
            </a:extLst>
          </p:cNvPr>
          <p:cNvSpPr/>
          <p:nvPr/>
        </p:nvSpPr>
        <p:spPr>
          <a:xfrm>
            <a:off x="518175" y="4611468"/>
            <a:ext cx="1643584" cy="64633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Square Box </a:t>
            </a:r>
          </a:p>
          <a:p>
            <a:r>
              <a:rPr lang="en-US" dirty="0">
                <a:solidFill>
                  <a:prstClr val="black"/>
                </a:solidFill>
                <a:latin typeface="Georgia" pitchFamily="18" charset="0"/>
                <a:sym typeface="Symbol"/>
              </a:rPr>
              <a:t> </a:t>
            </a:r>
            <a:r>
              <a:rPr lang="en-US" i="1" dirty="0">
                <a:solidFill>
                  <a:prstClr val="black"/>
                </a:solidFill>
                <a:latin typeface="Georgia" pitchFamily="18" charset="0"/>
              </a:rPr>
              <a:t>L</a:t>
            </a:r>
            <a:r>
              <a:rPr lang="en-US" i="1" baseline="-25000" dirty="0">
                <a:solidFill>
                  <a:prstClr val="black"/>
                </a:solidFill>
                <a:latin typeface="Georgia" pitchFamily="18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 = </a:t>
            </a:r>
            <a:r>
              <a:rPr lang="en-US" i="1" dirty="0">
                <a:solidFill>
                  <a:prstClr val="black"/>
                </a:solidFill>
                <a:latin typeface="Georgia" pitchFamily="18" charset="0"/>
              </a:rPr>
              <a:t>L</a:t>
            </a:r>
            <a:r>
              <a:rPr lang="en-US" i="1" baseline="-25000" dirty="0">
                <a:solidFill>
                  <a:prstClr val="black"/>
                </a:solidFill>
                <a:latin typeface="Georgia" pitchFamily="18" charset="0"/>
              </a:rPr>
              <a:t>y</a:t>
            </a:r>
            <a:r>
              <a:rPr lang="en-US" dirty="0">
                <a:solidFill>
                  <a:prstClr val="black"/>
                </a:solidFill>
                <a:latin typeface="Georgia" pitchFamily="18" charset="0"/>
              </a:rPr>
              <a:t> = </a:t>
            </a:r>
            <a:r>
              <a:rPr lang="en-US" i="1" dirty="0">
                <a:solidFill>
                  <a:prstClr val="black"/>
                </a:solidFill>
                <a:latin typeface="Georgia" pitchFamily="18" charset="0"/>
              </a:rPr>
              <a:t>L</a:t>
            </a:r>
            <a:endParaRPr lang="en-US" dirty="0">
              <a:solidFill>
                <a:prstClr val="black"/>
              </a:solidFill>
              <a:latin typeface="Georgia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31FA3E-89D8-8441-9810-CC9A70985C65}"/>
              </a:ext>
            </a:extLst>
          </p:cNvPr>
          <p:cNvSpPr/>
          <p:nvPr/>
        </p:nvSpPr>
        <p:spPr>
          <a:xfrm>
            <a:off x="3048000" y="1600200"/>
            <a:ext cx="3581400" cy="609600"/>
          </a:xfrm>
          <a:prstGeom prst="rect">
            <a:avLst/>
          </a:prstGeom>
          <a:solidFill>
            <a:schemeClr val="tx2">
              <a:lumMod val="20000"/>
              <a:lumOff val="80000"/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Object 6">
            <a:extLst>
              <a:ext uri="{FF2B5EF4-FFF2-40B4-BE49-F238E27FC236}">
                <a16:creationId xmlns:a16="http://schemas.microsoft.com/office/drawing/2014/main" id="{E0705B9D-4929-E64A-B6BB-33023CBE18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795930"/>
              </p:ext>
            </p:extLst>
          </p:nvPr>
        </p:nvGraphicFramePr>
        <p:xfrm>
          <a:off x="4043362" y="1600200"/>
          <a:ext cx="16716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75" name="Equation" r:id="rId8" imgW="838200" imgH="266700" progId="Equation.3">
                  <p:embed/>
                </p:oleObj>
              </mc:Choice>
              <mc:Fallback>
                <p:oleObj name="Equation" r:id="rId8" imgW="838200" imgH="266700" progId="Equation.3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2" y="1600200"/>
                        <a:ext cx="16716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39FA20E9-8CB7-014D-BA83-221C02FADCCC}"/>
              </a:ext>
            </a:extLst>
          </p:cNvPr>
          <p:cNvSpPr/>
          <p:nvPr/>
        </p:nvSpPr>
        <p:spPr>
          <a:xfrm>
            <a:off x="4110555" y="773152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Separation of variables</a:t>
            </a:r>
          </a:p>
        </p:txBody>
      </p:sp>
      <p:graphicFrame>
        <p:nvGraphicFramePr>
          <p:cNvPr id="38" name="Object 2">
            <a:extLst>
              <a:ext uri="{FF2B5EF4-FFF2-40B4-BE49-F238E27FC236}">
                <a16:creationId xmlns:a16="http://schemas.microsoft.com/office/drawing/2014/main" id="{B55D427F-A710-A645-BC9A-2AD24C5289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407982"/>
              </p:ext>
            </p:extLst>
          </p:nvPr>
        </p:nvGraphicFramePr>
        <p:xfrm>
          <a:off x="7583488" y="2374900"/>
          <a:ext cx="45323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76" name="Equation" r:id="rId10" imgW="2273300" imgH="1193800" progId="Equation.3">
                  <p:embed/>
                </p:oleObj>
              </mc:Choice>
              <mc:Fallback>
                <p:oleObj name="Equation" r:id="rId10" imgW="2273300" imgH="1193800" progId="Equation.3">
                  <p:embed/>
                  <p:pic>
                    <p:nvPicPr>
                      <p:cNvPr id="1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488" y="2374900"/>
                        <a:ext cx="4532312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08B77A46-1926-BF4E-A447-028CC1673A41}"/>
              </a:ext>
            </a:extLst>
          </p:cNvPr>
          <p:cNvSpPr/>
          <p:nvPr/>
        </p:nvSpPr>
        <p:spPr>
          <a:xfrm>
            <a:off x="7467601" y="2286000"/>
            <a:ext cx="3581400" cy="609600"/>
          </a:xfrm>
          <a:prstGeom prst="rect">
            <a:avLst/>
          </a:prstGeom>
          <a:solidFill>
            <a:srgbClr val="FFFF00">
              <a:alpha val="9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C482C-557B-2E4A-918A-F846C6A86D60}"/>
              </a:ext>
            </a:extLst>
          </p:cNvPr>
          <p:cNvSpPr/>
          <p:nvPr/>
        </p:nvSpPr>
        <p:spPr>
          <a:xfrm>
            <a:off x="3086485" y="2895600"/>
            <a:ext cx="3885815" cy="195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1798A69-E24D-7744-B1F7-7D0A6FEE0230}"/>
              </a:ext>
            </a:extLst>
          </p:cNvPr>
          <p:cNvSpPr/>
          <p:nvPr/>
        </p:nvSpPr>
        <p:spPr>
          <a:xfrm>
            <a:off x="3221688" y="4563418"/>
            <a:ext cx="3179112" cy="914400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Object 6">
            <a:extLst>
              <a:ext uri="{FF2B5EF4-FFF2-40B4-BE49-F238E27FC236}">
                <a16:creationId xmlns:a16="http://schemas.microsoft.com/office/drawing/2014/main" id="{E36A08C6-370D-3D42-B82C-90792969A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656402"/>
              </p:ext>
            </p:extLst>
          </p:nvPr>
        </p:nvGraphicFramePr>
        <p:xfrm>
          <a:off x="3352800" y="3200400"/>
          <a:ext cx="35718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77" name="Equation" r:id="rId12" imgW="1790700" imgH="1066800" progId="Equation.3">
                  <p:embed/>
                </p:oleObj>
              </mc:Choice>
              <mc:Fallback>
                <p:oleObj name="Equation" r:id="rId12" imgW="1790700" imgH="1066800" progId="Equation.3">
                  <p:embed/>
                  <p:pic>
                    <p:nvPicPr>
                      <p:cNvPr id="19" name="Object 6">
                        <a:extLst>
                          <a:ext uri="{FF2B5EF4-FFF2-40B4-BE49-F238E27FC236}">
                            <a16:creationId xmlns:a16="http://schemas.microsoft.com/office/drawing/2014/main" id="{73B2D60A-1C22-BC48-A907-8C99674FA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0400"/>
                        <a:ext cx="357187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89274222-3A3D-154D-931E-B43B59250E7C}"/>
              </a:ext>
            </a:extLst>
          </p:cNvPr>
          <p:cNvSpPr/>
          <p:nvPr/>
        </p:nvSpPr>
        <p:spPr>
          <a:xfrm>
            <a:off x="3209925" y="2986884"/>
            <a:ext cx="3571875" cy="568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005976-9C26-A64F-953A-E4353F3FFD93}"/>
              </a:ext>
            </a:extLst>
          </p:cNvPr>
          <p:cNvSpPr/>
          <p:nvPr/>
        </p:nvSpPr>
        <p:spPr>
          <a:xfrm>
            <a:off x="7239000" y="3715609"/>
            <a:ext cx="4354871" cy="51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8C5EFE-9780-4F4C-82C5-00F57C06E9E9}"/>
              </a:ext>
            </a:extLst>
          </p:cNvPr>
          <p:cNvSpPr/>
          <p:nvPr/>
        </p:nvSpPr>
        <p:spPr>
          <a:xfrm>
            <a:off x="7379929" y="3077344"/>
            <a:ext cx="4735871" cy="1873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2">
            <a:extLst>
              <a:ext uri="{FF2B5EF4-FFF2-40B4-BE49-F238E27FC236}">
                <a16:creationId xmlns:a16="http://schemas.microsoft.com/office/drawing/2014/main" id="{FF57A6E3-2A8A-9647-8CB1-23E600ABD8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896134"/>
              </p:ext>
            </p:extLst>
          </p:nvPr>
        </p:nvGraphicFramePr>
        <p:xfrm>
          <a:off x="7391770" y="3129305"/>
          <a:ext cx="4532312" cy="235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78" name="Equation" r:id="rId13" imgW="2273300" imgH="1193800" progId="Equation.3">
                  <p:embed/>
                </p:oleObj>
              </mc:Choice>
              <mc:Fallback>
                <p:oleObj name="Equation" r:id="rId13" imgW="2273300" imgH="1193800" progId="Equation.3">
                  <p:embed/>
                  <p:pic>
                    <p:nvPicPr>
                      <p:cNvPr id="38" name="Object 2">
                        <a:extLst>
                          <a:ext uri="{FF2B5EF4-FFF2-40B4-BE49-F238E27FC236}">
                            <a16:creationId xmlns:a16="http://schemas.microsoft.com/office/drawing/2014/main" id="{B55D427F-A710-A645-BC9A-2AD24C528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770" y="3129305"/>
                        <a:ext cx="4532312" cy="235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46C14EDC-377E-6146-84CE-058EB78E399A}"/>
              </a:ext>
            </a:extLst>
          </p:cNvPr>
          <p:cNvSpPr/>
          <p:nvPr/>
        </p:nvSpPr>
        <p:spPr>
          <a:xfrm>
            <a:off x="7317002" y="2994339"/>
            <a:ext cx="4735871" cy="65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F5A024-9E61-DC4D-B6AF-B6718810DBBD}"/>
              </a:ext>
            </a:extLst>
          </p:cNvPr>
          <p:cNvSpPr/>
          <p:nvPr/>
        </p:nvSpPr>
        <p:spPr>
          <a:xfrm>
            <a:off x="7141965" y="4648200"/>
            <a:ext cx="2667000" cy="91440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 animBg="1"/>
      <p:bldP spid="36" grpId="0"/>
      <p:bldP spid="39" grpId="0" animBg="1"/>
      <p:bldP spid="42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F22391-C6F0-794E-BFB3-848E5682049C}"/>
              </a:ext>
            </a:extLst>
          </p:cNvPr>
          <p:cNvSpPr/>
          <p:nvPr/>
        </p:nvSpPr>
        <p:spPr>
          <a:xfrm>
            <a:off x="2133600" y="277911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Particle in a 2-D box: </a:t>
            </a:r>
            <a:r>
              <a:rPr lang="en-US" sz="20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Wavefuntiona</a:t>
            </a:r>
            <a:endParaRPr lang="en-US" sz="20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pic>
        <p:nvPicPr>
          <p:cNvPr id="33" name="Picture 6">
            <a:extLst>
              <a:ext uri="{FF2B5EF4-FFF2-40B4-BE49-F238E27FC236}">
                <a16:creationId xmlns:a16="http://schemas.microsoft.com/office/drawing/2014/main" id="{1DB727F0-7A82-154A-B30C-93906CF28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4978" t="9322" r="72511" b="13842"/>
          <a:stretch>
            <a:fillRect/>
          </a:stretch>
        </p:blipFill>
        <p:spPr bwMode="auto">
          <a:xfrm>
            <a:off x="3429000" y="1066800"/>
            <a:ext cx="99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A3EB7170-9A4A-2F4E-B026-413C5425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74459" t="9040" r="3030" b="14124"/>
          <a:stretch>
            <a:fillRect/>
          </a:stretch>
        </p:blipFill>
        <p:spPr bwMode="auto">
          <a:xfrm>
            <a:off x="3429000" y="4648200"/>
            <a:ext cx="99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5D6508C3-F1B3-A64F-9C41-9152FF78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27706" t="9040" r="49784" b="14124"/>
          <a:stretch>
            <a:fillRect/>
          </a:stretch>
        </p:blipFill>
        <p:spPr bwMode="auto">
          <a:xfrm>
            <a:off x="3429000" y="2800350"/>
            <a:ext cx="99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78740672-925F-834C-B391-99BAF74D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143000"/>
            <a:ext cx="16764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3">
            <a:extLst>
              <a:ext uri="{FF2B5EF4-FFF2-40B4-BE49-F238E27FC236}">
                <a16:creationId xmlns:a16="http://schemas.microsoft.com/office/drawing/2014/main" id="{089B5EEC-E8E5-3E43-A1A9-C8E0F1B4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5850" y="2819400"/>
            <a:ext cx="15049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0CA0EA02-2F9F-DB4C-B139-6BB9C1ADF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572000"/>
            <a:ext cx="15811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26A33EC-91E0-DE45-B214-1819E93D0F1D}"/>
              </a:ext>
            </a:extLst>
          </p:cNvPr>
          <p:cNvSpPr/>
          <p:nvPr/>
        </p:nvSpPr>
        <p:spPr>
          <a:xfrm>
            <a:off x="914400" y="6248400"/>
            <a:ext cx="4038600" cy="400110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Georgia" pitchFamily="18" charset="0"/>
              </a:rPr>
              <a:t>Number of nodes = n</a:t>
            </a:r>
            <a:r>
              <a:rPr lang="en-US" sz="2000" baseline="-25000" dirty="0">
                <a:solidFill>
                  <a:prstClr val="black"/>
                </a:solidFill>
                <a:latin typeface="Georgia" pitchFamily="18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Georgia" pitchFamily="18" charset="0"/>
              </a:rPr>
              <a:t>+n</a:t>
            </a:r>
            <a:r>
              <a:rPr lang="en-US" sz="2000" baseline="-25000" dirty="0">
                <a:solidFill>
                  <a:prstClr val="black"/>
                </a:solidFill>
                <a:latin typeface="Georgia" pitchFamily="18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Georgia" pitchFamily="18" charset="0"/>
              </a:rPr>
              <a:t>-2</a:t>
            </a:r>
          </a:p>
        </p:txBody>
      </p:sp>
      <p:pic>
        <p:nvPicPr>
          <p:cNvPr id="51" name="Picture 50" descr="2D_potential_total1.png">
            <a:extLst>
              <a:ext uri="{FF2B5EF4-FFF2-40B4-BE49-F238E27FC236}">
                <a16:creationId xmlns:a16="http://schemas.microsoft.com/office/drawing/2014/main" id="{2213A172-81CC-7B47-BD7F-50F9692A12E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53400" y="1490354"/>
            <a:ext cx="3296401" cy="375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2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F22391-C6F0-794E-BFB3-848E5682049C}"/>
              </a:ext>
            </a:extLst>
          </p:cNvPr>
          <p:cNvSpPr/>
          <p:nvPr/>
        </p:nvSpPr>
        <p:spPr>
          <a:xfrm>
            <a:off x="2133600" y="277911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Rectangular box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9AA2C0-917B-1440-9AB4-31914BD13C37}"/>
              </a:ext>
            </a:extLst>
          </p:cNvPr>
          <p:cNvSpPr/>
          <p:nvPr/>
        </p:nvSpPr>
        <p:spPr>
          <a:xfrm>
            <a:off x="6435710" y="2968261"/>
            <a:ext cx="2667000" cy="106680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03202B10-CE20-C148-8935-346A3CA18E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117371"/>
              </p:ext>
            </p:extLst>
          </p:nvPr>
        </p:nvGraphicFramePr>
        <p:xfrm>
          <a:off x="6829410" y="1355361"/>
          <a:ext cx="4430713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71" name="Equation" r:id="rId4" imgW="2222500" imgH="1384300" progId="Equation.3">
                  <p:embed/>
                </p:oleObj>
              </mc:Choice>
              <mc:Fallback>
                <p:oleObj name="Equation" r:id="rId4" imgW="2222500" imgH="1384300" progId="Equation.3">
                  <p:embed/>
                  <p:pic>
                    <p:nvPicPr>
                      <p:cNvPr id="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10" y="1355361"/>
                        <a:ext cx="4430713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AAAD6B80-DDBC-1B42-8C3F-D21145C3CE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159479"/>
              </p:ext>
            </p:extLst>
          </p:nvPr>
        </p:nvGraphicFramePr>
        <p:xfrm>
          <a:off x="731710" y="3720609"/>
          <a:ext cx="38258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72" name="Equation" r:id="rId6" imgW="1917700" imgH="1257300" progId="Equation.3">
                  <p:embed/>
                </p:oleObj>
              </mc:Choice>
              <mc:Fallback>
                <p:oleObj name="Equation" r:id="rId6" imgW="1917700" imgH="1257300" progId="Equation.3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10" y="3720609"/>
                        <a:ext cx="382587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4">
            <a:extLst>
              <a:ext uri="{FF2B5EF4-FFF2-40B4-BE49-F238E27FC236}">
                <a16:creationId xmlns:a16="http://schemas.microsoft.com/office/drawing/2014/main" id="{D5EE4EA0-4F98-B84F-BC76-E81C6418F4AC}"/>
              </a:ext>
            </a:extLst>
          </p:cNvPr>
          <p:cNvGrpSpPr/>
          <p:nvPr/>
        </p:nvGrpSpPr>
        <p:grpSpPr>
          <a:xfrm>
            <a:off x="609600" y="1126761"/>
            <a:ext cx="4191000" cy="2214265"/>
            <a:chOff x="4953000" y="914400"/>
            <a:chExt cx="4191000" cy="22142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03241C-8DFF-C048-B091-2CD02B7E56CD}"/>
                </a:ext>
              </a:extLst>
            </p:cNvPr>
            <p:cNvSpPr/>
            <p:nvPr/>
          </p:nvSpPr>
          <p:spPr>
            <a:xfrm>
              <a:off x="4953000" y="914400"/>
              <a:ext cx="3733800" cy="167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pic>
          <p:nvPicPr>
            <p:cNvPr id="16" name="Picture 15" descr="purewave.JPG">
              <a:extLst>
                <a:ext uri="{FF2B5EF4-FFF2-40B4-BE49-F238E27FC236}">
                  <a16:creationId xmlns:a16="http://schemas.microsoft.com/office/drawing/2014/main" id="{72F56B42-E0F8-E64B-8860-AF5287D23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40000"/>
            </a:blip>
            <a:srcRect t="18421" b="15789"/>
            <a:stretch>
              <a:fillRect/>
            </a:stretch>
          </p:blipFill>
          <p:spPr>
            <a:xfrm>
              <a:off x="5257800" y="2209800"/>
              <a:ext cx="2962276" cy="228600"/>
            </a:xfrm>
            <a:prstGeom prst="rect">
              <a:avLst/>
            </a:prstGeom>
          </p:spPr>
        </p:pic>
        <p:pic>
          <p:nvPicPr>
            <p:cNvPr id="17" name="Picture 16" descr="purewave.JPG">
              <a:extLst>
                <a:ext uri="{FF2B5EF4-FFF2-40B4-BE49-F238E27FC236}">
                  <a16:creationId xmlns:a16="http://schemas.microsoft.com/office/drawing/2014/main" id="{AE029035-B17C-2D47-8497-EB489CE8C0E6}"/>
                </a:ext>
              </a:extLst>
            </p:cNvPr>
            <p:cNvPicPr>
              <a:picLocks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contrast="40000"/>
            </a:blip>
            <a:srcRect t="18421" b="15789"/>
            <a:stretch>
              <a:fillRect/>
            </a:stretch>
          </p:blipFill>
          <p:spPr>
            <a:xfrm rot="16200000">
              <a:off x="7882795" y="1566005"/>
              <a:ext cx="1069848" cy="223838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59E52AF-87F6-0D45-8365-DB0D39CE6350}"/>
                </a:ext>
              </a:extLst>
            </p:cNvPr>
            <p:cNvCxnSpPr/>
            <p:nvPr/>
          </p:nvCxnSpPr>
          <p:spPr>
            <a:xfrm>
              <a:off x="5907975" y="1716975"/>
              <a:ext cx="16764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02F604D-B9AA-4542-A6A3-062F637EF7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203157" y="1733519"/>
              <a:ext cx="1005840" cy="9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med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55A97B-87F3-AA4E-8DAB-093A3A4DBF67}"/>
                </a:ext>
              </a:extLst>
            </p:cNvPr>
            <p:cNvSpPr/>
            <p:nvPr/>
          </p:nvSpPr>
          <p:spPr>
            <a:xfrm>
              <a:off x="6600700" y="161207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C282E8A-5C0E-6A4A-B300-884C499974C1}"/>
                </a:ext>
              </a:extLst>
            </p:cNvPr>
            <p:cNvSpPr/>
            <p:nvPr/>
          </p:nvSpPr>
          <p:spPr>
            <a:xfrm>
              <a:off x="5257800" y="1143000"/>
              <a:ext cx="7761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Georgia" pitchFamily="18" charset="0"/>
                </a:rPr>
                <a:t>V=0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F81697-9DD4-EC48-ADB1-C3D68971F61B}"/>
                </a:ext>
              </a:extLst>
            </p:cNvPr>
            <p:cNvSpPr/>
            <p:nvPr/>
          </p:nvSpPr>
          <p:spPr>
            <a:xfrm>
              <a:off x="6248400" y="2667000"/>
              <a:ext cx="4748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i="1" dirty="0">
                  <a:solidFill>
                    <a:prstClr val="black"/>
                  </a:solidFill>
                  <a:latin typeface="Georgia" pitchFamily="18" charset="0"/>
                </a:rPr>
                <a:t>L</a:t>
              </a:r>
              <a:r>
                <a:rPr lang="en-US" sz="2400" i="1" baseline="-25000" dirty="0">
                  <a:solidFill>
                    <a:prstClr val="black"/>
                  </a:solidFill>
                  <a:latin typeface="Georgia" pitchFamily="18" charset="0"/>
                </a:rPr>
                <a:t>x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27B851-B47A-664D-8E04-4CB708A6FD7E}"/>
                </a:ext>
              </a:extLst>
            </p:cNvPr>
            <p:cNvSpPr/>
            <p:nvPr/>
          </p:nvSpPr>
          <p:spPr>
            <a:xfrm>
              <a:off x="8657970" y="1524000"/>
              <a:ext cx="4860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i="1" dirty="0">
                  <a:solidFill>
                    <a:prstClr val="black"/>
                  </a:solidFill>
                  <a:latin typeface="Georgia" pitchFamily="18" charset="0"/>
                </a:rPr>
                <a:t>L</a:t>
              </a:r>
              <a:r>
                <a:rPr lang="en-US" sz="2400" i="1" baseline="-25000" dirty="0">
                  <a:solidFill>
                    <a:prstClr val="black"/>
                  </a:solidFill>
                  <a:latin typeface="Georgia" pitchFamily="18" charset="0"/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83EA58-ED7E-4743-A072-7706E43A7C33}"/>
              </a:ext>
            </a:extLst>
          </p:cNvPr>
          <p:cNvSpPr txBox="1"/>
          <p:nvPr/>
        </p:nvSpPr>
        <p:spPr>
          <a:xfrm>
            <a:off x="5562600" y="4478135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(1, 2) and (2, 1) levels, for example,</a:t>
            </a:r>
          </a:p>
          <a:p>
            <a:r>
              <a:rPr lang="en-US" dirty="0">
                <a:latin typeface="Georgia" panose="02040502050405020303" pitchFamily="18" charset="0"/>
              </a:rPr>
              <a:t>have same energy in square box, but not in rectangular box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0C52F4-B209-B54C-9805-849E64F6C146}"/>
              </a:ext>
            </a:extLst>
          </p:cNvPr>
          <p:cNvSpPr txBox="1"/>
          <p:nvPr/>
        </p:nvSpPr>
        <p:spPr>
          <a:xfrm>
            <a:off x="5562600" y="5449669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Symmetry and degeneracy go hand in hand</a:t>
            </a:r>
          </a:p>
        </p:txBody>
      </p:sp>
    </p:spTree>
    <p:extLst>
      <p:ext uri="{BB962C8B-B14F-4D97-AF65-F5344CB8AC3E}">
        <p14:creationId xmlns:p14="http://schemas.microsoft.com/office/powerpoint/2010/main" val="391516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F22391-C6F0-794E-BFB3-848E5682049C}"/>
              </a:ext>
            </a:extLst>
          </p:cNvPr>
          <p:cNvSpPr/>
          <p:nvPr/>
        </p:nvSpPr>
        <p:spPr>
          <a:xfrm>
            <a:off x="2133600" y="277911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3D box</a:t>
            </a:r>
          </a:p>
        </p:txBody>
      </p:sp>
      <p:graphicFrame>
        <p:nvGraphicFramePr>
          <p:cNvPr id="24" name="Object 6">
            <a:extLst>
              <a:ext uri="{FF2B5EF4-FFF2-40B4-BE49-F238E27FC236}">
                <a16:creationId xmlns:a16="http://schemas.microsoft.com/office/drawing/2014/main" id="{39126D63-6902-5F4B-9E7F-357644635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822985"/>
              </p:ext>
            </p:extLst>
          </p:nvPr>
        </p:nvGraphicFramePr>
        <p:xfrm>
          <a:off x="209550" y="1130300"/>
          <a:ext cx="59531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93" name="Equation" r:id="rId4" imgW="2984500" imgH="736600" progId="Equation.3">
                  <p:embed/>
                </p:oleObj>
              </mc:Choice>
              <mc:Fallback>
                <p:oleObj name="Equation" r:id="rId4" imgW="2984500" imgH="736600" progId="Equation.3">
                  <p:embed/>
                  <p:pic>
                    <p:nvPicPr>
                      <p:cNvPr id="1730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130300"/>
                        <a:ext cx="59531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>
            <a:extLst>
              <a:ext uri="{FF2B5EF4-FFF2-40B4-BE49-F238E27FC236}">
                <a16:creationId xmlns:a16="http://schemas.microsoft.com/office/drawing/2014/main" id="{43784CC3-1779-0647-AE18-52B9DB899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164229"/>
              </p:ext>
            </p:extLst>
          </p:nvPr>
        </p:nvGraphicFramePr>
        <p:xfrm>
          <a:off x="6324600" y="1130300"/>
          <a:ext cx="579596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94" name="Equation" r:id="rId6" imgW="2908300" imgH="825500" progId="Equation.3">
                  <p:embed/>
                </p:oleObj>
              </mc:Choice>
              <mc:Fallback>
                <p:oleObj name="Equation" r:id="rId6" imgW="2908300" imgH="825500" progId="Equation.3">
                  <p:embed/>
                  <p:pic>
                    <p:nvPicPr>
                      <p:cNvPr id="1730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130300"/>
                        <a:ext cx="5795963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 descr="box3_00.gif">
            <a:extLst>
              <a:ext uri="{FF2B5EF4-FFF2-40B4-BE49-F238E27FC236}">
                <a16:creationId xmlns:a16="http://schemas.microsoft.com/office/drawing/2014/main" id="{BEA1E5AF-6006-484C-B3F9-B5DF3BBBE96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 r="50000" b="51515"/>
          <a:stretch>
            <a:fillRect/>
          </a:stretch>
        </p:blipFill>
        <p:spPr>
          <a:xfrm>
            <a:off x="609600" y="3060775"/>
            <a:ext cx="3571875" cy="2952399"/>
          </a:xfrm>
          <a:prstGeom prst="rect">
            <a:avLst/>
          </a:prstGeom>
        </p:spPr>
      </p:pic>
      <p:pic>
        <p:nvPicPr>
          <p:cNvPr id="28" name="Picture 27" descr="box3_00.gif">
            <a:extLst>
              <a:ext uri="{FF2B5EF4-FFF2-40B4-BE49-F238E27FC236}">
                <a16:creationId xmlns:a16="http://schemas.microsoft.com/office/drawing/2014/main" id="{CA93D5AD-D4FC-504E-B7C7-E0D44353421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 l="52952" t="4979" b="46537"/>
          <a:stretch>
            <a:fillRect/>
          </a:stretch>
        </p:blipFill>
        <p:spPr>
          <a:xfrm>
            <a:off x="4419600" y="3060776"/>
            <a:ext cx="3360989" cy="2952398"/>
          </a:xfrm>
          <a:prstGeom prst="rect">
            <a:avLst/>
          </a:prstGeom>
        </p:spPr>
      </p:pic>
      <p:pic>
        <p:nvPicPr>
          <p:cNvPr id="29" name="Picture 28" descr="box3_00.gif">
            <a:extLst>
              <a:ext uri="{FF2B5EF4-FFF2-40B4-BE49-F238E27FC236}">
                <a16:creationId xmlns:a16="http://schemas.microsoft.com/office/drawing/2014/main" id="{D7E4CD77-9A4F-3048-BA8E-11461F32D17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rcRect t="50000" r="50000" b="1515"/>
          <a:stretch>
            <a:fillRect/>
          </a:stretch>
        </p:blipFill>
        <p:spPr>
          <a:xfrm>
            <a:off x="8010525" y="3060775"/>
            <a:ext cx="3571875" cy="29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4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F22391-C6F0-794E-BFB3-848E5682049C}"/>
              </a:ext>
            </a:extLst>
          </p:cNvPr>
          <p:cNvSpPr/>
          <p:nvPr/>
        </p:nvSpPr>
        <p:spPr>
          <a:xfrm>
            <a:off x="2133600" y="277911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Particle in a box: Take home messages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E9A47-43A8-8E41-96C1-AEC82D183644}"/>
              </a:ext>
            </a:extLst>
          </p:cNvPr>
          <p:cNvSpPr txBox="1"/>
          <p:nvPr/>
        </p:nvSpPr>
        <p:spPr>
          <a:xfrm>
            <a:off x="2681443" y="1143000"/>
            <a:ext cx="682911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Schrodinger equation is </a:t>
            </a:r>
            <a:r>
              <a:rPr lang="en-US" b="1" dirty="0">
                <a:latin typeface="Georgia" panose="02040502050405020303" pitchFamily="18" charset="0"/>
              </a:rPr>
              <a:t>exactly solvable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Boundary conditions: </a:t>
            </a:r>
            <a:r>
              <a:rPr lang="en-US" b="1" dirty="0">
                <a:latin typeface="Georgia" panose="02040502050405020303" pitchFamily="18" charset="0"/>
              </a:rPr>
              <a:t>Quantization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More </a:t>
            </a:r>
            <a:r>
              <a:rPr lang="en-US" b="1" dirty="0">
                <a:latin typeface="Georgia" panose="02040502050405020303" pitchFamily="18" charset="0"/>
              </a:rPr>
              <a:t>nodes</a:t>
            </a:r>
            <a:r>
              <a:rPr lang="en-US" dirty="0">
                <a:latin typeface="Georgia" panose="02040502050405020303" pitchFamily="18" charset="0"/>
              </a:rPr>
              <a:t> in wavefunction, higher is the associated </a:t>
            </a:r>
            <a:r>
              <a:rPr lang="en-US" b="1" dirty="0">
                <a:latin typeface="Georgia" panose="02040502050405020303" pitchFamily="18" charset="0"/>
              </a:rPr>
              <a:t>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Eigenfunction of </a:t>
            </a:r>
            <a:r>
              <a:rPr lang="en-US" b="1" dirty="0">
                <a:latin typeface="Georgia" panose="02040502050405020303" pitchFamily="18" charset="0"/>
              </a:rPr>
              <a:t>linear momentum </a:t>
            </a:r>
            <a:r>
              <a:rPr lang="en-US" dirty="0">
                <a:latin typeface="Georgia" panose="02040502050405020303" pitchFamily="18" charset="0"/>
              </a:rPr>
              <a:t>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Simple</a:t>
            </a:r>
            <a:r>
              <a:rPr lang="en-US" dirty="0">
                <a:latin typeface="Georgia" panose="02040502050405020303" pitchFamily="18" charset="0"/>
              </a:rPr>
              <a:t> model, finds </a:t>
            </a:r>
            <a:r>
              <a:rPr lang="en-US" b="1" dirty="0">
                <a:latin typeface="Georgia" panose="02040502050405020303" pitchFamily="18" charset="0"/>
              </a:rPr>
              <a:t>application</a:t>
            </a:r>
            <a:r>
              <a:rPr lang="en-US" dirty="0">
                <a:latin typeface="Georgia" panose="02040502050405020303" pitchFamily="18" charset="0"/>
              </a:rPr>
              <a:t> in Chemistry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Increase in dimensionality: </a:t>
            </a:r>
            <a:r>
              <a:rPr lang="en-US" b="1" dirty="0">
                <a:latin typeface="Georgia" panose="02040502050405020303" pitchFamily="18" charset="0"/>
              </a:rPr>
              <a:t>Separation of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Symmetry </a:t>
            </a:r>
            <a:r>
              <a:rPr lang="en-US" dirty="0">
                <a:latin typeface="Georgia" panose="02040502050405020303" pitchFamily="18" charset="0"/>
              </a:rPr>
              <a:t>and </a:t>
            </a:r>
            <a:r>
              <a:rPr lang="en-US" b="1" dirty="0">
                <a:latin typeface="Georgia" panose="02040502050405020303" pitchFamily="18" charset="0"/>
              </a:rPr>
              <a:t>degeneracy</a:t>
            </a:r>
            <a:r>
              <a:rPr lang="en-US" dirty="0">
                <a:latin typeface="Georgia" panose="02040502050405020303" pitchFamily="18" charset="0"/>
              </a:rPr>
              <a:t> go hand in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Beyond 3D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Testing ground for more </a:t>
            </a:r>
            <a:r>
              <a:rPr lang="en-US" b="1" dirty="0">
                <a:latin typeface="Georgia" panose="02040502050405020303" pitchFamily="18" charset="0"/>
              </a:rPr>
              <a:t>sophisticated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FCF487-0770-E54F-84B6-F1727D045B88}"/>
              </a:ext>
            </a:extLst>
          </p:cNvPr>
          <p:cNvSpPr/>
          <p:nvPr/>
        </p:nvSpPr>
        <p:spPr>
          <a:xfrm>
            <a:off x="2133600" y="6021258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What happens if the potential barrier is finite?</a:t>
            </a:r>
          </a:p>
        </p:txBody>
      </p:sp>
    </p:spTree>
    <p:extLst>
      <p:ext uri="{BB962C8B-B14F-4D97-AF65-F5344CB8AC3E}">
        <p14:creationId xmlns:p14="http://schemas.microsoft.com/office/powerpoint/2010/main" val="34981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277911"/>
            <a:ext cx="6790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Quantum Mechanics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9434" y="1600201"/>
            <a:ext cx="640976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Georgia" pitchFamily="18" charset="0"/>
              </a:rPr>
              <a:t>Examples of Exactly Solvable Systems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67217" y="3429000"/>
            <a:ext cx="7857566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189" indent="-457189"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eorgia" pitchFamily="18" charset="0"/>
              </a:rPr>
              <a:t>Free Particle</a:t>
            </a:r>
          </a:p>
          <a:p>
            <a:pPr marL="457189" indent="-457189"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eorgia" pitchFamily="18" charset="0"/>
              </a:rPr>
              <a:t>Particle in a Square-Well Potential (Particle in a box)</a:t>
            </a:r>
          </a:p>
          <a:p>
            <a:pPr marL="457189" indent="-457189"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Georgia" pitchFamily="18" charset="0"/>
              </a:rPr>
              <a:t>Hydrogen Atom</a:t>
            </a:r>
          </a:p>
        </p:txBody>
      </p:sp>
    </p:spTree>
    <p:extLst>
      <p:ext uri="{BB962C8B-B14F-4D97-AF65-F5344CB8AC3E}">
        <p14:creationId xmlns:p14="http://schemas.microsoft.com/office/powerpoint/2010/main" val="196930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2200" y="1143000"/>
            <a:ext cx="7772400" cy="193899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Time-independent Schrodinger equation</a:t>
            </a:r>
          </a:p>
          <a:p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</p:txBody>
      </p:sp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2616201" y="1498600"/>
          <a:ext cx="1290639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43" name="Equation" r:id="rId3" imgW="647700" imgH="279400" progId="Equation.3">
                  <p:embed/>
                </p:oleObj>
              </mc:Choice>
              <mc:Fallback>
                <p:oleObj name="Equation" r:id="rId3" imgW="647700" imgH="279400" progId="Equation.3">
                  <p:embed/>
                  <p:pic>
                    <p:nvPicPr>
                      <p:cNvPr id="148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1" y="1498600"/>
                        <a:ext cx="1290639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2601913" y="2120900"/>
          <a:ext cx="42783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44" name="Equation" r:id="rId5" imgW="2146300" imgH="495300" progId="Equation.3">
                  <p:embed/>
                </p:oleObj>
              </mc:Choice>
              <mc:Fallback>
                <p:oleObj name="Equation" r:id="rId5" imgW="2146300" imgH="495300" progId="Equation.3">
                  <p:embed/>
                  <p:pic>
                    <p:nvPicPr>
                      <p:cNvPr id="148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2120900"/>
                        <a:ext cx="42783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438400" y="3352802"/>
            <a:ext cx="495300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For a free particle </a:t>
            </a:r>
            <a:r>
              <a:rPr lang="en-US" sz="2400" i="1" dirty="0">
                <a:solidFill>
                  <a:schemeClr val="tx1"/>
                </a:solidFill>
                <a:latin typeface="Georgia" pitchFamily="18" charset="0"/>
              </a:rPr>
              <a:t>V(x)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=0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There are no external forces acting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2476500" y="4483100"/>
          <a:ext cx="31892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45" name="Equation" r:id="rId7" imgW="1600200" imgH="431800" progId="Equation.3">
                  <p:embed/>
                </p:oleObj>
              </mc:Choice>
              <mc:Fallback>
                <p:oleObj name="Equation" r:id="rId7" imgW="1600200" imgH="431800" progId="Equation.3">
                  <p:embed/>
                  <p:pic>
                    <p:nvPicPr>
                      <p:cNvPr id="148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483100"/>
                        <a:ext cx="31892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41A5CE3-83DB-2946-8A07-DC7485AF16A6}"/>
              </a:ext>
            </a:extLst>
          </p:cNvPr>
          <p:cNvSpPr/>
          <p:nvPr/>
        </p:nvSpPr>
        <p:spPr>
          <a:xfrm>
            <a:off x="4876800" y="277911"/>
            <a:ext cx="251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Free Particle</a:t>
            </a:r>
          </a:p>
        </p:txBody>
      </p:sp>
    </p:spTree>
    <p:extLst>
      <p:ext uri="{BB962C8B-B14F-4D97-AF65-F5344CB8AC3E}">
        <p14:creationId xmlns:p14="http://schemas.microsoft.com/office/powerpoint/2010/main" val="63338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1D857BA-060D-C742-971C-FCB9109578EF}"/>
              </a:ext>
            </a:extLst>
          </p:cNvPr>
          <p:cNvSpPr/>
          <p:nvPr/>
        </p:nvSpPr>
        <p:spPr>
          <a:xfrm>
            <a:off x="406400" y="2590800"/>
            <a:ext cx="11277600" cy="1569660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Let us assume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					    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                                                                                                 Trial Solution</a:t>
            </a:r>
          </a:p>
          <a:p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7016749" y="5527705"/>
            <a:ext cx="1746251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2530475" y="4267200"/>
          <a:ext cx="7289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07" name="Equation" r:id="rId3" imgW="3657600" imgH="1054100" progId="Equation.3">
                  <p:embed/>
                </p:oleObj>
              </mc:Choice>
              <mc:Fallback>
                <p:oleObj name="Equation" r:id="rId3" imgW="3657600" imgH="1054100" progId="Equation.3">
                  <p:embed/>
                  <p:pic>
                    <p:nvPicPr>
                      <p:cNvPr id="150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4267200"/>
                        <a:ext cx="72898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4"/>
          <p:cNvGraphicFramePr>
            <a:graphicFrameLocks noChangeAspect="1"/>
          </p:cNvGraphicFramePr>
          <p:nvPr/>
        </p:nvGraphicFramePr>
        <p:xfrm>
          <a:off x="2463800" y="901700"/>
          <a:ext cx="32146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08" name="Equation" r:id="rId5" imgW="1612900" imgH="431800" progId="Equation.3">
                  <p:embed/>
                </p:oleObj>
              </mc:Choice>
              <mc:Fallback>
                <p:oleObj name="Equation" r:id="rId5" imgW="1612900" imgH="431800" progId="Equation.3">
                  <p:embed/>
                  <p:pic>
                    <p:nvPicPr>
                      <p:cNvPr id="15155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901700"/>
                        <a:ext cx="32146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"/>
          <p:cNvGrpSpPr/>
          <p:nvPr/>
        </p:nvGrpSpPr>
        <p:grpSpPr>
          <a:xfrm>
            <a:off x="7016752" y="666751"/>
            <a:ext cx="2525713" cy="739775"/>
            <a:chOff x="5492750" y="666750"/>
            <a:chExt cx="2525713" cy="739775"/>
          </a:xfrm>
        </p:grpSpPr>
        <p:grpSp>
          <p:nvGrpSpPr>
            <p:cNvPr id="5" name="Group 11"/>
            <p:cNvGrpSpPr/>
            <p:nvPr/>
          </p:nvGrpSpPr>
          <p:grpSpPr>
            <a:xfrm>
              <a:off x="5492750" y="942975"/>
              <a:ext cx="2486025" cy="184150"/>
              <a:chOff x="6045200" y="942975"/>
              <a:chExt cx="2486025" cy="18415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6045200" y="1035050"/>
                <a:ext cx="2486025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7242175" y="942975"/>
                <a:ext cx="184150" cy="1841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6597650" y="666750"/>
            <a:ext cx="354012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909" name="Equation" r:id="rId7" imgW="177646" imgH="139579" progId="">
                    <p:embed/>
                  </p:oleObj>
                </mc:Choice>
                <mc:Fallback>
                  <p:oleObj name="Equation" r:id="rId7" imgW="177646" imgH="139579" progId="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7650" y="666750"/>
                          <a:ext cx="354012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7739063" y="1127125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910" name="Equation" r:id="rId9" imgW="139700" imgH="139700" progId="">
                    <p:embed/>
                  </p:oleObj>
                </mc:Choice>
                <mc:Fallback>
                  <p:oleObj name="Equation" r:id="rId9" imgW="139700" imgH="139700" progId="">
                    <p:embed/>
                    <p:pic>
                      <p:nvPicPr>
                        <p:cNvPr id="1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9063" y="1127125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4"/>
          <p:cNvSpPr/>
          <p:nvPr/>
        </p:nvSpPr>
        <p:spPr>
          <a:xfrm>
            <a:off x="2438400" y="1905001"/>
            <a:ext cx="6477000" cy="461665"/>
          </a:xfrm>
          <a:prstGeom prst="rect">
            <a:avLst/>
          </a:prstGeom>
          <a:solidFill>
            <a:srgbClr val="9BBB5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600CC"/>
                </a:solidFill>
                <a:latin typeface="Georgia" pitchFamily="18" charset="0"/>
              </a:rPr>
              <a:t>Second-order linear differential equation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2438400" y="3124200"/>
          <a:ext cx="33670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11" name="Equation" r:id="rId11" imgW="1688367" imgH="203112" progId="Equation.3">
                  <p:embed/>
                </p:oleObj>
              </mc:Choice>
              <mc:Fallback>
                <p:oleObj name="Equation" r:id="rId11" imgW="1688367" imgH="203112" progId="Equation.3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33670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D78F96D-7F7E-8749-8955-D6BCA46A188D}"/>
              </a:ext>
            </a:extLst>
          </p:cNvPr>
          <p:cNvSpPr/>
          <p:nvPr/>
        </p:nvSpPr>
        <p:spPr>
          <a:xfrm>
            <a:off x="4876800" y="277911"/>
            <a:ext cx="251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Free Particle</a:t>
            </a:r>
          </a:p>
        </p:txBody>
      </p:sp>
    </p:spTree>
    <p:extLst>
      <p:ext uri="{BB962C8B-B14F-4D97-AF65-F5344CB8AC3E}">
        <p14:creationId xmlns:p14="http://schemas.microsoft.com/office/powerpoint/2010/main" val="193883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3124200" y="838200"/>
            <a:ext cx="1295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2583" name="Object 4"/>
          <p:cNvGraphicFramePr>
            <a:graphicFrameLocks noChangeAspect="1"/>
          </p:cNvGraphicFramePr>
          <p:nvPr/>
        </p:nvGraphicFramePr>
        <p:xfrm>
          <a:off x="2463800" y="901700"/>
          <a:ext cx="32146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73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1525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901700"/>
                        <a:ext cx="32146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4"/>
          <p:cNvGraphicFramePr>
            <a:graphicFrameLocks noChangeAspect="1"/>
          </p:cNvGraphicFramePr>
          <p:nvPr/>
        </p:nvGraphicFramePr>
        <p:xfrm>
          <a:off x="2538413" y="1955800"/>
          <a:ext cx="7697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74" name="Equation" r:id="rId5" imgW="3860800" imgH="444500" progId="Equation.3">
                  <p:embed/>
                </p:oleObj>
              </mc:Choice>
              <mc:Fallback>
                <p:oleObj name="Equation" r:id="rId5" imgW="3860800" imgH="444500" progId="Equation.3">
                  <p:embed/>
                  <p:pic>
                    <p:nvPicPr>
                      <p:cNvPr id="1525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1955800"/>
                        <a:ext cx="76977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7016752" y="666751"/>
            <a:ext cx="2525713" cy="739775"/>
            <a:chOff x="5492750" y="666750"/>
            <a:chExt cx="2525713" cy="739775"/>
          </a:xfrm>
        </p:grpSpPr>
        <p:grpSp>
          <p:nvGrpSpPr>
            <p:cNvPr id="4" name="Group 11"/>
            <p:cNvGrpSpPr/>
            <p:nvPr/>
          </p:nvGrpSpPr>
          <p:grpSpPr>
            <a:xfrm>
              <a:off x="5492750" y="942975"/>
              <a:ext cx="2486025" cy="184150"/>
              <a:chOff x="6045200" y="942975"/>
              <a:chExt cx="2486025" cy="18415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6045200" y="1035050"/>
                <a:ext cx="2486025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7242175" y="942975"/>
                <a:ext cx="184150" cy="1841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6597650" y="666750"/>
            <a:ext cx="354012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875" name="Equation" r:id="rId7" imgW="177646" imgH="139579" progId="">
                    <p:embed/>
                  </p:oleObj>
                </mc:Choice>
                <mc:Fallback>
                  <p:oleObj name="Equation" r:id="rId7" imgW="177646" imgH="139579" progId="">
                    <p:embed/>
                    <p:pic>
                      <p:nvPicPr>
                        <p:cNvPr id="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7650" y="666750"/>
                          <a:ext cx="354012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7739063" y="1127125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876" name="Equation" r:id="rId9" imgW="139700" imgH="139700" progId="Equation.3">
                    <p:embed/>
                  </p:oleObj>
                </mc:Choice>
                <mc:Fallback>
                  <p:oleObj name="Equation" r:id="rId9" imgW="139700" imgH="139700" progId="Equation.3">
                    <p:embed/>
                    <p:pic>
                      <p:nvPicPr>
                        <p:cNvPr id="1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9063" y="1127125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2D13E4E-2992-2248-8D6C-1FCE193345B6}"/>
              </a:ext>
            </a:extLst>
          </p:cNvPr>
          <p:cNvSpPr/>
          <p:nvPr/>
        </p:nvSpPr>
        <p:spPr>
          <a:xfrm>
            <a:off x="4876800" y="277911"/>
            <a:ext cx="251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Free Particle</a:t>
            </a:r>
          </a:p>
        </p:txBody>
      </p:sp>
    </p:spTree>
    <p:extLst>
      <p:ext uri="{BB962C8B-B14F-4D97-AF65-F5344CB8AC3E}">
        <p14:creationId xmlns:p14="http://schemas.microsoft.com/office/powerpoint/2010/main" val="419567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38400" y="3072348"/>
            <a:ext cx="7772400" cy="2308324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		There are no restrictions on </a:t>
            </a:r>
            <a:r>
              <a:rPr lang="en-US" sz="2400" i="1" dirty="0">
                <a:solidFill>
                  <a:schemeClr val="tx1"/>
                </a:solidFill>
                <a:latin typeface="Georgia" pitchFamily="18" charset="0"/>
              </a:rPr>
              <a:t>k</a:t>
            </a:r>
          </a:p>
          <a:p>
            <a:r>
              <a:rPr lang="en-US" sz="2400" i="1" dirty="0">
                <a:solidFill>
                  <a:schemeClr val="tx1"/>
                </a:solidFill>
                <a:latin typeface="Georgia" pitchFamily="18" charset="0"/>
              </a:rPr>
              <a:t>		E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can have any value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		Energies of free particles are continuous </a:t>
            </a:r>
            <a:r>
              <a:rPr lang="en-US" sz="2400" i="1" dirty="0">
                <a:solidFill>
                  <a:schemeClr val="tx1"/>
                </a:solidFill>
                <a:latin typeface="Georgia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</a:t>
            </a:r>
          </a:p>
          <a:p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6800" y="277911"/>
            <a:ext cx="251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Free Particle</a:t>
            </a:r>
          </a:p>
        </p:txBody>
      </p:sp>
      <p:graphicFrame>
        <p:nvGraphicFramePr>
          <p:cNvPr id="152583" name="Object 4"/>
          <p:cNvGraphicFramePr>
            <a:graphicFrameLocks noChangeAspect="1"/>
          </p:cNvGraphicFramePr>
          <p:nvPr/>
        </p:nvGraphicFramePr>
        <p:xfrm>
          <a:off x="2463800" y="901700"/>
          <a:ext cx="32146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013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1525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901700"/>
                        <a:ext cx="32146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4"/>
          <p:cNvGraphicFramePr>
            <a:graphicFrameLocks noChangeAspect="1"/>
          </p:cNvGraphicFramePr>
          <p:nvPr/>
        </p:nvGraphicFramePr>
        <p:xfrm>
          <a:off x="2438400" y="1968500"/>
          <a:ext cx="7899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014" name="Equation" r:id="rId5" imgW="3962400" imgH="431800" progId="">
                  <p:embed/>
                </p:oleObj>
              </mc:Choice>
              <mc:Fallback>
                <p:oleObj name="Equation" r:id="rId5" imgW="3962400" imgH="431800" progId="">
                  <p:embed/>
                  <p:pic>
                    <p:nvPicPr>
                      <p:cNvPr id="1525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68500"/>
                        <a:ext cx="7899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2487613" y="4330700"/>
          <a:ext cx="48879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015" name="Equation" r:id="rId7" imgW="2451100" imgH="444500" progId="Equation.3">
                  <p:embed/>
                </p:oleObj>
              </mc:Choice>
              <mc:Fallback>
                <p:oleObj name="Equation" r:id="rId7" imgW="2451100" imgH="444500" progId="Equation.3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4330700"/>
                        <a:ext cx="48879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7" name="Object 11"/>
          <p:cNvGraphicFramePr>
            <a:graphicFrameLocks noChangeAspect="1"/>
          </p:cNvGraphicFramePr>
          <p:nvPr/>
        </p:nvGraphicFramePr>
        <p:xfrm>
          <a:off x="2540001" y="3124201"/>
          <a:ext cx="13477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016" name="Equation" r:id="rId9" imgW="673100" imgH="419100" progId="Equation.3">
                  <p:embed/>
                </p:oleObj>
              </mc:Choice>
              <mc:Fallback>
                <p:oleObj name="Equation" r:id="rId9" imgW="673100" imgH="419100" progId="Equation.3">
                  <p:embed/>
                  <p:pic>
                    <p:nvPicPr>
                      <p:cNvPr id="152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3124201"/>
                        <a:ext cx="13477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5486400"/>
            <a:ext cx="11379200" cy="461665"/>
          </a:xfrm>
          <a:prstGeom prst="rect">
            <a:avLst/>
          </a:prstGeom>
          <a:solidFill>
            <a:srgbClr val="9BBB5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6600CC"/>
                </a:solidFill>
                <a:latin typeface="Georgia" pitchFamily="18" charset="0"/>
              </a:rPr>
              <a:t>No Quantization		                          All energies are allowed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7016751" y="666752"/>
            <a:ext cx="2525714" cy="1198264"/>
            <a:chOff x="5492750" y="666750"/>
            <a:chExt cx="2525713" cy="1198265"/>
          </a:xfrm>
        </p:grpSpPr>
        <p:grpSp>
          <p:nvGrpSpPr>
            <p:cNvPr id="4" name="Group 8"/>
            <p:cNvGrpSpPr/>
            <p:nvPr/>
          </p:nvGrpSpPr>
          <p:grpSpPr>
            <a:xfrm>
              <a:off x="5492750" y="666750"/>
              <a:ext cx="2525713" cy="739775"/>
              <a:chOff x="5492750" y="666750"/>
              <a:chExt cx="2525713" cy="739775"/>
            </a:xfrm>
          </p:grpSpPr>
          <p:grpSp>
            <p:nvGrpSpPr>
              <p:cNvPr id="5" name="Group 11"/>
              <p:cNvGrpSpPr/>
              <p:nvPr/>
            </p:nvGrpSpPr>
            <p:grpSpPr>
              <a:xfrm>
                <a:off x="5492750" y="942975"/>
                <a:ext cx="2486025" cy="184150"/>
                <a:chOff x="6045200" y="942975"/>
                <a:chExt cx="2486025" cy="184150"/>
              </a:xfrm>
            </p:grpSpPr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6045200" y="1035050"/>
                  <a:ext cx="2486025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7242175" y="942975"/>
                  <a:ext cx="184150" cy="1841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aphicFrame>
            <p:nvGraphicFramePr>
              <p:cNvPr id="11" name="Object 7"/>
              <p:cNvGraphicFramePr>
                <a:graphicFrameLocks noChangeAspect="1"/>
              </p:cNvGraphicFramePr>
              <p:nvPr/>
            </p:nvGraphicFramePr>
            <p:xfrm>
              <a:off x="6597650" y="666750"/>
              <a:ext cx="354012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017" name="Equation" r:id="rId11" imgW="177646" imgH="139579" progId="">
                      <p:embed/>
                    </p:oleObj>
                  </mc:Choice>
                  <mc:Fallback>
                    <p:oleObj name="Equation" r:id="rId11" imgW="177646" imgH="139579" progId="">
                      <p:embed/>
                      <p:pic>
                        <p:nvPicPr>
                          <p:cNvPr id="11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97650" y="666750"/>
                            <a:ext cx="354012" cy="279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8"/>
              <p:cNvGraphicFramePr>
                <a:graphicFrameLocks noChangeAspect="1"/>
              </p:cNvGraphicFramePr>
              <p:nvPr/>
            </p:nvGraphicFramePr>
            <p:xfrm>
              <a:off x="7739063" y="1127125"/>
              <a:ext cx="279400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8018" name="Equation" r:id="rId13" imgW="139700" imgH="139700" progId="Equation.3">
                      <p:embed/>
                    </p:oleObj>
                  </mc:Choice>
                  <mc:Fallback>
                    <p:oleObj name="Equation" r:id="rId13" imgW="139700" imgH="139700" progId="Equation.3">
                      <p:embed/>
                      <p:pic>
                        <p:nvPicPr>
                          <p:cNvPr id="12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39063" y="1127125"/>
                            <a:ext cx="279400" cy="279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8" name="Picture 17" descr="freprt05.gif"/>
            <p:cNvPicPr>
              <a:picLocks noChangeAspect="1"/>
            </p:cNvPicPr>
            <p:nvPr/>
          </p:nvPicPr>
          <p:blipFill>
            <a:blip r:embed="rId15" cstate="print"/>
            <a:srcRect l="35080" t="13242" r="6452" b="29376"/>
            <a:stretch>
              <a:fillRect/>
            </a:stretch>
          </p:blipFill>
          <p:spPr>
            <a:xfrm>
              <a:off x="5584825" y="758825"/>
              <a:ext cx="2301875" cy="55245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676901" y="1403350"/>
              <a:ext cx="2321468" cy="461665"/>
            </a:xfrm>
            <a:prstGeom prst="rect">
              <a:avLst/>
            </a:prstGeom>
            <a:solidFill>
              <a:srgbClr val="9BBB59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eorgia" pitchFamily="18" charset="0"/>
                </a:rPr>
                <a:t>de Broglie wave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929FF1F-3F62-C545-BF04-48950918BCC0}"/>
              </a:ext>
            </a:extLst>
          </p:cNvPr>
          <p:cNvSpPr txBox="1"/>
          <p:nvPr/>
        </p:nvSpPr>
        <p:spPr>
          <a:xfrm>
            <a:off x="3782523" y="6016387"/>
            <a:ext cx="4657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Georgia" panose="02040502050405020303" pitchFamily="18" charset="0"/>
              </a:rPr>
              <a:t>Is this a good wavefunction?</a:t>
            </a:r>
          </a:p>
        </p:txBody>
      </p:sp>
    </p:spTree>
    <p:extLst>
      <p:ext uri="{BB962C8B-B14F-4D97-AF65-F5344CB8AC3E}">
        <p14:creationId xmlns:p14="http://schemas.microsoft.com/office/powerpoint/2010/main" val="277791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C162595-08C3-2047-9E1B-F2D56BC9579D}"/>
              </a:ext>
            </a:extLst>
          </p:cNvPr>
          <p:cNvSpPr/>
          <p:nvPr/>
        </p:nvSpPr>
        <p:spPr>
          <a:xfrm>
            <a:off x="439749" y="6096000"/>
            <a:ext cx="1998651" cy="60960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360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87670"/>
              </p:ext>
            </p:extLst>
          </p:nvPr>
        </p:nvGraphicFramePr>
        <p:xfrm>
          <a:off x="2999747" y="951730"/>
          <a:ext cx="2525486" cy="123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53" name="Equation" r:id="rId3" imgW="1587500" imgH="774700" progId="Equation.3">
                  <p:embed/>
                </p:oleObj>
              </mc:Choice>
              <mc:Fallback>
                <p:oleObj name="Equation" r:id="rId3" imgW="1587500" imgH="774700" progId="Equation.3">
                  <p:embed/>
                  <p:pic>
                    <p:nvPicPr>
                      <p:cNvPr id="1536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747" y="951730"/>
                        <a:ext cx="2525486" cy="1237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56104" y="3535097"/>
            <a:ext cx="314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 pitchFamily="18" charset="0"/>
              </a:rPr>
              <a:t>For </a:t>
            </a:r>
            <a:r>
              <a:rPr lang="en-US" i="1" dirty="0">
                <a:solidFill>
                  <a:srgbClr val="0070C0"/>
                </a:solidFill>
                <a:latin typeface="Georgia" pitchFamily="18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Georgia" pitchFamily="18" charset="0"/>
              </a:rPr>
              <a:t> &lt; 0 and </a:t>
            </a:r>
            <a:r>
              <a:rPr lang="en-US" i="1" dirty="0">
                <a:solidFill>
                  <a:srgbClr val="0070C0"/>
                </a:solidFill>
                <a:latin typeface="Georgia" pitchFamily="18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Georgia" pitchFamily="18" charset="0"/>
              </a:rPr>
              <a:t> &gt; L </a:t>
            </a:r>
            <a:r>
              <a:rPr lang="en-US" dirty="0">
                <a:solidFill>
                  <a:srgbClr val="0070C0"/>
                </a:solidFill>
                <a:latin typeface="Georgia" pitchFamily="18" charset="0"/>
                <a:sym typeface="Symbol"/>
              </a:rPr>
              <a:t></a:t>
            </a:r>
            <a:r>
              <a:rPr lang="en-US" dirty="0">
                <a:solidFill>
                  <a:srgbClr val="0070C0"/>
                </a:solidFill>
                <a:latin typeface="Georgia" pitchFamily="18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Georgia" pitchFamily="18" charset="0"/>
              </a:rPr>
              <a:t>V</a:t>
            </a:r>
            <a:r>
              <a:rPr lang="en-US" dirty="0">
                <a:solidFill>
                  <a:srgbClr val="0070C0"/>
                </a:solidFill>
                <a:latin typeface="Georgia" pitchFamily="18" charset="0"/>
              </a:rPr>
              <a:t> = ∞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153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698851"/>
              </p:ext>
            </p:extLst>
          </p:nvPr>
        </p:nvGraphicFramePr>
        <p:xfrm>
          <a:off x="256104" y="3952535"/>
          <a:ext cx="4585607" cy="794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54" name="Equation" r:id="rId5" imgW="2501900" imgH="431800" progId="Equation.3">
                  <p:embed/>
                </p:oleObj>
              </mc:Choice>
              <mc:Fallback>
                <p:oleObj name="Equation" r:id="rId5" imgW="2501900" imgH="431800" progId="Equation.3">
                  <p:embed/>
                  <p:pic>
                    <p:nvPicPr>
                      <p:cNvPr id="153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04" y="3952535"/>
                        <a:ext cx="4585607" cy="794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12567" y="4969158"/>
            <a:ext cx="4064562" cy="49244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Georgia" pitchFamily="18" charset="0"/>
              </a:rPr>
              <a:t>			</a:t>
            </a:r>
          </a:p>
          <a:p>
            <a:endParaRPr lang="en-US" sz="1000" dirty="0">
              <a:solidFill>
                <a:schemeClr val="tx1"/>
              </a:solidFill>
              <a:latin typeface="Georgia" pitchFamily="18" charset="0"/>
            </a:endParaRPr>
          </a:p>
        </p:txBody>
      </p:sp>
      <p:graphicFrame>
        <p:nvGraphicFramePr>
          <p:cNvPr id="153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4201"/>
              </p:ext>
            </p:extLst>
          </p:nvPr>
        </p:nvGraphicFramePr>
        <p:xfrm>
          <a:off x="439749" y="4978939"/>
          <a:ext cx="3691163" cy="38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55" name="Equation" r:id="rId7" imgW="2070100" imgH="215900" progId="Equation.3">
                  <p:embed/>
                </p:oleObj>
              </mc:Choice>
              <mc:Fallback>
                <p:oleObj name="Equation" r:id="rId7" imgW="2070100" imgH="215900" progId="Equation.3">
                  <p:embed/>
                  <p:pic>
                    <p:nvPicPr>
                      <p:cNvPr id="153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49" y="4978939"/>
                        <a:ext cx="3691163" cy="38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124200" y="277911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Particle in 1-D 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AD6584-4110-1F46-A71E-71BDFC92CD72}"/>
              </a:ext>
            </a:extLst>
          </p:cNvPr>
          <p:cNvSpPr/>
          <p:nvPr/>
        </p:nvSpPr>
        <p:spPr>
          <a:xfrm>
            <a:off x="6609220" y="3545695"/>
            <a:ext cx="2610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Georgia" pitchFamily="18" charset="0"/>
              </a:rPr>
              <a:t>For 0 ≤ </a:t>
            </a:r>
            <a:r>
              <a:rPr lang="en-US" i="1" dirty="0">
                <a:solidFill>
                  <a:srgbClr val="00B050"/>
                </a:solidFill>
                <a:latin typeface="Georgia" pitchFamily="18" charset="0"/>
              </a:rPr>
              <a:t>x</a:t>
            </a:r>
            <a:r>
              <a:rPr lang="en-US" dirty="0">
                <a:solidFill>
                  <a:srgbClr val="00B050"/>
                </a:solidFill>
                <a:latin typeface="Georgia" pitchFamily="18" charset="0"/>
              </a:rPr>
              <a:t> ≤ L </a:t>
            </a:r>
            <a:r>
              <a:rPr lang="en-US" dirty="0">
                <a:solidFill>
                  <a:srgbClr val="00B050"/>
                </a:solidFill>
                <a:latin typeface="Georgia" pitchFamily="18" charset="0"/>
                <a:sym typeface="Symbol"/>
              </a:rPr>
              <a:t></a:t>
            </a:r>
            <a:r>
              <a:rPr lang="en-US" dirty="0">
                <a:solidFill>
                  <a:srgbClr val="00B050"/>
                </a:solidFill>
                <a:latin typeface="Georgia" pitchFamily="18" charset="0"/>
              </a:rPr>
              <a:t> </a:t>
            </a:r>
            <a:r>
              <a:rPr lang="en-US" i="1" dirty="0">
                <a:solidFill>
                  <a:srgbClr val="00B050"/>
                </a:solidFill>
                <a:latin typeface="Georgia" pitchFamily="18" charset="0"/>
              </a:rPr>
              <a:t>V</a:t>
            </a:r>
            <a:r>
              <a:rPr lang="en-US" dirty="0">
                <a:solidFill>
                  <a:srgbClr val="00B050"/>
                </a:solidFill>
                <a:latin typeface="Georgia" pitchFamily="18" charset="0"/>
              </a:rPr>
              <a:t> = 0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3ACA704C-828B-BE43-9891-DF89ADC82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66632"/>
              </p:ext>
            </p:extLst>
          </p:nvPr>
        </p:nvGraphicFramePr>
        <p:xfrm>
          <a:off x="6466910" y="3985869"/>
          <a:ext cx="2895600" cy="77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56" name="Equation" r:id="rId9" imgW="1612900" imgH="431800" progId="Equation.3">
                  <p:embed/>
                </p:oleObj>
              </mc:Choice>
              <mc:Fallback>
                <p:oleObj name="Equation" r:id="rId9" imgW="1612900" imgH="431800" progId="Equation.3">
                  <p:embed/>
                  <p:pic>
                    <p:nvPicPr>
                      <p:cNvPr id="14" name="Object 7">
                        <a:extLst>
                          <a:ext uri="{FF2B5EF4-FFF2-40B4-BE49-F238E27FC236}">
                            <a16:creationId xmlns:a16="http://schemas.microsoft.com/office/drawing/2014/main" id="{3ACA704C-828B-BE43-9891-DF89ADC82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910" y="3985869"/>
                        <a:ext cx="2895600" cy="777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">
            <a:extLst>
              <a:ext uri="{FF2B5EF4-FFF2-40B4-BE49-F238E27FC236}">
                <a16:creationId xmlns:a16="http://schemas.microsoft.com/office/drawing/2014/main" id="{8F838296-A1EC-5643-9707-84BD582CC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56502"/>
              </p:ext>
            </p:extLst>
          </p:nvPr>
        </p:nvGraphicFramePr>
        <p:xfrm>
          <a:off x="589382" y="5601870"/>
          <a:ext cx="2340713" cy="371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57" name="Equation" r:id="rId11" imgW="1282700" imgH="203200" progId="Equation.3">
                  <p:embed/>
                </p:oleObj>
              </mc:Choice>
              <mc:Fallback>
                <p:oleObj name="Equation" r:id="rId11" imgW="1282700" imgH="203200" progId="Equation.3">
                  <p:embed/>
                  <p:pic>
                    <p:nvPicPr>
                      <p:cNvPr id="33" name="Object 4">
                        <a:extLst>
                          <a:ext uri="{FF2B5EF4-FFF2-40B4-BE49-F238E27FC236}">
                            <a16:creationId xmlns:a16="http://schemas.microsoft.com/office/drawing/2014/main" id="{8F838296-A1EC-5643-9707-84BD582CC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382" y="5601870"/>
                        <a:ext cx="2340713" cy="371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">
            <a:extLst>
              <a:ext uri="{FF2B5EF4-FFF2-40B4-BE49-F238E27FC236}">
                <a16:creationId xmlns:a16="http://schemas.microsoft.com/office/drawing/2014/main" id="{52759B3B-2420-A349-95BB-1453790DB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470195"/>
              </p:ext>
            </p:extLst>
          </p:nvPr>
        </p:nvGraphicFramePr>
        <p:xfrm>
          <a:off x="557298" y="6272887"/>
          <a:ext cx="4829968" cy="35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58" name="Equation" r:id="rId13" imgW="2933700" imgH="215900" progId="Equation.3">
                  <p:embed/>
                </p:oleObj>
              </mc:Choice>
              <mc:Fallback>
                <p:oleObj name="Equation" r:id="rId13" imgW="2933700" imgH="215900" progId="Equation.3">
                  <p:embed/>
                  <p:pic>
                    <p:nvPicPr>
                      <p:cNvPr id="34" name="Object 4">
                        <a:extLst>
                          <a:ext uri="{FF2B5EF4-FFF2-40B4-BE49-F238E27FC236}">
                            <a16:creationId xmlns:a16="http://schemas.microsoft.com/office/drawing/2014/main" id="{52759B3B-2420-A349-95BB-1453790DB5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98" y="6272887"/>
                        <a:ext cx="4829968" cy="35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2FD4AEBC-468D-6945-8651-CB10D1FB0A2E}"/>
              </a:ext>
            </a:extLst>
          </p:cNvPr>
          <p:cNvGrpSpPr/>
          <p:nvPr/>
        </p:nvGrpSpPr>
        <p:grpSpPr>
          <a:xfrm>
            <a:off x="7086600" y="4773498"/>
            <a:ext cx="4705693" cy="1200329"/>
            <a:chOff x="4971707" y="4592417"/>
            <a:chExt cx="4705693" cy="120032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06BFA97-C4DB-BE4E-8285-5947C20747D4}"/>
                </a:ext>
              </a:extLst>
            </p:cNvPr>
            <p:cNvSpPr/>
            <p:nvPr/>
          </p:nvSpPr>
          <p:spPr>
            <a:xfrm>
              <a:off x="4971707" y="4592417"/>
              <a:ext cx="470569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eorgia" pitchFamily="18" charset="0"/>
                </a:rPr>
                <a:t>Trial Solution:</a:t>
              </a:r>
            </a:p>
            <a:p>
              <a:endParaRPr lang="en-US" dirty="0">
                <a:solidFill>
                  <a:schemeClr val="tx1"/>
                </a:solidFill>
                <a:latin typeface="Georgia" pitchFamily="18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Georgia" pitchFamily="18" charset="0"/>
                </a:rPr>
                <a:t>Energy:</a:t>
              </a:r>
              <a:endParaRPr lang="en-US" sz="2400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dirty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graphicFrame>
          <p:nvGraphicFramePr>
            <p:cNvPr id="29" name="Object 4">
              <a:extLst>
                <a:ext uri="{FF2B5EF4-FFF2-40B4-BE49-F238E27FC236}">
                  <a16:creationId xmlns:a16="http://schemas.microsoft.com/office/drawing/2014/main" id="{B5D8C182-A99F-9449-949A-74CCFE3341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8281887"/>
                </p:ext>
              </p:extLst>
            </p:nvPr>
          </p:nvGraphicFramePr>
          <p:xfrm>
            <a:off x="6705599" y="4593862"/>
            <a:ext cx="2878707" cy="377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59" name="Equation" r:id="rId15" imgW="1651000" imgH="215900" progId="Equation.3">
                    <p:embed/>
                  </p:oleObj>
                </mc:Choice>
                <mc:Fallback>
                  <p:oleObj name="Equation" r:id="rId15" imgW="1651000" imgH="215900" progId="Equation.3">
                    <p:embed/>
                    <p:pic>
                      <p:nvPicPr>
                        <p:cNvPr id="16" name="Object 4">
                          <a:extLst>
                            <a:ext uri="{FF2B5EF4-FFF2-40B4-BE49-F238E27FC236}">
                              <a16:creationId xmlns:a16="http://schemas.microsoft.com/office/drawing/2014/main" id="{FE7F8837-76B6-1E49-A6A8-0602A6DBCF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599" y="4593862"/>
                          <a:ext cx="2878707" cy="3777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9">
              <a:extLst>
                <a:ext uri="{FF2B5EF4-FFF2-40B4-BE49-F238E27FC236}">
                  <a16:creationId xmlns:a16="http://schemas.microsoft.com/office/drawing/2014/main" id="{7028115D-5CAF-B44F-BB00-FD92EB7862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3884407"/>
                </p:ext>
              </p:extLst>
            </p:nvPr>
          </p:nvGraphicFramePr>
          <p:xfrm>
            <a:off x="6719886" y="5010069"/>
            <a:ext cx="1067369" cy="641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260" name="Equation" r:id="rId17" imgW="698500" imgH="419100" progId="Equation.3">
                    <p:embed/>
                  </p:oleObj>
                </mc:Choice>
                <mc:Fallback>
                  <p:oleObj name="Equation" r:id="rId17" imgW="698500" imgH="419100" progId="Equation.3">
                    <p:embed/>
                    <p:pic>
                      <p:nvPicPr>
                        <p:cNvPr id="17" name="Object 9">
                          <a:extLst>
                            <a:ext uri="{FF2B5EF4-FFF2-40B4-BE49-F238E27FC236}">
                              <a16:creationId xmlns:a16="http://schemas.microsoft.com/office/drawing/2014/main" id="{5E79F248-A35B-2947-93C5-0B213C0C0A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9886" y="5010069"/>
                          <a:ext cx="1067369" cy="641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E9D5107E-3740-7444-9BFF-C80DE40A8F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43742"/>
              </p:ext>
            </p:extLst>
          </p:nvPr>
        </p:nvGraphicFramePr>
        <p:xfrm>
          <a:off x="3124200" y="2078037"/>
          <a:ext cx="4352925" cy="79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261" name="Equation" r:id="rId19" imgW="2374900" imgH="431800" progId="Equation.3">
                  <p:embed/>
                </p:oleObj>
              </mc:Choice>
              <mc:Fallback>
                <p:oleObj name="Equation" r:id="rId19" imgW="2374900" imgH="431800" progId="Equation.3">
                  <p:embed/>
                  <p:pic>
                    <p:nvPicPr>
                      <p:cNvPr id="153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78037"/>
                        <a:ext cx="4352925" cy="794095"/>
                      </a:xfrm>
                      <a:prstGeom prst="rect">
                        <a:avLst/>
                      </a:prstGeom>
                      <a:solidFill>
                        <a:srgbClr val="FFC000">
                          <a:alpha val="31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8">
            <a:extLst>
              <a:ext uri="{FF2B5EF4-FFF2-40B4-BE49-F238E27FC236}">
                <a16:creationId xmlns:a16="http://schemas.microsoft.com/office/drawing/2014/main" id="{A5156288-48F7-A742-AC44-6E0045B8A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/>
          <a:srcRect l="12762" r="5672"/>
          <a:stretch/>
        </p:blipFill>
        <p:spPr bwMode="auto">
          <a:xfrm>
            <a:off x="204546" y="0"/>
            <a:ext cx="2986068" cy="339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EB7C77-CD25-8841-B645-029C2C2F58EF}"/>
              </a:ext>
            </a:extLst>
          </p:cNvPr>
          <p:cNvSpPr txBox="1"/>
          <p:nvPr/>
        </p:nvSpPr>
        <p:spPr>
          <a:xfrm>
            <a:off x="3124200" y="5602069"/>
            <a:ext cx="392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Wavefunction should be continuous:</a:t>
            </a:r>
          </a:p>
          <a:p>
            <a:r>
              <a:rPr lang="en-US" b="1" dirty="0">
                <a:solidFill>
                  <a:srgbClr val="0070C0"/>
                </a:solidFill>
                <a:latin typeface="Georgia" panose="02040502050405020303" pitchFamily="18" charset="0"/>
              </a:rPr>
              <a:t>Boundary condition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70A8506-87DF-DD4F-93A9-56429266124E}"/>
              </a:ext>
            </a:extLst>
          </p:cNvPr>
          <p:cNvSpPr/>
          <p:nvPr/>
        </p:nvSpPr>
        <p:spPr>
          <a:xfrm>
            <a:off x="8686800" y="4773498"/>
            <a:ext cx="3012399" cy="417652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3FCDF06A-64A7-1944-9E96-58200546FBE9}"/>
              </a:ext>
            </a:extLst>
          </p:cNvPr>
          <p:cNvSpPr/>
          <p:nvPr/>
        </p:nvSpPr>
        <p:spPr>
          <a:xfrm rot="16200000">
            <a:off x="10416162" y="4633823"/>
            <a:ext cx="838200" cy="254895"/>
          </a:xfrm>
          <a:prstGeom prst="homePlat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D8886-99BB-0F4F-819D-6F1FC048955B}"/>
              </a:ext>
            </a:extLst>
          </p:cNvPr>
          <p:cNvSpPr txBox="1"/>
          <p:nvPr/>
        </p:nvSpPr>
        <p:spPr>
          <a:xfrm>
            <a:off x="10464006" y="395253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19805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0" grpId="0" animBg="1"/>
      <p:bldP spid="12" grpId="0"/>
      <p:bldP spid="4" grpId="0"/>
      <p:bldP spid="2" grpId="0" animBg="1"/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E7B42D-EAFC-9746-9BAB-4A3A72DCA6C6}"/>
              </a:ext>
            </a:extLst>
          </p:cNvPr>
          <p:cNvSpPr/>
          <p:nvPr/>
        </p:nvSpPr>
        <p:spPr>
          <a:xfrm>
            <a:off x="10251891" y="950603"/>
            <a:ext cx="1804447" cy="725797"/>
          </a:xfrm>
          <a:prstGeom prst="rect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606" name="Object 7"/>
          <p:cNvGraphicFramePr>
            <a:graphicFrameLocks noChangeAspect="1"/>
          </p:cNvGraphicFramePr>
          <p:nvPr/>
        </p:nvGraphicFramePr>
        <p:xfrm>
          <a:off x="2999747" y="951730"/>
          <a:ext cx="2525486" cy="1237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1" name="Equation" r:id="rId3" imgW="1587500" imgH="774700" progId="Equation.3">
                  <p:embed/>
                </p:oleObj>
              </mc:Choice>
              <mc:Fallback>
                <p:oleObj name="Equation" r:id="rId3" imgW="1587500" imgH="774700" progId="Equation.3">
                  <p:embed/>
                  <p:pic>
                    <p:nvPicPr>
                      <p:cNvPr id="15360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747" y="951730"/>
                        <a:ext cx="2525486" cy="1237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020522"/>
              </p:ext>
            </p:extLst>
          </p:nvPr>
        </p:nvGraphicFramePr>
        <p:xfrm>
          <a:off x="3124200" y="2078037"/>
          <a:ext cx="4352925" cy="79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2" name="Equation" r:id="rId5" imgW="2374900" imgH="431800" progId="Equation.3">
                  <p:embed/>
                </p:oleObj>
              </mc:Choice>
              <mc:Fallback>
                <p:oleObj name="Equation" r:id="rId5" imgW="2374900" imgH="431800" progId="Equation.3">
                  <p:embed/>
                  <p:pic>
                    <p:nvPicPr>
                      <p:cNvPr id="153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78037"/>
                        <a:ext cx="4352925" cy="794095"/>
                      </a:xfrm>
                      <a:prstGeom prst="rect">
                        <a:avLst/>
                      </a:prstGeom>
                      <a:solidFill>
                        <a:srgbClr val="FFC000">
                          <a:alpha val="31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256104" y="3535097"/>
            <a:ext cx="314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 pitchFamily="18" charset="0"/>
              </a:rPr>
              <a:t>For </a:t>
            </a:r>
            <a:r>
              <a:rPr lang="en-US" i="1" dirty="0">
                <a:solidFill>
                  <a:srgbClr val="0070C0"/>
                </a:solidFill>
                <a:latin typeface="Georgia" pitchFamily="18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Georgia" pitchFamily="18" charset="0"/>
              </a:rPr>
              <a:t> &lt; 0 and </a:t>
            </a:r>
            <a:r>
              <a:rPr lang="en-US" i="1" dirty="0">
                <a:solidFill>
                  <a:srgbClr val="0070C0"/>
                </a:solidFill>
                <a:latin typeface="Georgia" pitchFamily="18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Georgia" pitchFamily="18" charset="0"/>
              </a:rPr>
              <a:t> &gt; L </a:t>
            </a:r>
            <a:r>
              <a:rPr lang="en-US" dirty="0">
                <a:solidFill>
                  <a:srgbClr val="0070C0"/>
                </a:solidFill>
                <a:latin typeface="Georgia" pitchFamily="18" charset="0"/>
                <a:sym typeface="Symbol"/>
              </a:rPr>
              <a:t></a:t>
            </a:r>
            <a:r>
              <a:rPr lang="en-US" dirty="0">
                <a:solidFill>
                  <a:srgbClr val="0070C0"/>
                </a:solidFill>
                <a:latin typeface="Georgia" pitchFamily="18" charset="0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Georgia" pitchFamily="18" charset="0"/>
              </a:rPr>
              <a:t>V</a:t>
            </a:r>
            <a:r>
              <a:rPr lang="en-US" dirty="0">
                <a:solidFill>
                  <a:srgbClr val="0070C0"/>
                </a:solidFill>
                <a:latin typeface="Georgia" pitchFamily="18" charset="0"/>
              </a:rPr>
              <a:t> = ∞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153609" name="Object 9"/>
          <p:cNvGraphicFramePr>
            <a:graphicFrameLocks noChangeAspect="1"/>
          </p:cNvGraphicFramePr>
          <p:nvPr/>
        </p:nvGraphicFramePr>
        <p:xfrm>
          <a:off x="256104" y="3952535"/>
          <a:ext cx="4585607" cy="794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3" name="Equation" r:id="rId7" imgW="2501900" imgH="431800" progId="Equation.3">
                  <p:embed/>
                </p:oleObj>
              </mc:Choice>
              <mc:Fallback>
                <p:oleObj name="Equation" r:id="rId7" imgW="2501900" imgH="431800" progId="Equation.3">
                  <p:embed/>
                  <p:pic>
                    <p:nvPicPr>
                      <p:cNvPr id="153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104" y="3952535"/>
                        <a:ext cx="4585607" cy="794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12567" y="4969158"/>
            <a:ext cx="4064562" cy="492443"/>
          </a:xfrm>
          <a:prstGeom prst="rect">
            <a:avLst/>
          </a:prstGeom>
          <a:solidFill>
            <a:srgbClr val="00B0F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Georgia" pitchFamily="18" charset="0"/>
              </a:rPr>
              <a:t>			</a:t>
            </a:r>
          </a:p>
          <a:p>
            <a:endParaRPr lang="en-US" sz="1000" dirty="0">
              <a:solidFill>
                <a:schemeClr val="tx1"/>
              </a:solidFill>
              <a:latin typeface="Georgia" pitchFamily="18" charset="0"/>
            </a:endParaRPr>
          </a:p>
        </p:txBody>
      </p:sp>
      <p:graphicFrame>
        <p:nvGraphicFramePr>
          <p:cNvPr id="153610" name="Object 10"/>
          <p:cNvGraphicFramePr>
            <a:graphicFrameLocks noChangeAspect="1"/>
          </p:cNvGraphicFramePr>
          <p:nvPr/>
        </p:nvGraphicFramePr>
        <p:xfrm>
          <a:off x="439749" y="4978939"/>
          <a:ext cx="3691163" cy="38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4" name="Equation" r:id="rId9" imgW="2070100" imgH="215900" progId="Equation.3">
                  <p:embed/>
                </p:oleObj>
              </mc:Choice>
              <mc:Fallback>
                <p:oleObj name="Equation" r:id="rId9" imgW="2070100" imgH="215900" progId="Equation.3">
                  <p:embed/>
                  <p:pic>
                    <p:nvPicPr>
                      <p:cNvPr id="153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49" y="4978939"/>
                        <a:ext cx="3691163" cy="38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124200" y="277911"/>
            <a:ext cx="5943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Particle in 1-D 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AD6584-4110-1F46-A71E-71BDFC92CD72}"/>
              </a:ext>
            </a:extLst>
          </p:cNvPr>
          <p:cNvSpPr/>
          <p:nvPr/>
        </p:nvSpPr>
        <p:spPr>
          <a:xfrm>
            <a:off x="6609220" y="3545695"/>
            <a:ext cx="2610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Georgia" pitchFamily="18" charset="0"/>
              </a:rPr>
              <a:t>For 0 ≤ </a:t>
            </a:r>
            <a:r>
              <a:rPr lang="en-US" i="1" dirty="0">
                <a:solidFill>
                  <a:srgbClr val="00B050"/>
                </a:solidFill>
                <a:latin typeface="Georgia" pitchFamily="18" charset="0"/>
              </a:rPr>
              <a:t>x</a:t>
            </a:r>
            <a:r>
              <a:rPr lang="en-US" dirty="0">
                <a:solidFill>
                  <a:srgbClr val="00B050"/>
                </a:solidFill>
                <a:latin typeface="Georgia" pitchFamily="18" charset="0"/>
              </a:rPr>
              <a:t> ≤ L </a:t>
            </a:r>
            <a:r>
              <a:rPr lang="en-US" dirty="0">
                <a:solidFill>
                  <a:srgbClr val="00B050"/>
                </a:solidFill>
                <a:latin typeface="Georgia" pitchFamily="18" charset="0"/>
                <a:sym typeface="Symbol"/>
              </a:rPr>
              <a:t></a:t>
            </a:r>
            <a:r>
              <a:rPr lang="en-US" dirty="0">
                <a:solidFill>
                  <a:srgbClr val="00B050"/>
                </a:solidFill>
                <a:latin typeface="Georgia" pitchFamily="18" charset="0"/>
              </a:rPr>
              <a:t> </a:t>
            </a:r>
            <a:r>
              <a:rPr lang="en-US" i="1" dirty="0">
                <a:solidFill>
                  <a:srgbClr val="00B050"/>
                </a:solidFill>
                <a:latin typeface="Georgia" pitchFamily="18" charset="0"/>
              </a:rPr>
              <a:t>V</a:t>
            </a:r>
            <a:r>
              <a:rPr lang="en-US" dirty="0">
                <a:solidFill>
                  <a:srgbClr val="00B050"/>
                </a:solidFill>
                <a:latin typeface="Georgia" pitchFamily="18" charset="0"/>
              </a:rPr>
              <a:t> = 0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3ACA704C-828B-BE43-9891-DF89ADC82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6910" y="3985869"/>
          <a:ext cx="2895600" cy="77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5" name="Equation" r:id="rId11" imgW="1612900" imgH="431800" progId="Equation.3">
                  <p:embed/>
                </p:oleObj>
              </mc:Choice>
              <mc:Fallback>
                <p:oleObj name="Equation" r:id="rId11" imgW="1612900" imgH="431800" progId="Equation.3">
                  <p:embed/>
                  <p:pic>
                    <p:nvPicPr>
                      <p:cNvPr id="14" name="Object 7">
                        <a:extLst>
                          <a:ext uri="{FF2B5EF4-FFF2-40B4-BE49-F238E27FC236}">
                            <a16:creationId xmlns:a16="http://schemas.microsoft.com/office/drawing/2014/main" id="{3ACA704C-828B-BE43-9891-DF89ADC82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910" y="3985869"/>
                        <a:ext cx="2895600" cy="777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8A0C7FDE-9822-0945-A7C0-2AFA00673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578380"/>
              </p:ext>
            </p:extLst>
          </p:nvPr>
        </p:nvGraphicFramePr>
        <p:xfrm>
          <a:off x="8820492" y="4774943"/>
          <a:ext cx="2878707" cy="377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6" name="Equation" r:id="rId13" imgW="1651000" imgH="215900" progId="Equation.3">
                  <p:embed/>
                </p:oleObj>
              </mc:Choice>
              <mc:Fallback>
                <p:oleObj name="Equation" r:id="rId13" imgW="1651000" imgH="215900" progId="Equation.3">
                  <p:embed/>
                  <p:pic>
                    <p:nvPicPr>
                      <p:cNvPr id="29" name="Object 4">
                        <a:extLst>
                          <a:ext uri="{FF2B5EF4-FFF2-40B4-BE49-F238E27FC236}">
                            <a16:creationId xmlns:a16="http://schemas.microsoft.com/office/drawing/2014/main" id="{B5D8C182-A99F-9449-949A-74CCFE3341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0492" y="4774943"/>
                        <a:ext cx="2878707" cy="377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000FCB2-9F6F-6A4E-A831-EB2B006E7C11}"/>
              </a:ext>
            </a:extLst>
          </p:cNvPr>
          <p:cNvSpPr/>
          <p:nvPr/>
        </p:nvSpPr>
        <p:spPr>
          <a:xfrm>
            <a:off x="10540157" y="484786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13357A93-D2D7-D140-BBE7-9CEB4DE181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321539"/>
              </p:ext>
            </p:extLst>
          </p:nvPr>
        </p:nvGraphicFramePr>
        <p:xfrm>
          <a:off x="807076" y="5609015"/>
          <a:ext cx="2317124" cy="36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7" name="Equation" r:id="rId15" imgW="1295400" imgH="203200" progId="Equation.3">
                  <p:embed/>
                </p:oleObj>
              </mc:Choice>
              <mc:Fallback>
                <p:oleObj name="Equation" r:id="rId15" imgW="1295400" imgH="203200" progId="Equation.3">
                  <p:embed/>
                  <p:pic>
                    <p:nvPicPr>
                      <p:cNvPr id="35" name="Object 4">
                        <a:extLst>
                          <a:ext uri="{FF2B5EF4-FFF2-40B4-BE49-F238E27FC236}">
                            <a16:creationId xmlns:a16="http://schemas.microsoft.com/office/drawing/2014/main" id="{5EA23224-8627-8D4B-8917-1B0BD63F0C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76" y="5609015"/>
                        <a:ext cx="2317124" cy="36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63BA97D2-2AEF-1547-B96B-7C773D079D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6780"/>
              </p:ext>
            </p:extLst>
          </p:nvPr>
        </p:nvGraphicFramePr>
        <p:xfrm>
          <a:off x="203499" y="6174995"/>
          <a:ext cx="4585608" cy="405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8" name="Equation" r:id="rId17" imgW="2451100" imgH="215900" progId="Equation.3">
                  <p:embed/>
                </p:oleObj>
              </mc:Choice>
              <mc:Fallback>
                <p:oleObj name="Equation" r:id="rId17" imgW="2451100" imgH="215900" progId="Equation.3">
                  <p:embed/>
                  <p:pic>
                    <p:nvPicPr>
                      <p:cNvPr id="36" name="Object 7">
                        <a:extLst>
                          <a:ext uri="{FF2B5EF4-FFF2-40B4-BE49-F238E27FC236}">
                            <a16:creationId xmlns:a16="http://schemas.microsoft.com/office/drawing/2014/main" id="{B49EEC9B-9F4C-7E4F-93C0-39392D24CD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99" y="6174995"/>
                        <a:ext cx="4585608" cy="405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9A6B4635-93E3-4141-801E-86B0BF3C2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478801"/>
              </p:ext>
            </p:extLst>
          </p:nvPr>
        </p:nvGraphicFramePr>
        <p:xfrm>
          <a:off x="7117770" y="951730"/>
          <a:ext cx="3134122" cy="725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9" name="Equation" r:id="rId19" imgW="1816100" imgH="419100" progId="Equation.3">
                  <p:embed/>
                </p:oleObj>
              </mc:Choice>
              <mc:Fallback>
                <p:oleObj name="Equation" r:id="rId19" imgW="1816100" imgH="419100" progId="Equation.3">
                  <p:embed/>
                  <p:pic>
                    <p:nvPicPr>
                      <p:cNvPr id="37" name="Object 3">
                        <a:extLst>
                          <a:ext uri="{FF2B5EF4-FFF2-40B4-BE49-F238E27FC236}">
                            <a16:creationId xmlns:a16="http://schemas.microsoft.com/office/drawing/2014/main" id="{37914D8E-5F39-C844-B804-FC63FD243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770" y="951730"/>
                        <a:ext cx="3134122" cy="725797"/>
                      </a:xfrm>
                      <a:prstGeom prst="rect">
                        <a:avLst/>
                      </a:prstGeom>
                      <a:solidFill>
                        <a:srgbClr val="00B0F0">
                          <a:alpha val="23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D1037C0-5B6F-DB41-BD41-37E2E9E517D9}"/>
              </a:ext>
            </a:extLst>
          </p:cNvPr>
          <p:cNvSpPr txBox="1"/>
          <p:nvPr/>
        </p:nvSpPr>
        <p:spPr>
          <a:xfrm>
            <a:off x="10251892" y="112996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 panose="02040502050405020303" pitchFamily="18" charset="0"/>
              </a:rPr>
              <a:t>n </a:t>
            </a:r>
            <a:r>
              <a:rPr lang="en-US" dirty="0">
                <a:latin typeface="Georgia" panose="02040502050405020303" pitchFamily="18" charset="0"/>
              </a:rPr>
              <a:t>= 1, 2, 3, 4, …..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4EAADB-70D9-544E-92A5-AAA07EABA19A}"/>
              </a:ext>
            </a:extLst>
          </p:cNvPr>
          <p:cNvSpPr txBox="1"/>
          <p:nvPr/>
        </p:nvSpPr>
        <p:spPr>
          <a:xfrm>
            <a:off x="6934200" y="1752600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Georgia" panose="02040502050405020303" pitchFamily="18" charset="0"/>
              </a:rPr>
              <a:t>n </a:t>
            </a:r>
            <a:r>
              <a:rPr lang="en-US" dirty="0">
                <a:latin typeface="Georgia" panose="02040502050405020303" pitchFamily="18" charset="0"/>
              </a:rPr>
              <a:t>≠ 0, as wavefunction cannot be zero everywhere</a:t>
            </a:r>
          </a:p>
        </p:txBody>
      </p:sp>
      <p:pic>
        <p:nvPicPr>
          <p:cNvPr id="31" name="Picture 8">
            <a:extLst>
              <a:ext uri="{FF2B5EF4-FFF2-40B4-BE49-F238E27FC236}">
                <a16:creationId xmlns:a16="http://schemas.microsoft.com/office/drawing/2014/main" id="{91B46B50-412E-BD41-ABCC-7EB6AB278B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/>
          <a:srcRect l="12762" r="5672"/>
          <a:stretch/>
        </p:blipFill>
        <p:spPr bwMode="auto">
          <a:xfrm>
            <a:off x="204546" y="0"/>
            <a:ext cx="2986068" cy="339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7D53294-DD39-3F45-A7AF-53BACBFDF6AE}"/>
              </a:ext>
            </a:extLst>
          </p:cNvPr>
          <p:cNvSpPr txBox="1"/>
          <p:nvPr/>
        </p:nvSpPr>
        <p:spPr>
          <a:xfrm>
            <a:off x="3067037" y="5603182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Boundary condition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A7CB3B-E1DF-3E4E-8EE3-B9CABBF6F2CB}"/>
              </a:ext>
            </a:extLst>
          </p:cNvPr>
          <p:cNvGrpSpPr/>
          <p:nvPr/>
        </p:nvGrpSpPr>
        <p:grpSpPr>
          <a:xfrm>
            <a:off x="7086600" y="4773498"/>
            <a:ext cx="4705693" cy="1200329"/>
            <a:chOff x="4971707" y="4592417"/>
            <a:chExt cx="4705693" cy="120032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F208E0-B62D-8A4A-8A9B-21318887C04E}"/>
                </a:ext>
              </a:extLst>
            </p:cNvPr>
            <p:cNvSpPr/>
            <p:nvPr/>
          </p:nvSpPr>
          <p:spPr>
            <a:xfrm>
              <a:off x="4971707" y="4592417"/>
              <a:ext cx="470569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eorgia" pitchFamily="18" charset="0"/>
                </a:rPr>
                <a:t>Trial Solution:</a:t>
              </a:r>
            </a:p>
            <a:p>
              <a:endParaRPr lang="en-US" dirty="0">
                <a:solidFill>
                  <a:schemeClr val="tx1"/>
                </a:solidFill>
                <a:latin typeface="Georgia" pitchFamily="18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Georgia" pitchFamily="18" charset="0"/>
                </a:rPr>
                <a:t>Energy:</a:t>
              </a:r>
              <a:endParaRPr lang="en-US" sz="2400" dirty="0">
                <a:solidFill>
                  <a:schemeClr val="tx1"/>
                </a:solidFill>
                <a:latin typeface="Georgia" pitchFamily="18" charset="0"/>
              </a:endParaRPr>
            </a:p>
            <a:p>
              <a:endParaRPr lang="en-US" dirty="0">
                <a:solidFill>
                  <a:schemeClr val="tx1"/>
                </a:solidFill>
                <a:latin typeface="Georgia" pitchFamily="18" charset="0"/>
              </a:endParaRPr>
            </a:p>
          </p:txBody>
        </p:sp>
        <p:graphicFrame>
          <p:nvGraphicFramePr>
            <p:cNvPr id="29" name="Object 4">
              <a:extLst>
                <a:ext uri="{FF2B5EF4-FFF2-40B4-BE49-F238E27FC236}">
                  <a16:creationId xmlns:a16="http://schemas.microsoft.com/office/drawing/2014/main" id="{CD10A497-8650-264C-BE1B-ED74AB8709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171399"/>
                </p:ext>
              </p:extLst>
            </p:nvPr>
          </p:nvGraphicFramePr>
          <p:xfrm>
            <a:off x="6705599" y="4593862"/>
            <a:ext cx="2878707" cy="377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360" name="Equation" r:id="rId13" imgW="1651000" imgH="215900" progId="Equation.3">
                    <p:embed/>
                  </p:oleObj>
                </mc:Choice>
                <mc:Fallback>
                  <p:oleObj name="Equation" r:id="rId13" imgW="1651000" imgH="215900" progId="Equation.3">
                    <p:embed/>
                    <p:pic>
                      <p:nvPicPr>
                        <p:cNvPr id="29" name="Object 4">
                          <a:extLst>
                            <a:ext uri="{FF2B5EF4-FFF2-40B4-BE49-F238E27FC236}">
                              <a16:creationId xmlns:a16="http://schemas.microsoft.com/office/drawing/2014/main" id="{B5D8C182-A99F-9449-949A-74CCFE3341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599" y="4593862"/>
                          <a:ext cx="2878707" cy="3777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9">
              <a:extLst>
                <a:ext uri="{FF2B5EF4-FFF2-40B4-BE49-F238E27FC236}">
                  <a16:creationId xmlns:a16="http://schemas.microsoft.com/office/drawing/2014/main" id="{4825EBCF-54AC-C041-8172-416F8636E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1746118"/>
                </p:ext>
              </p:extLst>
            </p:nvPr>
          </p:nvGraphicFramePr>
          <p:xfrm>
            <a:off x="6719886" y="5010069"/>
            <a:ext cx="1067369" cy="641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361" name="Equation" r:id="rId22" imgW="698500" imgH="419100" progId="Equation.3">
                    <p:embed/>
                  </p:oleObj>
                </mc:Choice>
                <mc:Fallback>
                  <p:oleObj name="Equation" r:id="rId22" imgW="698500" imgH="419100" progId="Equation.3">
                    <p:embed/>
                    <p:pic>
                      <p:nvPicPr>
                        <p:cNvPr id="30" name="Object 9">
                          <a:extLst>
                            <a:ext uri="{FF2B5EF4-FFF2-40B4-BE49-F238E27FC236}">
                              <a16:creationId xmlns:a16="http://schemas.microsoft.com/office/drawing/2014/main" id="{7028115D-5CAF-B44F-BB00-FD92EB7862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9886" y="5010069"/>
                          <a:ext cx="1067369" cy="641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62D8FEF-5B59-8D4F-82E6-B4F99D4014A9}"/>
              </a:ext>
            </a:extLst>
          </p:cNvPr>
          <p:cNvSpPr/>
          <p:nvPr/>
        </p:nvSpPr>
        <p:spPr>
          <a:xfrm>
            <a:off x="10540157" y="4800600"/>
            <a:ext cx="1143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/>
      <p:bldP spid="26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21534</TotalTime>
  <Words>940</Words>
  <Application>Microsoft Macintosh PowerPoint</Application>
  <PresentationFormat>Widescreen</PresentationFormat>
  <Paragraphs>201</Paragraphs>
  <Slides>24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Georgia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should we study Chemistry?  Is there a role of Chemistry in reshaping the modern world?</dc:title>
  <dc:creator>Prof. A.Chowdhury</dc:creator>
  <cp:lastModifiedBy>Microsoft Office User</cp:lastModifiedBy>
  <cp:revision>505</cp:revision>
  <cp:lastPrinted>2015-09-20T15:10:22Z</cp:lastPrinted>
  <dcterms:created xsi:type="dcterms:W3CDTF">2014-09-14T17:12:24Z</dcterms:created>
  <dcterms:modified xsi:type="dcterms:W3CDTF">2020-03-05T05:43:27Z</dcterms:modified>
</cp:coreProperties>
</file>