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0E43CE-2EDF-4ACC-9344-7B086AA91615}" v="3" dt="2022-02-28T14:36:45.40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avath Dileep" userId="S::21b030009@iitb.ac.in::d6b77c0b-e88f-47db-ae03-2724e0de11aa" providerId="AD" clId="Web-{CE0E43CE-2EDF-4ACC-9344-7B086AA91615}"/>
    <pc:docChg chg="modSld">
      <pc:chgData name="Badavath Dileep" userId="S::21b030009@iitb.ac.in::d6b77c0b-e88f-47db-ae03-2724e0de11aa" providerId="AD" clId="Web-{CE0E43CE-2EDF-4ACC-9344-7B086AA91615}" dt="2022-02-28T14:36:45.407" v="2" actId="14100"/>
      <pc:docMkLst>
        <pc:docMk/>
      </pc:docMkLst>
      <pc:sldChg chg="modSp">
        <pc:chgData name="Badavath Dileep" userId="S::21b030009@iitb.ac.in::d6b77c0b-e88f-47db-ae03-2724e0de11aa" providerId="AD" clId="Web-{CE0E43CE-2EDF-4ACC-9344-7B086AA91615}" dt="2022-02-28T14:36:45.407" v="2" actId="14100"/>
        <pc:sldMkLst>
          <pc:docMk/>
          <pc:sldMk cId="0" sldId="279"/>
        </pc:sldMkLst>
        <pc:spChg chg="mod">
          <ac:chgData name="Badavath Dileep" userId="S::21b030009@iitb.ac.in::d6b77c0b-e88f-47db-ae03-2724e0de11aa" providerId="AD" clId="Web-{CE0E43CE-2EDF-4ACC-9344-7B086AA91615}" dt="2022-02-28T14:36:45.407" v="2" actId="14100"/>
          <ac:spMkLst>
            <pc:docMk/>
            <pc:sldMk cId="0" sldId="279"/>
            <ac:spMk id="411" creationId="{00000000-0000-0000-0000-000000000000}"/>
          </ac:spMkLst>
        </pc:spChg>
        <pc:picChg chg="mod">
          <ac:chgData name="Badavath Dileep" userId="S::21b030009@iitb.ac.in::d6b77c0b-e88f-47db-ae03-2724e0de11aa" providerId="AD" clId="Web-{CE0E43CE-2EDF-4ACC-9344-7B086AA91615}" dt="2022-02-28T14:36:37.782" v="1" actId="1076"/>
          <ac:picMkLst>
            <pc:docMk/>
            <pc:sldMk cId="0" sldId="279"/>
            <ac:picMk id="4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gif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H-107…"/>
          <p:cNvSpPr txBox="1"/>
          <p:nvPr/>
        </p:nvSpPr>
        <p:spPr>
          <a:xfrm>
            <a:off x="737196" y="2632689"/>
            <a:ext cx="11530408" cy="217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000" b="0">
                <a:solidFill>
                  <a:srgbClr val="011993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t>PH-107 </a:t>
            </a:r>
          </a:p>
          <a:p>
            <a:endParaRPr/>
          </a:p>
          <a:p>
            <a:pPr>
              <a:defRPr sz="4500" b="0">
                <a:solidFill>
                  <a:srgbClr val="94110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t>Quantum Physics and Applications </a:t>
            </a:r>
          </a:p>
        </p:txBody>
      </p:sp>
      <p:sp>
        <p:nvSpPr>
          <p:cNvPr id="120" name="Gopal Dixit…"/>
          <p:cNvSpPr txBox="1"/>
          <p:nvPr/>
        </p:nvSpPr>
        <p:spPr>
          <a:xfrm>
            <a:off x="371785" y="7957678"/>
            <a:ext cx="4539630" cy="1382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0119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Gopal Dixit </a:t>
            </a:r>
          </a:p>
          <a:p>
            <a:pPr>
              <a:defRPr sz="1200"/>
            </a:pPr>
            <a:endParaRPr/>
          </a:p>
          <a:p>
            <a:pPr>
              <a:defRPr sz="3600">
                <a:solidFill>
                  <a:srgbClr val="9411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gdixit@phy.iitb.ac.in</a:t>
            </a:r>
          </a:p>
        </p:txBody>
      </p:sp>
      <p:sp>
        <p:nvSpPr>
          <p:cNvPr id="121" name="Elements of Statistical Physics-III"/>
          <p:cNvSpPr txBox="1"/>
          <p:nvPr/>
        </p:nvSpPr>
        <p:spPr>
          <a:xfrm>
            <a:off x="1196875" y="5681752"/>
            <a:ext cx="1061105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5200">
                <a:solidFill>
                  <a:srgbClr val="00905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Elements of Statistical Physics-III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230" name="Reciprocal Space"/>
          <p:cNvSpPr txBox="1"/>
          <p:nvPr/>
        </p:nvSpPr>
        <p:spPr>
          <a:xfrm>
            <a:off x="390979" y="1581113"/>
            <a:ext cx="3502621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Reciprocal Space</a:t>
            </a:r>
          </a:p>
        </p:txBody>
      </p:sp>
      <p:sp>
        <p:nvSpPr>
          <p:cNvPr id="231" name="But the number of states between k and k+dk should be the same as the number of states between E and E+dE."/>
          <p:cNvSpPr txBox="1"/>
          <p:nvPr/>
        </p:nvSpPr>
        <p:spPr>
          <a:xfrm>
            <a:off x="454620" y="2267396"/>
            <a:ext cx="12095560" cy="1256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50000"/>
              </a:lnSpc>
              <a:defRPr sz="3200" b="0">
                <a:latin typeface="Arial"/>
                <a:ea typeface="Arial"/>
                <a:cs typeface="Arial"/>
                <a:sym typeface="Arial"/>
              </a:defRPr>
            </a:pPr>
            <a:r>
              <a:t>But the number of states between </a:t>
            </a:r>
            <a:r>
              <a:rPr b="1" i="1"/>
              <a:t>k </a:t>
            </a:r>
            <a:r>
              <a:t>and </a:t>
            </a:r>
            <a:r>
              <a:rPr b="1" i="1"/>
              <a:t>k</a:t>
            </a:r>
            <a:r>
              <a:t>+</a:t>
            </a:r>
            <a:r>
              <a:rPr i="1"/>
              <a:t>d</a:t>
            </a:r>
            <a:r>
              <a:rPr b="1" i="1"/>
              <a:t>k</a:t>
            </a:r>
            <a:r>
              <a:t> should be the same as the number of states between </a:t>
            </a:r>
            <a:r>
              <a:rPr i="1"/>
              <a:t>E</a:t>
            </a:r>
            <a:r>
              <a:t> and </a:t>
            </a:r>
            <a:r>
              <a:rPr i="1"/>
              <a:t>E</a:t>
            </a:r>
            <a:r>
              <a:t>+</a:t>
            </a:r>
            <a:r>
              <a:rPr i="1"/>
              <a:t>dE</a:t>
            </a:r>
            <a:r>
              <a:t>. </a:t>
            </a:r>
          </a:p>
        </p:txBody>
      </p:sp>
      <p:grpSp>
        <p:nvGrpSpPr>
          <p:cNvPr id="234" name="Group"/>
          <p:cNvGrpSpPr/>
          <p:nvPr/>
        </p:nvGrpSpPr>
        <p:grpSpPr>
          <a:xfrm>
            <a:off x="470396" y="3975397"/>
            <a:ext cx="7898905" cy="558206"/>
            <a:chOff x="0" y="0"/>
            <a:chExt cx="7898903" cy="558204"/>
          </a:xfrm>
        </p:grpSpPr>
        <p:sp>
          <p:nvSpPr>
            <p:cNvPr id="232" name="So,"/>
            <p:cNvSpPr txBox="1"/>
            <p:nvPr/>
          </p:nvSpPr>
          <p:spPr>
            <a:xfrm>
              <a:off x="0" y="0"/>
              <a:ext cx="837208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So, </a:t>
              </a:r>
            </a:p>
          </p:txBody>
        </p:sp>
        <p:pic>
          <p:nvPicPr>
            <p:cNvPr id="233" name="latex-image-1.pdf" descr="latex-image-1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5103" y="44152"/>
              <a:ext cx="37338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7" name="Group"/>
          <p:cNvGrpSpPr/>
          <p:nvPr/>
        </p:nvGrpSpPr>
        <p:grpSpPr>
          <a:xfrm>
            <a:off x="536773" y="4845050"/>
            <a:ext cx="9077128" cy="1206500"/>
            <a:chOff x="0" y="0"/>
            <a:chExt cx="9077126" cy="1206500"/>
          </a:xfrm>
        </p:grpSpPr>
        <p:sp>
          <p:nvSpPr>
            <p:cNvPr id="235" name="i.e.,"/>
            <p:cNvSpPr txBox="1"/>
            <p:nvPr/>
          </p:nvSpPr>
          <p:spPr>
            <a:xfrm>
              <a:off x="0" y="324147"/>
              <a:ext cx="882254" cy="558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i.e., </a:t>
              </a:r>
            </a:p>
          </p:txBody>
        </p:sp>
        <p:pic>
          <p:nvPicPr>
            <p:cNvPr id="236" name="latex-image-1.pdf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4126" y="0"/>
              <a:ext cx="6223001" cy="120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0" name="Group"/>
          <p:cNvGrpSpPr/>
          <p:nvPr/>
        </p:nvGrpSpPr>
        <p:grpSpPr>
          <a:xfrm>
            <a:off x="583731" y="6255381"/>
            <a:ext cx="11278069" cy="1838885"/>
            <a:chOff x="0" y="0"/>
            <a:chExt cx="11278068" cy="1838883"/>
          </a:xfrm>
        </p:grpSpPr>
        <p:sp>
          <p:nvSpPr>
            <p:cNvPr id="238" name="This implies"/>
            <p:cNvSpPr txBox="1"/>
            <p:nvPr/>
          </p:nvSpPr>
          <p:spPr>
            <a:xfrm>
              <a:off x="0" y="0"/>
              <a:ext cx="2259608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just" defTabSz="457200">
                <a:lnSpc>
                  <a:spcPts val="80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This implies</a:t>
              </a:r>
            </a:p>
          </p:txBody>
        </p:sp>
        <p:pic>
          <p:nvPicPr>
            <p:cNvPr id="239" name="latex-image-1.pdf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268" y="632383"/>
              <a:ext cx="10718801" cy="1206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3" name="Group"/>
          <p:cNvGrpSpPr/>
          <p:nvPr/>
        </p:nvGrpSpPr>
        <p:grpSpPr>
          <a:xfrm>
            <a:off x="693409" y="8450497"/>
            <a:ext cx="9472941" cy="1104901"/>
            <a:chOff x="0" y="0"/>
            <a:chExt cx="9472940" cy="1104900"/>
          </a:xfrm>
        </p:grpSpPr>
        <p:sp>
          <p:nvSpPr>
            <p:cNvPr id="241" name="i.e.,"/>
            <p:cNvSpPr txBox="1"/>
            <p:nvPr/>
          </p:nvSpPr>
          <p:spPr>
            <a:xfrm>
              <a:off x="0" y="273347"/>
              <a:ext cx="882254" cy="558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just" defTabSz="457200">
                <a:lnSpc>
                  <a:spcPts val="80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i.e., </a:t>
              </a:r>
            </a:p>
          </p:txBody>
        </p:sp>
        <p:pic>
          <p:nvPicPr>
            <p:cNvPr id="242" name="latex-image-1.pdf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45040" y="0"/>
              <a:ext cx="7327901" cy="1104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4" name="Density of State"/>
          <p:cNvSpPr txBox="1"/>
          <p:nvPr/>
        </p:nvSpPr>
        <p:spPr>
          <a:xfrm>
            <a:off x="294436" y="484709"/>
            <a:ext cx="459681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Density of State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1" animBg="1" advAuto="0"/>
      <p:bldP spid="231" grpId="2" animBg="1" advAuto="0"/>
      <p:bldP spid="234" grpId="3" animBg="1" advAuto="0"/>
      <p:bldP spid="237" grpId="4" animBg="1" advAuto="0"/>
      <p:bldP spid="240" grpId="5" animBg="1" advAuto="0"/>
      <p:bldP spid="243" grpId="6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247" name="Reciprocal Space"/>
          <p:cNvSpPr txBox="1"/>
          <p:nvPr/>
        </p:nvSpPr>
        <p:spPr>
          <a:xfrm>
            <a:off x="390979" y="1581113"/>
            <a:ext cx="3502621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Reciprocal Space</a:t>
            </a:r>
          </a:p>
        </p:txBody>
      </p:sp>
      <p:grpSp>
        <p:nvGrpSpPr>
          <p:cNvPr id="250" name="Group"/>
          <p:cNvGrpSpPr/>
          <p:nvPr/>
        </p:nvGrpSpPr>
        <p:grpSpPr>
          <a:xfrm>
            <a:off x="403820" y="2374900"/>
            <a:ext cx="5612607" cy="1016000"/>
            <a:chOff x="0" y="0"/>
            <a:chExt cx="5612606" cy="1016000"/>
          </a:xfrm>
        </p:grpSpPr>
        <p:sp>
          <p:nvSpPr>
            <p:cNvPr id="248" name="Now, let us recall"/>
            <p:cNvSpPr txBox="1"/>
            <p:nvPr/>
          </p:nvSpPr>
          <p:spPr>
            <a:xfrm>
              <a:off x="0" y="228897"/>
              <a:ext cx="3375339" cy="558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just" defTabSz="457200">
                <a:lnSpc>
                  <a:spcPct val="1500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Now, let us recall</a:t>
              </a:r>
            </a:p>
          </p:txBody>
        </p:sp>
        <p:pic>
          <p:nvPicPr>
            <p:cNvPr id="249" name="latex-image-1.pdf" descr="latex-image-1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2206" y="0"/>
              <a:ext cx="1930401" cy="101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3" name="Group"/>
          <p:cNvGrpSpPr/>
          <p:nvPr/>
        </p:nvGrpSpPr>
        <p:grpSpPr>
          <a:xfrm>
            <a:off x="444487" y="4216697"/>
            <a:ext cx="8712213" cy="1925639"/>
            <a:chOff x="0" y="0"/>
            <a:chExt cx="8712212" cy="1925637"/>
          </a:xfrm>
        </p:grpSpPr>
        <p:sp>
          <p:nvSpPr>
            <p:cNvPr id="251" name="And make use of it in"/>
            <p:cNvSpPr txBox="1"/>
            <p:nvPr/>
          </p:nvSpPr>
          <p:spPr>
            <a:xfrm>
              <a:off x="0" y="0"/>
              <a:ext cx="4022329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80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And make use of it in </a:t>
              </a:r>
            </a:p>
          </p:txBody>
        </p:sp>
        <p:pic>
          <p:nvPicPr>
            <p:cNvPr id="252" name="latex-image-1.pdf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3612" y="820737"/>
              <a:ext cx="5308601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Group"/>
          <p:cNvGrpSpPr/>
          <p:nvPr/>
        </p:nvGrpSpPr>
        <p:grpSpPr>
          <a:xfrm>
            <a:off x="447675" y="6705897"/>
            <a:ext cx="12109451" cy="2290168"/>
            <a:chOff x="0" y="0"/>
            <a:chExt cx="12109450" cy="2290167"/>
          </a:xfrm>
        </p:grpSpPr>
        <p:sp>
          <p:nvSpPr>
            <p:cNvPr id="254" name="to get the expression for the density of states in terms of energy as"/>
            <p:cNvSpPr txBox="1"/>
            <p:nvPr/>
          </p:nvSpPr>
          <p:spPr>
            <a:xfrm>
              <a:off x="0" y="0"/>
              <a:ext cx="12109450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80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to get the expression for the density of states in terms of energy as</a:t>
              </a:r>
            </a:p>
          </p:txBody>
        </p:sp>
        <p:pic>
          <p:nvPicPr>
            <p:cNvPr id="255" name="latex-image-1.pdf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5525" y="1020167"/>
              <a:ext cx="4978400" cy="1270001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257" name="Density of State"/>
          <p:cNvSpPr txBox="1"/>
          <p:nvPr/>
        </p:nvSpPr>
        <p:spPr>
          <a:xfrm>
            <a:off x="294436" y="484709"/>
            <a:ext cx="459681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Density of State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1" animBg="1" advAuto="0"/>
      <p:bldP spid="250" grpId="2" animBg="1" advAuto="0"/>
      <p:bldP spid="253" grpId="3" animBg="1" advAuto="0"/>
      <p:bldP spid="256" grpId="4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260" name="Reciprocal Space"/>
          <p:cNvSpPr txBox="1"/>
          <p:nvPr/>
        </p:nvSpPr>
        <p:spPr>
          <a:xfrm>
            <a:off x="390979" y="1581113"/>
            <a:ext cx="3502621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Reciprocal Space</a:t>
            </a:r>
          </a:p>
        </p:txBody>
      </p:sp>
      <p:sp>
        <p:nvSpPr>
          <p:cNvPr id="261" name="If there are other degeneracies of each k-state (for example the spin-degeneracy of Fermions), we need to multiply g(E) with the degeneracy factor, (let’s say) λ."/>
          <p:cNvSpPr txBox="1"/>
          <p:nvPr/>
        </p:nvSpPr>
        <p:spPr>
          <a:xfrm>
            <a:off x="451941" y="2347945"/>
            <a:ext cx="11897718" cy="1954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50000"/>
              </a:lnSpc>
              <a:defRPr sz="3200" b="0">
                <a:latin typeface="Arial"/>
                <a:ea typeface="Arial"/>
                <a:cs typeface="Arial"/>
                <a:sym typeface="Arial"/>
              </a:defRPr>
            </a:pPr>
            <a:r>
              <a:t>If there are other degeneracies of each k-state (for example the spin-degeneracy of Fermions), we need to multiply </a:t>
            </a:r>
            <a:r>
              <a:rPr i="1">
                <a:solidFill>
                  <a:srgbClr val="C00000"/>
                </a:solidFill>
              </a:rPr>
              <a:t>g</a:t>
            </a:r>
            <a:r>
              <a:rPr>
                <a:solidFill>
                  <a:srgbClr val="C00000"/>
                </a:solidFill>
              </a:rPr>
              <a:t>(</a:t>
            </a:r>
            <a:r>
              <a:rPr i="1">
                <a:solidFill>
                  <a:srgbClr val="C00000"/>
                </a:solidFill>
              </a:rPr>
              <a:t>E</a:t>
            </a:r>
            <a:r>
              <a:rPr>
                <a:solidFill>
                  <a:srgbClr val="C00000"/>
                </a:solidFill>
              </a:rPr>
              <a:t>)</a:t>
            </a:r>
            <a:r>
              <a:t> with the degeneracy factor, (let’s say) </a:t>
            </a:r>
            <a:r>
              <a:rPr i="1"/>
              <a:t>λ</a:t>
            </a:r>
            <a:r>
              <a:t>.</a:t>
            </a:r>
          </a:p>
        </p:txBody>
      </p:sp>
      <p:grpSp>
        <p:nvGrpSpPr>
          <p:cNvPr id="264" name="Group"/>
          <p:cNvGrpSpPr/>
          <p:nvPr/>
        </p:nvGrpSpPr>
        <p:grpSpPr>
          <a:xfrm>
            <a:off x="501421" y="5002510"/>
            <a:ext cx="8896579" cy="1270001"/>
            <a:chOff x="0" y="0"/>
            <a:chExt cx="8896578" cy="1270000"/>
          </a:xfrm>
        </p:grpSpPr>
        <p:sp>
          <p:nvSpPr>
            <p:cNvPr id="262" name="So,"/>
            <p:cNvSpPr txBox="1"/>
            <p:nvPr/>
          </p:nvSpPr>
          <p:spPr>
            <a:xfrm>
              <a:off x="0" y="355897"/>
              <a:ext cx="724297" cy="558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just" defTabSz="457200">
                <a:lnSpc>
                  <a:spcPts val="80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So,</a:t>
              </a:r>
            </a:p>
          </p:txBody>
        </p:sp>
        <p:pic>
          <p:nvPicPr>
            <p:cNvPr id="263" name="latex-image-1.pdf" descr="latex-image-1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5378" y="0"/>
              <a:ext cx="57912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5" name="Rectangle"/>
          <p:cNvSpPr/>
          <p:nvPr/>
        </p:nvSpPr>
        <p:spPr>
          <a:xfrm>
            <a:off x="5067300" y="5430413"/>
            <a:ext cx="460276" cy="558206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68" name="Group"/>
          <p:cNvGrpSpPr/>
          <p:nvPr/>
        </p:nvGrpSpPr>
        <p:grpSpPr>
          <a:xfrm>
            <a:off x="458266" y="6716576"/>
            <a:ext cx="11897718" cy="2500946"/>
            <a:chOff x="0" y="0"/>
            <a:chExt cx="11897717" cy="2500945"/>
          </a:xfrm>
        </p:grpSpPr>
        <p:sp>
          <p:nvSpPr>
            <p:cNvPr id="266" name="So, in case of electrons (Fermions) bound to the 3D potential well, we have"/>
            <p:cNvSpPr txBox="1"/>
            <p:nvPr/>
          </p:nvSpPr>
          <p:spPr>
            <a:xfrm>
              <a:off x="0" y="0"/>
              <a:ext cx="11897718" cy="1256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just" defTabSz="457200">
                <a:lnSpc>
                  <a:spcPct val="1500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So, in case of electrons (Fermions) bound to the 3D potential well, we have</a:t>
              </a:r>
            </a:p>
          </p:txBody>
        </p:sp>
        <p:pic>
          <p:nvPicPr>
            <p:cNvPr id="267" name="latex-image-1.pdf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3333" y="1230945"/>
              <a:ext cx="4978401" cy="12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9" name="Density of State"/>
          <p:cNvSpPr txBox="1"/>
          <p:nvPr/>
        </p:nvSpPr>
        <p:spPr>
          <a:xfrm>
            <a:off x="294436" y="484709"/>
            <a:ext cx="459681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Density of State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1" animBg="1" advAuto="0"/>
      <p:bldP spid="261" grpId="2" animBg="1" advAuto="0"/>
      <p:bldP spid="264" grpId="3" animBg="1" advAuto="0"/>
      <p:bldP spid="265" grpId="4" animBg="1" advAuto="0"/>
      <p:bldP spid="268" grpId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Application of M-B Distribution"/>
          <p:cNvSpPr txBox="1"/>
          <p:nvPr/>
        </p:nvSpPr>
        <p:spPr>
          <a:xfrm>
            <a:off x="4079036" y="4468086"/>
            <a:ext cx="8619829" cy="817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Application of M-B Distribution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274" name="Maxwell speed distribution function for gas molecules at thermal equilibrium at temperature T"/>
          <p:cNvSpPr txBox="1"/>
          <p:nvPr/>
        </p:nvSpPr>
        <p:spPr>
          <a:xfrm>
            <a:off x="385613" y="1346646"/>
            <a:ext cx="12233574" cy="1256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50000"/>
              </a:lnSpc>
              <a:defRPr sz="3200" b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Maxwell speed distribution function for gas molecules at thermal equilibrium at temperature T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75" name="latex-image-1.pdf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2589913"/>
            <a:ext cx="8229600" cy="127000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grpSp>
        <p:nvGrpSpPr>
          <p:cNvPr id="283" name="Group"/>
          <p:cNvGrpSpPr/>
          <p:nvPr/>
        </p:nvGrpSpPr>
        <p:grpSpPr>
          <a:xfrm>
            <a:off x="400050" y="4216697"/>
            <a:ext cx="12111832" cy="1291849"/>
            <a:chOff x="0" y="0"/>
            <a:chExt cx="12111831" cy="1291847"/>
          </a:xfrm>
        </p:grpSpPr>
        <p:grpSp>
          <p:nvGrpSpPr>
            <p:cNvPr id="279" name="Group"/>
            <p:cNvGrpSpPr/>
            <p:nvPr/>
          </p:nvGrpSpPr>
          <p:grpSpPr>
            <a:xfrm>
              <a:off x="11112" y="0"/>
              <a:ext cx="12100720" cy="558205"/>
              <a:chOff x="0" y="0"/>
              <a:chExt cx="12100718" cy="558204"/>
            </a:xfrm>
          </p:grpSpPr>
          <p:sp>
            <p:nvSpPr>
              <p:cNvPr id="276" name="Here,"/>
              <p:cNvSpPr txBox="1"/>
              <p:nvPr/>
            </p:nvSpPr>
            <p:spPr>
              <a:xfrm>
                <a:off x="0" y="0"/>
                <a:ext cx="1108075" cy="5582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just" defTabSz="457200">
                  <a:lnSpc>
                    <a:spcPts val="8300"/>
                  </a:lnSpc>
                  <a:defRPr sz="32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Here,</a:t>
                </a:r>
              </a:p>
            </p:txBody>
          </p:sp>
          <p:pic>
            <p:nvPicPr>
              <p:cNvPr id="277" name="latex-image-1.pdf" descr="latex-image-1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9115" y="48729"/>
                <a:ext cx="1460501" cy="4699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8" name="is the number of (ideal) gas molecules (of mass m)"/>
              <p:cNvSpPr txBox="1"/>
              <p:nvPr/>
            </p:nvSpPr>
            <p:spPr>
              <a:xfrm>
                <a:off x="2748756" y="0"/>
                <a:ext cx="9351963" cy="5582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algn="just" defTabSz="457200">
                  <a:lnSpc>
                    <a:spcPts val="8300"/>
                  </a:lnSpc>
                  <a:defRPr sz="32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is the number of (ideal) gas molecules (of mass </a:t>
                </a:r>
                <a:r>
                  <a:rPr i="1"/>
                  <a:t>m</a:t>
                </a:r>
                <a:r>
                  <a:t>) </a:t>
                </a:r>
              </a:p>
            </p:txBody>
          </p:sp>
        </p:grpSp>
        <p:grpSp>
          <p:nvGrpSpPr>
            <p:cNvPr id="282" name="Group"/>
            <p:cNvGrpSpPr/>
            <p:nvPr/>
          </p:nvGrpSpPr>
          <p:grpSpPr>
            <a:xfrm>
              <a:off x="0" y="733642"/>
              <a:ext cx="9574213" cy="558206"/>
              <a:chOff x="0" y="0"/>
              <a:chExt cx="9574212" cy="558204"/>
            </a:xfrm>
          </p:grpSpPr>
          <p:sp>
            <p:nvSpPr>
              <p:cNvPr id="280" name="per unit volume with speed between"/>
              <p:cNvSpPr txBox="1"/>
              <p:nvPr/>
            </p:nvSpPr>
            <p:spPr>
              <a:xfrm>
                <a:off x="0" y="0"/>
                <a:ext cx="7021513" cy="5582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 algn="just" defTabSz="457200">
                  <a:lnSpc>
                    <a:spcPts val="8300"/>
                  </a:lnSpc>
                  <a:defRPr sz="3200" b="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b="1" i="1"/>
                  <a:t>per unit volume</a:t>
                </a:r>
                <a:r>
                  <a:t> with speed between  </a:t>
                </a:r>
              </a:p>
            </p:txBody>
          </p:sp>
          <p:pic>
            <p:nvPicPr>
              <p:cNvPr id="281" name="latex-image-1.pdf" descr="latex-image-1.pdf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5312" y="94952"/>
                <a:ext cx="2628901" cy="3683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8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304" y="5584899"/>
            <a:ext cx="4314192" cy="4011252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Maxwell-Boltzmann Distribution"/>
          <p:cNvSpPr txBox="1"/>
          <p:nvPr/>
        </p:nvSpPr>
        <p:spPr>
          <a:xfrm>
            <a:off x="294436" y="484709"/>
            <a:ext cx="8972055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Maxwell-Boltzmann Distribution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1" animBg="1" advAuto="0"/>
      <p:bldP spid="283" grpId="2" animBg="1" advAuto="0"/>
      <p:bldP spid="284" grpId="3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288" name="M-B Distribution"/>
          <p:cNvSpPr txBox="1"/>
          <p:nvPr/>
        </p:nvSpPr>
        <p:spPr>
          <a:xfrm>
            <a:off x="294436" y="484709"/>
            <a:ext cx="4630925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M-B Distribution</a:t>
            </a:r>
          </a:p>
        </p:txBody>
      </p:sp>
      <p:grpSp>
        <p:nvGrpSpPr>
          <p:cNvPr id="291" name="Group"/>
          <p:cNvGrpSpPr/>
          <p:nvPr/>
        </p:nvGrpSpPr>
        <p:grpSpPr>
          <a:xfrm>
            <a:off x="368200" y="1498897"/>
            <a:ext cx="7391500" cy="558206"/>
            <a:chOff x="0" y="0"/>
            <a:chExt cx="7391499" cy="558204"/>
          </a:xfrm>
        </p:grpSpPr>
        <p:sp>
          <p:nvSpPr>
            <p:cNvPr id="289" name="We know"/>
            <p:cNvSpPr txBox="1"/>
            <p:nvPr/>
          </p:nvSpPr>
          <p:spPr>
            <a:xfrm>
              <a:off x="-1" y="0"/>
              <a:ext cx="1778200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We know</a:t>
              </a:r>
            </a:p>
          </p:txBody>
        </p:sp>
        <p:pic>
          <p:nvPicPr>
            <p:cNvPr id="290" name="latex-image-1.pdf" descr="latex-image-1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99" y="44152"/>
              <a:ext cx="51816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4" name="Group"/>
          <p:cNvGrpSpPr/>
          <p:nvPr/>
        </p:nvGrpSpPr>
        <p:grpSpPr>
          <a:xfrm>
            <a:off x="298747" y="2612209"/>
            <a:ext cx="7753053" cy="647701"/>
            <a:chOff x="0" y="0"/>
            <a:chExt cx="7753052" cy="647700"/>
          </a:xfrm>
        </p:grpSpPr>
        <p:pic>
          <p:nvPicPr>
            <p:cNvPr id="292" name="latex-image-1.pdf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2252" y="0"/>
              <a:ext cx="3860801" cy="64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3" name="In the present case:"/>
            <p:cNvSpPr txBox="1"/>
            <p:nvPr/>
          </p:nvSpPr>
          <p:spPr>
            <a:xfrm>
              <a:off x="-1" y="44747"/>
              <a:ext cx="3796706" cy="558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 the present case: 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422076" y="3848100"/>
            <a:ext cx="5256213" cy="939800"/>
            <a:chOff x="0" y="0"/>
            <a:chExt cx="5256212" cy="939800"/>
          </a:xfrm>
        </p:grpSpPr>
        <p:sp>
          <p:nvSpPr>
            <p:cNvPr id="295" name="Also, we know"/>
            <p:cNvSpPr txBox="1"/>
            <p:nvPr/>
          </p:nvSpPr>
          <p:spPr>
            <a:xfrm>
              <a:off x="-1" y="190797"/>
              <a:ext cx="2711848" cy="558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Also, we know</a:t>
              </a:r>
            </a:p>
          </p:txBody>
        </p:sp>
        <p:pic>
          <p:nvPicPr>
            <p:cNvPr id="296" name="latex-image-1.pdf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8012" y="0"/>
              <a:ext cx="2108201" cy="939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8" name="So, every v corresponds to unique E"/>
          <p:cNvSpPr txBox="1"/>
          <p:nvPr/>
        </p:nvSpPr>
        <p:spPr>
          <a:xfrm>
            <a:off x="369838" y="5080297"/>
            <a:ext cx="6778427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7500"/>
              </a:lnSpc>
              <a:spcBef>
                <a:spcPts val="1200"/>
              </a:spcBef>
              <a:defRPr sz="3200" b="0">
                <a:latin typeface="Arial"/>
                <a:ea typeface="Arial"/>
                <a:cs typeface="Arial"/>
                <a:sym typeface="Arial"/>
              </a:defRPr>
            </a:pPr>
            <a:r>
              <a:t>So, every </a:t>
            </a:r>
            <a:r>
              <a:rPr i="1"/>
              <a:t>v</a:t>
            </a:r>
            <a:r>
              <a:t> corresponds to unique </a:t>
            </a:r>
            <a:r>
              <a:rPr i="1"/>
              <a:t>E</a:t>
            </a:r>
            <a:r>
              <a:t> </a:t>
            </a:r>
          </a:p>
        </p:txBody>
      </p:sp>
      <p:grpSp>
        <p:nvGrpSpPr>
          <p:cNvPr id="301" name="Group"/>
          <p:cNvGrpSpPr/>
          <p:nvPr/>
        </p:nvGrpSpPr>
        <p:grpSpPr>
          <a:xfrm>
            <a:off x="335657" y="6121697"/>
            <a:ext cx="6618189" cy="558206"/>
            <a:chOff x="0" y="0"/>
            <a:chExt cx="6618188" cy="558204"/>
          </a:xfrm>
        </p:grpSpPr>
        <p:sp>
          <p:nvSpPr>
            <p:cNvPr id="299" name="and therefore,"/>
            <p:cNvSpPr txBox="1"/>
            <p:nvPr/>
          </p:nvSpPr>
          <p:spPr>
            <a:xfrm>
              <a:off x="-1" y="0"/>
              <a:ext cx="2757687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and therefore, </a:t>
              </a:r>
            </a:p>
          </p:txBody>
        </p:sp>
        <p:pic>
          <p:nvPicPr>
            <p:cNvPr id="300" name="latex-image-1.pdf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4388" y="38099"/>
              <a:ext cx="37338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2" name="So, let us estimate number of states with velocity between v and v+dv"/>
          <p:cNvSpPr txBox="1"/>
          <p:nvPr/>
        </p:nvSpPr>
        <p:spPr>
          <a:xfrm>
            <a:off x="125908" y="8814097"/>
            <a:ext cx="12752983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7800"/>
              </a:lnSpc>
              <a:spcBef>
                <a:spcPts val="1200"/>
              </a:spcBef>
              <a:defRPr sz="3200" b="0">
                <a:latin typeface="Arial"/>
                <a:ea typeface="Arial"/>
                <a:cs typeface="Arial"/>
                <a:sym typeface="Arial"/>
              </a:defRPr>
            </a:pPr>
            <a:r>
              <a:t>So, let us estimate number of states with velocity between </a:t>
            </a:r>
            <a:r>
              <a:rPr i="1"/>
              <a:t>v</a:t>
            </a:r>
            <a:r>
              <a:t> and </a:t>
            </a:r>
            <a:r>
              <a:rPr i="1"/>
              <a:t>v</a:t>
            </a:r>
            <a:r>
              <a:t>+</a:t>
            </a:r>
            <a:r>
              <a:rPr i="1"/>
              <a:t>dv</a:t>
            </a:r>
            <a:r>
              <a:t> 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964703" y="6604297"/>
            <a:ext cx="9297394" cy="1256706"/>
            <a:chOff x="0" y="0"/>
            <a:chExt cx="9297392" cy="1256704"/>
          </a:xfrm>
        </p:grpSpPr>
        <p:sp>
          <p:nvSpPr>
            <p:cNvPr id="303" name="Density of states in the energy interval E and E+dE"/>
            <p:cNvSpPr txBox="1"/>
            <p:nvPr/>
          </p:nvSpPr>
          <p:spPr>
            <a:xfrm>
              <a:off x="0" y="698499"/>
              <a:ext cx="9297393" cy="558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200" b="0">
                  <a:solidFill>
                    <a:srgbClr val="FF26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Density of states in the energy interval </a:t>
              </a:r>
              <a:r>
                <a:rPr i="1"/>
                <a:t>E</a:t>
              </a:r>
              <a:r>
                <a:t> and E+</a:t>
              </a:r>
              <a:r>
                <a:rPr i="1"/>
                <a:t>dE</a:t>
              </a:r>
            </a:p>
          </p:txBody>
        </p:sp>
        <p:sp>
          <p:nvSpPr>
            <p:cNvPr id="304" name="Line"/>
            <p:cNvSpPr/>
            <p:nvPr/>
          </p:nvSpPr>
          <p:spPr>
            <a:xfrm>
              <a:off x="3274069" y="0"/>
              <a:ext cx="1" cy="780328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08" name="Group"/>
          <p:cNvGrpSpPr/>
          <p:nvPr/>
        </p:nvGrpSpPr>
        <p:grpSpPr>
          <a:xfrm>
            <a:off x="2000845" y="6604297"/>
            <a:ext cx="9206310" cy="2037756"/>
            <a:chOff x="0" y="0"/>
            <a:chExt cx="9206309" cy="2037754"/>
          </a:xfrm>
        </p:grpSpPr>
        <p:sp>
          <p:nvSpPr>
            <p:cNvPr id="306" name="Line"/>
            <p:cNvSpPr/>
            <p:nvPr/>
          </p:nvSpPr>
          <p:spPr>
            <a:xfrm>
              <a:off x="4320728" y="0"/>
              <a:ext cx="1" cy="1577639"/>
            </a:xfrm>
            <a:prstGeom prst="line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7" name="Density of states in the velocity interval v and v+dv"/>
            <p:cNvSpPr txBox="1"/>
            <p:nvPr/>
          </p:nvSpPr>
          <p:spPr>
            <a:xfrm>
              <a:off x="-1" y="1479550"/>
              <a:ext cx="9206311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200" b="0">
                  <a:solidFill>
                    <a:srgbClr val="00905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Density of states in the velocity interval </a:t>
              </a:r>
              <a:r>
                <a:rPr i="1"/>
                <a:t>v</a:t>
              </a:r>
              <a:r>
                <a:t> and </a:t>
              </a:r>
              <a:r>
                <a:rPr i="1"/>
                <a:t>v</a:t>
              </a:r>
              <a:r>
                <a:t>+</a:t>
              </a:r>
              <a:r>
                <a:rPr i="1"/>
                <a:t>dv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1" animBg="1" advAuto="0"/>
      <p:bldP spid="297" grpId="2" animBg="1" advAuto="0"/>
      <p:bldP spid="298" grpId="3" animBg="1" advAuto="0"/>
      <p:bldP spid="301" grpId="4" animBg="1" advAuto="0"/>
      <p:bldP spid="302" grpId="7" animBg="1" advAuto="0"/>
      <p:bldP spid="305" grpId="5" animBg="1" advAuto="0"/>
      <p:bldP spid="308" grpId="6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grpSp>
        <p:nvGrpSpPr>
          <p:cNvPr id="313" name="Group"/>
          <p:cNvGrpSpPr/>
          <p:nvPr/>
        </p:nvGrpSpPr>
        <p:grpSpPr>
          <a:xfrm>
            <a:off x="438447" y="1699398"/>
            <a:ext cx="6859192" cy="1119427"/>
            <a:chOff x="0" y="0"/>
            <a:chExt cx="6859190" cy="1119425"/>
          </a:xfrm>
        </p:grpSpPr>
        <p:pic>
          <p:nvPicPr>
            <p:cNvPr id="311" name="latex-image-1.pdf" descr="latex-image-1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0762"/>
              <a:ext cx="1905000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2" name="Volume of the spherical…"/>
            <p:cNvSpPr txBox="1"/>
            <p:nvPr/>
          </p:nvSpPr>
          <p:spPr>
            <a:xfrm>
              <a:off x="2169914" y="-1"/>
              <a:ext cx="4689277" cy="1119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just">
                <a:lnSpc>
                  <a:spcPct val="1200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pPr>
              <a:r>
                <a:t>Volume of the spherical </a:t>
              </a:r>
            </a:p>
            <a:p>
              <a:pPr algn="just">
                <a:lnSpc>
                  <a:spcPct val="1200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pPr>
              <a:r>
                <a:t>shell between </a:t>
              </a:r>
              <a:r>
                <a:rPr i="1"/>
                <a:t>v</a:t>
              </a:r>
              <a:r>
                <a:t> and </a:t>
              </a:r>
              <a:r>
                <a:rPr i="1"/>
                <a:t>v</a:t>
              </a:r>
              <a:r>
                <a:t>+</a:t>
              </a:r>
              <a:r>
                <a:rPr i="1"/>
                <a:t>dv</a:t>
              </a:r>
            </a:p>
          </p:txBody>
        </p:sp>
      </p:grpSp>
      <p:pic>
        <p:nvPicPr>
          <p:cNvPr id="31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536" y="700178"/>
            <a:ext cx="3884374" cy="403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53" y="3343175"/>
            <a:ext cx="3975101" cy="5207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8" name="Group"/>
          <p:cNvGrpSpPr/>
          <p:nvPr/>
        </p:nvGrpSpPr>
        <p:grpSpPr>
          <a:xfrm>
            <a:off x="1849388" y="3870061"/>
            <a:ext cx="1650604" cy="1158842"/>
            <a:chOff x="0" y="0"/>
            <a:chExt cx="1650603" cy="1158841"/>
          </a:xfrm>
        </p:grpSpPr>
        <p:sp>
          <p:nvSpPr>
            <p:cNvPr id="316" name="constant"/>
            <p:cNvSpPr txBox="1"/>
            <p:nvPr/>
          </p:nvSpPr>
          <p:spPr>
            <a:xfrm>
              <a:off x="-1" y="600636"/>
              <a:ext cx="1650605" cy="558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constant</a:t>
              </a:r>
            </a:p>
          </p:txBody>
        </p:sp>
        <p:sp>
          <p:nvSpPr>
            <p:cNvPr id="317" name="Line"/>
            <p:cNvSpPr/>
            <p:nvPr/>
          </p:nvSpPr>
          <p:spPr>
            <a:xfrm flipH="1">
              <a:off x="825301" y="0"/>
              <a:ext cx="1" cy="558205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pic>
        <p:nvPicPr>
          <p:cNvPr id="319" name="latex-image-1.pdf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22" y="5417244"/>
            <a:ext cx="7823201" cy="7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latex-image-1.pdf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300" y="6529486"/>
            <a:ext cx="4089400" cy="622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latex-image-1.pdf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3889" y="6043314"/>
            <a:ext cx="1765301" cy="381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4" name="Group"/>
          <p:cNvGrpSpPr/>
          <p:nvPr/>
        </p:nvGrpSpPr>
        <p:grpSpPr>
          <a:xfrm>
            <a:off x="328910" y="7822803"/>
            <a:ext cx="8375849" cy="952501"/>
            <a:chOff x="0" y="0"/>
            <a:chExt cx="8375848" cy="952500"/>
          </a:xfrm>
        </p:grpSpPr>
        <p:sp>
          <p:nvSpPr>
            <p:cNvPr id="322" name="Total number of particles per unit volume ="/>
            <p:cNvSpPr txBox="1"/>
            <p:nvPr/>
          </p:nvSpPr>
          <p:spPr>
            <a:xfrm>
              <a:off x="0" y="202009"/>
              <a:ext cx="7896225" cy="558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7500"/>
                </a:lnSpc>
                <a:spcBef>
                  <a:spcPts val="1200"/>
                </a:spcBef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Total number of particles per unit volume = </a:t>
              </a:r>
            </a:p>
          </p:txBody>
        </p:sp>
        <p:pic>
          <p:nvPicPr>
            <p:cNvPr id="323" name="latex-image-1.pdf" descr="latex-image-1.pd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56748" y="0"/>
              <a:ext cx="419101" cy="95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5" name="M-B Distribution"/>
          <p:cNvSpPr txBox="1"/>
          <p:nvPr/>
        </p:nvSpPr>
        <p:spPr>
          <a:xfrm>
            <a:off x="294436" y="484709"/>
            <a:ext cx="4630925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M-B Distribution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1" animBg="1" advAuto="0"/>
      <p:bldP spid="315" grpId="2" animBg="1" advAuto="0"/>
      <p:bldP spid="318" grpId="3" animBg="1" advAuto="0"/>
      <p:bldP spid="319" grpId="4" animBg="1" advAuto="0"/>
      <p:bldP spid="320" grpId="5" animBg="1" advAuto="0"/>
      <p:bldP spid="321" grpId="6" animBg="1" advAuto="0"/>
      <p:bldP spid="324" grpId="7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grpSp>
        <p:nvGrpSpPr>
          <p:cNvPr id="330" name="Group"/>
          <p:cNvGrpSpPr/>
          <p:nvPr/>
        </p:nvGrpSpPr>
        <p:grpSpPr>
          <a:xfrm>
            <a:off x="392410" y="1244203"/>
            <a:ext cx="8375849" cy="952501"/>
            <a:chOff x="0" y="0"/>
            <a:chExt cx="8375848" cy="952500"/>
          </a:xfrm>
        </p:grpSpPr>
        <p:sp>
          <p:nvSpPr>
            <p:cNvPr id="328" name="Total number of particles per unit volume ="/>
            <p:cNvSpPr txBox="1"/>
            <p:nvPr/>
          </p:nvSpPr>
          <p:spPr>
            <a:xfrm>
              <a:off x="0" y="202009"/>
              <a:ext cx="7896225" cy="558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7500"/>
                </a:lnSpc>
                <a:spcBef>
                  <a:spcPts val="1200"/>
                </a:spcBef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Total number of particles per unit volume = </a:t>
              </a:r>
            </a:p>
          </p:txBody>
        </p:sp>
        <p:pic>
          <p:nvPicPr>
            <p:cNvPr id="329" name="latex-image-1.pdf" descr="latex-image-1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6748" y="0"/>
              <a:ext cx="419101" cy="95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31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70" y="2667198"/>
            <a:ext cx="8724901" cy="1079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4" name="Group"/>
          <p:cNvGrpSpPr/>
          <p:nvPr/>
        </p:nvGrpSpPr>
        <p:grpSpPr>
          <a:xfrm>
            <a:off x="5054897" y="4064793"/>
            <a:ext cx="7895631" cy="1367930"/>
            <a:chOff x="0" y="0"/>
            <a:chExt cx="7895629" cy="1367928"/>
          </a:xfrm>
        </p:grpSpPr>
        <p:pic>
          <p:nvPicPr>
            <p:cNvPr id="332" name="latex-image-1.pdf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14" y="38100"/>
              <a:ext cx="7721601" cy="1231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3" name="Rectangle"/>
            <p:cNvSpPr/>
            <p:nvPr/>
          </p:nvSpPr>
          <p:spPr>
            <a:xfrm>
              <a:off x="0" y="0"/>
              <a:ext cx="7895630" cy="1367929"/>
            </a:xfrm>
            <a:prstGeom prst="rect">
              <a:avLst/>
            </a:prstGeom>
            <a:noFill/>
            <a:ln w="508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pic>
        <p:nvPicPr>
          <p:cNvPr id="335" name="latex-image-1.pdf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52" y="5688707"/>
            <a:ext cx="5029201" cy="123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latex-image-1.pdf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381" y="7250013"/>
            <a:ext cx="9563101" cy="123190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337" name="Maxwell Boltzmann speed distribution for gas molecules in thermal equilibrium at temperature T."/>
          <p:cNvSpPr txBox="1"/>
          <p:nvPr/>
        </p:nvSpPr>
        <p:spPr>
          <a:xfrm>
            <a:off x="302716" y="8691240"/>
            <a:ext cx="12503895" cy="981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20000"/>
              </a:lnSpc>
              <a:spcBef>
                <a:spcPts val="1200"/>
              </a:spcBef>
              <a:defRPr sz="2800" b="0">
                <a:latin typeface="Arial"/>
                <a:ea typeface="Arial"/>
                <a:cs typeface="Arial"/>
                <a:sym typeface="Arial"/>
              </a:defRPr>
            </a:pPr>
            <a:r>
              <a:t>Maxwell Boltzmann speed distribution for gas molecules in thermal equilibrium at temperature </a:t>
            </a:r>
            <a:r>
              <a:rPr i="1"/>
              <a:t>T</a:t>
            </a:r>
            <a:r>
              <a:t>. </a:t>
            </a:r>
          </a:p>
        </p:txBody>
      </p:sp>
      <p:sp>
        <p:nvSpPr>
          <p:cNvPr id="338" name="M-B Distribution"/>
          <p:cNvSpPr txBox="1"/>
          <p:nvPr/>
        </p:nvSpPr>
        <p:spPr>
          <a:xfrm>
            <a:off x="294436" y="484709"/>
            <a:ext cx="4630925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M-B Distribution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1" animBg="1" advAuto="0"/>
      <p:bldP spid="334" grpId="2" animBg="1" advAuto="0"/>
      <p:bldP spid="335" grpId="3" animBg="1" advAuto="0"/>
      <p:bldP spid="336" grpId="4" animBg="1" advAuto="0"/>
      <p:bldP spid="337" grpId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pic>
        <p:nvPicPr>
          <p:cNvPr id="341" name="latex-image-1.pdf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" y="1395313"/>
            <a:ext cx="9563101" cy="1231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4" name="Group"/>
          <p:cNvGrpSpPr/>
          <p:nvPr/>
        </p:nvGrpSpPr>
        <p:grpSpPr>
          <a:xfrm>
            <a:off x="334774" y="2447915"/>
            <a:ext cx="10528735" cy="1381135"/>
            <a:chOff x="0" y="0"/>
            <a:chExt cx="10528734" cy="1381134"/>
          </a:xfrm>
        </p:grpSpPr>
        <p:sp>
          <p:nvSpPr>
            <p:cNvPr id="342" name="Line"/>
            <p:cNvSpPr/>
            <p:nvPr/>
          </p:nvSpPr>
          <p:spPr>
            <a:xfrm flipH="1">
              <a:off x="998725" y="0"/>
              <a:ext cx="1" cy="780328"/>
            </a:xfrm>
            <a:prstGeom prst="line">
              <a:avLst/>
            </a:prstGeom>
            <a:noFill/>
            <a:ln w="508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3" name="No. of gas molecules per unit volume having velocity in v and v+dv"/>
            <p:cNvSpPr txBox="1"/>
            <p:nvPr/>
          </p:nvSpPr>
          <p:spPr>
            <a:xfrm>
              <a:off x="0" y="809634"/>
              <a:ext cx="10528735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6900"/>
                </a:lnSpc>
                <a:spcBef>
                  <a:spcPts val="1200"/>
                </a:spcBef>
                <a:defRPr sz="3000" b="0">
                  <a:solidFill>
                    <a:srgbClr val="FF2600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  <a:r>
                <a:t>No. of gas molecules per unit volume having velocity in </a:t>
              </a:r>
              <a:r>
                <a:rPr i="1"/>
                <a:t>v</a:t>
              </a:r>
              <a:r>
                <a:t> and </a:t>
              </a:r>
              <a:r>
                <a:rPr i="1"/>
                <a:t>v</a:t>
              </a:r>
              <a:r>
                <a:t>+</a:t>
              </a:r>
              <a:r>
                <a:rPr i="1"/>
                <a:t>dv</a:t>
              </a:r>
              <a:r>
                <a:t> </a:t>
              </a:r>
            </a:p>
          </p:txBody>
        </p:sp>
      </p:grpSp>
      <p:grpSp>
        <p:nvGrpSpPr>
          <p:cNvPr id="347" name="Group"/>
          <p:cNvGrpSpPr/>
          <p:nvPr/>
        </p:nvGrpSpPr>
        <p:grpSpPr>
          <a:xfrm>
            <a:off x="874915" y="2738940"/>
            <a:ext cx="6806357" cy="2187032"/>
            <a:chOff x="0" y="0"/>
            <a:chExt cx="6806356" cy="2187031"/>
          </a:xfrm>
        </p:grpSpPr>
        <p:sp>
          <p:nvSpPr>
            <p:cNvPr id="345" name="Line"/>
            <p:cNvSpPr/>
            <p:nvPr/>
          </p:nvSpPr>
          <p:spPr>
            <a:xfrm flipH="1">
              <a:off x="2795385" y="0"/>
              <a:ext cx="1" cy="1608720"/>
            </a:xfrm>
            <a:prstGeom prst="line">
              <a:avLst/>
            </a:prstGeom>
            <a:noFill/>
            <a:ln w="50800" cap="flat">
              <a:solidFill>
                <a:srgbClr val="00905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46" name="Total number of molecules per unit volume"/>
            <p:cNvSpPr txBox="1"/>
            <p:nvPr/>
          </p:nvSpPr>
          <p:spPr>
            <a:xfrm>
              <a:off x="0" y="1615531"/>
              <a:ext cx="6806357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6900"/>
                </a:lnSpc>
                <a:spcBef>
                  <a:spcPts val="1200"/>
                </a:spcBef>
                <a:defRPr sz="3000" b="0">
                  <a:solidFill>
                    <a:srgbClr val="009051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Total number of molecules per unit volume </a:t>
              </a:r>
            </a:p>
          </p:txBody>
        </p:sp>
      </p:grpSp>
      <p:pic>
        <p:nvPicPr>
          <p:cNvPr id="348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31" y="5888136"/>
            <a:ext cx="9220201" cy="1231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1" name="Group"/>
          <p:cNvGrpSpPr/>
          <p:nvPr/>
        </p:nvGrpSpPr>
        <p:grpSpPr>
          <a:xfrm>
            <a:off x="14864" y="7248515"/>
            <a:ext cx="1270001" cy="2365386"/>
            <a:chOff x="0" y="0"/>
            <a:chExt cx="1270000" cy="2365384"/>
          </a:xfrm>
        </p:grpSpPr>
        <p:sp>
          <p:nvSpPr>
            <p:cNvPr id="349" name="Line"/>
            <p:cNvSpPr/>
            <p:nvPr/>
          </p:nvSpPr>
          <p:spPr>
            <a:xfrm flipH="1">
              <a:off x="998725" y="0"/>
              <a:ext cx="1" cy="780328"/>
            </a:xfrm>
            <a:prstGeom prst="line">
              <a:avLst/>
            </a:prstGeom>
            <a:noFill/>
            <a:ln w="508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50" name="Fraction of molecules having velocity in v and v+dv"/>
            <p:cNvSpPr/>
            <p:nvPr/>
          </p:nvSpPr>
          <p:spPr>
            <a:xfrm>
              <a:off x="0" y="1095384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6900"/>
                </a:lnSpc>
                <a:spcBef>
                  <a:spcPts val="1200"/>
                </a:spcBef>
                <a:defRPr sz="3000" b="0">
                  <a:solidFill>
                    <a:srgbClr val="FF2600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pPr>
              <a:r>
                <a:t>Fraction of molecules having velocity in </a:t>
              </a:r>
              <a:r>
                <a:rPr i="1"/>
                <a:t>v</a:t>
              </a:r>
              <a:r>
                <a:t> and </a:t>
              </a:r>
              <a:r>
                <a:rPr i="1"/>
                <a:t>v</a:t>
              </a:r>
              <a:r>
                <a:t>+</a:t>
              </a:r>
              <a:r>
                <a:rPr i="1"/>
                <a:t>dv</a:t>
              </a:r>
              <a:r>
                <a:t> 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6760335" y="6880404"/>
            <a:ext cx="6177559" cy="1279346"/>
            <a:chOff x="0" y="0"/>
            <a:chExt cx="6177557" cy="1279345"/>
          </a:xfrm>
        </p:grpSpPr>
        <p:sp>
          <p:nvSpPr>
            <p:cNvPr id="352" name="Maxwell-Boltzmann speed distribution"/>
            <p:cNvSpPr txBox="1"/>
            <p:nvPr/>
          </p:nvSpPr>
          <p:spPr>
            <a:xfrm>
              <a:off x="0" y="707845"/>
              <a:ext cx="617755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6700"/>
                </a:lnSpc>
                <a:spcBef>
                  <a:spcPts val="1200"/>
                </a:spcBef>
                <a:defRPr sz="3000" b="0">
                  <a:solidFill>
                    <a:srgbClr val="005493"/>
                  </a:solidFill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r>
                <a:t>Maxwell-Boltzmann speed distribution </a:t>
              </a:r>
            </a:p>
          </p:txBody>
        </p:sp>
        <p:sp>
          <p:nvSpPr>
            <p:cNvPr id="353" name="Line"/>
            <p:cNvSpPr/>
            <p:nvPr/>
          </p:nvSpPr>
          <p:spPr>
            <a:xfrm>
              <a:off x="2104264" y="0"/>
              <a:ext cx="1" cy="780328"/>
            </a:xfrm>
            <a:prstGeom prst="line">
              <a:avLst/>
            </a:prstGeom>
            <a:noFill/>
            <a:ln w="63500" cap="flat">
              <a:solidFill>
                <a:srgbClr val="005493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355" name="M-B Distribution"/>
          <p:cNvSpPr txBox="1"/>
          <p:nvPr/>
        </p:nvSpPr>
        <p:spPr>
          <a:xfrm>
            <a:off x="294436" y="484709"/>
            <a:ext cx="4630925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M-B Distribution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1" animBg="1" advAuto="0"/>
      <p:bldP spid="347" grpId="2" animBg="1" advAuto="0"/>
      <p:bldP spid="348" grpId="3" animBg="1" advAuto="0"/>
      <p:bldP spid="351" grpId="4" animBg="1" advAuto="0"/>
      <p:bldP spid="354" grpId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pic>
        <p:nvPicPr>
          <p:cNvPr id="358" name="latex-image-1.pdf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" y="1344513"/>
            <a:ext cx="9563101" cy="1231901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Average speed"/>
          <p:cNvSpPr txBox="1"/>
          <p:nvPr/>
        </p:nvSpPr>
        <p:spPr>
          <a:xfrm>
            <a:off x="308074" y="3175297"/>
            <a:ext cx="2990652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Average speed</a:t>
            </a:r>
          </a:p>
        </p:txBody>
      </p:sp>
      <p:pic>
        <p:nvPicPr>
          <p:cNvPr id="360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886795"/>
            <a:ext cx="12260651" cy="10981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255" y="5836245"/>
            <a:ext cx="6781801" cy="1206501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</p:pic>
      <p:pic>
        <p:nvPicPr>
          <p:cNvPr id="362" name="latex-image-1.pdf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53" y="7427416"/>
            <a:ext cx="3721101" cy="1104901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M-B Distribution"/>
          <p:cNvSpPr txBox="1"/>
          <p:nvPr/>
        </p:nvSpPr>
        <p:spPr>
          <a:xfrm>
            <a:off x="294436" y="484709"/>
            <a:ext cx="4630925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M-B Distribution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1" animBg="1" advAuto="0"/>
      <p:bldP spid="360" grpId="2" animBg="1" advAuto="0"/>
      <p:bldP spid="361" grpId="3" animBg="1" advAuto="0"/>
      <p:bldP spid="362" grpId="4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124" name="Recap"/>
          <p:cNvSpPr txBox="1"/>
          <p:nvPr/>
        </p:nvSpPr>
        <p:spPr>
          <a:xfrm>
            <a:off x="294436" y="484709"/>
            <a:ext cx="194984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Recap</a:t>
            </a:r>
          </a:p>
        </p:txBody>
      </p:sp>
      <p:sp>
        <p:nvSpPr>
          <p:cNvPr id="125" name="We are interested in determining the number of particles dN(E) in the system with energy between E and E+dE."/>
          <p:cNvSpPr txBox="1"/>
          <p:nvPr/>
        </p:nvSpPr>
        <p:spPr>
          <a:xfrm>
            <a:off x="169423" y="1915222"/>
            <a:ext cx="12234154" cy="1256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50000"/>
              </a:lnSpc>
              <a:spcBef>
                <a:spcPts val="1600"/>
              </a:spcBef>
              <a:defRPr sz="3200" b="0">
                <a:latin typeface="Arial"/>
                <a:ea typeface="Arial"/>
                <a:cs typeface="Arial"/>
                <a:sym typeface="Arial"/>
              </a:defRPr>
            </a:pPr>
            <a:r>
              <a:t>We are interested in determining the number of particles </a:t>
            </a:r>
            <a:r>
              <a:rPr b="1" i="1"/>
              <a:t>dN(E)</a:t>
            </a:r>
            <a:r>
              <a:t> in the system with energy between </a:t>
            </a:r>
            <a:r>
              <a:rPr b="1" i="1"/>
              <a:t>E</a:t>
            </a:r>
            <a:r>
              <a:t> and </a:t>
            </a:r>
            <a:r>
              <a:rPr b="1" i="1"/>
              <a:t>E+dE</a:t>
            </a:r>
            <a:r>
              <a:t>. </a:t>
            </a:r>
          </a:p>
        </p:txBody>
      </p:sp>
      <p:grpSp>
        <p:nvGrpSpPr>
          <p:cNvPr id="128" name="Group"/>
          <p:cNvGrpSpPr/>
          <p:nvPr/>
        </p:nvGrpSpPr>
        <p:grpSpPr>
          <a:xfrm>
            <a:off x="390830" y="5997770"/>
            <a:ext cx="12332845" cy="1119427"/>
            <a:chOff x="0" y="0"/>
            <a:chExt cx="12332844" cy="1119425"/>
          </a:xfrm>
        </p:grpSpPr>
        <p:pic>
          <p:nvPicPr>
            <p:cNvPr id="126" name="latex-image-1.pdf" descr="latex-image-1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8683"/>
              <a:ext cx="1689100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" name="Density of states (number of energy states per unit volume) in the energy range E and E+dE."/>
            <p:cNvSpPr txBox="1"/>
            <p:nvPr/>
          </p:nvSpPr>
          <p:spPr>
            <a:xfrm>
              <a:off x="1921027" y="-1"/>
              <a:ext cx="10411818" cy="1119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just">
                <a:lnSpc>
                  <a:spcPct val="1200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pPr>
              <a:r>
                <a:t>Density of states (number of energy states per unit volume) in the energy range </a:t>
              </a:r>
              <a:r>
                <a:rPr i="1"/>
                <a:t>E</a:t>
              </a:r>
              <a:r>
                <a:t> and </a:t>
              </a:r>
              <a:r>
                <a:rPr i="1"/>
                <a:t>E+dE.</a:t>
              </a:r>
              <a:r>
                <a:t> </a:t>
              </a:r>
            </a:p>
          </p:txBody>
        </p:sp>
      </p:grpSp>
      <p:grpSp>
        <p:nvGrpSpPr>
          <p:cNvPr id="131" name="Group"/>
          <p:cNvGrpSpPr/>
          <p:nvPr/>
        </p:nvGrpSpPr>
        <p:grpSpPr>
          <a:xfrm>
            <a:off x="305792" y="7640353"/>
            <a:ext cx="12361966" cy="1119427"/>
            <a:chOff x="0" y="0"/>
            <a:chExt cx="12361965" cy="1119425"/>
          </a:xfrm>
        </p:grpSpPr>
        <p:pic>
          <p:nvPicPr>
            <p:cNvPr id="129" name="latex-image-1.pdf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8099"/>
              <a:ext cx="927100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0" name="Probability Distribution function: Dependence on Particle Characteristics"/>
            <p:cNvSpPr txBox="1"/>
            <p:nvPr/>
          </p:nvSpPr>
          <p:spPr>
            <a:xfrm>
              <a:off x="1957788" y="-1"/>
              <a:ext cx="10404178" cy="1119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just">
                <a:lnSpc>
                  <a:spcPct val="1200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Probability Distribution function: Dependence on Particle Characteristics </a:t>
              </a:r>
            </a:p>
          </p:txBody>
        </p:sp>
      </p:grpSp>
      <p:sp>
        <p:nvSpPr>
          <p:cNvPr id="132" name="Classical Particles and Quantum (Bosons and Fermions) Particles"/>
          <p:cNvSpPr txBox="1"/>
          <p:nvPr/>
        </p:nvSpPr>
        <p:spPr>
          <a:xfrm>
            <a:off x="489299" y="8915697"/>
            <a:ext cx="11994953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457200">
              <a:lnSpc>
                <a:spcPct val="150000"/>
              </a:lnSpc>
              <a:spcBef>
                <a:spcPts val="1600"/>
              </a:spcBef>
              <a:defRPr sz="3200" b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70C0"/>
                </a:solidFill>
              </a:rPr>
              <a:t>Classical Particles and Quantum (Bosons and Fermions) Particles</a:t>
            </a:r>
          </a:p>
        </p:txBody>
      </p:sp>
      <p:pic>
        <p:nvPicPr>
          <p:cNvPr id="133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952" y="3541158"/>
            <a:ext cx="5308601" cy="469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6" name="Group"/>
          <p:cNvGrpSpPr/>
          <p:nvPr/>
        </p:nvGrpSpPr>
        <p:grpSpPr>
          <a:xfrm>
            <a:off x="297809" y="4456787"/>
            <a:ext cx="11939138" cy="1119426"/>
            <a:chOff x="0" y="0"/>
            <a:chExt cx="11939135" cy="1119425"/>
          </a:xfrm>
        </p:grpSpPr>
        <p:sp>
          <p:nvSpPr>
            <p:cNvPr id="134" name="Number of particles per unit volume in the energy range E and E+dE."/>
            <p:cNvSpPr txBox="1"/>
            <p:nvPr/>
          </p:nvSpPr>
          <p:spPr>
            <a:xfrm>
              <a:off x="2053971" y="-1"/>
              <a:ext cx="9885165" cy="1119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just">
                <a:lnSpc>
                  <a:spcPct val="1200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pPr>
              <a:r>
                <a:t>Number of particles per unit volume in the energy range </a:t>
              </a:r>
              <a:r>
                <a:rPr i="1"/>
                <a:t>E</a:t>
              </a:r>
              <a:r>
                <a:rPr b="1"/>
                <a:t> </a:t>
              </a:r>
              <a:r>
                <a:t>and </a:t>
              </a:r>
              <a:r>
                <a:rPr i="1"/>
                <a:t>E+dE.</a:t>
              </a:r>
              <a:r>
                <a:t> </a:t>
              </a:r>
            </a:p>
          </p:txBody>
        </p:sp>
        <p:pic>
          <p:nvPicPr>
            <p:cNvPr id="135" name="latex-image-1.pdf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08862"/>
              <a:ext cx="1866900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animBg="1" advAuto="0"/>
      <p:bldP spid="131" grpId="2" animBg="1" advAuto="0"/>
      <p:bldP spid="132" grpId="3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pic>
        <p:nvPicPr>
          <p:cNvPr id="366" name="latex-image-1.pdf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" y="1344513"/>
            <a:ext cx="9563101" cy="1231901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Mean square speed"/>
          <p:cNvSpPr txBox="1"/>
          <p:nvPr/>
        </p:nvSpPr>
        <p:spPr>
          <a:xfrm>
            <a:off x="215900" y="3175297"/>
            <a:ext cx="3886201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Mean square speed</a:t>
            </a:r>
          </a:p>
        </p:txBody>
      </p:sp>
      <p:pic>
        <p:nvPicPr>
          <p:cNvPr id="368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39" y="3858617"/>
            <a:ext cx="3619501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319" y="4950817"/>
            <a:ext cx="7810501" cy="1231901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</p:pic>
      <p:grpSp>
        <p:nvGrpSpPr>
          <p:cNvPr id="372" name="Group"/>
          <p:cNvGrpSpPr/>
          <p:nvPr/>
        </p:nvGrpSpPr>
        <p:grpSpPr>
          <a:xfrm>
            <a:off x="180677" y="6740773"/>
            <a:ext cx="5032674" cy="1916361"/>
            <a:chOff x="0" y="0"/>
            <a:chExt cx="5032672" cy="1916360"/>
          </a:xfrm>
        </p:grpSpPr>
        <p:pic>
          <p:nvPicPr>
            <p:cNvPr id="370" name="latex-image-1.pdf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72" y="811460"/>
              <a:ext cx="4965701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1" name="Root mean square speed"/>
            <p:cNvSpPr txBox="1"/>
            <p:nvPr/>
          </p:nvSpPr>
          <p:spPr>
            <a:xfrm>
              <a:off x="0" y="0"/>
              <a:ext cx="4947246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Root mean square speed</a:t>
              </a:r>
            </a:p>
          </p:txBody>
        </p:sp>
      </p:grpSp>
      <p:sp>
        <p:nvSpPr>
          <p:cNvPr id="373" name="M-B Distribution"/>
          <p:cNvSpPr txBox="1"/>
          <p:nvPr/>
        </p:nvSpPr>
        <p:spPr>
          <a:xfrm>
            <a:off x="294436" y="484709"/>
            <a:ext cx="4630925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M-B Distribution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1" animBg="1" advAuto="0"/>
      <p:bldP spid="368" grpId="2" animBg="1" advAuto="0"/>
      <p:bldP spid="369" grpId="3" animBg="1" advAuto="0"/>
      <p:bldP spid="372" grpId="4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376" name="Most probable speed"/>
          <p:cNvSpPr txBox="1"/>
          <p:nvPr/>
        </p:nvSpPr>
        <p:spPr>
          <a:xfrm>
            <a:off x="348952" y="1408856"/>
            <a:ext cx="4178896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Most probable speed</a:t>
            </a:r>
          </a:p>
        </p:txBody>
      </p:sp>
      <p:grpSp>
        <p:nvGrpSpPr>
          <p:cNvPr id="379" name="Group"/>
          <p:cNvGrpSpPr/>
          <p:nvPr/>
        </p:nvGrpSpPr>
        <p:grpSpPr>
          <a:xfrm>
            <a:off x="465534" y="2311697"/>
            <a:ext cx="7531101" cy="1575595"/>
            <a:chOff x="0" y="0"/>
            <a:chExt cx="7531100" cy="1575593"/>
          </a:xfrm>
        </p:grpSpPr>
        <p:pic>
          <p:nvPicPr>
            <p:cNvPr id="377" name="latex-image-1.pdf" descr="latex-image-1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43693"/>
              <a:ext cx="7531100" cy="1231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8" name="We know"/>
            <p:cNvSpPr txBox="1"/>
            <p:nvPr/>
          </p:nvSpPr>
          <p:spPr>
            <a:xfrm>
              <a:off x="16966" y="0"/>
              <a:ext cx="1778199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We know</a:t>
              </a:r>
            </a:p>
          </p:txBody>
        </p:sp>
      </p:grpSp>
      <p:pic>
        <p:nvPicPr>
          <p:cNvPr id="380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03" y="5147468"/>
            <a:ext cx="10896601" cy="1231901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Let us differentiate this wrt v"/>
          <p:cNvSpPr txBox="1"/>
          <p:nvPr/>
        </p:nvSpPr>
        <p:spPr>
          <a:xfrm>
            <a:off x="451941" y="4333527"/>
            <a:ext cx="5166718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 b="0">
                <a:latin typeface="Arial"/>
                <a:ea typeface="Arial"/>
                <a:cs typeface="Arial"/>
                <a:sym typeface="Arial"/>
              </a:defRPr>
            </a:pPr>
            <a:r>
              <a:t>Let us differentiate this wrt </a:t>
            </a:r>
            <a:r>
              <a:rPr i="1"/>
              <a:t>v</a:t>
            </a:r>
          </a:p>
        </p:txBody>
      </p:sp>
      <p:pic>
        <p:nvPicPr>
          <p:cNvPr id="382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5817" y="5721548"/>
            <a:ext cx="673101" cy="33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latex-image-1.pdf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00" y="7105798"/>
            <a:ext cx="2209801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latex-image-1.pdf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5032" y="7029598"/>
            <a:ext cx="3035301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latex-image-1.pdf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6050" y="8721228"/>
            <a:ext cx="7632700" cy="571501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M-B Distribution"/>
          <p:cNvSpPr txBox="1"/>
          <p:nvPr/>
        </p:nvSpPr>
        <p:spPr>
          <a:xfrm>
            <a:off x="294436" y="484709"/>
            <a:ext cx="4630925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M-B Distribution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" grpId="1" animBg="1" advAuto="0"/>
      <p:bldP spid="380" grpId="3" animBg="1" advAuto="0"/>
      <p:bldP spid="381" grpId="2" animBg="1" advAuto="0"/>
      <p:bldP spid="382" grpId="4" animBg="1" advAuto="0"/>
      <p:bldP spid="383" grpId="5" animBg="1" advAuto="0"/>
      <p:bldP spid="384" grpId="6" animBg="1" advAuto="0"/>
      <p:bldP spid="385" grpId="7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NDjo6r1pR6ClKqqv3uYq_maxwellspeeddistribution.png" descr="NDjo6r1pR6ClKqqv3uYq_maxwellspeed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3" y="2520171"/>
            <a:ext cx="6909866" cy="532669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389" name="From Kinetic Theory of Gases"/>
          <p:cNvSpPr txBox="1"/>
          <p:nvPr/>
        </p:nvSpPr>
        <p:spPr>
          <a:xfrm>
            <a:off x="193699" y="276585"/>
            <a:ext cx="8713466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From Kinetic Theory of Gases </a:t>
            </a:r>
          </a:p>
        </p:txBody>
      </p:sp>
      <p:pic>
        <p:nvPicPr>
          <p:cNvPr id="390" name="4596479.gif" descr="4596479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678" y="2814817"/>
            <a:ext cx="5635218" cy="4756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1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grpSp>
        <p:nvGrpSpPr>
          <p:cNvPr id="395" name="Group"/>
          <p:cNvGrpSpPr/>
          <p:nvPr/>
        </p:nvGrpSpPr>
        <p:grpSpPr>
          <a:xfrm>
            <a:off x="9055100" y="3835697"/>
            <a:ext cx="3886201" cy="1635821"/>
            <a:chOff x="0" y="0"/>
            <a:chExt cx="3886200" cy="1635819"/>
          </a:xfrm>
        </p:grpSpPr>
        <p:sp>
          <p:nvSpPr>
            <p:cNvPr id="393" name="Mean square speed"/>
            <p:cNvSpPr txBox="1"/>
            <p:nvPr/>
          </p:nvSpPr>
          <p:spPr>
            <a:xfrm>
              <a:off x="0" y="0"/>
              <a:ext cx="3886201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Mean square speed</a:t>
              </a:r>
            </a:p>
          </p:txBody>
        </p:sp>
        <p:pic>
          <p:nvPicPr>
            <p:cNvPr id="394" name="latex-image-1.pdf" descr="latex-image-1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739" y="683319"/>
              <a:ext cx="3619501" cy="952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00" name="Group"/>
          <p:cNvGrpSpPr/>
          <p:nvPr/>
        </p:nvGrpSpPr>
        <p:grpSpPr>
          <a:xfrm>
            <a:off x="376287" y="1358056"/>
            <a:ext cx="4774606" cy="1863577"/>
            <a:chOff x="0" y="0"/>
            <a:chExt cx="4774604" cy="1863576"/>
          </a:xfrm>
        </p:grpSpPr>
        <p:sp>
          <p:nvSpPr>
            <p:cNvPr id="396" name="Average Kinetic Energy"/>
            <p:cNvSpPr txBox="1"/>
            <p:nvPr/>
          </p:nvSpPr>
          <p:spPr>
            <a:xfrm>
              <a:off x="-1" y="0"/>
              <a:ext cx="4774606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Average Kinetic Energy </a:t>
              </a:r>
            </a:p>
          </p:txBody>
        </p:sp>
        <p:grpSp>
          <p:nvGrpSpPr>
            <p:cNvPr id="399" name="Group"/>
            <p:cNvGrpSpPr/>
            <p:nvPr/>
          </p:nvGrpSpPr>
          <p:grpSpPr>
            <a:xfrm>
              <a:off x="45045" y="923776"/>
              <a:ext cx="4445149" cy="939801"/>
              <a:chOff x="0" y="0"/>
              <a:chExt cx="4445148" cy="939800"/>
            </a:xfrm>
          </p:grpSpPr>
          <p:sp>
            <p:nvSpPr>
              <p:cNvPr id="397" name="Kinetic Energy ="/>
              <p:cNvSpPr txBox="1"/>
              <p:nvPr/>
            </p:nvSpPr>
            <p:spPr>
              <a:xfrm>
                <a:off x="0" y="194964"/>
                <a:ext cx="3197821" cy="5582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 defTabSz="457200">
                  <a:lnSpc>
                    <a:spcPts val="7800"/>
                  </a:lnSpc>
                  <a:spcBef>
                    <a:spcPts val="1200"/>
                  </a:spcBef>
                  <a:defRPr sz="32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Kinetic Energy = </a:t>
                </a:r>
              </a:p>
            </p:txBody>
          </p:sp>
          <p:pic>
            <p:nvPicPr>
              <p:cNvPr id="398" name="latex-image-1.pdf" descr="latex-image-1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2948" y="0"/>
                <a:ext cx="1092201" cy="9398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03" name="Group"/>
          <p:cNvGrpSpPr/>
          <p:nvPr/>
        </p:nvGrpSpPr>
        <p:grpSpPr>
          <a:xfrm>
            <a:off x="355055" y="3746500"/>
            <a:ext cx="7859266" cy="939800"/>
            <a:chOff x="0" y="0"/>
            <a:chExt cx="7859265" cy="939800"/>
          </a:xfrm>
        </p:grpSpPr>
        <p:sp>
          <p:nvSpPr>
            <p:cNvPr id="401" name="Average Kinetic Energy ="/>
            <p:cNvSpPr txBox="1"/>
            <p:nvPr/>
          </p:nvSpPr>
          <p:spPr>
            <a:xfrm>
              <a:off x="0" y="190797"/>
              <a:ext cx="4817071" cy="558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7900"/>
                </a:lnSpc>
                <a:spcBef>
                  <a:spcPts val="1200"/>
                </a:spcBef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Average Kinetic Energy = </a:t>
              </a:r>
            </a:p>
          </p:txBody>
        </p:sp>
        <p:pic>
          <p:nvPicPr>
            <p:cNvPr id="402" name="latex-image-1.pdf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9865" y="0"/>
              <a:ext cx="2819401" cy="939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4" name="latex-image-1.pdf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400" y="5173067"/>
            <a:ext cx="2540000" cy="939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7" name="Group"/>
          <p:cNvGrpSpPr/>
          <p:nvPr/>
        </p:nvGrpSpPr>
        <p:grpSpPr>
          <a:xfrm>
            <a:off x="427236" y="6997997"/>
            <a:ext cx="12150329" cy="2075707"/>
            <a:chOff x="0" y="0"/>
            <a:chExt cx="12150328" cy="2075705"/>
          </a:xfrm>
        </p:grpSpPr>
        <p:sp>
          <p:nvSpPr>
            <p:cNvPr id="405" name="This is the statement of equipartition theorem"/>
            <p:cNvSpPr txBox="1"/>
            <p:nvPr/>
          </p:nvSpPr>
          <p:spPr>
            <a:xfrm>
              <a:off x="24695" y="0"/>
              <a:ext cx="8246468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8100"/>
                </a:lnSpc>
                <a:spcBef>
                  <a:spcPts val="1200"/>
                </a:spcBef>
                <a:defRPr sz="3200" b="0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This is the statement of equipartition theorem</a:t>
              </a:r>
            </a:p>
          </p:txBody>
        </p:sp>
        <p:sp>
          <p:nvSpPr>
            <p:cNvPr id="406" name="A classical molecule in thermal equilibrium at temperature T has an average energy of kBT/2 for each degree of freedom."/>
            <p:cNvSpPr txBox="1"/>
            <p:nvPr/>
          </p:nvSpPr>
          <p:spPr>
            <a:xfrm>
              <a:off x="0" y="819298"/>
              <a:ext cx="12150329" cy="1256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just" defTabSz="457200">
                <a:lnSpc>
                  <a:spcPct val="150000"/>
                </a:lnSpc>
                <a:spcBef>
                  <a:spcPts val="1200"/>
                </a:spcBef>
                <a:defRPr sz="3200" b="0">
                  <a:latin typeface="Arial"/>
                  <a:ea typeface="Arial"/>
                  <a:cs typeface="Arial"/>
                  <a:sym typeface="Arial"/>
                </a:defRPr>
              </a:pPr>
              <a:r>
                <a:t>A classical molecule in thermal equilibrium at temperature T has an average energy of k</a:t>
              </a:r>
              <a:r>
                <a:rPr baseline="-5999"/>
                <a:t>B</a:t>
              </a:r>
              <a:r>
                <a:t>T/2 for each degree of freedom.  </a:t>
              </a:r>
            </a:p>
          </p:txBody>
        </p:sp>
      </p:grpSp>
      <p:sp>
        <p:nvSpPr>
          <p:cNvPr id="408" name="M-B Distribution"/>
          <p:cNvSpPr txBox="1"/>
          <p:nvPr/>
        </p:nvSpPr>
        <p:spPr>
          <a:xfrm>
            <a:off x="294436" y="484709"/>
            <a:ext cx="4630925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M-B Distribution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" grpId="2" animBg="1" advAuto="0"/>
      <p:bldP spid="403" grpId="1" animBg="1" advAuto="0"/>
      <p:bldP spid="404" grpId="3" animBg="1" advAuto="0"/>
      <p:bldP spid="407" grpId="4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527" y="4625166"/>
            <a:ext cx="3562942" cy="1075852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Show that standard deviation of the molecular speeds is given by"/>
          <p:cNvSpPr txBox="1"/>
          <p:nvPr/>
        </p:nvSpPr>
        <p:spPr>
          <a:xfrm>
            <a:off x="593367" y="4065458"/>
            <a:ext cx="11038752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spcBef>
                <a:spcPts val="1200"/>
              </a:spcBef>
              <a:defRPr sz="30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Show that standard deviation of the molecular speeds is given by 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ecommended Readings"/>
          <p:cNvSpPr txBox="1"/>
          <p:nvPr/>
        </p:nvSpPr>
        <p:spPr>
          <a:xfrm>
            <a:off x="343606" y="714610"/>
            <a:ext cx="7279756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Recommended Readings</a:t>
            </a:r>
          </a:p>
        </p:txBody>
      </p:sp>
      <p:pic>
        <p:nvPicPr>
          <p:cNvPr id="414" name="Unknown.jpeg" descr="Unknow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145" y="3933636"/>
            <a:ext cx="3117690" cy="3893235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Statistical Physics, Chapter 10"/>
          <p:cNvSpPr txBox="1"/>
          <p:nvPr/>
        </p:nvSpPr>
        <p:spPr>
          <a:xfrm>
            <a:off x="208309" y="2427909"/>
            <a:ext cx="12034350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3500" b="0"/>
            </a:lvl1pPr>
          </a:lstStyle>
          <a:p>
            <a:r>
              <a:t>Statistical Physics, Chapter 10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grpSp>
        <p:nvGrpSpPr>
          <p:cNvPr id="144" name="Group"/>
          <p:cNvGrpSpPr/>
          <p:nvPr/>
        </p:nvGrpSpPr>
        <p:grpSpPr>
          <a:xfrm>
            <a:off x="356769" y="1556639"/>
            <a:ext cx="8976264" cy="2075859"/>
            <a:chOff x="0" y="0"/>
            <a:chExt cx="8976262" cy="2075857"/>
          </a:xfrm>
        </p:grpSpPr>
        <p:sp>
          <p:nvSpPr>
            <p:cNvPr id="139" name="We need to optimise Q({Ni}) with two constraints"/>
            <p:cNvSpPr txBox="1"/>
            <p:nvPr/>
          </p:nvSpPr>
          <p:spPr>
            <a:xfrm>
              <a:off x="0" y="-1"/>
              <a:ext cx="8976263" cy="558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just" defTabSz="457200">
                <a:lnSpc>
                  <a:spcPct val="150000"/>
                </a:lnSpc>
                <a:spcBef>
                  <a:spcPts val="800"/>
                </a:spcBef>
                <a:defRPr sz="3200" b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solidFill>
                    <a:srgbClr val="000000"/>
                  </a:solidFill>
                </a:rPr>
                <a:t>We need to optimise </a:t>
              </a:r>
              <a:r>
                <a:rPr i="1">
                  <a:solidFill>
                    <a:srgbClr val="FF0000"/>
                  </a:solidFill>
                </a:rPr>
                <a:t>Q</a:t>
              </a:r>
              <a:r>
                <a:rPr>
                  <a:solidFill>
                    <a:srgbClr val="FF0000"/>
                  </a:solidFill>
                </a:rPr>
                <a:t>({</a:t>
              </a:r>
              <a:r>
                <a:rPr i="1">
                  <a:solidFill>
                    <a:srgbClr val="FF2600"/>
                  </a:solidFill>
                </a:rPr>
                <a:t>N</a:t>
              </a:r>
              <a:r>
                <a:rPr i="1" baseline="-5999">
                  <a:solidFill>
                    <a:srgbClr val="FF2600"/>
                  </a:solidFill>
                </a:rPr>
                <a:t>i</a:t>
              </a:r>
              <a:r>
                <a:rPr>
                  <a:solidFill>
                    <a:srgbClr val="FF0000"/>
                  </a:solidFill>
                </a:rPr>
                <a:t>}) </a:t>
              </a:r>
              <a:r>
                <a:rPr>
                  <a:solidFill>
                    <a:srgbClr val="000000"/>
                  </a:solidFill>
                </a:rPr>
                <a:t>with two constraints</a:t>
              </a:r>
            </a:p>
          </p:txBody>
        </p:sp>
        <p:grpSp>
          <p:nvGrpSpPr>
            <p:cNvPr id="143" name="Group"/>
            <p:cNvGrpSpPr/>
            <p:nvPr/>
          </p:nvGrpSpPr>
          <p:grpSpPr>
            <a:xfrm>
              <a:off x="122237" y="818557"/>
              <a:ext cx="6350628" cy="1257301"/>
              <a:chOff x="0" y="0"/>
              <a:chExt cx="6350626" cy="1257300"/>
            </a:xfrm>
          </p:grpSpPr>
          <p:pic>
            <p:nvPicPr>
              <p:cNvPr id="140" name="latex-image-1.pdf" descr="latex-image-1.pdf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235200" cy="12573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1" name="latex-image-1.pdf" descr="latex-image-1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8226" y="0"/>
                <a:ext cx="2692401" cy="12573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42" name="and"/>
              <p:cNvSpPr txBox="1"/>
              <p:nvPr/>
            </p:nvSpPr>
            <p:spPr>
              <a:xfrm>
                <a:off x="2550533" y="349547"/>
                <a:ext cx="792362" cy="5582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2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and</a:t>
                </a:r>
              </a:p>
            </p:txBody>
          </p:sp>
        </p:grpSp>
      </p:grpSp>
      <p:pic>
        <p:nvPicPr>
          <p:cNvPr id="145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32" y="5468368"/>
            <a:ext cx="54356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latex-image-1.pdf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" y="6957814"/>
            <a:ext cx="4610100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latex-image-1.pdf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309133"/>
            <a:ext cx="3860800" cy="64770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Recap"/>
          <p:cNvSpPr txBox="1"/>
          <p:nvPr/>
        </p:nvSpPr>
        <p:spPr>
          <a:xfrm>
            <a:off x="294436" y="484709"/>
            <a:ext cx="194984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Recap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2" animBg="1" advAuto="0"/>
      <p:bldP spid="146" grpId="3" animBg="1" advAuto="0"/>
      <p:bldP spid="147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151" name="Density of State"/>
          <p:cNvSpPr txBox="1"/>
          <p:nvPr/>
        </p:nvSpPr>
        <p:spPr>
          <a:xfrm>
            <a:off x="294436" y="484709"/>
            <a:ext cx="459681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Density of State</a:t>
            </a:r>
          </a:p>
        </p:txBody>
      </p:sp>
      <p:sp>
        <p:nvSpPr>
          <p:cNvPr id="152" name="Energy Spectrum"/>
          <p:cNvSpPr txBox="1"/>
          <p:nvPr/>
        </p:nvSpPr>
        <p:spPr>
          <a:xfrm>
            <a:off x="425314" y="1543013"/>
            <a:ext cx="3479404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Energy Spectrum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02" y="2455444"/>
            <a:ext cx="7015388" cy="6140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210" y="2495652"/>
            <a:ext cx="4720859" cy="6140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4622800"/>
            <a:ext cx="11552236" cy="780328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g(E)dE: No. of states in the interval dE (about E)"/>
          <p:cNvSpPr txBox="1"/>
          <p:nvPr/>
        </p:nvSpPr>
        <p:spPr>
          <a:xfrm>
            <a:off x="2096889" y="8911987"/>
            <a:ext cx="8811023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8100"/>
              </a:lnSpc>
              <a:defRPr sz="3200" b="0"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g</a:t>
            </a:r>
            <a:r>
              <a:t>(</a:t>
            </a:r>
            <a:r>
              <a:rPr i="1"/>
              <a:t>E</a:t>
            </a:r>
            <a:r>
              <a:t>)</a:t>
            </a:r>
            <a:r>
              <a:rPr i="1"/>
              <a:t>dE</a:t>
            </a:r>
            <a:r>
              <a:t>: No. of states in the interval </a:t>
            </a:r>
            <a:r>
              <a:rPr i="1"/>
              <a:t>dE</a:t>
            </a:r>
            <a:r>
              <a:t> (about </a:t>
            </a:r>
            <a:r>
              <a:rPr i="1"/>
              <a:t>E</a:t>
            </a:r>
            <a: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animBg="1" advAuto="0"/>
      <p:bldP spid="153" grpId="2" animBg="1" advAuto="0"/>
      <p:bldP spid="154" grpId="3" animBg="1" advAuto="0"/>
      <p:bldP spid="155" grpId="4" animBg="1" advAuto="0"/>
      <p:bldP spid="156" grpId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159" name="Calculation of g(E): Infinite 3D Box"/>
          <p:cNvSpPr txBox="1"/>
          <p:nvPr/>
        </p:nvSpPr>
        <p:spPr>
          <a:xfrm>
            <a:off x="402671" y="1581113"/>
            <a:ext cx="6797279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Calculation of </a:t>
            </a:r>
            <a:r>
              <a:rPr i="1"/>
              <a:t>g</a:t>
            </a:r>
            <a:r>
              <a:t>(</a:t>
            </a:r>
            <a:r>
              <a:rPr i="1"/>
              <a:t>E</a:t>
            </a:r>
            <a:r>
              <a:t>): Infinite 3D Box</a:t>
            </a:r>
          </a:p>
        </p:txBody>
      </p:sp>
      <p:pic>
        <p:nvPicPr>
          <p:cNvPr id="160" name="latex-image-1.pdf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3101849"/>
            <a:ext cx="5118100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Note that we can label the states as (nx, ny, nz) and arrange them in a (imaginary) 3D space defined by the axes, nx, ny,  and nz ."/>
          <p:cNvSpPr txBox="1"/>
          <p:nvPr/>
        </p:nvSpPr>
        <p:spPr>
          <a:xfrm>
            <a:off x="655282" y="5080380"/>
            <a:ext cx="11694236" cy="2205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50000"/>
              </a:lnSpc>
              <a:defRPr sz="3600" b="0">
                <a:latin typeface="Arial"/>
                <a:ea typeface="Arial"/>
                <a:cs typeface="Arial"/>
                <a:sym typeface="Arial"/>
              </a:defRPr>
            </a:pPr>
            <a:r>
              <a:t>Note that we can label the states as (</a:t>
            </a:r>
            <a:r>
              <a:rPr i="1"/>
              <a:t>n</a:t>
            </a:r>
            <a:r>
              <a:rPr i="1" baseline="-5999"/>
              <a:t>x</a:t>
            </a:r>
            <a:r>
              <a:t>, </a:t>
            </a:r>
            <a:r>
              <a:rPr i="1"/>
              <a:t>n</a:t>
            </a:r>
            <a:r>
              <a:rPr i="1" baseline="-5999"/>
              <a:t>y</a:t>
            </a:r>
            <a:r>
              <a:t>, </a:t>
            </a:r>
            <a:r>
              <a:rPr i="1"/>
              <a:t>n</a:t>
            </a:r>
            <a:r>
              <a:rPr i="1" baseline="-5999"/>
              <a:t>z</a:t>
            </a:r>
            <a:r>
              <a:t>) and arrange them in a (imaginary) 3D space defined by the axes, </a:t>
            </a:r>
            <a:r>
              <a:rPr i="1"/>
              <a:t>n</a:t>
            </a:r>
            <a:r>
              <a:rPr i="1" baseline="-5999"/>
              <a:t>x</a:t>
            </a:r>
            <a:r>
              <a:t>, </a:t>
            </a:r>
            <a:r>
              <a:rPr i="1"/>
              <a:t>n</a:t>
            </a:r>
            <a:r>
              <a:rPr i="1" baseline="-5999"/>
              <a:t>y</a:t>
            </a:r>
            <a:r>
              <a:t>,  and </a:t>
            </a:r>
            <a:r>
              <a:rPr i="1"/>
              <a:t>n</a:t>
            </a:r>
            <a:r>
              <a:rPr i="1" baseline="-5999"/>
              <a:t>z .</a:t>
            </a:r>
            <a:r>
              <a:t> </a:t>
            </a:r>
          </a:p>
        </p:txBody>
      </p:sp>
      <p:sp>
        <p:nvSpPr>
          <p:cNvPr id="162" name="Density of State"/>
          <p:cNvSpPr txBox="1"/>
          <p:nvPr/>
        </p:nvSpPr>
        <p:spPr>
          <a:xfrm>
            <a:off x="294436" y="484709"/>
            <a:ext cx="459681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Density of State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1" animBg="1" advAuto="0"/>
      <p:bldP spid="161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165" name="Integer Space"/>
          <p:cNvSpPr txBox="1"/>
          <p:nvPr/>
        </p:nvSpPr>
        <p:spPr>
          <a:xfrm>
            <a:off x="422332" y="1581113"/>
            <a:ext cx="2779515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Integer Space</a:t>
            </a:r>
          </a:p>
        </p:txBody>
      </p:sp>
      <p:sp>
        <p:nvSpPr>
          <p:cNvPr id="166" name="This is how we invoke the concept of a integer space (space defined by axes, nx, ny,  and nz)"/>
          <p:cNvSpPr txBox="1"/>
          <p:nvPr/>
        </p:nvSpPr>
        <p:spPr>
          <a:xfrm>
            <a:off x="436123" y="2309845"/>
            <a:ext cx="11929353" cy="1412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50000"/>
              </a:lnSpc>
              <a:defRPr sz="3600" b="0">
                <a:latin typeface="Arial"/>
                <a:ea typeface="Arial"/>
                <a:cs typeface="Arial"/>
                <a:sym typeface="Arial"/>
              </a:defRPr>
            </a:pPr>
            <a:r>
              <a:t>This is how we invoke the concept of a integer space (space defined by axes, </a:t>
            </a:r>
            <a:r>
              <a:rPr i="1"/>
              <a:t>n</a:t>
            </a:r>
            <a:r>
              <a:rPr i="1" baseline="-5999"/>
              <a:t>x</a:t>
            </a:r>
            <a:r>
              <a:t>, </a:t>
            </a:r>
            <a:r>
              <a:rPr i="1"/>
              <a:t>n</a:t>
            </a:r>
            <a:r>
              <a:rPr i="1" baseline="-5999"/>
              <a:t>y</a:t>
            </a:r>
            <a:r>
              <a:t>,  and </a:t>
            </a:r>
            <a:r>
              <a:rPr i="1"/>
              <a:t>n</a:t>
            </a:r>
            <a:r>
              <a:rPr i="1" baseline="-5999"/>
              <a:t>z</a:t>
            </a:r>
            <a:r>
              <a:t>) 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97" y="3956536"/>
            <a:ext cx="5439760" cy="54588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0" name="Group"/>
          <p:cNvGrpSpPr/>
          <p:nvPr/>
        </p:nvGrpSpPr>
        <p:grpSpPr>
          <a:xfrm>
            <a:off x="8194925" y="4222750"/>
            <a:ext cx="4368801" cy="2158499"/>
            <a:chOff x="0" y="0"/>
            <a:chExt cx="4368800" cy="2158498"/>
          </a:xfrm>
        </p:grpSpPr>
        <p:pic>
          <p:nvPicPr>
            <p:cNvPr id="168" name="latex-image-1.pdf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5091" y="0"/>
              <a:ext cx="3327401" cy="825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" name="latex-image-1.pdf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332998"/>
              <a:ext cx="4368800" cy="825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3" name="Group"/>
          <p:cNvGrpSpPr/>
          <p:nvPr/>
        </p:nvGrpSpPr>
        <p:grpSpPr>
          <a:xfrm>
            <a:off x="6415004" y="6850646"/>
            <a:ext cx="6223043" cy="2669592"/>
            <a:chOff x="0" y="0"/>
            <a:chExt cx="6223042" cy="2669590"/>
          </a:xfrm>
        </p:grpSpPr>
        <p:sp>
          <p:nvSpPr>
            <p:cNvPr id="171" name="All states which lie within the shell of thickness dρ about ρ are being assigned the energy"/>
            <p:cNvSpPr txBox="1"/>
            <p:nvPr/>
          </p:nvSpPr>
          <p:spPr>
            <a:xfrm>
              <a:off x="0" y="0"/>
              <a:ext cx="6223043" cy="16758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just" defTabSz="457200">
                <a:lnSpc>
                  <a:spcPts val="82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All states which lie within the shell of thickness dρ about ρ are being assigned the energy</a:t>
              </a:r>
            </a:p>
          </p:txBody>
        </p:sp>
        <p:pic>
          <p:nvPicPr>
            <p:cNvPr id="172" name="latex-image-1.pdf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91985" y="1653590"/>
              <a:ext cx="2768601" cy="1016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4" name="Density of State"/>
          <p:cNvSpPr txBox="1"/>
          <p:nvPr/>
        </p:nvSpPr>
        <p:spPr>
          <a:xfrm>
            <a:off x="294436" y="484709"/>
            <a:ext cx="459681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Density of State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  <p:bldP spid="170" grpId="4" animBg="1" advAuto="0"/>
      <p:bldP spid="173" grpId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82" y="4070350"/>
            <a:ext cx="5048521" cy="5246933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grpSp>
        <p:nvGrpSpPr>
          <p:cNvPr id="185" name="Group"/>
          <p:cNvGrpSpPr/>
          <p:nvPr/>
        </p:nvGrpSpPr>
        <p:grpSpPr>
          <a:xfrm>
            <a:off x="446233" y="2049197"/>
            <a:ext cx="11584751" cy="1865383"/>
            <a:chOff x="0" y="0"/>
            <a:chExt cx="11584749" cy="1865381"/>
          </a:xfrm>
        </p:grpSpPr>
        <p:grpSp>
          <p:nvGrpSpPr>
            <p:cNvPr id="181" name="Group"/>
            <p:cNvGrpSpPr/>
            <p:nvPr/>
          </p:nvGrpSpPr>
          <p:grpSpPr>
            <a:xfrm>
              <a:off x="-1" y="0"/>
              <a:ext cx="11584751" cy="952500"/>
              <a:chOff x="0" y="0"/>
              <a:chExt cx="11584749" cy="952500"/>
            </a:xfrm>
          </p:grpSpPr>
          <p:sp>
            <p:nvSpPr>
              <p:cNvPr id="178" name="Since"/>
              <p:cNvSpPr txBox="1"/>
              <p:nvPr/>
            </p:nvSpPr>
            <p:spPr>
              <a:xfrm>
                <a:off x="-1" y="197147"/>
                <a:ext cx="1243808" cy="5582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2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Since </a:t>
                </a:r>
              </a:p>
            </p:txBody>
          </p:sp>
          <p:pic>
            <p:nvPicPr>
              <p:cNvPr id="179" name="latex-image-1.pdf" descr="latex-image-1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0174" y="0"/>
                <a:ext cx="3441701" cy="952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80" name="we could define an equivalent space"/>
              <p:cNvSpPr txBox="1"/>
              <p:nvPr/>
            </p:nvSpPr>
            <p:spPr>
              <a:xfrm>
                <a:off x="4918241" y="197147"/>
                <a:ext cx="6666509" cy="5582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2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we could define an equivalent space</a:t>
                </a:r>
              </a:p>
            </p:txBody>
          </p:sp>
        </p:grpSp>
        <p:grpSp>
          <p:nvGrpSpPr>
            <p:cNvPr id="184" name="Group"/>
            <p:cNvGrpSpPr/>
            <p:nvPr/>
          </p:nvGrpSpPr>
          <p:grpSpPr>
            <a:xfrm>
              <a:off x="71726" y="1027181"/>
              <a:ext cx="9295699" cy="838201"/>
              <a:chOff x="0" y="0"/>
              <a:chExt cx="9295698" cy="838200"/>
            </a:xfrm>
          </p:grpSpPr>
          <p:sp>
            <p:nvSpPr>
              <p:cNvPr id="182" name="with axes"/>
              <p:cNvSpPr txBox="1"/>
              <p:nvPr/>
            </p:nvSpPr>
            <p:spPr>
              <a:xfrm>
                <a:off x="0" y="139997"/>
                <a:ext cx="1808361" cy="5582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2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with axes</a:t>
                </a:r>
              </a:p>
            </p:txBody>
          </p:sp>
          <p:pic>
            <p:nvPicPr>
              <p:cNvPr id="183" name="latex-image-1.pdf" descr="latex-image-1.pdf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4798" y="0"/>
                <a:ext cx="7200901" cy="8382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188" name="Group"/>
          <p:cNvGrpSpPr/>
          <p:nvPr/>
        </p:nvGrpSpPr>
        <p:grpSpPr>
          <a:xfrm>
            <a:off x="8295731" y="4959590"/>
            <a:ext cx="4254501" cy="2556312"/>
            <a:chOff x="0" y="0"/>
            <a:chExt cx="4254500" cy="2556311"/>
          </a:xfrm>
        </p:grpSpPr>
        <p:pic>
          <p:nvPicPr>
            <p:cNvPr id="186" name="latex-image-1.pdf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1686" y="0"/>
              <a:ext cx="3251201" cy="825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7" name="latex-image-1.pdf" descr="latex-image-1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730811"/>
              <a:ext cx="4254500" cy="825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9" name="Density of State"/>
          <p:cNvSpPr txBox="1"/>
          <p:nvPr/>
        </p:nvSpPr>
        <p:spPr>
          <a:xfrm>
            <a:off x="294436" y="484709"/>
            <a:ext cx="459681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Density of State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2" animBg="1" advAuto="0"/>
      <p:bldP spid="185" grpId="1" animBg="1" advAuto="0"/>
      <p:bldP spid="188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192" name="What is the area (volume) of the 2D (3D) k-space occupied by each point ?"/>
          <p:cNvSpPr txBox="1"/>
          <p:nvPr/>
        </p:nvSpPr>
        <p:spPr>
          <a:xfrm>
            <a:off x="377992" y="1638746"/>
            <a:ext cx="11952914" cy="1256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ct val="150000"/>
              </a:lnSpc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What is the area (volume) of the 2D (3D) k-space occupied by each point ?</a:t>
            </a:r>
          </a:p>
        </p:txBody>
      </p:sp>
      <p:grpSp>
        <p:nvGrpSpPr>
          <p:cNvPr id="195" name="Group"/>
          <p:cNvGrpSpPr/>
          <p:nvPr/>
        </p:nvGrpSpPr>
        <p:grpSpPr>
          <a:xfrm>
            <a:off x="6506357" y="3733800"/>
            <a:ext cx="6289886" cy="939800"/>
            <a:chOff x="0" y="0"/>
            <a:chExt cx="6289885" cy="939800"/>
          </a:xfrm>
        </p:grpSpPr>
        <p:sp>
          <p:nvSpPr>
            <p:cNvPr id="193" name="This area is"/>
            <p:cNvSpPr txBox="1"/>
            <p:nvPr/>
          </p:nvSpPr>
          <p:spPr>
            <a:xfrm>
              <a:off x="0" y="190797"/>
              <a:ext cx="2327672" cy="558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87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This area is </a:t>
              </a:r>
            </a:p>
          </p:txBody>
        </p:sp>
        <p:pic>
          <p:nvPicPr>
            <p:cNvPr id="194" name="latex-image-1.pdf" descr="latex-image-1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7485" y="0"/>
              <a:ext cx="3962401" cy="939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8" name="Group"/>
          <p:cNvGrpSpPr/>
          <p:nvPr/>
        </p:nvGrpSpPr>
        <p:grpSpPr>
          <a:xfrm>
            <a:off x="6572230" y="4820840"/>
            <a:ext cx="4942999" cy="939801"/>
            <a:chOff x="0" y="0"/>
            <a:chExt cx="4942998" cy="939800"/>
          </a:xfrm>
        </p:grpSpPr>
        <p:sp>
          <p:nvSpPr>
            <p:cNvPr id="196" name="In 3D, this volume is"/>
            <p:cNvSpPr txBox="1"/>
            <p:nvPr/>
          </p:nvSpPr>
          <p:spPr>
            <a:xfrm>
              <a:off x="0" y="189564"/>
              <a:ext cx="3886200" cy="558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87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In 3D, this volume is </a:t>
              </a:r>
            </a:p>
          </p:txBody>
        </p:sp>
        <p:pic>
          <p:nvPicPr>
            <p:cNvPr id="197" name="latex-image-1.pdf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8898" y="0"/>
              <a:ext cx="1054101" cy="939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2" name="Group"/>
          <p:cNvGrpSpPr/>
          <p:nvPr/>
        </p:nvGrpSpPr>
        <p:grpSpPr>
          <a:xfrm>
            <a:off x="6523802" y="6072981"/>
            <a:ext cx="6186513" cy="1413273"/>
            <a:chOff x="0" y="0"/>
            <a:chExt cx="6186511" cy="1413271"/>
          </a:xfrm>
        </p:grpSpPr>
        <p:sp>
          <p:nvSpPr>
            <p:cNvPr id="199" name="So, the density of points in the…"/>
            <p:cNvSpPr txBox="1"/>
            <p:nvPr/>
          </p:nvSpPr>
          <p:spPr>
            <a:xfrm>
              <a:off x="0" y="-1"/>
              <a:ext cx="5559029" cy="11805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just" defTabSz="457200">
                <a:lnSpc>
                  <a:spcPts val="87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pPr>
              <a:r>
                <a:t>So, the density of points in the</a:t>
              </a:r>
            </a:p>
            <a:p>
              <a:pPr algn="l" defTabSz="457200">
                <a:lnSpc>
                  <a:spcPts val="87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pPr>
              <a:r>
                <a:t>k-space is 1 state per </a:t>
              </a:r>
            </a:p>
          </p:txBody>
        </p:sp>
        <p:pic>
          <p:nvPicPr>
            <p:cNvPr id="200" name="latex-image-1.pdf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5601" y="473471"/>
              <a:ext cx="1054101" cy="939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area"/>
            <p:cNvSpPr txBox="1"/>
            <p:nvPr/>
          </p:nvSpPr>
          <p:spPr>
            <a:xfrm>
              <a:off x="5145905" y="664269"/>
              <a:ext cx="1040607" cy="558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87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area 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6484131" y="7620496"/>
            <a:ext cx="5136966" cy="939801"/>
            <a:chOff x="0" y="0"/>
            <a:chExt cx="5136964" cy="939800"/>
          </a:xfrm>
        </p:grpSpPr>
        <p:sp>
          <p:nvSpPr>
            <p:cNvPr id="203" name="or 1 state per"/>
            <p:cNvSpPr txBox="1"/>
            <p:nvPr/>
          </p:nvSpPr>
          <p:spPr>
            <a:xfrm>
              <a:off x="0" y="190797"/>
              <a:ext cx="2621757" cy="558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87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or 1 state per </a:t>
              </a:r>
            </a:p>
          </p:txBody>
        </p:sp>
        <p:pic>
          <p:nvPicPr>
            <p:cNvPr id="204" name="latex-image-1.pdf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0117" y="0"/>
              <a:ext cx="1054101" cy="939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5" name="volume"/>
            <p:cNvSpPr txBox="1"/>
            <p:nvPr/>
          </p:nvSpPr>
          <p:spPr>
            <a:xfrm>
              <a:off x="3712579" y="190797"/>
              <a:ext cx="1424386" cy="558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87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volume</a:t>
              </a:r>
            </a:p>
          </p:txBody>
        </p:sp>
      </p:grpSp>
      <p:pic>
        <p:nvPicPr>
          <p:cNvPr id="20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82" y="3473450"/>
            <a:ext cx="5335831" cy="5545535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Rectangle"/>
          <p:cNvSpPr/>
          <p:nvPr/>
        </p:nvSpPr>
        <p:spPr>
          <a:xfrm>
            <a:off x="2243023" y="6624887"/>
            <a:ext cx="736977" cy="692987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9" name="Rectangle"/>
          <p:cNvSpPr/>
          <p:nvPr/>
        </p:nvSpPr>
        <p:spPr>
          <a:xfrm>
            <a:off x="2243023" y="5900987"/>
            <a:ext cx="736977" cy="692987"/>
          </a:xfrm>
          <a:prstGeom prst="rect">
            <a:avLst/>
          </a:prstGeom>
          <a:ln w="63500">
            <a:solidFill>
              <a:srgbClr val="0054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12" name="Group"/>
          <p:cNvGrpSpPr/>
          <p:nvPr/>
        </p:nvGrpSpPr>
        <p:grpSpPr>
          <a:xfrm>
            <a:off x="1506423" y="5900987"/>
            <a:ext cx="736977" cy="1416887"/>
            <a:chOff x="0" y="0"/>
            <a:chExt cx="736975" cy="1416885"/>
          </a:xfrm>
        </p:grpSpPr>
        <p:sp>
          <p:nvSpPr>
            <p:cNvPr id="210" name="Rectangle"/>
            <p:cNvSpPr/>
            <p:nvPr/>
          </p:nvSpPr>
          <p:spPr>
            <a:xfrm>
              <a:off x="0" y="0"/>
              <a:ext cx="736976" cy="692986"/>
            </a:xfrm>
            <a:prstGeom prst="rect">
              <a:avLst/>
            </a:prstGeom>
            <a:noFill/>
            <a:ln w="63500" cap="flat">
              <a:solidFill>
                <a:srgbClr val="00549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1" name="Rectangle"/>
            <p:cNvSpPr/>
            <p:nvPr/>
          </p:nvSpPr>
          <p:spPr>
            <a:xfrm>
              <a:off x="0" y="723900"/>
              <a:ext cx="736976" cy="692986"/>
            </a:xfrm>
            <a:prstGeom prst="rect">
              <a:avLst/>
            </a:prstGeom>
            <a:noFill/>
            <a:ln w="63500" cap="flat">
              <a:solidFill>
                <a:srgbClr val="00549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pic>
        <p:nvPicPr>
          <p:cNvPr id="213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3392" y="2913131"/>
            <a:ext cx="1941639" cy="3152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3" y="5365750"/>
            <a:ext cx="1867604" cy="3268307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Density of State"/>
          <p:cNvSpPr txBox="1"/>
          <p:nvPr/>
        </p:nvSpPr>
        <p:spPr>
          <a:xfrm>
            <a:off x="294436" y="484709"/>
            <a:ext cx="459681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Density of State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6" animBg="1" advAuto="0"/>
      <p:bldP spid="198" grpId="7" animBg="1" advAuto="0"/>
      <p:bldP spid="202" grpId="8" animBg="1" advAuto="0"/>
      <p:bldP spid="206" grpId="9" animBg="1" advAuto="0"/>
      <p:bldP spid="208" grpId="1" animBg="1" advAuto="0"/>
      <p:bldP spid="209" grpId="2" animBg="1" advAuto="0"/>
      <p:bldP spid="212" grpId="3" animBg="1" advAuto="0"/>
      <p:bldP spid="213" grpId="4" animBg="1" advAuto="0"/>
      <p:bldP spid="214" grpId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82" y="3663950"/>
            <a:ext cx="5048521" cy="5246933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219" name="We get the density of states in the k space, F(k), as"/>
          <p:cNvSpPr txBox="1"/>
          <p:nvPr/>
        </p:nvSpPr>
        <p:spPr>
          <a:xfrm>
            <a:off x="398395" y="1898947"/>
            <a:ext cx="9345415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 defTabSz="457200">
              <a:lnSpc>
                <a:spcPts val="8000"/>
              </a:lnSpc>
              <a:defRPr sz="3200" b="0">
                <a:latin typeface="Arial"/>
                <a:ea typeface="Arial"/>
                <a:cs typeface="Arial"/>
                <a:sym typeface="Arial"/>
              </a:defRPr>
            </a:pPr>
            <a:r>
              <a:t>We get the density of states in the k space, </a:t>
            </a:r>
            <a:r>
              <a:rPr i="1"/>
              <a:t>F</a:t>
            </a:r>
            <a:r>
              <a:t>(</a:t>
            </a:r>
            <a:r>
              <a:rPr i="1"/>
              <a:t>k</a:t>
            </a:r>
            <a:r>
              <a:t>), as</a:t>
            </a:r>
          </a:p>
        </p:txBody>
      </p:sp>
      <p:pic>
        <p:nvPicPr>
          <p:cNvPr id="220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164" y="2565598"/>
            <a:ext cx="37973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o, the number of states in the octant of the shell is"/>
          <p:cNvSpPr txBox="1"/>
          <p:nvPr/>
        </p:nvSpPr>
        <p:spPr>
          <a:xfrm>
            <a:off x="3493904" y="3975397"/>
            <a:ext cx="9353948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457200">
              <a:lnSpc>
                <a:spcPts val="8000"/>
              </a:lnSpc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So, the number of states in the octant of the shell is</a:t>
            </a:r>
          </a:p>
        </p:txBody>
      </p:sp>
      <p:grpSp>
        <p:nvGrpSpPr>
          <p:cNvPr id="226" name="Group"/>
          <p:cNvGrpSpPr/>
          <p:nvPr/>
        </p:nvGrpSpPr>
        <p:grpSpPr>
          <a:xfrm>
            <a:off x="6919217" y="4825801"/>
            <a:ext cx="5828905" cy="2012852"/>
            <a:chOff x="0" y="0"/>
            <a:chExt cx="5828903" cy="2012850"/>
          </a:xfrm>
        </p:grpSpPr>
        <p:pic>
          <p:nvPicPr>
            <p:cNvPr id="222" name="latex-image-1.pdf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903" y="0"/>
              <a:ext cx="5715001" cy="1104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25" name="Group"/>
            <p:cNvGrpSpPr/>
            <p:nvPr/>
          </p:nvGrpSpPr>
          <p:grpSpPr>
            <a:xfrm>
              <a:off x="0" y="1454646"/>
              <a:ext cx="4546204" cy="558205"/>
              <a:chOff x="0" y="0"/>
              <a:chExt cx="4546203" cy="558204"/>
            </a:xfrm>
          </p:grpSpPr>
          <p:sp>
            <p:nvSpPr>
              <p:cNvPr id="223" name="Here"/>
              <p:cNvSpPr txBox="1"/>
              <p:nvPr/>
            </p:nvSpPr>
            <p:spPr>
              <a:xfrm>
                <a:off x="-1" y="0"/>
                <a:ext cx="995166" cy="5582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2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Here</a:t>
                </a:r>
              </a:p>
            </p:txBody>
          </p:sp>
          <p:pic>
            <p:nvPicPr>
              <p:cNvPr id="224" name="latex-image-1.pdf" descr="latex-image-1.pdf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6603" y="44152"/>
                <a:ext cx="3149601" cy="4699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227" name="Density of State"/>
          <p:cNvSpPr txBox="1"/>
          <p:nvPr/>
        </p:nvSpPr>
        <p:spPr>
          <a:xfrm>
            <a:off x="294436" y="484709"/>
            <a:ext cx="459681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Density of State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1" animBg="1" advAuto="0"/>
      <p:bldP spid="220" grpId="2" animBg="1" advAuto="0"/>
      <p:bldP spid="221" grpId="3" animBg="1" advAuto="0"/>
      <p:bldP spid="226" grpId="4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576B281EEDBD48A64AE937E514A884" ma:contentTypeVersion="10" ma:contentTypeDescription="Create a new document." ma:contentTypeScope="" ma:versionID="88a4e8460fe6519d7e8849c6eb45a7b5">
  <xsd:schema xmlns:xsd="http://www.w3.org/2001/XMLSchema" xmlns:xs="http://www.w3.org/2001/XMLSchema" xmlns:p="http://schemas.microsoft.com/office/2006/metadata/properties" xmlns:ns2="70dd6af3-e013-442c-8530-b97dfd77838e" xmlns:ns3="d2bca0db-d3c7-41fe-96f6-ea35a1843a5d" targetNamespace="http://schemas.microsoft.com/office/2006/metadata/properties" ma:root="true" ma:fieldsID="510bb21e8ad423c6d99e9abbc46b7732" ns2:_="" ns3:_="">
    <xsd:import namespace="70dd6af3-e013-442c-8530-b97dfd77838e"/>
    <xsd:import namespace="d2bca0db-d3c7-41fe-96f6-ea35a1843a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dd6af3-e013-442c-8530-b97dfd7783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bca0db-d3c7-41fe-96f6-ea35a1843a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7631AF-C31F-45A9-869C-ECB5C09A3C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A44B83-A48F-4FF7-8113-105E24A139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dd6af3-e013-442c-8530-b97dfd77838e"/>
    <ds:schemaRef ds:uri="d2bca0db-d3c7-41fe-96f6-ea35a1843a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C898F8-591D-4E7A-AADC-9332ACC746E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</cp:revision>
  <dcterms:modified xsi:type="dcterms:W3CDTF">2022-02-28T14:36:49Z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0x010100EB576B281EEDBD48A64AE937E514A884</vt:lpwstr>
  </property>
</Properties>
</file>