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59AB90-066B-416C-9657-BA7D12C43751}" v="1" dt="2022-03-09T13:59:51.270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ranjeet Kaur" userId="S::210260050@iitb.ac.in::38ee40c9-f48e-4442-9712-63b6583602a1" providerId="AD" clId="Web-{C159AB90-066B-416C-9657-BA7D12C43751}"/>
    <pc:docChg chg="modSld">
      <pc:chgData name="Simranjeet Kaur" userId="S::210260050@iitb.ac.in::38ee40c9-f48e-4442-9712-63b6583602a1" providerId="AD" clId="Web-{C159AB90-066B-416C-9657-BA7D12C43751}" dt="2022-03-09T13:59:51.270" v="0" actId="1076"/>
      <pc:docMkLst>
        <pc:docMk/>
      </pc:docMkLst>
      <pc:sldChg chg="modSp">
        <pc:chgData name="Simranjeet Kaur" userId="S::210260050@iitb.ac.in::38ee40c9-f48e-4442-9712-63b6583602a1" providerId="AD" clId="Web-{C159AB90-066B-416C-9657-BA7D12C43751}" dt="2022-03-09T13:59:51.270" v="0" actId="1076"/>
        <pc:sldMkLst>
          <pc:docMk/>
          <pc:sldMk cId="0" sldId="256"/>
        </pc:sldMkLst>
        <pc:spChg chg="mod">
          <ac:chgData name="Simranjeet Kaur" userId="S::210260050@iitb.ac.in::38ee40c9-f48e-4442-9712-63b6583602a1" providerId="AD" clId="Web-{C159AB90-066B-416C-9657-BA7D12C43751}" dt="2022-03-09T13:59:51.270" v="0" actId="1076"/>
          <ac:spMkLst>
            <pc:docMk/>
            <pc:sldMk cId="0" sldId="256"/>
            <ac:spMk id="12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5.png"/><Relationship Id="rId4" Type="http://schemas.openxmlformats.org/officeDocument/2006/relationships/image" Target="../media/image30.png"/><Relationship Id="rId9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H-107…"/>
          <p:cNvSpPr txBox="1"/>
          <p:nvPr/>
        </p:nvSpPr>
        <p:spPr>
          <a:xfrm>
            <a:off x="737196" y="2632689"/>
            <a:ext cx="11530408" cy="2176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6000" b="0">
                <a:solidFill>
                  <a:srgbClr val="011993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t>PH-107 </a:t>
            </a:r>
          </a:p>
          <a:p>
            <a:endParaRPr/>
          </a:p>
          <a:p>
            <a:pPr>
              <a:defRPr sz="4500" b="0">
                <a:solidFill>
                  <a:srgbClr val="941100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t>Quantum Physics and Applications </a:t>
            </a:r>
          </a:p>
        </p:txBody>
      </p:sp>
      <p:sp>
        <p:nvSpPr>
          <p:cNvPr id="120" name="Gopal Dixit…"/>
          <p:cNvSpPr txBox="1"/>
          <p:nvPr/>
        </p:nvSpPr>
        <p:spPr>
          <a:xfrm>
            <a:off x="371785" y="8110078"/>
            <a:ext cx="4539630" cy="1382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>
                <a:solidFill>
                  <a:srgbClr val="0119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Gopal Dixit </a:t>
            </a:r>
          </a:p>
          <a:p>
            <a:pPr>
              <a:defRPr sz="1200"/>
            </a:pPr>
            <a:endParaRPr/>
          </a:p>
          <a:p>
            <a:pPr>
              <a:defRPr sz="3600">
                <a:solidFill>
                  <a:srgbClr val="9411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gdixit@phy.iitb.ac.in</a:t>
            </a:r>
          </a:p>
        </p:txBody>
      </p:sp>
      <p:sp>
        <p:nvSpPr>
          <p:cNvPr id="121" name="Elements of Statistical Physics-IV"/>
          <p:cNvSpPr txBox="1"/>
          <p:nvPr/>
        </p:nvSpPr>
        <p:spPr>
          <a:xfrm>
            <a:off x="1160115" y="5452021"/>
            <a:ext cx="10684570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120000"/>
              </a:lnSpc>
              <a:defRPr sz="5200">
                <a:solidFill>
                  <a:srgbClr val="009051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Elements of Statistical Physics-IV</a:t>
            </a:r>
          </a:p>
        </p:txBody>
      </p:sp>
      <p:sp>
        <p:nvSpPr>
          <p:cNvPr id="122" name="Black-Body Radiation"/>
          <p:cNvSpPr txBox="1"/>
          <p:nvPr/>
        </p:nvSpPr>
        <p:spPr>
          <a:xfrm>
            <a:off x="3409776" y="6373086"/>
            <a:ext cx="6185248" cy="81742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 b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Black-Body Radiation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Density of State (Recap)"/>
          <p:cNvSpPr txBox="1"/>
          <p:nvPr/>
        </p:nvSpPr>
        <p:spPr>
          <a:xfrm>
            <a:off x="294436" y="484709"/>
            <a:ext cx="7031708" cy="817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5000" b="0">
                <a:solidFill>
                  <a:srgbClr val="00549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Density of State (Recap)</a:t>
            </a:r>
          </a:p>
        </p:txBody>
      </p:sp>
      <p:sp>
        <p:nvSpPr>
          <p:cNvPr id="184" name="Let us recap how we estimated density of state g(E) in previous lecture."/>
          <p:cNvSpPr txBox="1"/>
          <p:nvPr/>
        </p:nvSpPr>
        <p:spPr>
          <a:xfrm>
            <a:off x="367388" y="1771532"/>
            <a:ext cx="12270024" cy="520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r>
              <a:t>Let us recap how we estimated density of state </a:t>
            </a:r>
            <a:r>
              <a:rPr i="1"/>
              <a:t>g(E)</a:t>
            </a:r>
            <a:r>
              <a:t> in previous lecture. </a:t>
            </a:r>
          </a:p>
        </p:txBody>
      </p:sp>
      <p:grpSp>
        <p:nvGrpSpPr>
          <p:cNvPr id="187" name="Group"/>
          <p:cNvGrpSpPr/>
          <p:nvPr/>
        </p:nvGrpSpPr>
        <p:grpSpPr>
          <a:xfrm>
            <a:off x="419112" y="2598931"/>
            <a:ext cx="8697733" cy="669002"/>
            <a:chOff x="0" y="0"/>
            <a:chExt cx="8697731" cy="669001"/>
          </a:xfrm>
        </p:grpSpPr>
        <p:pic>
          <p:nvPicPr>
            <p:cNvPr id="185" name="latex-image-1.pdf" descr="latex-image-1.pd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27637" y="0"/>
              <a:ext cx="3370095" cy="6690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6" name="We have written the energy as"/>
            <p:cNvSpPr txBox="1"/>
            <p:nvPr/>
          </p:nvSpPr>
          <p:spPr>
            <a:xfrm>
              <a:off x="-1" y="74032"/>
              <a:ext cx="5359377" cy="5209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We have written the energy as </a:t>
              </a:r>
            </a:p>
          </p:txBody>
        </p:sp>
      </p:grpSp>
      <p:pic>
        <p:nvPicPr>
          <p:cNvPr id="18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97" y="3715236"/>
            <a:ext cx="2750893" cy="276054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0310" y="3666006"/>
            <a:ext cx="2750893" cy="285900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2" name="Group"/>
          <p:cNvGrpSpPr/>
          <p:nvPr/>
        </p:nvGrpSpPr>
        <p:grpSpPr>
          <a:xfrm>
            <a:off x="3527226" y="4327135"/>
            <a:ext cx="1966531" cy="1193942"/>
            <a:chOff x="0" y="0"/>
            <a:chExt cx="1966529" cy="1193941"/>
          </a:xfrm>
        </p:grpSpPr>
        <p:sp>
          <p:nvSpPr>
            <p:cNvPr id="190" name="Arrow"/>
            <p:cNvSpPr/>
            <p:nvPr/>
          </p:nvSpPr>
          <p:spPr>
            <a:xfrm>
              <a:off x="13416" y="673005"/>
              <a:ext cx="1953114" cy="520937"/>
            </a:xfrm>
            <a:prstGeom prst="rightArrow">
              <a:avLst>
                <a:gd name="adj1" fmla="val 32000"/>
                <a:gd name="adj2" fmla="val 156027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  <p:pic>
          <p:nvPicPr>
            <p:cNvPr id="191" name="latex-image-1.pdf" descr="latex-image-1.pdf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1953114" cy="5405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3" name="What is the area (volume) of the 2D (3D) k-space occupied by each point ?"/>
          <p:cNvSpPr txBox="1"/>
          <p:nvPr/>
        </p:nvSpPr>
        <p:spPr>
          <a:xfrm>
            <a:off x="627543" y="6821485"/>
            <a:ext cx="11952914" cy="496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 defTabSz="457200">
              <a:lnSpc>
                <a:spcPct val="150000"/>
              </a:lnSpc>
              <a:defRPr sz="28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What is the area (volume) of the 2D (3D) k-space occupied by each point ?</a:t>
            </a:r>
          </a:p>
        </p:txBody>
      </p:sp>
      <p:grpSp>
        <p:nvGrpSpPr>
          <p:cNvPr id="196" name="Group"/>
          <p:cNvGrpSpPr/>
          <p:nvPr/>
        </p:nvGrpSpPr>
        <p:grpSpPr>
          <a:xfrm>
            <a:off x="616065" y="7634515"/>
            <a:ext cx="9001580" cy="735387"/>
            <a:chOff x="0" y="0"/>
            <a:chExt cx="9001579" cy="735386"/>
          </a:xfrm>
        </p:grpSpPr>
        <p:sp>
          <p:nvSpPr>
            <p:cNvPr id="194" name="Density of states in the k space"/>
            <p:cNvSpPr txBox="1"/>
            <p:nvPr/>
          </p:nvSpPr>
          <p:spPr>
            <a:xfrm>
              <a:off x="0" y="119509"/>
              <a:ext cx="5134720" cy="4963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just" defTabSz="457200">
                <a:lnSpc>
                  <a:spcPts val="7500"/>
                </a:lnSpc>
                <a:defRPr sz="28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Density of states in the k space </a:t>
              </a:r>
            </a:p>
          </p:txBody>
        </p:sp>
        <p:pic>
          <p:nvPicPr>
            <p:cNvPr id="195" name="latex-image-1.pdf" descr="latex-image-1.pdf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97855" y="0"/>
              <a:ext cx="3803725" cy="73538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97" name="Group" descr="Group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171" y="8623065"/>
            <a:ext cx="5871258" cy="88526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0" name="Group"/>
          <p:cNvGrpSpPr/>
          <p:nvPr/>
        </p:nvGrpSpPr>
        <p:grpSpPr>
          <a:xfrm>
            <a:off x="7259525" y="8686565"/>
            <a:ext cx="1573779" cy="758269"/>
            <a:chOff x="0" y="0"/>
            <a:chExt cx="1573777" cy="758267"/>
          </a:xfrm>
        </p:grpSpPr>
        <p:pic>
          <p:nvPicPr>
            <p:cNvPr id="198" name="latex-image-1.pdf" descr="latex-image-1.pdf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8537" y="44632"/>
              <a:ext cx="1271104" cy="6690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9" name="Rectangle"/>
            <p:cNvSpPr/>
            <p:nvPr/>
          </p:nvSpPr>
          <p:spPr>
            <a:xfrm>
              <a:off x="0" y="0"/>
              <a:ext cx="1573778" cy="758268"/>
            </a:xfrm>
            <a:prstGeom prst="rect">
              <a:avLst/>
            </a:prstGeom>
            <a:solidFill>
              <a:schemeClr val="accent5">
                <a:hueOff val="-82419"/>
                <a:satOff val="-9513"/>
                <a:lumOff val="-16343"/>
                <a:alpha val="3047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203" name="Group"/>
          <p:cNvGrpSpPr/>
          <p:nvPr/>
        </p:nvGrpSpPr>
        <p:grpSpPr>
          <a:xfrm>
            <a:off x="9550400" y="8506758"/>
            <a:ext cx="3271528" cy="1117884"/>
            <a:chOff x="0" y="0"/>
            <a:chExt cx="3271527" cy="1117882"/>
          </a:xfrm>
        </p:grpSpPr>
        <p:pic>
          <p:nvPicPr>
            <p:cNvPr id="201" name="latex-image-1.pdf" descr="latex-image-1.pdf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9947" y="191248"/>
              <a:ext cx="2882716" cy="735387"/>
            </a:xfrm>
            <a:prstGeom prst="rect">
              <a:avLst/>
            </a:prstGeom>
            <a:ln w="25400" cap="flat">
              <a:noFill/>
              <a:miter lim="400000"/>
            </a:ln>
            <a:effectLst>
              <a:outerShdw blurRad="254000" dist="127000" dir="5400000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202" name="Rounded Rectangle"/>
            <p:cNvSpPr/>
            <p:nvPr/>
          </p:nvSpPr>
          <p:spPr>
            <a:xfrm>
              <a:off x="0" y="0"/>
              <a:ext cx="3271528" cy="1117883"/>
            </a:xfrm>
            <a:prstGeom prst="roundRect">
              <a:avLst>
                <a:gd name="adj" fmla="val 17041"/>
              </a:avLst>
            </a:prstGeom>
            <a:solidFill>
              <a:schemeClr val="accent1">
                <a:alpha val="47524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1" animBg="1" advAuto="0"/>
      <p:bldP spid="188" grpId="2" animBg="1" advAuto="0"/>
      <p:bldP spid="189" grpId="4" animBg="1" advAuto="0"/>
      <p:bldP spid="192" grpId="3" animBg="1" advAuto="0"/>
      <p:bldP spid="193" grpId="5" animBg="1" advAuto="0"/>
      <p:bldP spid="196" grpId="6" animBg="1" advAuto="0"/>
      <p:bldP spid="197" grpId="7" animBg="1" advAuto="0"/>
      <p:bldP spid="200" grpId="8" animBg="1" advAuto="0"/>
      <p:bldP spid="203" grpId="9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"/>
          <p:cNvSpPr txBox="1"/>
          <p:nvPr/>
        </p:nvSpPr>
        <p:spPr>
          <a:xfrm>
            <a:off x="-3048000" y="1974849"/>
            <a:ext cx="152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 b="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 </a:t>
            </a:r>
          </a:p>
        </p:txBody>
      </p:sp>
      <p:sp>
        <p:nvSpPr>
          <p:cNvPr id="206" name="Integer space"/>
          <p:cNvSpPr txBox="1"/>
          <p:nvPr/>
        </p:nvSpPr>
        <p:spPr>
          <a:xfrm>
            <a:off x="444855" y="1559537"/>
            <a:ext cx="2734469" cy="558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Integer space</a:t>
            </a:r>
          </a:p>
        </p:txBody>
      </p:sp>
      <p:sp>
        <p:nvSpPr>
          <p:cNvPr id="207" name="In integer space, let us  calculate the  density of states Χ(ρ)"/>
          <p:cNvSpPr txBox="1"/>
          <p:nvPr/>
        </p:nvSpPr>
        <p:spPr>
          <a:xfrm>
            <a:off x="425450" y="2394045"/>
            <a:ext cx="12425661" cy="558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 defTabSz="457200">
              <a:lnSpc>
                <a:spcPct val="150000"/>
              </a:lnSpc>
              <a:defRPr sz="32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In integer space, let us  calculate the  density of states Χ(ρ)</a:t>
            </a:r>
          </a:p>
        </p:txBody>
      </p:sp>
      <p:pic>
        <p:nvPicPr>
          <p:cNvPr id="20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12" y="3892550"/>
            <a:ext cx="4749955" cy="491565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7" name="Group"/>
          <p:cNvGrpSpPr/>
          <p:nvPr/>
        </p:nvGrpSpPr>
        <p:grpSpPr>
          <a:xfrm>
            <a:off x="5108078" y="3245370"/>
            <a:ext cx="7788935" cy="1549104"/>
            <a:chOff x="0" y="0"/>
            <a:chExt cx="7788933" cy="1549102"/>
          </a:xfrm>
        </p:grpSpPr>
        <p:grpSp>
          <p:nvGrpSpPr>
            <p:cNvPr id="215" name="Group"/>
            <p:cNvGrpSpPr/>
            <p:nvPr/>
          </p:nvGrpSpPr>
          <p:grpSpPr>
            <a:xfrm>
              <a:off x="0" y="-1"/>
              <a:ext cx="7788934" cy="1549104"/>
              <a:chOff x="0" y="0"/>
              <a:chExt cx="7788933" cy="1549102"/>
            </a:xfrm>
          </p:grpSpPr>
          <p:grpSp>
            <p:nvGrpSpPr>
              <p:cNvPr id="211" name="Group"/>
              <p:cNvGrpSpPr/>
              <p:nvPr/>
            </p:nvGrpSpPr>
            <p:grpSpPr>
              <a:xfrm>
                <a:off x="0" y="44152"/>
                <a:ext cx="2917528" cy="1504951"/>
                <a:chOff x="0" y="44152"/>
                <a:chExt cx="2917527" cy="1504950"/>
              </a:xfrm>
            </p:grpSpPr>
            <p:pic>
              <p:nvPicPr>
                <p:cNvPr id="209" name="latex-image-1.pdf" descr="latex-image-1.pdf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0" y="44152"/>
                  <a:ext cx="1447800" cy="46990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210" name="could be equated to"/>
                <p:cNvSpPr/>
                <p:nvPr/>
              </p:nvSpPr>
              <p:spPr>
                <a:xfrm>
                  <a:off x="1647527" y="279102"/>
                  <a:ext cx="1270001" cy="1270001"/>
                </a:xfrm>
                <a:prstGeom prst="line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50800" tIns="50800" rIns="50800" bIns="50800" numCol="1" anchor="ctr">
                  <a:spAutoFit/>
                </a:bodyPr>
                <a:lstStyle>
                  <a:lvl1pPr algn="just" defTabSz="457200">
                    <a:lnSpc>
                      <a:spcPts val="8700"/>
                    </a:lnSpc>
                    <a:defRPr sz="3200" b="0"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r>
                    <a:t>could be equated to</a:t>
                  </a:r>
                </a:p>
              </p:txBody>
            </p:sp>
          </p:grpSp>
          <p:grpSp>
            <p:nvGrpSpPr>
              <p:cNvPr id="214" name="Group"/>
              <p:cNvGrpSpPr/>
              <p:nvPr/>
            </p:nvGrpSpPr>
            <p:grpSpPr>
              <a:xfrm>
                <a:off x="5440326" y="0"/>
                <a:ext cx="2348608" cy="558205"/>
                <a:chOff x="0" y="0"/>
                <a:chExt cx="2348607" cy="558204"/>
              </a:xfrm>
            </p:grpSpPr>
            <p:pic>
              <p:nvPicPr>
                <p:cNvPr id="212" name="latex-image-1.pdf" descr="latex-image-1.pdf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0" y="88304"/>
                  <a:ext cx="1651000" cy="46990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213" name="as"/>
                <p:cNvSpPr txBox="1"/>
                <p:nvPr/>
              </p:nvSpPr>
              <p:spPr>
                <a:xfrm>
                  <a:off x="1805086" y="0"/>
                  <a:ext cx="543522" cy="55820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50800" tIns="50800" rIns="50800" bIns="50800" numCol="1" anchor="ctr">
                  <a:spAutoFit/>
                </a:bodyPr>
                <a:lstStyle>
                  <a:lvl1pPr algn="just" defTabSz="457200">
                    <a:lnSpc>
                      <a:spcPts val="8700"/>
                    </a:lnSpc>
                    <a:defRPr sz="3200" b="0"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r>
                    <a:t>as</a:t>
                  </a:r>
                </a:p>
              </p:txBody>
            </p:sp>
          </p:grpSp>
        </p:grpSp>
        <p:pic>
          <p:nvPicPr>
            <p:cNvPr id="216" name="latex-image-1.pdf" descr="latex-image-1.pdf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22822" y="977379"/>
              <a:ext cx="3721101" cy="469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18" name="Density of State"/>
          <p:cNvSpPr txBox="1"/>
          <p:nvPr/>
        </p:nvSpPr>
        <p:spPr>
          <a:xfrm>
            <a:off x="294436" y="484709"/>
            <a:ext cx="4596818" cy="817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5000" b="0">
                <a:solidFill>
                  <a:srgbClr val="00549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Density of State</a:t>
            </a:r>
          </a:p>
        </p:txBody>
      </p:sp>
      <p:sp>
        <p:nvSpPr>
          <p:cNvPr id="219" name="How do we get Χ(ρ)?"/>
          <p:cNvSpPr txBox="1"/>
          <p:nvPr/>
        </p:nvSpPr>
        <p:spPr>
          <a:xfrm>
            <a:off x="5035550" y="5111846"/>
            <a:ext cx="4417914" cy="558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 defTabSz="457200">
              <a:lnSpc>
                <a:spcPct val="150000"/>
              </a:lnSpc>
              <a:defRPr sz="32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How do we get Χ(ρ)?</a:t>
            </a:r>
          </a:p>
        </p:txBody>
      </p:sp>
      <p:sp>
        <p:nvSpPr>
          <p:cNvPr id="220" name="We know the size of the box enclosing each point is 1×1 (No unit, it’s a number space!)"/>
          <p:cNvSpPr txBox="1"/>
          <p:nvPr/>
        </p:nvSpPr>
        <p:spPr>
          <a:xfrm>
            <a:off x="5607050" y="6020395"/>
            <a:ext cx="7044333" cy="1954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 defTabSz="457200">
              <a:lnSpc>
                <a:spcPct val="150000"/>
              </a:lnSpc>
              <a:defRPr sz="3200" b="0">
                <a:latin typeface="Arial"/>
                <a:ea typeface="Arial"/>
                <a:cs typeface="Arial"/>
                <a:sym typeface="Arial"/>
              </a:defRPr>
            </a:pPr>
            <a:r>
              <a:t>We know the size of the box enclosing each point is 1×1 </a:t>
            </a:r>
            <a:r>
              <a:rPr>
                <a:solidFill>
                  <a:srgbClr val="0070C0"/>
                </a:solidFill>
              </a:rPr>
              <a:t>(No unit, it’s a number space!)</a:t>
            </a:r>
          </a:p>
        </p:txBody>
      </p:sp>
      <p:sp>
        <p:nvSpPr>
          <p:cNvPr id="221" name="Density of points in integer space Χ(ρ) = 1"/>
          <p:cNvSpPr txBox="1"/>
          <p:nvPr/>
        </p:nvSpPr>
        <p:spPr>
          <a:xfrm>
            <a:off x="5643788" y="8414422"/>
            <a:ext cx="7044333" cy="11805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 defTabSz="457200">
              <a:lnSpc>
                <a:spcPts val="8700"/>
              </a:lnSpc>
              <a:defRPr sz="32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Density of points in integer space Χ(ρ) = 1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1" animBg="1" advAuto="0"/>
      <p:bldP spid="207" grpId="2" animBg="1" advAuto="0"/>
      <p:bldP spid="219" grpId="3" animBg="1" advAuto="0"/>
      <p:bldP spid="220" grpId="4" animBg="1" advAuto="0"/>
      <p:bldP spid="221" grpId="5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"/>
          <p:cNvSpPr txBox="1"/>
          <p:nvPr/>
        </p:nvSpPr>
        <p:spPr>
          <a:xfrm>
            <a:off x="-3048000" y="1974849"/>
            <a:ext cx="152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 b="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 </a:t>
            </a:r>
          </a:p>
        </p:txBody>
      </p:sp>
      <p:pic>
        <p:nvPicPr>
          <p:cNvPr id="22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06" y="5652185"/>
            <a:ext cx="3486212" cy="41172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7" name="Group"/>
          <p:cNvGrpSpPr/>
          <p:nvPr/>
        </p:nvGrpSpPr>
        <p:grpSpPr>
          <a:xfrm>
            <a:off x="7272960" y="3918247"/>
            <a:ext cx="5647929" cy="1271589"/>
            <a:chOff x="0" y="0"/>
            <a:chExt cx="5647928" cy="1271587"/>
          </a:xfrm>
        </p:grpSpPr>
        <p:sp>
          <p:nvSpPr>
            <p:cNvPr id="225" name="For wave in x- and y-directions"/>
            <p:cNvSpPr txBox="1"/>
            <p:nvPr/>
          </p:nvSpPr>
          <p:spPr>
            <a:xfrm>
              <a:off x="0" y="0"/>
              <a:ext cx="5647929" cy="5582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457200">
                <a:lnSpc>
                  <a:spcPts val="8400"/>
                </a:lnSpc>
                <a:defRPr sz="3200" b="0">
                  <a:latin typeface="Arial"/>
                  <a:ea typeface="Arial"/>
                  <a:cs typeface="Arial"/>
                  <a:sym typeface="Arial"/>
                </a:defRPr>
              </a:pPr>
              <a:r>
                <a:t>For wave in </a:t>
              </a:r>
              <a:r>
                <a:rPr i="1"/>
                <a:t>x-</a:t>
              </a:r>
              <a:r>
                <a:t> and </a:t>
              </a:r>
              <a:r>
                <a:rPr i="1"/>
                <a:t>y</a:t>
              </a:r>
              <a:r>
                <a:t>-directions</a:t>
              </a:r>
            </a:p>
          </p:txBody>
        </p:sp>
        <p:pic>
          <p:nvPicPr>
            <p:cNvPr id="226" name="latex-image-1.pdf" descr="latex-image-1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8635" y="801687"/>
              <a:ext cx="5283201" cy="469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30" name="Group"/>
          <p:cNvGrpSpPr/>
          <p:nvPr/>
        </p:nvGrpSpPr>
        <p:grpSpPr>
          <a:xfrm>
            <a:off x="5848094" y="5258097"/>
            <a:ext cx="7072512" cy="1649071"/>
            <a:chOff x="0" y="0"/>
            <a:chExt cx="7072510" cy="1649069"/>
          </a:xfrm>
        </p:grpSpPr>
        <p:sp>
          <p:nvSpPr>
            <p:cNvPr id="228" name="The condition above can be written as"/>
            <p:cNvSpPr txBox="1"/>
            <p:nvPr/>
          </p:nvSpPr>
          <p:spPr>
            <a:xfrm>
              <a:off x="0" y="0"/>
              <a:ext cx="7072511" cy="5582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457200">
                <a:lnSpc>
                  <a:spcPts val="8200"/>
                </a:lnSpc>
                <a:defRPr sz="32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The condition above can be written as </a:t>
              </a:r>
            </a:p>
          </p:txBody>
        </p:sp>
        <p:pic>
          <p:nvPicPr>
            <p:cNvPr id="229" name="latex-image-1.pdf" descr="latex-image-1.pd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90980" y="810869"/>
              <a:ext cx="4876801" cy="8382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31" name="latex-image-1.pdf" descr="latex-image-1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5400" y="7280230"/>
            <a:ext cx="4826000" cy="9398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34" name="Group"/>
          <p:cNvGrpSpPr/>
          <p:nvPr/>
        </p:nvGrpSpPr>
        <p:grpSpPr>
          <a:xfrm>
            <a:off x="8626772" y="7204030"/>
            <a:ext cx="4306690" cy="1206501"/>
            <a:chOff x="0" y="0"/>
            <a:chExt cx="4306689" cy="1206500"/>
          </a:xfrm>
        </p:grpSpPr>
        <p:sp>
          <p:nvSpPr>
            <p:cNvPr id="232" name="or"/>
            <p:cNvSpPr txBox="1"/>
            <p:nvPr/>
          </p:nvSpPr>
          <p:spPr>
            <a:xfrm>
              <a:off x="0" y="338047"/>
              <a:ext cx="475655" cy="558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2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or</a:t>
              </a:r>
            </a:p>
          </p:txBody>
        </p:sp>
        <p:pic>
          <p:nvPicPr>
            <p:cNvPr id="233" name="latex-image-1.pdf" descr="latex-image-1.pdf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4489" y="0"/>
              <a:ext cx="3632201" cy="1206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35" name="latex-image-1.pdf" descr="latex-image-1.pd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55371" y="8480524"/>
            <a:ext cx="4686301" cy="1206501"/>
          </a:xfrm>
          <a:prstGeom prst="rect">
            <a:avLst/>
          </a:prstGeom>
          <a:ln w="12700">
            <a:miter lim="400000"/>
          </a:ln>
        </p:spPr>
      </p:pic>
      <p:sp>
        <p:nvSpPr>
          <p:cNvPr id="236" name="Density of State"/>
          <p:cNvSpPr txBox="1"/>
          <p:nvPr/>
        </p:nvSpPr>
        <p:spPr>
          <a:xfrm>
            <a:off x="294436" y="484709"/>
            <a:ext cx="4596818" cy="817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5000" b="0">
                <a:solidFill>
                  <a:srgbClr val="00549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Density of State</a:t>
            </a:r>
          </a:p>
        </p:txBody>
      </p:sp>
      <p:pic>
        <p:nvPicPr>
          <p:cNvPr id="237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4564" y="2422671"/>
            <a:ext cx="4919429" cy="2850912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sp>
        <p:nvSpPr>
          <p:cNvPr id="238" name="For standing waves, nodes at boundary implies"/>
          <p:cNvSpPr txBox="1"/>
          <p:nvPr/>
        </p:nvSpPr>
        <p:spPr>
          <a:xfrm>
            <a:off x="5500475" y="2056117"/>
            <a:ext cx="7107350" cy="484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6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For standing waves, nodes at boundary implies </a:t>
            </a:r>
          </a:p>
        </p:txBody>
      </p:sp>
      <p:pic>
        <p:nvPicPr>
          <p:cNvPr id="239" name="latex-image-1.pdf" descr="latex-image-1.pd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10798" y="2749638"/>
            <a:ext cx="3055835" cy="76908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2" name="Group"/>
          <p:cNvGrpSpPr/>
          <p:nvPr/>
        </p:nvGrpSpPr>
        <p:grpSpPr>
          <a:xfrm>
            <a:off x="8773438" y="2754054"/>
            <a:ext cx="4022879" cy="760255"/>
            <a:chOff x="0" y="0"/>
            <a:chExt cx="4022878" cy="760253"/>
          </a:xfrm>
        </p:grpSpPr>
        <p:pic>
          <p:nvPicPr>
            <p:cNvPr id="240" name="latex-image-1.pdf" descr="latex-image-1.pdf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95300" y="0"/>
              <a:ext cx="3527579" cy="76025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1" name="or"/>
            <p:cNvSpPr txBox="1"/>
            <p:nvPr/>
          </p:nvSpPr>
          <p:spPr>
            <a:xfrm>
              <a:off x="-1" y="137878"/>
              <a:ext cx="407902" cy="4844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6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or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5" animBg="1" advAuto="0"/>
      <p:bldP spid="227" grpId="6" animBg="1" advAuto="0"/>
      <p:bldP spid="230" grpId="7" animBg="1" advAuto="0"/>
      <p:bldP spid="231" grpId="8" animBg="1" advAuto="0"/>
      <p:bldP spid="234" grpId="9" animBg="1" advAuto="0"/>
      <p:bldP spid="235" grpId="10" animBg="1" advAuto="0"/>
      <p:bldP spid="237" grpId="1" animBg="1" advAuto="0"/>
      <p:bldP spid="238" grpId="2" animBg="1" advAuto="0"/>
      <p:bldP spid="239" grpId="3" animBg="1" advAuto="0"/>
      <p:bldP spid="242" grpId="4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"/>
          <p:cNvSpPr txBox="1"/>
          <p:nvPr/>
        </p:nvSpPr>
        <p:spPr>
          <a:xfrm>
            <a:off x="-3048000" y="1974849"/>
            <a:ext cx="152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 b="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 </a:t>
            </a:r>
          </a:p>
        </p:txBody>
      </p:sp>
      <p:pic>
        <p:nvPicPr>
          <p:cNvPr id="24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17" y="2715198"/>
            <a:ext cx="5155851" cy="475500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8" name="Group"/>
          <p:cNvGrpSpPr/>
          <p:nvPr/>
        </p:nvGrpSpPr>
        <p:grpSpPr>
          <a:xfrm>
            <a:off x="6216650" y="2114996"/>
            <a:ext cx="6512818" cy="2549179"/>
            <a:chOff x="0" y="0"/>
            <a:chExt cx="6512817" cy="2549177"/>
          </a:xfrm>
        </p:grpSpPr>
        <p:pic>
          <p:nvPicPr>
            <p:cNvPr id="246" name="latex-image-1.pdf" descr="latex-image-1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93913" y="1444277"/>
              <a:ext cx="3556001" cy="1104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7" name="Density of states is 1 state per unit volume of the number space"/>
            <p:cNvSpPr txBox="1"/>
            <p:nvPr/>
          </p:nvSpPr>
          <p:spPr>
            <a:xfrm>
              <a:off x="0" y="0"/>
              <a:ext cx="6512818" cy="1256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just" defTabSz="457200">
                <a:lnSpc>
                  <a:spcPct val="150000"/>
                </a:lnSpc>
                <a:defRPr sz="32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Density of states is 1 state per unit volume of the number space</a:t>
              </a:r>
            </a:p>
          </p:txBody>
        </p:sp>
      </p:grpSp>
      <p:grpSp>
        <p:nvGrpSpPr>
          <p:cNvPr id="257" name="Group"/>
          <p:cNvGrpSpPr/>
          <p:nvPr/>
        </p:nvGrpSpPr>
        <p:grpSpPr>
          <a:xfrm>
            <a:off x="6836035" y="5207297"/>
            <a:ext cx="5888869" cy="2504977"/>
            <a:chOff x="0" y="0"/>
            <a:chExt cx="5888868" cy="2504975"/>
          </a:xfrm>
        </p:grpSpPr>
        <p:grpSp>
          <p:nvGrpSpPr>
            <p:cNvPr id="255" name="Group"/>
            <p:cNvGrpSpPr/>
            <p:nvPr/>
          </p:nvGrpSpPr>
          <p:grpSpPr>
            <a:xfrm>
              <a:off x="0" y="0"/>
              <a:ext cx="5887777" cy="1269405"/>
              <a:chOff x="0" y="0"/>
              <a:chExt cx="5887776" cy="1269404"/>
            </a:xfrm>
          </p:grpSpPr>
          <p:grpSp>
            <p:nvGrpSpPr>
              <p:cNvPr id="251" name="Group"/>
              <p:cNvGrpSpPr/>
              <p:nvPr/>
            </p:nvGrpSpPr>
            <p:grpSpPr>
              <a:xfrm>
                <a:off x="0" y="0"/>
                <a:ext cx="5887777" cy="558205"/>
                <a:chOff x="0" y="0"/>
                <a:chExt cx="5887776" cy="558204"/>
              </a:xfrm>
            </p:grpSpPr>
            <p:sp>
              <p:nvSpPr>
                <p:cNvPr id="249" name="So, number of states between"/>
                <p:cNvSpPr txBox="1"/>
                <p:nvPr/>
              </p:nvSpPr>
              <p:spPr>
                <a:xfrm>
                  <a:off x="0" y="0"/>
                  <a:ext cx="5626497" cy="55820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50800" tIns="50800" rIns="50800" bIns="50800" numCol="1" anchor="ctr">
                  <a:spAutoFit/>
                </a:bodyPr>
                <a:lstStyle>
                  <a:lvl1pPr algn="l" defTabSz="457200">
                    <a:lnSpc>
                      <a:spcPts val="8200"/>
                    </a:lnSpc>
                    <a:defRPr sz="3200" b="0"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r>
                    <a:t>So, number of states between </a:t>
                  </a:r>
                </a:p>
              </p:txBody>
            </p:sp>
            <p:pic>
              <p:nvPicPr>
                <p:cNvPr id="250" name="latex-image-1.pdf" descr="latex-image-1.pdf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646476" y="114002"/>
                  <a:ext cx="241301" cy="33020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grpSp>
            <p:nvGrpSpPr>
              <p:cNvPr id="254" name="Group"/>
              <p:cNvGrpSpPr/>
              <p:nvPr/>
            </p:nvGrpSpPr>
            <p:grpSpPr>
              <a:xfrm>
                <a:off x="6783" y="711200"/>
                <a:ext cx="2201467" cy="558205"/>
                <a:chOff x="0" y="0"/>
                <a:chExt cx="2201465" cy="558204"/>
              </a:xfrm>
            </p:grpSpPr>
            <p:sp>
              <p:nvSpPr>
                <p:cNvPr id="252" name="and"/>
                <p:cNvSpPr txBox="1"/>
                <p:nvPr/>
              </p:nvSpPr>
              <p:spPr>
                <a:xfrm>
                  <a:off x="-1" y="0"/>
                  <a:ext cx="792362" cy="55820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50800" tIns="50800" rIns="50800" bIns="50800" numCol="1" anchor="ctr">
                  <a:spAutoFit/>
                </a:bodyPr>
                <a:lstStyle>
                  <a:lvl1pPr>
                    <a:defRPr sz="3200" b="0"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r>
                    <a:t>and</a:t>
                  </a:r>
                </a:p>
              </p:txBody>
            </p:sp>
            <p:pic>
              <p:nvPicPr>
                <p:cNvPr id="253" name="latex-image-1.pdf" descr="latex-image-1.pdf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1465" y="69552"/>
                  <a:ext cx="1270001" cy="419101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</p:grpSp>
        <p:pic>
          <p:nvPicPr>
            <p:cNvPr id="256" name="latex-image-1.pdf" descr="latex-image-1.pdf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29568" y="1400075"/>
              <a:ext cx="4559301" cy="1104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60" name="Group"/>
          <p:cNvGrpSpPr/>
          <p:nvPr/>
        </p:nvGrpSpPr>
        <p:grpSpPr>
          <a:xfrm>
            <a:off x="3947317" y="8382631"/>
            <a:ext cx="8816283" cy="558206"/>
            <a:chOff x="0" y="0"/>
            <a:chExt cx="8816282" cy="558204"/>
          </a:xfrm>
        </p:grpSpPr>
        <p:sp>
          <p:nvSpPr>
            <p:cNvPr id="258" name="But,"/>
            <p:cNvSpPr txBox="1"/>
            <p:nvPr/>
          </p:nvSpPr>
          <p:spPr>
            <a:xfrm>
              <a:off x="0" y="0"/>
              <a:ext cx="893766" cy="5582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rPr sz="3200" b="0">
                  <a:latin typeface="Arial"/>
                  <a:ea typeface="Arial"/>
                  <a:cs typeface="Arial"/>
                  <a:sym typeface="Arial"/>
                </a:rPr>
                <a:t>But</a:t>
              </a:r>
              <a:r>
                <a:t>, </a:t>
              </a:r>
            </a:p>
          </p:txBody>
        </p:sp>
        <p:pic>
          <p:nvPicPr>
            <p:cNvPr id="259" name="latex-image-1.pdf" descr="latex-image-1.pdf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07382" y="44152"/>
              <a:ext cx="7708901" cy="469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61" name="Density of State"/>
          <p:cNvSpPr txBox="1"/>
          <p:nvPr/>
        </p:nvSpPr>
        <p:spPr>
          <a:xfrm>
            <a:off x="294436" y="484709"/>
            <a:ext cx="4596818" cy="817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5000" b="0">
                <a:solidFill>
                  <a:srgbClr val="00549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Density of State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" grpId="1" animBg="1" advAuto="0"/>
      <p:bldP spid="257" grpId="2" animBg="1" advAuto="0"/>
      <p:bldP spid="260" grpId="3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"/>
          <p:cNvSpPr txBox="1"/>
          <p:nvPr/>
        </p:nvSpPr>
        <p:spPr>
          <a:xfrm>
            <a:off x="-3048000" y="1974849"/>
            <a:ext cx="152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 b="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 </a:t>
            </a:r>
          </a:p>
        </p:txBody>
      </p:sp>
      <p:grpSp>
        <p:nvGrpSpPr>
          <p:cNvPr id="266" name="Group"/>
          <p:cNvGrpSpPr/>
          <p:nvPr/>
        </p:nvGrpSpPr>
        <p:grpSpPr>
          <a:xfrm>
            <a:off x="356141" y="2360645"/>
            <a:ext cx="8105532" cy="1724092"/>
            <a:chOff x="0" y="0"/>
            <a:chExt cx="8105531" cy="1724091"/>
          </a:xfrm>
        </p:grpSpPr>
        <p:sp>
          <p:nvSpPr>
            <p:cNvPr id="264" name="Note that"/>
            <p:cNvSpPr txBox="1"/>
            <p:nvPr/>
          </p:nvSpPr>
          <p:spPr>
            <a:xfrm>
              <a:off x="0" y="0"/>
              <a:ext cx="1763515" cy="5582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just" defTabSz="457200">
                <a:lnSpc>
                  <a:spcPts val="8200"/>
                </a:lnSpc>
                <a:defRPr sz="32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Note that</a:t>
              </a:r>
            </a:p>
          </p:txBody>
        </p:sp>
        <p:pic>
          <p:nvPicPr>
            <p:cNvPr id="265" name="latex-image-1.pdf" descr="latex-image-1.pd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831" y="771591"/>
              <a:ext cx="8013701" cy="952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67" name="latex-image-1.pdf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7" y="4572297"/>
            <a:ext cx="9715501" cy="11303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74" name="Group"/>
          <p:cNvGrpSpPr/>
          <p:nvPr/>
        </p:nvGrpSpPr>
        <p:grpSpPr>
          <a:xfrm>
            <a:off x="324652" y="6012060"/>
            <a:ext cx="11866453" cy="1429843"/>
            <a:chOff x="0" y="0"/>
            <a:chExt cx="11866451" cy="1429841"/>
          </a:xfrm>
        </p:grpSpPr>
        <p:grpSp>
          <p:nvGrpSpPr>
            <p:cNvPr id="272" name="Group"/>
            <p:cNvGrpSpPr/>
            <p:nvPr/>
          </p:nvGrpSpPr>
          <p:grpSpPr>
            <a:xfrm>
              <a:off x="0" y="0"/>
              <a:ext cx="11866452" cy="939800"/>
              <a:chOff x="0" y="0"/>
              <a:chExt cx="11866451" cy="939800"/>
            </a:xfrm>
          </p:grpSpPr>
          <p:sp>
            <p:nvSpPr>
              <p:cNvPr id="268" name="Note that"/>
              <p:cNvSpPr txBox="1"/>
              <p:nvPr/>
            </p:nvSpPr>
            <p:spPr>
              <a:xfrm>
                <a:off x="0" y="190797"/>
                <a:ext cx="1876425" cy="5582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algn="l" defTabSz="457200">
                  <a:lnSpc>
                    <a:spcPts val="8000"/>
                  </a:lnSpc>
                  <a:defRPr sz="3200" b="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Note that </a:t>
                </a:r>
              </a:p>
            </p:txBody>
          </p:sp>
          <p:pic>
            <p:nvPicPr>
              <p:cNvPr id="269" name="latex-image-1.pdf" descr="latex-image-1.pdf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50433" y="260350"/>
                <a:ext cx="1473201" cy="4191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70" name="(the volume of the enclosure) and"/>
              <p:cNvSpPr txBox="1"/>
              <p:nvPr/>
            </p:nvSpPr>
            <p:spPr>
              <a:xfrm>
                <a:off x="3602572" y="190797"/>
                <a:ext cx="6281540" cy="5582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 algn="l" defTabSz="457200">
                  <a:lnSpc>
                    <a:spcPts val="8000"/>
                  </a:lnSpc>
                  <a:defRPr sz="3200" b="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t>(the volume of the enclosure) and </a:t>
                </a:r>
              </a:p>
            </p:txBody>
          </p:sp>
          <p:pic>
            <p:nvPicPr>
              <p:cNvPr id="271" name="latex-image-1.pdf" descr="latex-image-1.pdf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63051" y="0"/>
                <a:ext cx="1803401" cy="9398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273" name="we can write"/>
            <p:cNvSpPr txBox="1"/>
            <p:nvPr/>
          </p:nvSpPr>
          <p:spPr>
            <a:xfrm>
              <a:off x="12889" y="871636"/>
              <a:ext cx="2372916" cy="558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2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we can write</a:t>
              </a:r>
            </a:p>
          </p:txBody>
        </p:sp>
      </p:grpSp>
      <p:pic>
        <p:nvPicPr>
          <p:cNvPr id="275" name="latex-image-1.pdf" descr="latex-image-1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967" y="7689353"/>
            <a:ext cx="8648701" cy="1130301"/>
          </a:xfrm>
          <a:prstGeom prst="rect">
            <a:avLst/>
          </a:prstGeom>
          <a:ln w="12700">
            <a:miter lim="400000"/>
          </a:ln>
        </p:spPr>
      </p:pic>
      <p:sp>
        <p:nvSpPr>
          <p:cNvPr id="276" name="Density of State"/>
          <p:cNvSpPr txBox="1"/>
          <p:nvPr/>
        </p:nvSpPr>
        <p:spPr>
          <a:xfrm>
            <a:off x="294436" y="484709"/>
            <a:ext cx="4596818" cy="817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5000" b="0">
                <a:solidFill>
                  <a:srgbClr val="00549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Density of State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" grpId="1" animBg="1" advAuto="0"/>
      <p:bldP spid="267" grpId="2" animBg="1" advAuto="0"/>
      <p:bldP spid="274" grpId="3" animBg="1" advAuto="0"/>
      <p:bldP spid="275" grpId="4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"/>
          <p:cNvSpPr txBox="1"/>
          <p:nvPr/>
        </p:nvSpPr>
        <p:spPr>
          <a:xfrm>
            <a:off x="-3048000" y="1974849"/>
            <a:ext cx="152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 b="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 </a:t>
            </a:r>
          </a:p>
        </p:txBody>
      </p:sp>
      <p:sp>
        <p:nvSpPr>
          <p:cNvPr id="279" name="BBR spectral Density"/>
          <p:cNvSpPr txBox="1"/>
          <p:nvPr/>
        </p:nvSpPr>
        <p:spPr>
          <a:xfrm>
            <a:off x="298011" y="1536663"/>
            <a:ext cx="4247357" cy="558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BBR spectral Density</a:t>
            </a:r>
          </a:p>
        </p:txBody>
      </p:sp>
      <p:sp>
        <p:nvSpPr>
          <p:cNvPr id="280" name="Finally, we have to account for the fact that each k-state is 2-fold degenerate due to the two possible polarizations  of the E-field for each mode, So we get"/>
          <p:cNvSpPr txBox="1"/>
          <p:nvPr/>
        </p:nvSpPr>
        <p:spPr>
          <a:xfrm>
            <a:off x="323850" y="2271745"/>
            <a:ext cx="11887399" cy="1954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 defTabSz="457200">
              <a:lnSpc>
                <a:spcPct val="150000"/>
              </a:lnSpc>
              <a:defRPr sz="3200" b="0">
                <a:latin typeface="Arial"/>
                <a:ea typeface="Arial"/>
                <a:cs typeface="Arial"/>
                <a:sym typeface="Arial"/>
              </a:defRPr>
            </a:pPr>
            <a:r>
              <a:t>Finally, we have to account for the fact that each </a:t>
            </a:r>
            <a:r>
              <a:rPr i="1"/>
              <a:t>k</a:t>
            </a:r>
            <a:r>
              <a:t>-state is 2-fold degenerate due to the two possible </a:t>
            </a:r>
            <a:r>
              <a:rPr b="1" i="1"/>
              <a:t>polarizations </a:t>
            </a:r>
            <a:r>
              <a:rPr i="1"/>
              <a:t> </a:t>
            </a:r>
            <a:r>
              <a:t>of the E-field for each mode, So we get</a:t>
            </a:r>
          </a:p>
        </p:txBody>
      </p:sp>
      <p:grpSp>
        <p:nvGrpSpPr>
          <p:cNvPr id="283" name="Group"/>
          <p:cNvGrpSpPr/>
          <p:nvPr/>
        </p:nvGrpSpPr>
        <p:grpSpPr>
          <a:xfrm>
            <a:off x="258266" y="6185197"/>
            <a:ext cx="12299322" cy="1866013"/>
            <a:chOff x="0" y="0"/>
            <a:chExt cx="12299321" cy="1866012"/>
          </a:xfrm>
        </p:grpSpPr>
        <p:sp>
          <p:nvSpPr>
            <p:cNvPr id="281" name="Now you can verify"/>
            <p:cNvSpPr txBox="1"/>
            <p:nvPr/>
          </p:nvSpPr>
          <p:spPr>
            <a:xfrm>
              <a:off x="-1" y="0"/>
              <a:ext cx="3547469" cy="5582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2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Now you can verify</a:t>
              </a:r>
            </a:p>
          </p:txBody>
        </p:sp>
        <p:pic>
          <p:nvPicPr>
            <p:cNvPr id="282" name="latex-image-1.pdf" descr="latex-image-1.pd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833" y="774692"/>
              <a:ext cx="12265489" cy="109132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84" name="Density of State"/>
          <p:cNvSpPr txBox="1"/>
          <p:nvPr/>
        </p:nvSpPr>
        <p:spPr>
          <a:xfrm>
            <a:off x="294436" y="484709"/>
            <a:ext cx="4596818" cy="817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5000" b="0">
                <a:solidFill>
                  <a:srgbClr val="00549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Density of State</a:t>
            </a:r>
          </a:p>
        </p:txBody>
      </p:sp>
      <p:pic>
        <p:nvPicPr>
          <p:cNvPr id="285" name="latex-image-1.pdf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0" y="4697776"/>
            <a:ext cx="3479800" cy="101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" grpId="1" animBg="1" advAuto="0"/>
      <p:bldP spid="280" grpId="2" animBg="1" advAuto="0"/>
      <p:bldP spid="283" grpId="4" animBg="1" advAuto="0"/>
      <p:bldP spid="285" grpId="3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"/>
          <p:cNvSpPr txBox="1"/>
          <p:nvPr/>
        </p:nvSpPr>
        <p:spPr>
          <a:xfrm>
            <a:off x="-3048000" y="1974849"/>
            <a:ext cx="152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 b="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 </a:t>
            </a:r>
          </a:p>
        </p:txBody>
      </p:sp>
      <p:sp>
        <p:nvSpPr>
          <p:cNvPr id="288" name="Planck’s Lucky Guess"/>
          <p:cNvSpPr txBox="1"/>
          <p:nvPr/>
        </p:nvSpPr>
        <p:spPr>
          <a:xfrm>
            <a:off x="294436" y="484709"/>
            <a:ext cx="6490656" cy="817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5000" b="0">
                <a:solidFill>
                  <a:srgbClr val="0054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Planck’s Lucky Guess</a:t>
            </a:r>
            <a:r>
              <a:rPr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28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45" y="1358900"/>
            <a:ext cx="12461110" cy="40515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9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966" y="4977776"/>
            <a:ext cx="7402868" cy="48997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" grpId="1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300px-Mplwp_blackbody_nu_planck-wien-rj_5800K.svg.png" descr="300px-Mplwp_blackbody_nu_planck-wien-rj_5800K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037" y="3250309"/>
            <a:ext cx="4879473" cy="3252982"/>
          </a:xfrm>
          <a:prstGeom prst="rect">
            <a:avLst/>
          </a:prstGeom>
          <a:ln w="12700">
            <a:miter lim="400000"/>
          </a:ln>
        </p:spPr>
      </p:pic>
      <p:pic>
        <p:nvPicPr>
          <p:cNvPr id="29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19" y="3491845"/>
            <a:ext cx="6994654" cy="2274218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Deduce the results of Rayleigh-Jeans Law and Wien’s Law from Planck’s results."/>
          <p:cNvSpPr txBox="1"/>
          <p:nvPr/>
        </p:nvSpPr>
        <p:spPr>
          <a:xfrm>
            <a:off x="606501" y="7160870"/>
            <a:ext cx="1179179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Deduce the results of Rayleigh-Jeans Law and Wien’s Law from Planck’s results.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" grpId="1" animBg="1" advAuto="0"/>
      <p:bldP spid="294" grpId="2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images.jpg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224" y="1739701"/>
            <a:ext cx="6634136" cy="3836499"/>
          </a:xfrm>
          <a:prstGeom prst="rect">
            <a:avLst/>
          </a:prstGeom>
          <a:ln w="12700">
            <a:miter lim="400000"/>
          </a:ln>
        </p:spPr>
      </p:pic>
      <p:sp>
        <p:nvSpPr>
          <p:cNvPr id="297" name="Text"/>
          <p:cNvSpPr txBox="1"/>
          <p:nvPr/>
        </p:nvSpPr>
        <p:spPr>
          <a:xfrm>
            <a:off x="-3048000" y="1974849"/>
            <a:ext cx="152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 b="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 </a:t>
            </a:r>
          </a:p>
        </p:txBody>
      </p:sp>
      <p:sp>
        <p:nvSpPr>
          <p:cNvPr id="298" name="Distribution Function"/>
          <p:cNvSpPr txBox="1"/>
          <p:nvPr/>
        </p:nvSpPr>
        <p:spPr>
          <a:xfrm>
            <a:off x="294436" y="484709"/>
            <a:ext cx="6078898" cy="817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5000" b="0">
                <a:solidFill>
                  <a:srgbClr val="00549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Distribution Function </a:t>
            </a:r>
          </a:p>
        </p:txBody>
      </p:sp>
      <p:pic>
        <p:nvPicPr>
          <p:cNvPr id="299" name="latex-image-1.pdf" descr="latex-image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50" y="1555750"/>
            <a:ext cx="4610100" cy="952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02" name="Group"/>
          <p:cNvGrpSpPr/>
          <p:nvPr/>
        </p:nvGrpSpPr>
        <p:grpSpPr>
          <a:xfrm>
            <a:off x="404621" y="3187997"/>
            <a:ext cx="5761230" cy="1360389"/>
            <a:chOff x="0" y="0"/>
            <a:chExt cx="5761228" cy="1360388"/>
          </a:xfrm>
        </p:grpSpPr>
        <p:sp>
          <p:nvSpPr>
            <p:cNvPr id="300" name="Case I:"/>
            <p:cNvSpPr txBox="1"/>
            <p:nvPr/>
          </p:nvSpPr>
          <p:spPr>
            <a:xfrm>
              <a:off x="-1" y="0"/>
              <a:ext cx="1559919" cy="5582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Case I: </a:t>
              </a:r>
            </a:p>
          </p:txBody>
        </p:sp>
        <p:pic>
          <p:nvPicPr>
            <p:cNvPr id="301" name="latex-image-1.pdf" descr="latex-image-1.pd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028" y="890488"/>
              <a:ext cx="5664201" cy="469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06" name="Group"/>
          <p:cNvGrpSpPr/>
          <p:nvPr/>
        </p:nvGrpSpPr>
        <p:grpSpPr>
          <a:xfrm>
            <a:off x="411666" y="5282313"/>
            <a:ext cx="7267667" cy="2162864"/>
            <a:chOff x="0" y="0"/>
            <a:chExt cx="7267666" cy="2162862"/>
          </a:xfrm>
        </p:grpSpPr>
        <p:sp>
          <p:nvSpPr>
            <p:cNvPr id="303" name="Case II:"/>
            <p:cNvSpPr txBox="1"/>
            <p:nvPr/>
          </p:nvSpPr>
          <p:spPr>
            <a:xfrm>
              <a:off x="-1" y="0"/>
              <a:ext cx="1672830" cy="5582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2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Case II: </a:t>
              </a:r>
            </a:p>
          </p:txBody>
        </p:sp>
        <p:pic>
          <p:nvPicPr>
            <p:cNvPr id="304" name="latex-image-1.pdf" descr="latex-image-1.pdf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0266" y="802183"/>
              <a:ext cx="7137401" cy="546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5" name="latex-image-1.pdf" descr="latex-image-1.pdf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80375" y="1692962"/>
              <a:ext cx="3657601" cy="469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07" name="Occupation probability of lowest energy states increases exponentially, at sufficiently low temperature, all particles drop down to the ground energy state: Bose-Einstein Condensation"/>
          <p:cNvSpPr txBox="1"/>
          <p:nvPr/>
        </p:nvSpPr>
        <p:spPr>
          <a:xfrm>
            <a:off x="677011" y="7886810"/>
            <a:ext cx="11550254" cy="1680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>
              <a:lnSpc>
                <a:spcPct val="120000"/>
              </a:lnSpc>
              <a:defRPr sz="32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Occupation probability of lowest energy states increases exponentially, at sufficiently low temperature, all particles drop down to the ground energy state: Bose-Einstein Condensation 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" grpId="4" animBg="1" advAuto="0"/>
      <p:bldP spid="302" grpId="1" animBg="1" advAuto="0"/>
      <p:bldP spid="306" grpId="2" animBg="1" advAuto="0"/>
      <p:bldP spid="307" grpId="3" animBg="1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Recommended Readings"/>
          <p:cNvSpPr txBox="1"/>
          <p:nvPr/>
        </p:nvSpPr>
        <p:spPr>
          <a:xfrm>
            <a:off x="343606" y="714610"/>
            <a:ext cx="7279756" cy="817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5000" b="0">
                <a:solidFill>
                  <a:srgbClr val="00549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Recommended Readings</a:t>
            </a:r>
          </a:p>
        </p:txBody>
      </p:sp>
      <p:pic>
        <p:nvPicPr>
          <p:cNvPr id="310" name="Unknown.jpeg" descr="Unknown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7145" y="3933636"/>
            <a:ext cx="3117690" cy="3893235"/>
          </a:xfrm>
          <a:prstGeom prst="rect">
            <a:avLst/>
          </a:prstGeom>
          <a:ln w="12700">
            <a:miter lim="400000"/>
          </a:ln>
        </p:spPr>
      </p:pic>
      <p:sp>
        <p:nvSpPr>
          <p:cNvPr id="311" name="Statistical Physics, Chapter 10, Section 10.4"/>
          <p:cNvSpPr txBox="1"/>
          <p:nvPr/>
        </p:nvSpPr>
        <p:spPr>
          <a:xfrm>
            <a:off x="208309" y="2427909"/>
            <a:ext cx="12034350" cy="60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150000"/>
              </a:lnSpc>
              <a:defRPr sz="3500" b="0"/>
            </a:lvl1pPr>
          </a:lstStyle>
          <a:p>
            <a:r>
              <a:t>Statistical Physics, Chapter 10, Section 10.4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adiation:"/>
          <p:cNvSpPr txBox="1"/>
          <p:nvPr/>
        </p:nvSpPr>
        <p:spPr>
          <a:xfrm>
            <a:off x="444475" y="401026"/>
            <a:ext cx="2973661" cy="817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5000" b="0">
                <a:solidFill>
                  <a:srgbClr val="00549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Radiation:</a:t>
            </a:r>
          </a:p>
        </p:txBody>
      </p:sp>
      <p:pic>
        <p:nvPicPr>
          <p:cNvPr id="125" name="3480024771_80bb55faea.jpg" descr="3480024771_80bb55fae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946" y="1810785"/>
            <a:ext cx="5070819" cy="3377165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Two questions can be asked…"/>
          <p:cNvSpPr txBox="1"/>
          <p:nvPr/>
        </p:nvSpPr>
        <p:spPr>
          <a:xfrm>
            <a:off x="1081440" y="5736006"/>
            <a:ext cx="6552823" cy="595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3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Two questions can be asked…</a:t>
            </a:r>
          </a:p>
        </p:txBody>
      </p:sp>
      <p:sp>
        <p:nvSpPr>
          <p:cNvPr id="127" name="Why should a (hot) body emit radiation?…"/>
          <p:cNvSpPr txBox="1"/>
          <p:nvPr/>
        </p:nvSpPr>
        <p:spPr>
          <a:xfrm>
            <a:off x="2262807" y="6755755"/>
            <a:ext cx="9442017" cy="23657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 algn="l" defTabSz="457200">
              <a:buSzPct val="100000"/>
              <a:buChar char="✴"/>
              <a:defRPr sz="3500" b="0">
                <a:latin typeface="Arial"/>
                <a:ea typeface="Arial"/>
                <a:cs typeface="Arial"/>
                <a:sym typeface="Arial"/>
              </a:defRPr>
            </a:pPr>
            <a:r>
              <a:t> Why should a (hot) body emit radiation?</a:t>
            </a:r>
          </a:p>
          <a:p>
            <a:pPr marL="228600" indent="-228600" algn="l" defTabSz="457200">
              <a:buSzPct val="100000"/>
              <a:buChar char="✴"/>
              <a:defRPr sz="3500" b="0"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 marL="228600" indent="-228600" algn="l" defTabSz="457200">
              <a:lnSpc>
                <a:spcPct val="150000"/>
              </a:lnSpc>
              <a:buSzPct val="100000"/>
              <a:buChar char="✴"/>
              <a:defRPr sz="3500" b="0">
                <a:latin typeface="Arial"/>
                <a:ea typeface="Arial"/>
                <a:cs typeface="Arial"/>
                <a:sym typeface="Arial"/>
              </a:defRPr>
            </a:pPr>
            <a:r>
              <a:t> How does the intensity of radiation vary with wavelength (at different temperatures)?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1" animBg="1" advAuto="0"/>
      <p:bldP spid="127" grpId="2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3480024771_80bb55faea.jpg" descr="3480024771_80bb55fae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946" y="1556533"/>
            <a:ext cx="3586596" cy="2388672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Any heated solid emits radiation in a continuous spectrum. Some empirical observations:"/>
          <p:cNvSpPr txBox="1"/>
          <p:nvPr/>
        </p:nvSpPr>
        <p:spPr>
          <a:xfrm>
            <a:off x="118175" y="4602517"/>
            <a:ext cx="12768450" cy="1100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 defTabSz="457200">
              <a:lnSpc>
                <a:spcPct val="150000"/>
              </a:lnSpc>
              <a:spcBef>
                <a:spcPts val="1200"/>
              </a:spcBef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Any heated solid emits radiation in a </a:t>
            </a:r>
            <a:r>
              <a:rPr>
                <a:solidFill>
                  <a:srgbClr val="FF0000"/>
                </a:solidFill>
              </a:rPr>
              <a:t>continuous spectrum</a:t>
            </a:r>
            <a:r>
              <a:t>. Some empirical observations: </a:t>
            </a:r>
          </a:p>
        </p:txBody>
      </p:sp>
      <p:sp>
        <p:nvSpPr>
          <p:cNvPr id="131" name="A Universal character of all heated objects"/>
          <p:cNvSpPr txBox="1"/>
          <p:nvPr/>
        </p:nvSpPr>
        <p:spPr>
          <a:xfrm>
            <a:off x="2916067" y="9086732"/>
            <a:ext cx="7786577" cy="520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ts val="5100"/>
              </a:lnSpc>
              <a:spcBef>
                <a:spcPts val="1200"/>
              </a:spcBef>
              <a:defRPr sz="3000">
                <a:solidFill>
                  <a:srgbClr val="9411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A Universal character of all heated objects</a:t>
            </a:r>
          </a:p>
        </p:txBody>
      </p:sp>
      <p:sp>
        <p:nvSpPr>
          <p:cNvPr id="132" name="Radiation:"/>
          <p:cNvSpPr txBox="1"/>
          <p:nvPr/>
        </p:nvSpPr>
        <p:spPr>
          <a:xfrm>
            <a:off x="444475" y="401026"/>
            <a:ext cx="2973661" cy="817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5000" b="0">
                <a:solidFill>
                  <a:srgbClr val="00549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Radiation:</a:t>
            </a:r>
          </a:p>
        </p:txBody>
      </p:sp>
      <p:sp>
        <p:nvSpPr>
          <p:cNvPr id="133" name="The hotter the body the higher the frequency of radiation. (First the body becomes red hot and then becomes white hot)."/>
          <p:cNvSpPr txBox="1"/>
          <p:nvPr/>
        </p:nvSpPr>
        <p:spPr>
          <a:xfrm>
            <a:off x="118175" y="6067493"/>
            <a:ext cx="12768450" cy="1100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152403" indent="-152403" algn="just" defTabSz="457200">
              <a:lnSpc>
                <a:spcPct val="150000"/>
              </a:lnSpc>
              <a:spcBef>
                <a:spcPts val="1200"/>
              </a:spcBef>
              <a:buSzPct val="100000"/>
              <a:buChar char="✴"/>
              <a:defRPr sz="2800" b="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>
                <a:latin typeface="Arial"/>
                <a:ea typeface="Arial"/>
                <a:cs typeface="Arial"/>
                <a:sym typeface="Arial"/>
              </a:rPr>
              <a:t>The hotter the body the higher the frequency of radiation. (First the body becomes </a:t>
            </a:r>
            <a:r>
              <a:rPr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red hot </a:t>
            </a:r>
            <a:r>
              <a:rPr b="1">
                <a:latin typeface="Arial"/>
                <a:ea typeface="Arial"/>
                <a:cs typeface="Arial"/>
                <a:sym typeface="Arial"/>
              </a:rPr>
              <a:t>and then becomes </a:t>
            </a:r>
            <a:r>
              <a:rPr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white hot</a:t>
            </a:r>
            <a:r>
              <a:rPr b="1">
                <a:latin typeface="Arial"/>
                <a:ea typeface="Arial"/>
                <a:cs typeface="Arial"/>
                <a:sym typeface="Arial"/>
              </a:rPr>
              <a:t>).</a:t>
            </a:r>
          </a:p>
        </p:txBody>
      </p:sp>
      <p:sp>
        <p:nvSpPr>
          <p:cNvPr id="134" name="The frequency of radiation is independent of the object being heated. It depends only on the temperature."/>
          <p:cNvSpPr txBox="1"/>
          <p:nvPr/>
        </p:nvSpPr>
        <p:spPr>
          <a:xfrm>
            <a:off x="132060" y="7589812"/>
            <a:ext cx="12768450" cy="1100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marL="152403" indent="-152403" algn="just" defTabSz="457200">
              <a:lnSpc>
                <a:spcPct val="150000"/>
              </a:lnSpc>
              <a:spcBef>
                <a:spcPts val="1200"/>
              </a:spcBef>
              <a:buSzPct val="100000"/>
              <a:buChar char="✴"/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b="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>
                <a:latin typeface="Arial"/>
                <a:ea typeface="Arial"/>
                <a:cs typeface="Arial"/>
                <a:sym typeface="Arial"/>
              </a:rPr>
              <a:t>The frequency of radiation is independent of the object being heated. It depends only on the temperature.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1" animBg="1" advAuto="0"/>
      <p:bldP spid="131" grpId="4" animBg="1" advAuto="0"/>
      <p:bldP spid="133" grpId="2" animBg="1" advAuto="0"/>
      <p:bldP spid="134" grpId="3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Black-body Radiation (Recap)"/>
          <p:cNvSpPr txBox="1"/>
          <p:nvPr/>
        </p:nvSpPr>
        <p:spPr>
          <a:xfrm>
            <a:off x="369006" y="302486"/>
            <a:ext cx="8549756" cy="817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5000" b="0">
                <a:solidFill>
                  <a:srgbClr val="00549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Black-body Radiation (Recap)</a:t>
            </a:r>
          </a:p>
        </p:txBody>
      </p:sp>
      <p:grpSp>
        <p:nvGrpSpPr>
          <p:cNvPr id="139" name="Group"/>
          <p:cNvGrpSpPr/>
          <p:nvPr/>
        </p:nvGrpSpPr>
        <p:grpSpPr>
          <a:xfrm>
            <a:off x="327626" y="1383475"/>
            <a:ext cx="6166968" cy="4926745"/>
            <a:chOff x="0" y="0"/>
            <a:chExt cx="6166966" cy="4926744"/>
          </a:xfrm>
        </p:grpSpPr>
        <p:pic>
          <p:nvPicPr>
            <p:cNvPr id="137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772090"/>
              <a:ext cx="6166967" cy="41546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8" name="Recap from XI class"/>
            <p:cNvSpPr txBox="1"/>
            <p:nvPr/>
          </p:nvSpPr>
          <p:spPr>
            <a:xfrm>
              <a:off x="132367" y="-1"/>
              <a:ext cx="3753613" cy="5604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3000">
                  <a:solidFill>
                    <a:srgbClr val="0433FF"/>
                  </a:solidFill>
                </a:defRPr>
              </a:lvl1pPr>
            </a:lstStyle>
            <a:p>
              <a:r>
                <a:t>Recap from XI class</a:t>
              </a:r>
            </a:p>
          </p:txBody>
        </p:sp>
      </p:grpSp>
      <p:pic>
        <p:nvPicPr>
          <p:cNvPr id="14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374" y="6166132"/>
            <a:ext cx="4140002" cy="36658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2316" y="6922113"/>
            <a:ext cx="6020860" cy="1746081"/>
          </a:xfrm>
          <a:prstGeom prst="rect">
            <a:avLst/>
          </a:prstGeom>
          <a:ln w="25400">
            <a:solidFill>
              <a:srgbClr val="941100"/>
            </a:solidFill>
            <a:miter lim="400000"/>
          </a:ln>
        </p:spPr>
      </p:pic>
      <p:grpSp>
        <p:nvGrpSpPr>
          <p:cNvPr id="144" name="Group"/>
          <p:cNvGrpSpPr/>
          <p:nvPr/>
        </p:nvGrpSpPr>
        <p:grpSpPr>
          <a:xfrm>
            <a:off x="7962999" y="2193173"/>
            <a:ext cx="4140002" cy="3307349"/>
            <a:chOff x="0" y="0"/>
            <a:chExt cx="4140001" cy="3307348"/>
          </a:xfrm>
        </p:grpSpPr>
        <p:pic>
          <p:nvPicPr>
            <p:cNvPr id="142" name="Unknown.jpeg" descr="Unknown.jpe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9150" y="0"/>
              <a:ext cx="2171970" cy="27122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3" name="Gustav Kirchhoff  (1824-1887)"/>
            <p:cNvSpPr txBox="1"/>
            <p:nvPr/>
          </p:nvSpPr>
          <p:spPr>
            <a:xfrm>
              <a:off x="0" y="2860119"/>
              <a:ext cx="4140002" cy="4472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 defTabSz="457200">
                <a:spcBef>
                  <a:spcPts val="1200"/>
                </a:spcBef>
                <a:defRPr>
                  <a:latin typeface="Arial"/>
                  <a:ea typeface="Arial"/>
                  <a:cs typeface="Arial"/>
                  <a:sym typeface="Arial"/>
                </a:defRPr>
              </a:pPr>
              <a:r>
                <a:t>Gustav Kirchhoff  </a:t>
              </a:r>
              <a:r>
                <a:rPr sz="2000" b="0"/>
                <a:t>(1824-1887)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1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ayleigh–Jeans (1900): “Sources of radiation are atoms in a state of oscillation (classical oscillators)”"/>
          <p:cNvSpPr txBox="1"/>
          <p:nvPr/>
        </p:nvSpPr>
        <p:spPr>
          <a:xfrm>
            <a:off x="534094" y="2333591"/>
            <a:ext cx="7469031" cy="1903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>
              <a:lnSpc>
                <a:spcPct val="150000"/>
              </a:lnSpc>
              <a:spcBef>
                <a:spcPts val="4200"/>
              </a:spcBef>
              <a:defRPr sz="3200"/>
            </a:pPr>
            <a:r>
              <a:t>Rayleigh–Jeans (1900): </a:t>
            </a:r>
            <a:r>
              <a:rPr sz="2800" b="0"/>
              <a:t>“Sources of radiation are </a:t>
            </a:r>
            <a:r>
              <a:rPr sz="2800" b="0">
                <a:solidFill>
                  <a:srgbClr val="941100"/>
                </a:solidFill>
              </a:rPr>
              <a:t>atoms</a:t>
            </a:r>
            <a:r>
              <a:rPr sz="2800" b="0">
                <a:solidFill>
                  <a:srgbClr val="F7B615"/>
                </a:solidFill>
              </a:rPr>
              <a:t> </a:t>
            </a:r>
            <a:r>
              <a:rPr sz="2800" b="0"/>
              <a:t>in a state of oscillation </a:t>
            </a:r>
            <a:r>
              <a:rPr sz="2800" b="0">
                <a:solidFill>
                  <a:srgbClr val="941100"/>
                </a:solidFill>
              </a:rPr>
              <a:t>(classical oscillators)</a:t>
            </a:r>
            <a:r>
              <a:rPr sz="2800" b="0"/>
              <a:t>” </a:t>
            </a:r>
          </a:p>
        </p:txBody>
      </p:sp>
      <p:pic>
        <p:nvPicPr>
          <p:cNvPr id="14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8445" y="1894829"/>
            <a:ext cx="4139705" cy="4107202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Birth of Quantum Physics !!"/>
          <p:cNvSpPr txBox="1"/>
          <p:nvPr/>
        </p:nvSpPr>
        <p:spPr>
          <a:xfrm>
            <a:off x="5424827" y="9064741"/>
            <a:ext cx="5719928" cy="609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>
                <a:solidFill>
                  <a:srgbClr val="FF2600"/>
                </a:solidFill>
              </a:defRPr>
            </a:lvl1pPr>
          </a:lstStyle>
          <a:p>
            <a:r>
              <a:t>Birth of Quantum Physics !!</a:t>
            </a:r>
          </a:p>
        </p:txBody>
      </p:sp>
      <p:grpSp>
        <p:nvGrpSpPr>
          <p:cNvPr id="154" name="Group"/>
          <p:cNvGrpSpPr/>
          <p:nvPr/>
        </p:nvGrpSpPr>
        <p:grpSpPr>
          <a:xfrm>
            <a:off x="455198" y="4886273"/>
            <a:ext cx="12126376" cy="4492864"/>
            <a:chOff x="0" y="0"/>
            <a:chExt cx="12126375" cy="4492863"/>
          </a:xfrm>
        </p:grpSpPr>
        <p:sp>
          <p:nvSpPr>
            <p:cNvPr id="149" name="Max-Planck (1901): “The elementary oscillators could emit and absorb EM radiation ONLY in discrete packets”"/>
            <p:cNvSpPr txBox="1"/>
            <p:nvPr/>
          </p:nvSpPr>
          <p:spPr>
            <a:xfrm>
              <a:off x="4466646" y="1420773"/>
              <a:ext cx="7659730" cy="1903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just">
                <a:lnSpc>
                  <a:spcPct val="150000"/>
                </a:lnSpc>
                <a:spcBef>
                  <a:spcPts val="4200"/>
                </a:spcBef>
                <a:defRPr sz="3200"/>
              </a:pPr>
              <a:r>
                <a:t>Max-Planck (1901): </a:t>
              </a:r>
              <a:r>
                <a:rPr sz="2800" b="0"/>
                <a:t>“The elementary oscillators could emit and absorb EM radiation ONLY in </a:t>
              </a:r>
              <a:r>
                <a:rPr sz="2800" b="0">
                  <a:solidFill>
                    <a:srgbClr val="C00000"/>
                  </a:solidFill>
                </a:rPr>
                <a:t>discrete packets</a:t>
              </a:r>
              <a:r>
                <a:rPr sz="2800" b="0"/>
                <a:t>”</a:t>
              </a:r>
            </a:p>
          </p:txBody>
        </p:sp>
        <p:pic>
          <p:nvPicPr>
            <p:cNvPr id="150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4523426" cy="44928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53" name="Group"/>
            <p:cNvGrpSpPr/>
            <p:nvPr/>
          </p:nvGrpSpPr>
          <p:grpSpPr>
            <a:xfrm>
              <a:off x="4969628" y="3493641"/>
              <a:ext cx="5533347" cy="400880"/>
              <a:chOff x="0" y="0"/>
              <a:chExt cx="5533345" cy="400879"/>
            </a:xfrm>
          </p:grpSpPr>
          <p:pic>
            <p:nvPicPr>
              <p:cNvPr id="151" name="Image" descr="Image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57399" y="0"/>
                <a:ext cx="3475947" cy="40088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52" name="latex-image-1.pdf" descr="latex-image-1.pdf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69948"/>
                <a:ext cx="1375175" cy="26098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sp>
        <p:nvSpPr>
          <p:cNvPr id="155" name="Black-body Radiation (Recap)"/>
          <p:cNvSpPr txBox="1"/>
          <p:nvPr/>
        </p:nvSpPr>
        <p:spPr>
          <a:xfrm>
            <a:off x="369006" y="302486"/>
            <a:ext cx="8549756" cy="817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5000" b="0">
                <a:solidFill>
                  <a:srgbClr val="00549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Black-body Radiation (Recap)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2" animBg="1" advAuto="0"/>
      <p:bldP spid="154" grpId="1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"/>
          <p:cNvSpPr txBox="1"/>
          <p:nvPr/>
        </p:nvSpPr>
        <p:spPr>
          <a:xfrm>
            <a:off x="-3048000" y="1974849"/>
            <a:ext cx="152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 b="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 </a:t>
            </a:r>
          </a:p>
        </p:txBody>
      </p:sp>
      <p:sp>
        <p:nvSpPr>
          <p:cNvPr id="158" name="Planck’s  Contribution"/>
          <p:cNvSpPr txBox="1"/>
          <p:nvPr/>
        </p:nvSpPr>
        <p:spPr>
          <a:xfrm>
            <a:off x="294436" y="484709"/>
            <a:ext cx="6597006" cy="817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5000" b="0">
                <a:solidFill>
                  <a:srgbClr val="0054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Planck’s  Contribution </a:t>
            </a:r>
            <a:r>
              <a:rPr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15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45" y="1358900"/>
            <a:ext cx="12461110" cy="405156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966" y="4685676"/>
            <a:ext cx="7402868" cy="48997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1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Why should a (hot) body emit radiation?"/>
          <p:cNvSpPr txBox="1"/>
          <p:nvPr/>
        </p:nvSpPr>
        <p:spPr>
          <a:xfrm>
            <a:off x="878551" y="1557350"/>
            <a:ext cx="8195668" cy="620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3600" b="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Why should a (hot) body emit radiation?</a:t>
            </a:r>
          </a:p>
        </p:txBody>
      </p:sp>
      <p:sp>
        <p:nvSpPr>
          <p:cNvPr id="163" name="EM waves are generated by periodically oscillating charges (Maxwell, 1864)."/>
          <p:cNvSpPr txBox="1"/>
          <p:nvPr/>
        </p:nvSpPr>
        <p:spPr>
          <a:xfrm>
            <a:off x="899945" y="2316267"/>
            <a:ext cx="11226305" cy="1412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lnSpc>
                <a:spcPct val="150000"/>
              </a:lnSpc>
              <a:defRPr sz="3600" b="0">
                <a:solidFill>
                  <a:srgbClr val="01199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EM waves are generated by periodically oscillating charges </a:t>
            </a:r>
            <a:r>
              <a:rPr b="1"/>
              <a:t>(Maxwell, 1864).</a:t>
            </a:r>
          </a:p>
        </p:txBody>
      </p:sp>
      <p:pic>
        <p:nvPicPr>
          <p:cNvPr id="16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4343400"/>
            <a:ext cx="3429000" cy="4140200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Cavity walls composed of billions of miniscule charged oscillators."/>
          <p:cNvSpPr txBox="1"/>
          <p:nvPr/>
        </p:nvSpPr>
        <p:spPr>
          <a:xfrm>
            <a:off x="5065501" y="5415067"/>
            <a:ext cx="7148042" cy="1412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just" defTabSz="457200">
              <a:lnSpc>
                <a:spcPct val="150000"/>
              </a:lnSpc>
              <a:defRPr sz="36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Cavity walls composed of billions of miniscule charged oscillators. </a:t>
            </a:r>
          </a:p>
        </p:txBody>
      </p:sp>
      <p:sp>
        <p:nvSpPr>
          <p:cNvPr id="166" name="Black-body Radiation"/>
          <p:cNvSpPr txBox="1"/>
          <p:nvPr/>
        </p:nvSpPr>
        <p:spPr>
          <a:xfrm>
            <a:off x="369006" y="302486"/>
            <a:ext cx="6114865" cy="817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5000" b="0">
                <a:solidFill>
                  <a:srgbClr val="00549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Black-body Radiation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1" animBg="1" advAuto="0"/>
      <p:bldP spid="165" grpId="2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adiation inside the cavity at absolute temperature T are a series of standing EM waves."/>
          <p:cNvSpPr txBox="1"/>
          <p:nvPr/>
        </p:nvSpPr>
        <p:spPr>
          <a:xfrm>
            <a:off x="254695" y="1882598"/>
            <a:ext cx="12495411" cy="1162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 defTabSz="457200">
              <a:lnSpc>
                <a:spcPct val="150000"/>
              </a:lnSpc>
              <a:defRPr sz="3000" b="0">
                <a:latin typeface="Arial"/>
                <a:ea typeface="Arial"/>
                <a:cs typeface="Arial"/>
                <a:sym typeface="Arial"/>
              </a:defRPr>
            </a:pPr>
            <a:r>
              <a:t>Radiation inside the cavity at absolute temperature </a:t>
            </a:r>
            <a:r>
              <a:rPr i="1"/>
              <a:t>T</a:t>
            </a:r>
            <a:r>
              <a:t> are a series of standing EM waves. </a:t>
            </a:r>
          </a:p>
        </p:txBody>
      </p:sp>
      <p:pic>
        <p:nvPicPr>
          <p:cNvPr id="16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364" y="3415501"/>
            <a:ext cx="7562072" cy="4382378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  <p:sp>
        <p:nvSpPr>
          <p:cNvPr id="170" name="How many standing waves in the frequency interval v and v+dv?"/>
          <p:cNvSpPr txBox="1"/>
          <p:nvPr/>
        </p:nvSpPr>
        <p:spPr>
          <a:xfrm>
            <a:off x="1018325" y="8509651"/>
            <a:ext cx="10968150" cy="520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r>
              <a:t>How many standing waves in the frequency interval </a:t>
            </a:r>
            <a:r>
              <a:rPr i="1"/>
              <a:t>v</a:t>
            </a:r>
            <a:r>
              <a:t> and </a:t>
            </a:r>
            <a:r>
              <a:rPr i="1"/>
              <a:t>v+dv</a:t>
            </a:r>
            <a:r>
              <a:t>?</a:t>
            </a:r>
          </a:p>
        </p:txBody>
      </p:sp>
      <p:sp>
        <p:nvSpPr>
          <p:cNvPr id="171" name="Black-body Radiation"/>
          <p:cNvSpPr txBox="1"/>
          <p:nvPr/>
        </p:nvSpPr>
        <p:spPr>
          <a:xfrm>
            <a:off x="369006" y="302486"/>
            <a:ext cx="6114865" cy="817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5000" b="0">
                <a:solidFill>
                  <a:srgbClr val="00549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Black-body Radiation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1" animBg="1" advAuto="0"/>
      <p:bldP spid="170" grpId="2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"/>
          <p:cNvSpPr txBox="1"/>
          <p:nvPr/>
        </p:nvSpPr>
        <p:spPr>
          <a:xfrm>
            <a:off x="-3048000" y="1974849"/>
            <a:ext cx="152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 b="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r>
              <a:t> </a:t>
            </a:r>
          </a:p>
        </p:txBody>
      </p:sp>
      <p:sp>
        <p:nvSpPr>
          <p:cNvPr id="174" name="We model the enclosure heated to temperature T as a gas of photons (Bosons)."/>
          <p:cNvSpPr txBox="1"/>
          <p:nvPr/>
        </p:nvSpPr>
        <p:spPr>
          <a:xfrm>
            <a:off x="333176" y="1676846"/>
            <a:ext cx="12363848" cy="1256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 defTabSz="457200">
              <a:lnSpc>
                <a:spcPct val="150000"/>
              </a:lnSpc>
              <a:spcBef>
                <a:spcPts val="1600"/>
              </a:spcBef>
              <a:defRPr sz="3200" b="0">
                <a:latin typeface="Arial"/>
                <a:ea typeface="Arial"/>
                <a:cs typeface="Arial"/>
                <a:sym typeface="Arial"/>
              </a:defRPr>
            </a:pPr>
            <a:r>
              <a:t>We model the enclosure heated to temperature </a:t>
            </a:r>
            <a:r>
              <a:rPr i="1"/>
              <a:t>T</a:t>
            </a:r>
            <a:r>
              <a:t> as a gas of photons (Bosons). </a:t>
            </a:r>
          </a:p>
        </p:txBody>
      </p:sp>
      <p:sp>
        <p:nvSpPr>
          <p:cNvPr id="175" name="So, the number of photons within the energy range E and E+dE is given by"/>
          <p:cNvSpPr txBox="1"/>
          <p:nvPr/>
        </p:nvSpPr>
        <p:spPr>
          <a:xfrm>
            <a:off x="258712" y="3283396"/>
            <a:ext cx="12563576" cy="1256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 defTabSz="457200">
              <a:lnSpc>
                <a:spcPct val="150000"/>
              </a:lnSpc>
              <a:spcBef>
                <a:spcPts val="1600"/>
              </a:spcBef>
              <a:defRPr sz="3200" b="0">
                <a:latin typeface="Arial"/>
                <a:ea typeface="Arial"/>
                <a:cs typeface="Arial"/>
                <a:sym typeface="Arial"/>
              </a:defRPr>
            </a:pPr>
            <a:r>
              <a:t>So, the number of photons within the energy range </a:t>
            </a:r>
            <a:r>
              <a:rPr i="1"/>
              <a:t>E</a:t>
            </a:r>
            <a:r>
              <a:t> and </a:t>
            </a:r>
            <a:r>
              <a:rPr i="1"/>
              <a:t>E</a:t>
            </a:r>
            <a:r>
              <a:t>+</a:t>
            </a:r>
            <a:r>
              <a:rPr i="1"/>
              <a:t>dE</a:t>
            </a:r>
            <a:r>
              <a:t> is given by</a:t>
            </a:r>
          </a:p>
        </p:txBody>
      </p:sp>
      <p:pic>
        <p:nvPicPr>
          <p:cNvPr id="176" name="latex-image-1.pdf" descr="latex-image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600" y="5042346"/>
            <a:ext cx="7467600" cy="4699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9" name="Group"/>
          <p:cNvGrpSpPr/>
          <p:nvPr/>
        </p:nvGrpSpPr>
        <p:grpSpPr>
          <a:xfrm>
            <a:off x="250924" y="6330360"/>
            <a:ext cx="9959876" cy="1402948"/>
            <a:chOff x="0" y="0"/>
            <a:chExt cx="9959875" cy="1402946"/>
          </a:xfrm>
        </p:grpSpPr>
        <p:sp>
          <p:nvSpPr>
            <p:cNvPr id="177" name="and the energy of the particles by"/>
            <p:cNvSpPr txBox="1"/>
            <p:nvPr/>
          </p:nvSpPr>
          <p:spPr>
            <a:xfrm>
              <a:off x="0" y="0"/>
              <a:ext cx="6123782" cy="5582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just" defTabSz="457200">
                <a:lnSpc>
                  <a:spcPts val="8300"/>
                </a:lnSpc>
                <a:spcBef>
                  <a:spcPts val="1600"/>
                </a:spcBef>
                <a:defRPr sz="3200" b="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and the energy of the particles by</a:t>
              </a:r>
            </a:p>
          </p:txBody>
        </p:sp>
        <p:pic>
          <p:nvPicPr>
            <p:cNvPr id="178" name="latex-image-1.pdf" descr="latex-image-1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43075" y="933046"/>
              <a:ext cx="7416801" cy="469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80" name="All we need to find is g(E)."/>
          <p:cNvSpPr txBox="1"/>
          <p:nvPr/>
        </p:nvSpPr>
        <p:spPr>
          <a:xfrm>
            <a:off x="240803" y="8412423"/>
            <a:ext cx="4835328" cy="558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just" defTabSz="457200">
              <a:lnSpc>
                <a:spcPts val="8300"/>
              </a:lnSpc>
              <a:spcBef>
                <a:spcPts val="1600"/>
              </a:spcBef>
              <a:defRPr sz="3200" b="0">
                <a:latin typeface="Arial"/>
                <a:ea typeface="Arial"/>
                <a:cs typeface="Arial"/>
                <a:sym typeface="Arial"/>
              </a:defRPr>
            </a:pPr>
            <a:r>
              <a:t>All we need to find is </a:t>
            </a:r>
            <a:r>
              <a:rPr i="1"/>
              <a:t>g</a:t>
            </a:r>
            <a:r>
              <a:t>(</a:t>
            </a:r>
            <a:r>
              <a:rPr i="1"/>
              <a:t>E</a:t>
            </a:r>
            <a:r>
              <a:t>).</a:t>
            </a:r>
          </a:p>
        </p:txBody>
      </p:sp>
      <p:sp>
        <p:nvSpPr>
          <p:cNvPr id="181" name="Black-body Radiation"/>
          <p:cNvSpPr txBox="1"/>
          <p:nvPr/>
        </p:nvSpPr>
        <p:spPr>
          <a:xfrm>
            <a:off x="369006" y="302486"/>
            <a:ext cx="6114865" cy="817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5000" b="0">
                <a:solidFill>
                  <a:srgbClr val="00549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Black-body Radiation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1" animBg="1" advAuto="0"/>
      <p:bldP spid="176" grpId="2" animBg="1" advAuto="0"/>
      <p:bldP spid="179" grpId="3" animBg="1" advAuto="0"/>
      <p:bldP spid="180" grpId="4" animBg="1" advAuto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576B281EEDBD48A64AE937E514A884" ma:contentTypeVersion="10" ma:contentTypeDescription="Create a new document." ma:contentTypeScope="" ma:versionID="88a4e8460fe6519d7e8849c6eb45a7b5">
  <xsd:schema xmlns:xsd="http://www.w3.org/2001/XMLSchema" xmlns:xs="http://www.w3.org/2001/XMLSchema" xmlns:p="http://schemas.microsoft.com/office/2006/metadata/properties" xmlns:ns2="70dd6af3-e013-442c-8530-b97dfd77838e" xmlns:ns3="d2bca0db-d3c7-41fe-96f6-ea35a1843a5d" targetNamespace="http://schemas.microsoft.com/office/2006/metadata/properties" ma:root="true" ma:fieldsID="510bb21e8ad423c6d99e9abbc46b7732" ns2:_="" ns3:_="">
    <xsd:import namespace="70dd6af3-e013-442c-8530-b97dfd77838e"/>
    <xsd:import namespace="d2bca0db-d3c7-41fe-96f6-ea35a1843a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dd6af3-e013-442c-8530-b97dfd7783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bca0db-d3c7-41fe-96f6-ea35a1843a5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555D5F4-C1D2-4ED0-9A9F-57435DFC7A2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8CDD2E9-5E1A-44C1-9F86-BC63BBA5F0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20155E-FB00-478F-B8D8-5A3DAF20A9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dd6af3-e013-442c-8530-b97dfd77838e"/>
    <ds:schemaRef ds:uri="d2bca0db-d3c7-41fe-96f6-ea35a1843a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</cp:revision>
  <dcterms:modified xsi:type="dcterms:W3CDTF">2022-03-09T13:59:51Z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0x010100EB576B281EEDBD48A64AE937E514A884</vt:lpwstr>
  </property>
</Properties>
</file>