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6858000" cx="9144000"/>
  <p:notesSz cx="6858000" cy="9144000"/>
  <p:embeddedFontLst>
    <p:embeddedFont>
      <p:font typeface="Corbel"/>
      <p:regular r:id="rId60"/>
      <p:bold r:id="rId61"/>
      <p:italic r:id="rId62"/>
      <p:boldItalic r:id="rId63"/>
    </p:embeddedFont>
    <p:embeddedFont>
      <p:font typeface="Noto Sans Symbols"/>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6" roundtripDataSignature="AMtx7mhUdUkQp6DpwARxgCxkZcmfUujo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orbel-italic.fntdata"/><Relationship Id="rId61" Type="http://schemas.openxmlformats.org/officeDocument/2006/relationships/font" Target="fonts/Corbel-bold.fntdata"/><Relationship Id="rId20" Type="http://schemas.openxmlformats.org/officeDocument/2006/relationships/slide" Target="slides/slide14.xml"/><Relationship Id="rId64" Type="http://schemas.openxmlformats.org/officeDocument/2006/relationships/font" Target="fonts/NotoSansSymbols-regular.fntdata"/><Relationship Id="rId63" Type="http://schemas.openxmlformats.org/officeDocument/2006/relationships/font" Target="fonts/Corbel-boldItalic.fntdata"/><Relationship Id="rId22" Type="http://schemas.openxmlformats.org/officeDocument/2006/relationships/slide" Target="slides/slide16.xml"/><Relationship Id="rId66" Type="http://customschemas.google.com/relationships/presentationmetadata" Target="metadata"/><Relationship Id="rId21" Type="http://schemas.openxmlformats.org/officeDocument/2006/relationships/slide" Target="slides/slide15.xml"/><Relationship Id="rId65" Type="http://schemas.openxmlformats.org/officeDocument/2006/relationships/font" Target="fonts/NotoSansSymbols-bold.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Corbel-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7" name="Google Shape;49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1" name="Google Shape;51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7" name="Google Shape;52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4" name="Google Shape;53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4" name="Google Shape;54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1" name="Google Shape;55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4" name="Google Shape;56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6" name="Google Shape;57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4" name="Google Shape;58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1" name="Google Shape;59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7" name="Google Shape;60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8" name="Google Shape;61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5" name="Google Shape;62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2" name="Google Shape;63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9" name="Google Shape;64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6" name="Google Shape;65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5" name="Google Shape;66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2" name="Google Shape;67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17" name="Shape 17"/>
        <p:cNvGrpSpPr/>
        <p:nvPr/>
      </p:nvGrpSpPr>
      <p:grpSpPr>
        <a:xfrm>
          <a:off x="0" y="0"/>
          <a:ext cx="0" cy="0"/>
          <a:chOff x="0" y="0"/>
          <a:chExt cx="0" cy="0"/>
        </a:xfrm>
      </p:grpSpPr>
      <p:sp>
        <p:nvSpPr>
          <p:cNvPr id="18" name="Google Shape;18;p57"/>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9" name="Google Shape;19;p57"/>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lvl1pPr lvl="0" algn="l">
              <a:lnSpc>
                <a:spcPct val="100000"/>
              </a:lnSpc>
              <a:spcBef>
                <a:spcPts val="0"/>
              </a:spcBef>
              <a:spcAft>
                <a:spcPts val="0"/>
              </a:spcAft>
              <a:buClr>
                <a:srgbClr val="FFC700"/>
              </a:buClr>
              <a:buSzPts val="4700"/>
              <a:buFont typeface="Corbel"/>
              <a:buNone/>
              <a:defRPr b="1" sz="4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7"/>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lvl1pPr lvl="0" algn="l">
              <a:lnSpc>
                <a:spcPct val="100000"/>
              </a:lnSpc>
              <a:spcBef>
                <a:spcPts val="0"/>
              </a:spcBef>
              <a:spcAft>
                <a:spcPts val="0"/>
              </a:spcAft>
              <a:buSzPts val="1600"/>
              <a:buNone/>
              <a:defRPr sz="2000">
                <a:solidFill>
                  <a:srgbClr val="FFFFFF"/>
                </a:solidFill>
              </a:defRPr>
            </a:lvl1pPr>
            <a:lvl2pPr lvl="1" algn="ctr">
              <a:lnSpc>
                <a:spcPct val="100000"/>
              </a:lnSpc>
              <a:spcBef>
                <a:spcPts val="560"/>
              </a:spcBef>
              <a:spcAft>
                <a:spcPts val="0"/>
              </a:spcAft>
              <a:buSzPts val="2520"/>
              <a:buNone/>
              <a:defRPr>
                <a:solidFill>
                  <a:schemeClr val="lt1"/>
                </a:solidFill>
              </a:defRPr>
            </a:lvl2pPr>
            <a:lvl3pPr lvl="2" algn="ctr">
              <a:lnSpc>
                <a:spcPct val="100000"/>
              </a:lnSpc>
              <a:spcBef>
                <a:spcPts val="480"/>
              </a:spcBef>
              <a:spcAft>
                <a:spcPts val="0"/>
              </a:spcAft>
              <a:buSzPts val="2400"/>
              <a:buNone/>
              <a:defRPr>
                <a:solidFill>
                  <a:schemeClr val="lt1"/>
                </a:solidFill>
              </a:defRPr>
            </a:lvl3pPr>
            <a:lvl4pPr lvl="3" algn="ctr">
              <a:lnSpc>
                <a:spcPct val="100000"/>
              </a:lnSpc>
              <a:spcBef>
                <a:spcPts val="400"/>
              </a:spcBef>
              <a:spcAft>
                <a:spcPts val="0"/>
              </a:spcAft>
              <a:buSzPts val="2000"/>
              <a:buNone/>
              <a:defRPr>
                <a:solidFill>
                  <a:schemeClr val="lt1"/>
                </a:solidFill>
              </a:defRPr>
            </a:lvl4pPr>
            <a:lvl5pPr lvl="4" algn="ctr">
              <a:lnSpc>
                <a:spcPct val="100000"/>
              </a:lnSpc>
              <a:spcBef>
                <a:spcPts val="400"/>
              </a:spcBef>
              <a:spcAft>
                <a:spcPts val="0"/>
              </a:spcAft>
              <a:buSzPts val="2000"/>
              <a:buNone/>
              <a:defRPr>
                <a:solidFill>
                  <a:schemeClr val="lt1"/>
                </a:solidFill>
              </a:defRPr>
            </a:lvl5pPr>
            <a:lvl6pPr lvl="5" algn="ctr">
              <a:lnSpc>
                <a:spcPct val="100000"/>
              </a:lnSpc>
              <a:spcBef>
                <a:spcPts val="400"/>
              </a:spcBef>
              <a:spcAft>
                <a:spcPts val="0"/>
              </a:spcAft>
              <a:buSzPts val="2000"/>
              <a:buNone/>
              <a:defRPr>
                <a:solidFill>
                  <a:schemeClr val="lt1"/>
                </a:solidFill>
              </a:defRPr>
            </a:lvl6pPr>
            <a:lvl7pPr lvl="6" algn="ctr">
              <a:lnSpc>
                <a:spcPct val="100000"/>
              </a:lnSpc>
              <a:spcBef>
                <a:spcPts val="360"/>
              </a:spcBef>
              <a:spcAft>
                <a:spcPts val="0"/>
              </a:spcAft>
              <a:buSzPts val="1800"/>
              <a:buNone/>
              <a:defRPr>
                <a:solidFill>
                  <a:schemeClr val="lt1"/>
                </a:solidFill>
              </a:defRPr>
            </a:lvl7pPr>
            <a:lvl8pPr lvl="7" algn="ctr">
              <a:lnSpc>
                <a:spcPct val="100000"/>
              </a:lnSpc>
              <a:spcBef>
                <a:spcPts val="360"/>
              </a:spcBef>
              <a:spcAft>
                <a:spcPts val="0"/>
              </a:spcAft>
              <a:buSzPts val="1800"/>
              <a:buNone/>
              <a:defRPr>
                <a:solidFill>
                  <a:schemeClr val="lt1"/>
                </a:solidFill>
              </a:defRPr>
            </a:lvl8pPr>
            <a:lvl9pPr lvl="8" algn="ctr">
              <a:lnSpc>
                <a:spcPct val="100000"/>
              </a:lnSpc>
              <a:spcBef>
                <a:spcPts val="360"/>
              </a:spcBef>
              <a:spcAft>
                <a:spcPts val="0"/>
              </a:spcAft>
              <a:buSzPts val="1800"/>
              <a:buNone/>
              <a:defRPr>
                <a:solidFill>
                  <a:schemeClr val="lt1"/>
                </a:solidFill>
              </a:defRPr>
            </a:lvl9pPr>
          </a:lstStyle>
          <a:p/>
        </p:txBody>
      </p:sp>
      <p:sp>
        <p:nvSpPr>
          <p:cNvPr id="21" name="Google Shape;21;p57"/>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7"/>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57"/>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chemeClr val="lt2"/>
        </a:solidFill>
      </p:bgPr>
    </p:bg>
    <p:spTree>
      <p:nvGrpSpPr>
        <p:cNvPr id="89" name="Shape 89"/>
        <p:cNvGrpSpPr/>
        <p:nvPr/>
      </p:nvGrpSpPr>
      <p:grpSpPr>
        <a:xfrm>
          <a:off x="0" y="0"/>
          <a:ext cx="0" cy="0"/>
          <a:chOff x="0" y="0"/>
          <a:chExt cx="0" cy="0"/>
        </a:xfrm>
      </p:grpSpPr>
      <p:sp>
        <p:nvSpPr>
          <p:cNvPr id="90" name="Google Shape;90;p65"/>
          <p:cNvSpPr txBox="1"/>
          <p:nvPr>
            <p:ph type="title"/>
          </p:nvPr>
        </p:nvSpPr>
        <p:spPr>
          <a:xfrm>
            <a:off x="164592" y="155448"/>
            <a:ext cx="2525150" cy="978408"/>
          </a:xfrm>
          <a:prstGeom prst="rect">
            <a:avLst/>
          </a:prstGeom>
          <a:noFill/>
          <a:ln>
            <a:noFill/>
          </a:ln>
        </p:spPr>
        <p:txBody>
          <a:bodyPr anchorCtr="0" anchor="b" bIns="0" lIns="73150" spcFirstLastPara="1" rIns="45700" wrap="square" tIns="45700">
            <a:normAutofit/>
          </a:bodyPr>
          <a:lstStyle>
            <a:lvl1pPr lvl="0" algn="l">
              <a:lnSpc>
                <a:spcPct val="100000"/>
              </a:lnSpc>
              <a:spcBef>
                <a:spcPts val="0"/>
              </a:spcBef>
              <a:spcAft>
                <a:spcPts val="0"/>
              </a:spcAft>
              <a:buClr>
                <a:srgbClr val="FFC700"/>
              </a:buClr>
              <a:buSzPts val="2000"/>
              <a:buFont typeface="Corbel"/>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65"/>
          <p:cNvSpPr/>
          <p:nvPr>
            <p:ph idx="2" type="pic"/>
          </p:nvPr>
        </p:nvSpPr>
        <p:spPr>
          <a:xfrm>
            <a:off x="2903805" y="1484808"/>
            <a:ext cx="6247397" cy="5373192"/>
          </a:xfrm>
          <a:prstGeom prst="rect">
            <a:avLst/>
          </a:prstGeom>
          <a:solidFill>
            <a:srgbClr val="BABABB"/>
          </a:solidFill>
          <a:ln>
            <a:noFill/>
          </a:ln>
        </p:spPr>
      </p:sp>
      <p:sp>
        <p:nvSpPr>
          <p:cNvPr id="92" name="Google Shape;92;p65"/>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240"/>
              </a:spcBef>
              <a:spcAft>
                <a:spcPts val="0"/>
              </a:spcAft>
              <a:buSzPts val="108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93" name="Google Shape;93;p65"/>
          <p:cNvSpPr txBox="1"/>
          <p:nvPr>
            <p:ph idx="10" type="dt"/>
          </p:nvPr>
        </p:nvSpPr>
        <p:spPr>
          <a:xfrm>
            <a:off x="164592" y="1170432"/>
            <a:ext cx="2523744" cy="201168"/>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65"/>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95" name="Google Shape;95;p65"/>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96" name="Google Shape;96;p65"/>
          <p:cNvSpPr txBox="1"/>
          <p:nvPr>
            <p:ph idx="11" type="ftr"/>
          </p:nvPr>
        </p:nvSpPr>
        <p:spPr>
          <a:xfrm>
            <a:off x="3035808" y="1170432"/>
            <a:ext cx="5193792" cy="201168"/>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solidFill>
                  <a:srgbClr val="BABAB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65"/>
          <p:cNvSpPr txBox="1"/>
          <p:nvPr>
            <p:ph idx="12" type="sldNum"/>
          </p:nvPr>
        </p:nvSpPr>
        <p:spPr>
          <a:xfrm>
            <a:off x="8339328" y="1170432"/>
            <a:ext cx="733864" cy="201168"/>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66"/>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66"/>
          <p:cNvSpPr txBox="1"/>
          <p:nvPr>
            <p:ph idx="1" type="body"/>
          </p:nvPr>
        </p:nvSpPr>
        <p:spPr>
          <a:xfrm rot="5400000">
            <a:off x="2259196" y="-26804"/>
            <a:ext cx="4625609" cy="8229600"/>
          </a:xfrm>
          <a:prstGeom prst="rect">
            <a:avLst/>
          </a:prstGeom>
          <a:noFill/>
          <a:ln>
            <a:noFill/>
          </a:ln>
        </p:spPr>
        <p:txBody>
          <a:bodyPr anchorCtr="0" anchor="t" bIns="45700" lIns="54850" spcFirstLastPara="1" rIns="91425" wrap="square" tIns="91425">
            <a:norm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1" name="Google Shape;101;p66"/>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66"/>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6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67"/>
          <p:cNvSpPr/>
          <p:nvPr/>
        </p:nvSpPr>
        <p:spPr>
          <a:xfrm>
            <a:off x="6598920" y="0"/>
            <a:ext cx="45720" cy="6858000"/>
          </a:xfrm>
          <a:prstGeom prst="rect">
            <a:avLst/>
          </a:prstGeom>
          <a:solidFill>
            <a:srgbClr val="FFFFFF"/>
          </a:solidFill>
          <a:ln>
            <a:noFill/>
          </a:ln>
          <a:effectLst>
            <a:outerShdw blurRad="31750" rotWithShape="0" algn="tl" dir="108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06" name="Google Shape;106;p67"/>
          <p:cNvSpPr/>
          <p:nvPr/>
        </p:nvSpPr>
        <p:spPr>
          <a:xfrm>
            <a:off x="6647687" y="0"/>
            <a:ext cx="2514601"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07" name="Google Shape;107;p67"/>
          <p:cNvSpPr txBox="1"/>
          <p:nvPr>
            <p:ph type="title"/>
          </p:nvPr>
        </p:nvSpPr>
        <p:spPr>
          <a:xfrm rot="5400000">
            <a:off x="4808538" y="2247903"/>
            <a:ext cx="5851525" cy="1905000"/>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67"/>
          <p:cNvSpPr txBox="1"/>
          <p:nvPr>
            <p:ph idx="1" type="body"/>
          </p:nvPr>
        </p:nvSpPr>
        <p:spPr>
          <a:xfrm rot="5400000">
            <a:off x="541338" y="220662"/>
            <a:ext cx="5851525" cy="6019800"/>
          </a:xfrm>
          <a:prstGeom prst="rect">
            <a:avLst/>
          </a:prstGeom>
          <a:noFill/>
          <a:ln>
            <a:noFill/>
          </a:ln>
        </p:spPr>
        <p:txBody>
          <a:bodyPr anchorCtr="0" anchor="t" bIns="45700" lIns="54850" spcFirstLastPara="1" rIns="91425" wrap="square" tIns="91425">
            <a:norm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9" name="Google Shape;109;p67"/>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67"/>
          <p:cNvSpPr txBox="1"/>
          <p:nvPr>
            <p:ph idx="11" type="ftr"/>
          </p:nvPr>
        </p:nvSpPr>
        <p:spPr>
          <a:xfrm>
            <a:off x="2640597" y="6377459"/>
            <a:ext cx="3836404" cy="36512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6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58"/>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8"/>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6" name="Google Shape;36;p58"/>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8"/>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8"/>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9" name="Shape 39"/>
        <p:cNvGrpSpPr/>
        <p:nvPr/>
      </p:nvGrpSpPr>
      <p:grpSpPr>
        <a:xfrm>
          <a:off x="0" y="0"/>
          <a:ext cx="0" cy="0"/>
          <a:chOff x="0" y="0"/>
          <a:chExt cx="0" cy="0"/>
        </a:xfrm>
      </p:grpSpPr>
      <p:sp>
        <p:nvSpPr>
          <p:cNvPr id="40" name="Google Shape;40;p59"/>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9"/>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43" name="Shape 43"/>
        <p:cNvGrpSpPr/>
        <p:nvPr/>
      </p:nvGrpSpPr>
      <p:grpSpPr>
        <a:xfrm>
          <a:off x="0" y="0"/>
          <a:ext cx="0" cy="0"/>
          <a:chOff x="0" y="0"/>
          <a:chExt cx="0" cy="0"/>
        </a:xfrm>
      </p:grpSpPr>
      <p:sp>
        <p:nvSpPr>
          <p:cNvPr id="44" name="Google Shape;44;p56"/>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45" name="Google Shape;45;p56"/>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lvl1pPr lvl="0" algn="l">
              <a:lnSpc>
                <a:spcPct val="100000"/>
              </a:lnSpc>
              <a:spcBef>
                <a:spcPts val="0"/>
              </a:spcBef>
              <a:spcAft>
                <a:spcPts val="0"/>
              </a:spcAft>
              <a:buClr>
                <a:srgbClr val="FFC700"/>
              </a:buClr>
              <a:buSzPts val="4700"/>
              <a:buFont typeface="Corbel"/>
              <a:buNone/>
              <a:defRPr b="1" sz="4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6"/>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lvl1pPr lvl="0" algn="l">
              <a:lnSpc>
                <a:spcPct val="100000"/>
              </a:lnSpc>
              <a:spcBef>
                <a:spcPts val="0"/>
              </a:spcBef>
              <a:spcAft>
                <a:spcPts val="0"/>
              </a:spcAft>
              <a:buSzPts val="1600"/>
              <a:buNone/>
              <a:defRPr sz="2000">
                <a:solidFill>
                  <a:srgbClr val="FFFFFF"/>
                </a:solidFill>
              </a:defRPr>
            </a:lvl1pPr>
            <a:lvl2pPr lvl="1" algn="ctr">
              <a:lnSpc>
                <a:spcPct val="100000"/>
              </a:lnSpc>
              <a:spcBef>
                <a:spcPts val="560"/>
              </a:spcBef>
              <a:spcAft>
                <a:spcPts val="0"/>
              </a:spcAft>
              <a:buSzPts val="2520"/>
              <a:buNone/>
              <a:defRPr>
                <a:solidFill>
                  <a:schemeClr val="lt1"/>
                </a:solidFill>
              </a:defRPr>
            </a:lvl2pPr>
            <a:lvl3pPr lvl="2" algn="ctr">
              <a:lnSpc>
                <a:spcPct val="100000"/>
              </a:lnSpc>
              <a:spcBef>
                <a:spcPts val="480"/>
              </a:spcBef>
              <a:spcAft>
                <a:spcPts val="0"/>
              </a:spcAft>
              <a:buSzPts val="2400"/>
              <a:buNone/>
              <a:defRPr>
                <a:solidFill>
                  <a:schemeClr val="lt1"/>
                </a:solidFill>
              </a:defRPr>
            </a:lvl3pPr>
            <a:lvl4pPr lvl="3" algn="ctr">
              <a:lnSpc>
                <a:spcPct val="100000"/>
              </a:lnSpc>
              <a:spcBef>
                <a:spcPts val="400"/>
              </a:spcBef>
              <a:spcAft>
                <a:spcPts val="0"/>
              </a:spcAft>
              <a:buSzPts val="2000"/>
              <a:buNone/>
              <a:defRPr>
                <a:solidFill>
                  <a:schemeClr val="lt1"/>
                </a:solidFill>
              </a:defRPr>
            </a:lvl4pPr>
            <a:lvl5pPr lvl="4" algn="ctr">
              <a:lnSpc>
                <a:spcPct val="100000"/>
              </a:lnSpc>
              <a:spcBef>
                <a:spcPts val="400"/>
              </a:spcBef>
              <a:spcAft>
                <a:spcPts val="0"/>
              </a:spcAft>
              <a:buSzPts val="2000"/>
              <a:buNone/>
              <a:defRPr>
                <a:solidFill>
                  <a:schemeClr val="lt1"/>
                </a:solidFill>
              </a:defRPr>
            </a:lvl5pPr>
            <a:lvl6pPr lvl="5" algn="ctr">
              <a:lnSpc>
                <a:spcPct val="100000"/>
              </a:lnSpc>
              <a:spcBef>
                <a:spcPts val="400"/>
              </a:spcBef>
              <a:spcAft>
                <a:spcPts val="0"/>
              </a:spcAft>
              <a:buSzPts val="2000"/>
              <a:buNone/>
              <a:defRPr>
                <a:solidFill>
                  <a:schemeClr val="lt1"/>
                </a:solidFill>
              </a:defRPr>
            </a:lvl6pPr>
            <a:lvl7pPr lvl="6" algn="ctr">
              <a:lnSpc>
                <a:spcPct val="100000"/>
              </a:lnSpc>
              <a:spcBef>
                <a:spcPts val="360"/>
              </a:spcBef>
              <a:spcAft>
                <a:spcPts val="0"/>
              </a:spcAft>
              <a:buSzPts val="1800"/>
              <a:buNone/>
              <a:defRPr>
                <a:solidFill>
                  <a:schemeClr val="lt1"/>
                </a:solidFill>
              </a:defRPr>
            </a:lvl7pPr>
            <a:lvl8pPr lvl="7" algn="ctr">
              <a:lnSpc>
                <a:spcPct val="100000"/>
              </a:lnSpc>
              <a:spcBef>
                <a:spcPts val="360"/>
              </a:spcBef>
              <a:spcAft>
                <a:spcPts val="0"/>
              </a:spcAft>
              <a:buSzPts val="1800"/>
              <a:buNone/>
              <a:defRPr>
                <a:solidFill>
                  <a:schemeClr val="lt1"/>
                </a:solidFill>
              </a:defRPr>
            </a:lvl8pPr>
            <a:lvl9pPr lvl="8" algn="ctr">
              <a:lnSpc>
                <a:spcPct val="100000"/>
              </a:lnSpc>
              <a:spcBef>
                <a:spcPts val="360"/>
              </a:spcBef>
              <a:spcAft>
                <a:spcPts val="0"/>
              </a:spcAft>
              <a:buSzPts val="1800"/>
              <a:buNone/>
              <a:defRPr>
                <a:solidFill>
                  <a:schemeClr val="lt1"/>
                </a:solidFill>
              </a:defRPr>
            </a:lvl9pPr>
          </a:lstStyle>
          <a:p/>
        </p:txBody>
      </p:sp>
      <p:sp>
        <p:nvSpPr>
          <p:cNvPr id="47" name="Google Shape;47;p56"/>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6"/>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56"/>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60"/>
          <p:cNvSpPr/>
          <p:nvPr/>
        </p:nvSpPr>
        <p:spPr>
          <a:xfrm>
            <a:off x="0" y="1"/>
            <a:ext cx="9144000" cy="260252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53" name="Google Shape;53;p60"/>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54" name="Google Shape;54;p60"/>
          <p:cNvSpPr txBox="1"/>
          <p:nvPr>
            <p:ph type="title"/>
          </p:nvPr>
        </p:nvSpPr>
        <p:spPr>
          <a:xfrm>
            <a:off x="749808" y="118872"/>
            <a:ext cx="8013192" cy="1636776"/>
          </a:xfrm>
          <a:prstGeom prst="rect">
            <a:avLst/>
          </a:prstGeom>
          <a:noFill/>
          <a:ln>
            <a:noFill/>
          </a:ln>
        </p:spPr>
        <p:txBody>
          <a:bodyPr anchorCtr="0" anchor="b" bIns="0" lIns="91425" spcFirstLastPara="1" rIns="91425" wrap="square" tIns="0">
            <a:normAutofit/>
          </a:bodyPr>
          <a:lstStyle>
            <a:lvl1pPr lvl="0" algn="l">
              <a:lnSpc>
                <a:spcPct val="100000"/>
              </a:lnSpc>
              <a:spcBef>
                <a:spcPts val="0"/>
              </a:spcBef>
              <a:spcAft>
                <a:spcPts val="0"/>
              </a:spcAft>
              <a:buClr>
                <a:srgbClr val="FFC700"/>
              </a:buClr>
              <a:buSzPts val="4700"/>
              <a:buFont typeface="Corbel"/>
              <a:buNone/>
              <a:defRPr b="1" sz="47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0"/>
          <p:cNvSpPr txBox="1"/>
          <p:nvPr>
            <p:ph idx="1" type="body"/>
          </p:nvPr>
        </p:nvSpPr>
        <p:spPr>
          <a:xfrm>
            <a:off x="740664" y="1828800"/>
            <a:ext cx="8022336" cy="685800"/>
          </a:xfrm>
          <a:prstGeom prst="rect">
            <a:avLst/>
          </a:prstGeom>
          <a:noFill/>
          <a:ln>
            <a:noFill/>
          </a:ln>
        </p:spPr>
        <p:txBody>
          <a:bodyPr anchorCtr="0" anchor="t" bIns="0" lIns="146300" spcFirstLastPara="1" rIns="45700" wrap="square" tIns="0">
            <a:normAutofit/>
          </a:bodyPr>
          <a:lstStyle>
            <a:lvl1pPr indent="-228600" lvl="0" marL="457200" algn="l">
              <a:lnSpc>
                <a:spcPct val="100000"/>
              </a:lnSpc>
              <a:spcBef>
                <a:spcPts val="0"/>
              </a:spcBef>
              <a:spcAft>
                <a:spcPts val="0"/>
              </a:spcAft>
              <a:buSzPts val="1600"/>
              <a:buNone/>
              <a:defRPr sz="2000">
                <a:solidFill>
                  <a:srgbClr val="FFFFFF"/>
                </a:solidFill>
              </a:defRPr>
            </a:lvl1pPr>
            <a:lvl2pPr indent="-228600" lvl="1" marL="914400" algn="l">
              <a:lnSpc>
                <a:spcPct val="100000"/>
              </a:lnSpc>
              <a:spcBef>
                <a:spcPts val="360"/>
              </a:spcBef>
              <a:spcAft>
                <a:spcPts val="0"/>
              </a:spcAft>
              <a:buSzPts val="1620"/>
              <a:buNone/>
              <a:defRPr sz="1800">
                <a:solidFill>
                  <a:schemeClr val="lt1"/>
                </a:solidFill>
              </a:defRPr>
            </a:lvl2pPr>
            <a:lvl3pPr indent="-228600" lvl="2" marL="1371600" algn="l">
              <a:lnSpc>
                <a:spcPct val="100000"/>
              </a:lnSpc>
              <a:spcBef>
                <a:spcPts val="320"/>
              </a:spcBef>
              <a:spcAft>
                <a:spcPts val="0"/>
              </a:spcAft>
              <a:buSzPts val="1600"/>
              <a:buNone/>
              <a:defRPr sz="1600">
                <a:solidFill>
                  <a:schemeClr val="lt1"/>
                </a:solidFill>
              </a:defRPr>
            </a:lvl3pPr>
            <a:lvl4pPr indent="-228600" lvl="3" marL="1828800" algn="l">
              <a:lnSpc>
                <a:spcPct val="100000"/>
              </a:lnSpc>
              <a:spcBef>
                <a:spcPts val="280"/>
              </a:spcBef>
              <a:spcAft>
                <a:spcPts val="0"/>
              </a:spcAft>
              <a:buSzPts val="140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228600" lvl="5" marL="2743200" algn="l">
              <a:lnSpc>
                <a:spcPct val="100000"/>
              </a:lnSpc>
              <a:spcBef>
                <a:spcPts val="280"/>
              </a:spcBef>
              <a:spcAft>
                <a:spcPts val="0"/>
              </a:spcAft>
              <a:buSzPts val="1400"/>
              <a:buNone/>
              <a:defRPr sz="1400">
                <a:solidFill>
                  <a:schemeClr val="lt1"/>
                </a:solidFill>
              </a:defRPr>
            </a:lvl6pPr>
            <a:lvl7pPr indent="-228600" lvl="6" marL="3200400" algn="l">
              <a:lnSpc>
                <a:spcPct val="100000"/>
              </a:lnSpc>
              <a:spcBef>
                <a:spcPts val="280"/>
              </a:spcBef>
              <a:spcAft>
                <a:spcPts val="0"/>
              </a:spcAft>
              <a:buSzPts val="1400"/>
              <a:buNone/>
              <a:defRPr sz="1400">
                <a:solidFill>
                  <a:schemeClr val="lt1"/>
                </a:solidFill>
              </a:defRPr>
            </a:lvl7pPr>
            <a:lvl8pPr indent="-228600" lvl="7" marL="3657600" algn="l">
              <a:lnSpc>
                <a:spcPct val="100000"/>
              </a:lnSpc>
              <a:spcBef>
                <a:spcPts val="280"/>
              </a:spcBef>
              <a:spcAft>
                <a:spcPts val="0"/>
              </a:spcAft>
              <a:buSzPts val="1400"/>
              <a:buNone/>
              <a:defRPr sz="1400">
                <a:solidFill>
                  <a:schemeClr val="lt1"/>
                </a:solidFill>
              </a:defRPr>
            </a:lvl8pPr>
            <a:lvl9pPr indent="-228600" lvl="8" marL="4114800" algn="l">
              <a:lnSpc>
                <a:spcPct val="100000"/>
              </a:lnSpc>
              <a:spcBef>
                <a:spcPts val="280"/>
              </a:spcBef>
              <a:spcAft>
                <a:spcPts val="0"/>
              </a:spcAft>
              <a:buSzPts val="1400"/>
              <a:buNone/>
              <a:defRPr sz="1400">
                <a:solidFill>
                  <a:schemeClr val="lt1"/>
                </a:solidFill>
              </a:defRPr>
            </a:lvl9pPr>
          </a:lstStyle>
          <a:p/>
        </p:txBody>
      </p:sp>
      <p:sp>
        <p:nvSpPr>
          <p:cNvPr id="56" name="Google Shape;56;p60"/>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0"/>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61"/>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1"/>
          <p:cNvSpPr txBox="1"/>
          <p:nvPr>
            <p:ph idx="1" type="body"/>
          </p:nvPr>
        </p:nvSpPr>
        <p:spPr>
          <a:xfrm>
            <a:off x="457200" y="1773936"/>
            <a:ext cx="4038600" cy="4623816"/>
          </a:xfrm>
          <a:prstGeom prst="rect">
            <a:avLst/>
          </a:prstGeom>
          <a:noFill/>
          <a:ln>
            <a:noFill/>
          </a:ln>
        </p:spPr>
        <p:txBody>
          <a:bodyPr anchorCtr="0" anchor="t" bIns="45700" lIns="91425" spcFirstLastPara="1" rIns="91425" wrap="square" tIns="91425">
            <a:normAutofit/>
          </a:bodyPr>
          <a:lstStyle>
            <a:lvl1pPr indent="-370840" lvl="0" marL="457200" algn="l">
              <a:lnSpc>
                <a:spcPct val="100000"/>
              </a:lnSpc>
              <a:spcBef>
                <a:spcPts val="0"/>
              </a:spcBef>
              <a:spcAft>
                <a:spcPts val="0"/>
              </a:spcAft>
              <a:buSzPts val="2240"/>
              <a:buChar char="◼"/>
              <a:defRPr sz="2800"/>
            </a:lvl1pPr>
            <a:lvl2pPr indent="-365760" lvl="1" marL="914400" algn="l">
              <a:lnSpc>
                <a:spcPct val="100000"/>
              </a:lnSpc>
              <a:spcBef>
                <a:spcPts val="480"/>
              </a:spcBef>
              <a:spcAft>
                <a:spcPts val="0"/>
              </a:spcAft>
              <a:buSzPts val="216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62" name="Google Shape;62;p61"/>
          <p:cNvSpPr txBox="1"/>
          <p:nvPr>
            <p:ph idx="2" type="body"/>
          </p:nvPr>
        </p:nvSpPr>
        <p:spPr>
          <a:xfrm>
            <a:off x="4648200" y="1773936"/>
            <a:ext cx="4038600" cy="4623816"/>
          </a:xfrm>
          <a:prstGeom prst="rect">
            <a:avLst/>
          </a:prstGeom>
          <a:noFill/>
          <a:ln>
            <a:noFill/>
          </a:ln>
        </p:spPr>
        <p:txBody>
          <a:bodyPr anchorCtr="0" anchor="t" bIns="45700" lIns="54850" spcFirstLastPara="1" rIns="91425" wrap="square" tIns="91425">
            <a:normAutofit/>
          </a:bodyPr>
          <a:lstStyle>
            <a:lvl1pPr indent="-370840" lvl="0" marL="457200" algn="l">
              <a:lnSpc>
                <a:spcPct val="100000"/>
              </a:lnSpc>
              <a:spcBef>
                <a:spcPts val="0"/>
              </a:spcBef>
              <a:spcAft>
                <a:spcPts val="0"/>
              </a:spcAft>
              <a:buSzPts val="2240"/>
              <a:buChar char="◼"/>
              <a:defRPr sz="2800"/>
            </a:lvl1pPr>
            <a:lvl2pPr indent="-365760" lvl="1" marL="914400" algn="l">
              <a:lnSpc>
                <a:spcPct val="100000"/>
              </a:lnSpc>
              <a:spcBef>
                <a:spcPts val="480"/>
              </a:spcBef>
              <a:spcAft>
                <a:spcPts val="0"/>
              </a:spcAft>
              <a:buSzPts val="216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63" name="Google Shape;63;p61"/>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61"/>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61"/>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62"/>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45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62"/>
          <p:cNvSpPr txBox="1"/>
          <p:nvPr>
            <p:ph idx="1" type="body"/>
          </p:nvPr>
        </p:nvSpPr>
        <p:spPr>
          <a:xfrm>
            <a:off x="457200" y="1698987"/>
            <a:ext cx="4040188" cy="715355"/>
          </a:xfrm>
          <a:prstGeom prst="rect">
            <a:avLst/>
          </a:prstGeom>
          <a:noFill/>
          <a:ln>
            <a:noFill/>
          </a:ln>
        </p:spPr>
        <p:txBody>
          <a:bodyPr anchorCtr="0" anchor="ctr" bIns="45700" lIns="146300" spcFirstLastPara="1" rIns="91425" wrap="square" tIns="91425">
            <a:norm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18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69" name="Google Shape;69;p62"/>
          <p:cNvSpPr txBox="1"/>
          <p:nvPr>
            <p:ph idx="2" type="body"/>
          </p:nvPr>
        </p:nvSpPr>
        <p:spPr>
          <a:xfrm>
            <a:off x="457200" y="2449512"/>
            <a:ext cx="4040188" cy="3951288"/>
          </a:xfrm>
          <a:prstGeom prst="rect">
            <a:avLst/>
          </a:prstGeom>
          <a:noFill/>
          <a:ln>
            <a:noFill/>
          </a:ln>
        </p:spPr>
        <p:txBody>
          <a:bodyPr anchorCtr="0" anchor="t" bIns="45700" lIns="54850" spcFirstLastPara="1" rIns="91425" wrap="square" tIns="91425">
            <a:normAutofit/>
          </a:bodyPr>
          <a:lstStyle>
            <a:lvl1pPr indent="-350520" lvl="0" marL="457200" algn="l">
              <a:lnSpc>
                <a:spcPct val="100000"/>
              </a:lnSpc>
              <a:spcBef>
                <a:spcPts val="0"/>
              </a:spcBef>
              <a:spcAft>
                <a:spcPts val="0"/>
              </a:spcAft>
              <a:buSzPts val="1920"/>
              <a:buChar char="◼"/>
              <a:defRPr sz="2400"/>
            </a:lvl1pPr>
            <a:lvl2pPr indent="-342900" lvl="1" marL="914400" algn="l">
              <a:lnSpc>
                <a:spcPct val="100000"/>
              </a:lnSpc>
              <a:spcBef>
                <a:spcPts val="400"/>
              </a:spcBef>
              <a:spcAft>
                <a:spcPts val="0"/>
              </a:spcAft>
              <a:buSzPts val="18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70" name="Google Shape;70;p62"/>
          <p:cNvSpPr txBox="1"/>
          <p:nvPr>
            <p:ph idx="3" type="body"/>
          </p:nvPr>
        </p:nvSpPr>
        <p:spPr>
          <a:xfrm>
            <a:off x="4645025" y="1698987"/>
            <a:ext cx="4041775" cy="715355"/>
          </a:xfrm>
          <a:prstGeom prst="rect">
            <a:avLst/>
          </a:prstGeom>
          <a:noFill/>
          <a:ln>
            <a:noFill/>
          </a:ln>
        </p:spPr>
        <p:txBody>
          <a:bodyPr anchorCtr="0" anchor="ctr" bIns="45700" lIns="146300" spcFirstLastPara="1" rIns="91425" wrap="square" tIns="91425">
            <a:norm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18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71" name="Google Shape;71;p62"/>
          <p:cNvSpPr txBox="1"/>
          <p:nvPr>
            <p:ph idx="4" type="body"/>
          </p:nvPr>
        </p:nvSpPr>
        <p:spPr>
          <a:xfrm>
            <a:off x="4645025" y="2449512"/>
            <a:ext cx="4041775" cy="3951288"/>
          </a:xfrm>
          <a:prstGeom prst="rect">
            <a:avLst/>
          </a:prstGeom>
          <a:noFill/>
          <a:ln>
            <a:noFill/>
          </a:ln>
        </p:spPr>
        <p:txBody>
          <a:bodyPr anchorCtr="0" anchor="t" bIns="45700" lIns="54850" spcFirstLastPara="1" rIns="91425" wrap="square" tIns="91425">
            <a:normAutofit/>
          </a:bodyPr>
          <a:lstStyle>
            <a:lvl1pPr indent="-350520" lvl="0" marL="457200" algn="l">
              <a:lnSpc>
                <a:spcPct val="100000"/>
              </a:lnSpc>
              <a:spcBef>
                <a:spcPts val="0"/>
              </a:spcBef>
              <a:spcAft>
                <a:spcPts val="0"/>
              </a:spcAft>
              <a:buSzPts val="1920"/>
              <a:buChar char="◼"/>
              <a:defRPr sz="2400"/>
            </a:lvl1pPr>
            <a:lvl2pPr indent="-342900" lvl="1" marL="914400" algn="l">
              <a:lnSpc>
                <a:spcPct val="100000"/>
              </a:lnSpc>
              <a:spcBef>
                <a:spcPts val="400"/>
              </a:spcBef>
              <a:spcAft>
                <a:spcPts val="0"/>
              </a:spcAft>
              <a:buSzPts val="18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72" name="Google Shape;72;p62"/>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2"/>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62"/>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63"/>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Clr>
                <a:srgbClr val="FFC7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3"/>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3"/>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64"/>
          <p:cNvSpPr txBox="1"/>
          <p:nvPr>
            <p:ph type="title"/>
          </p:nvPr>
        </p:nvSpPr>
        <p:spPr>
          <a:xfrm>
            <a:off x="167838" y="152400"/>
            <a:ext cx="2523744" cy="978408"/>
          </a:xfrm>
          <a:prstGeom prst="rect">
            <a:avLst/>
          </a:prstGeom>
          <a:noFill/>
          <a:ln>
            <a:noFill/>
          </a:ln>
        </p:spPr>
        <p:txBody>
          <a:bodyPr anchorCtr="0" anchor="b" bIns="0" lIns="73150" spcFirstLastPara="1" rIns="45700" wrap="square" tIns="45700">
            <a:normAutofit/>
          </a:bodyPr>
          <a:lstStyle>
            <a:lvl1pPr lvl="0" algn="l">
              <a:lnSpc>
                <a:spcPct val="100000"/>
              </a:lnSpc>
              <a:spcBef>
                <a:spcPts val="0"/>
              </a:spcBef>
              <a:spcAft>
                <a:spcPts val="0"/>
              </a:spcAft>
              <a:buClr>
                <a:srgbClr val="FFC700"/>
              </a:buClr>
              <a:buSzPts val="2000"/>
              <a:buFont typeface="Corbel"/>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4"/>
          <p:cNvSpPr txBox="1"/>
          <p:nvPr>
            <p:ph idx="1" type="body"/>
          </p:nvPr>
        </p:nvSpPr>
        <p:spPr>
          <a:xfrm>
            <a:off x="3019377" y="1743133"/>
            <a:ext cx="5920641" cy="4558885"/>
          </a:xfrm>
          <a:prstGeom prst="rect">
            <a:avLst/>
          </a:prstGeom>
          <a:noFill/>
          <a:ln>
            <a:noFill/>
          </a:ln>
        </p:spPr>
        <p:txBody>
          <a:bodyPr anchorCtr="0" anchor="t" bIns="45700" lIns="54850" spcFirstLastPara="1" rIns="91425" wrap="square" tIns="91425">
            <a:normAutofit/>
          </a:bodyPr>
          <a:lstStyle>
            <a:lvl1pPr indent="-391160" lvl="0" marL="457200" algn="l">
              <a:lnSpc>
                <a:spcPct val="100000"/>
              </a:lnSpc>
              <a:spcBef>
                <a:spcPts val="0"/>
              </a:spcBef>
              <a:spcAft>
                <a:spcPts val="0"/>
              </a:spcAft>
              <a:buSzPts val="2560"/>
              <a:buChar char="◼"/>
              <a:defRPr sz="3200"/>
            </a:lvl1pPr>
            <a:lvl2pPr indent="-388619" lvl="1" marL="914400" algn="l">
              <a:lnSpc>
                <a:spcPct val="100000"/>
              </a:lnSpc>
              <a:spcBef>
                <a:spcPts val="560"/>
              </a:spcBef>
              <a:spcAft>
                <a:spcPts val="0"/>
              </a:spcAft>
              <a:buSzPts val="252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83" name="Google Shape;83;p64"/>
          <p:cNvSpPr txBox="1"/>
          <p:nvPr>
            <p:ph idx="2" type="body"/>
          </p:nvPr>
        </p:nvSpPr>
        <p:spPr>
          <a:xfrm>
            <a:off x="167838" y="1730018"/>
            <a:ext cx="2468880" cy="4572000"/>
          </a:xfrm>
          <a:prstGeom prst="rect">
            <a:avLst/>
          </a:prstGeom>
          <a:noFill/>
          <a:ln>
            <a:noFill/>
          </a:ln>
        </p:spPr>
        <p:txBody>
          <a:bodyPr anchorCtr="0" anchor="t" bIns="45700" lIns="54850" spcFirstLastPara="1" rIns="91425" wrap="square" tIns="91425">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240"/>
              </a:spcBef>
              <a:spcAft>
                <a:spcPts val="0"/>
              </a:spcAft>
              <a:buSzPts val="108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84" name="Google Shape;84;p64"/>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64"/>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6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64"/>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88" name="Google Shape;88;p64"/>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55"/>
          <p:cNvSpPr/>
          <p:nvPr/>
        </p:nvSpPr>
        <p:spPr>
          <a:xfrm>
            <a:off x="0" y="1435895"/>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1" name="Google Shape;11;p55"/>
          <p:cNvSpPr/>
          <p:nvPr/>
        </p:nvSpPr>
        <p:spPr>
          <a:xfrm>
            <a:off x="0" y="0"/>
            <a:ext cx="9143999" cy="1433733"/>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2" name="Google Shape;12;p55"/>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marR="0" rtl="0" algn="l">
              <a:lnSpc>
                <a:spcPct val="100000"/>
              </a:lnSpc>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55"/>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lvl1pPr indent="-391160" lvl="0" marL="457200" marR="0" rtl="0" algn="l">
              <a:lnSpc>
                <a:spcPct val="100000"/>
              </a:lnSpc>
              <a:spcBef>
                <a:spcPts val="0"/>
              </a:spcBef>
              <a:spcAft>
                <a:spcPts val="0"/>
              </a:spcAft>
              <a:buClr>
                <a:schemeClr val="accent1"/>
              </a:buClr>
              <a:buSzPts val="2560"/>
              <a:buFont typeface="Noto Sans Symbols"/>
              <a:buChar char="◼"/>
              <a:defRPr b="0" i="0" sz="3200" u="none" cap="none" strike="noStrike">
                <a:solidFill>
                  <a:schemeClr val="lt1"/>
                </a:solidFill>
                <a:latin typeface="Corbel"/>
                <a:ea typeface="Corbel"/>
                <a:cs typeface="Corbel"/>
                <a:sym typeface="Corbel"/>
              </a:defRPr>
            </a:lvl1pPr>
            <a:lvl2pPr indent="-388619" lvl="1" marL="914400" marR="0" rtl="0" algn="l">
              <a:lnSpc>
                <a:spcPct val="100000"/>
              </a:lnSpc>
              <a:spcBef>
                <a:spcPts val="560"/>
              </a:spcBef>
              <a:spcAft>
                <a:spcPts val="0"/>
              </a:spcAft>
              <a:buClr>
                <a:schemeClr val="accent2"/>
              </a:buClr>
              <a:buSzPts val="2520"/>
              <a:buFont typeface="Noto Sans Symbols"/>
              <a:buChar char="▪"/>
              <a:defRPr b="0" i="0" sz="2800" u="none" cap="none" strike="noStrike">
                <a:solidFill>
                  <a:schemeClr val="lt1"/>
                </a:solidFill>
                <a:latin typeface="Corbel"/>
                <a:ea typeface="Corbel"/>
                <a:cs typeface="Corbel"/>
                <a:sym typeface="Corbel"/>
              </a:defRPr>
            </a:lvl2pPr>
            <a:lvl3pPr indent="-381000" lvl="2" marL="1371600" marR="0" rtl="0" algn="l">
              <a:lnSpc>
                <a:spcPct val="100000"/>
              </a:lnSpc>
              <a:spcBef>
                <a:spcPts val="480"/>
              </a:spcBef>
              <a:spcAft>
                <a:spcPts val="0"/>
              </a:spcAft>
              <a:buClr>
                <a:schemeClr val="accent3"/>
              </a:buClr>
              <a:buSzPts val="2400"/>
              <a:buFont typeface="Arial"/>
              <a:buChar char="▪"/>
              <a:defRPr b="0" i="0" sz="2400" u="none" cap="none" strike="noStrike">
                <a:solidFill>
                  <a:schemeClr val="lt1"/>
                </a:solidFill>
                <a:latin typeface="Corbel"/>
                <a:ea typeface="Corbel"/>
                <a:cs typeface="Corbel"/>
                <a:sym typeface="Corbel"/>
              </a:defRPr>
            </a:lvl3pPr>
            <a:lvl4pPr indent="-355600" lvl="3" marL="1828800" marR="0" rtl="0" algn="l">
              <a:lnSpc>
                <a:spcPct val="100000"/>
              </a:lnSpc>
              <a:spcBef>
                <a:spcPts val="400"/>
              </a:spcBef>
              <a:spcAft>
                <a:spcPts val="0"/>
              </a:spcAft>
              <a:buClr>
                <a:schemeClr val="accent4"/>
              </a:buClr>
              <a:buSzPts val="2000"/>
              <a:buFont typeface="Arial"/>
              <a:buChar char="▪"/>
              <a:defRPr b="0" i="0" sz="2000" u="none" cap="none" strike="noStrike">
                <a:solidFill>
                  <a:schemeClr val="lt1"/>
                </a:solidFill>
                <a:latin typeface="Corbel"/>
                <a:ea typeface="Corbel"/>
                <a:cs typeface="Corbel"/>
                <a:sym typeface="Corbel"/>
              </a:defRPr>
            </a:lvl4pPr>
            <a:lvl5pPr indent="-355600" lvl="4" marL="22860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lt1"/>
                </a:solidFill>
                <a:latin typeface="Corbel"/>
                <a:ea typeface="Corbel"/>
                <a:cs typeface="Corbel"/>
                <a:sym typeface="Corbel"/>
              </a:defRPr>
            </a:lvl5pPr>
            <a:lvl6pPr indent="-355600" lvl="5" marL="27432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lt1"/>
                </a:solidFill>
                <a:latin typeface="Corbel"/>
                <a:ea typeface="Corbel"/>
                <a:cs typeface="Corbel"/>
                <a:sym typeface="Corbel"/>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Corbel"/>
                <a:ea typeface="Corbel"/>
                <a:cs typeface="Corbel"/>
                <a:sym typeface="Corbel"/>
              </a:defRPr>
            </a:lvl7pPr>
            <a:lvl8pPr indent="-342900" lvl="7" marL="3657600" marR="0" rtl="0" algn="l">
              <a:lnSpc>
                <a:spcPct val="100000"/>
              </a:lnSpc>
              <a:spcBef>
                <a:spcPts val="360"/>
              </a:spcBef>
              <a:spcAft>
                <a:spcPts val="0"/>
              </a:spcAft>
              <a:buClr>
                <a:schemeClr val="accent2"/>
              </a:buClr>
              <a:buSzPts val="1800"/>
              <a:buFont typeface="Noto Sans Symbols"/>
              <a:buChar char="●"/>
              <a:defRPr b="0" i="0" sz="1800" u="none" cap="none" strike="noStrike">
                <a:solidFill>
                  <a:schemeClr val="lt1"/>
                </a:solidFill>
                <a:latin typeface="Corbel"/>
                <a:ea typeface="Corbel"/>
                <a:cs typeface="Corbel"/>
                <a:sym typeface="Corbel"/>
              </a:defRPr>
            </a:lvl8pPr>
            <a:lvl9pPr indent="-342900" lvl="8" marL="41148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9pPr>
          </a:lstStyle>
          <a:p/>
        </p:txBody>
      </p:sp>
      <p:sp>
        <p:nvSpPr>
          <p:cNvPr id="14" name="Google Shape;14;p55"/>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5" name="Google Shape;15;p55"/>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6" name="Google Shape;16;p5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54"/>
          <p:cNvSpPr/>
          <p:nvPr/>
        </p:nvSpPr>
        <p:spPr>
          <a:xfrm>
            <a:off x="0" y="1435895"/>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7" name="Google Shape;27;p54"/>
          <p:cNvSpPr/>
          <p:nvPr/>
        </p:nvSpPr>
        <p:spPr>
          <a:xfrm>
            <a:off x="0" y="0"/>
            <a:ext cx="9143999" cy="1433733"/>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8" name="Google Shape;28;p54"/>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marR="0" rtl="0" algn="l">
              <a:lnSpc>
                <a:spcPct val="100000"/>
              </a:lnSpc>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54"/>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lvl1pPr indent="-391160" lvl="0" marL="457200" marR="0" rtl="0" algn="l">
              <a:lnSpc>
                <a:spcPct val="100000"/>
              </a:lnSpc>
              <a:spcBef>
                <a:spcPts val="0"/>
              </a:spcBef>
              <a:spcAft>
                <a:spcPts val="0"/>
              </a:spcAft>
              <a:buClr>
                <a:schemeClr val="accent1"/>
              </a:buClr>
              <a:buSzPts val="2560"/>
              <a:buFont typeface="Noto Sans Symbols"/>
              <a:buChar char="◼"/>
              <a:defRPr b="0" i="0" sz="3200" u="none" cap="none" strike="noStrike">
                <a:solidFill>
                  <a:schemeClr val="dk1"/>
                </a:solidFill>
                <a:latin typeface="Corbel"/>
                <a:ea typeface="Corbel"/>
                <a:cs typeface="Corbel"/>
                <a:sym typeface="Corbel"/>
              </a:defRPr>
            </a:lvl1pPr>
            <a:lvl2pPr indent="-388619" lvl="1" marL="914400" marR="0" rtl="0" algn="l">
              <a:lnSpc>
                <a:spcPct val="100000"/>
              </a:lnSpc>
              <a:spcBef>
                <a:spcPts val="560"/>
              </a:spcBef>
              <a:spcAft>
                <a:spcPts val="0"/>
              </a:spcAft>
              <a:buClr>
                <a:schemeClr val="accent2"/>
              </a:buClr>
              <a:buSzPts val="2520"/>
              <a:buFont typeface="Noto Sans Symbols"/>
              <a:buChar char="▪"/>
              <a:defRPr b="0" i="0" sz="2800" u="none" cap="none" strike="noStrike">
                <a:solidFill>
                  <a:schemeClr val="dk1"/>
                </a:solidFill>
                <a:latin typeface="Corbel"/>
                <a:ea typeface="Corbel"/>
                <a:cs typeface="Corbel"/>
                <a:sym typeface="Corbel"/>
              </a:defRPr>
            </a:lvl2pPr>
            <a:lvl3pPr indent="-381000" lvl="2" marL="1371600" marR="0" rtl="0" algn="l">
              <a:lnSpc>
                <a:spcPct val="100000"/>
              </a:lnSpc>
              <a:spcBef>
                <a:spcPts val="480"/>
              </a:spcBef>
              <a:spcAft>
                <a:spcPts val="0"/>
              </a:spcAft>
              <a:buClr>
                <a:schemeClr val="accent3"/>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lnSpc>
                <a:spcPct val="100000"/>
              </a:lnSpc>
              <a:spcBef>
                <a:spcPts val="400"/>
              </a:spcBef>
              <a:spcAft>
                <a:spcPts val="0"/>
              </a:spcAft>
              <a:buClr>
                <a:schemeClr val="accent4"/>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orbel"/>
                <a:ea typeface="Corbel"/>
                <a:cs typeface="Corbel"/>
                <a:sym typeface="Corbel"/>
              </a:defRPr>
            </a:lvl5pPr>
            <a:lvl6pPr indent="-355600" lvl="5" marL="27432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lnSpc>
                <a:spcPct val="100000"/>
              </a:lnSpc>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30" name="Google Shape;30;p54"/>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41414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31" name="Google Shape;31;p54"/>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41414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32" name="Google Shape;32;p5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23.png"/><Relationship Id="rId5"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5.png"/><Relationship Id="rId4" Type="http://schemas.openxmlformats.org/officeDocument/2006/relationships/image" Target="../media/image27.png"/><Relationship Id="rId5"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jpg"/><Relationship Id="rId4" Type="http://schemas.openxmlformats.org/officeDocument/2006/relationships/image" Target="../media/image22.jpg"/><Relationship Id="rId11" Type="http://schemas.openxmlformats.org/officeDocument/2006/relationships/image" Target="../media/image38.jpg"/><Relationship Id="rId10" Type="http://schemas.openxmlformats.org/officeDocument/2006/relationships/image" Target="../media/image45.jpg"/><Relationship Id="rId12" Type="http://schemas.openxmlformats.org/officeDocument/2006/relationships/image" Target="../media/image39.png"/><Relationship Id="rId9" Type="http://schemas.openxmlformats.org/officeDocument/2006/relationships/image" Target="../media/image34.jpg"/><Relationship Id="rId5" Type="http://schemas.openxmlformats.org/officeDocument/2006/relationships/image" Target="../media/image26.jpg"/><Relationship Id="rId6" Type="http://schemas.openxmlformats.org/officeDocument/2006/relationships/image" Target="../media/image31.jpg"/><Relationship Id="rId7" Type="http://schemas.openxmlformats.org/officeDocument/2006/relationships/image" Target="../media/image36.jpg"/><Relationship Id="rId8" Type="http://schemas.openxmlformats.org/officeDocument/2006/relationships/image" Target="../media/image3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jpg"/><Relationship Id="rId4" Type="http://schemas.openxmlformats.org/officeDocument/2006/relationships/image" Target="../media/image37.jpg"/><Relationship Id="rId5" Type="http://schemas.openxmlformats.org/officeDocument/2006/relationships/image" Target="../media/image30.jpg"/><Relationship Id="rId6" Type="http://schemas.openxmlformats.org/officeDocument/2006/relationships/image" Target="../media/image4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8.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4.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4.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57.png"/><Relationship Id="rId6" Type="http://schemas.openxmlformats.org/officeDocument/2006/relationships/image" Target="../media/image5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0.jpg"/><Relationship Id="rId4" Type="http://schemas.openxmlformats.org/officeDocument/2006/relationships/image" Target="../media/image46.jpg"/><Relationship Id="rId5" Type="http://schemas.openxmlformats.org/officeDocument/2006/relationships/image" Target="../media/image60.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jpg"/><Relationship Id="rId4" Type="http://schemas.openxmlformats.org/officeDocument/2006/relationships/image" Target="../media/image63.jpg"/><Relationship Id="rId5" Type="http://schemas.openxmlformats.org/officeDocument/2006/relationships/image" Target="../media/image5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5.png"/><Relationship Id="rId4" Type="http://schemas.openxmlformats.org/officeDocument/2006/relationships/image" Target="../media/image72.png"/><Relationship Id="rId5" Type="http://schemas.openxmlformats.org/officeDocument/2006/relationships/image" Target="../media/image6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8.gif"/><Relationship Id="rId4" Type="http://schemas.openxmlformats.org/officeDocument/2006/relationships/image" Target="../media/image62.gif"/><Relationship Id="rId10" Type="http://schemas.openxmlformats.org/officeDocument/2006/relationships/image" Target="../media/image71.gif"/><Relationship Id="rId9" Type="http://schemas.openxmlformats.org/officeDocument/2006/relationships/image" Target="../media/image68.gif"/><Relationship Id="rId5" Type="http://schemas.openxmlformats.org/officeDocument/2006/relationships/image" Target="../media/image65.gif"/><Relationship Id="rId6" Type="http://schemas.openxmlformats.org/officeDocument/2006/relationships/image" Target="../media/image70.gif"/><Relationship Id="rId7" Type="http://schemas.openxmlformats.org/officeDocument/2006/relationships/image" Target="../media/image67.gif"/><Relationship Id="rId8" Type="http://schemas.openxmlformats.org/officeDocument/2006/relationships/image" Target="../media/image6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6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p>
            <a:pPr indent="0" lvl="0" marL="0" rtl="0" algn="l">
              <a:lnSpc>
                <a:spcPct val="100000"/>
              </a:lnSpc>
              <a:spcBef>
                <a:spcPts val="0"/>
              </a:spcBef>
              <a:spcAft>
                <a:spcPts val="0"/>
              </a:spcAft>
              <a:buClr>
                <a:srgbClr val="FFC700"/>
              </a:buClr>
              <a:buSzPts val="4700"/>
              <a:buFont typeface="Corbel"/>
              <a:buNone/>
            </a:pPr>
            <a:r>
              <a:rPr lang="en-US"/>
              <a:t>Image Warping and Alignment</a:t>
            </a:r>
            <a:endParaRPr/>
          </a:p>
        </p:txBody>
      </p:sp>
      <p:sp>
        <p:nvSpPr>
          <p:cNvPr id="117" name="Google Shape;117;p1"/>
          <p:cNvSpPr txBox="1"/>
          <p:nvPr>
            <p:ph idx="1" type="subTitle"/>
          </p:nvPr>
        </p:nvSpPr>
        <p:spPr>
          <a:xfrm>
            <a:off x="762000" y="5257800"/>
            <a:ext cx="8077200" cy="1499616"/>
          </a:xfrm>
          <a:prstGeom prst="rect">
            <a:avLst/>
          </a:prstGeom>
          <a:noFill/>
          <a:ln>
            <a:noFill/>
          </a:ln>
        </p:spPr>
        <p:txBody>
          <a:bodyPr anchorCtr="0" anchor="b" bIns="0" lIns="118850" spcFirstLastPara="1" rIns="45700" wrap="square" tIns="0">
            <a:normAutofit/>
          </a:bodyPr>
          <a:lstStyle/>
          <a:p>
            <a:pPr indent="0" lvl="0" marL="0" rtl="0" algn="l">
              <a:lnSpc>
                <a:spcPct val="100000"/>
              </a:lnSpc>
              <a:spcBef>
                <a:spcPts val="0"/>
              </a:spcBef>
              <a:spcAft>
                <a:spcPts val="0"/>
              </a:spcAft>
              <a:buSzPts val="1600"/>
              <a:buNone/>
            </a:pPr>
            <a:r>
              <a:rPr lang="en-US"/>
              <a:t>AJIT RAJWADE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0"/>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Motion Models</a:t>
            </a:r>
            <a:endParaRPr/>
          </a:p>
        </p:txBody>
      </p:sp>
      <p:sp>
        <p:nvSpPr>
          <p:cNvPr id="228" name="Google Shape;228;p10"/>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Scaling about the origin</a:t>
            </a:r>
            <a:endParaRPr/>
          </a:p>
        </p:txBody>
      </p:sp>
      <p:pic>
        <p:nvPicPr>
          <p:cNvPr id="229" name="Google Shape;229;p10"/>
          <p:cNvPicPr preferRelativeResize="0"/>
          <p:nvPr/>
        </p:nvPicPr>
        <p:blipFill rotWithShape="1">
          <a:blip r:embed="rId3">
            <a:alphaModFix/>
          </a:blip>
          <a:srcRect b="0" l="0" r="0" t="0"/>
          <a:stretch/>
        </p:blipFill>
        <p:spPr>
          <a:xfrm>
            <a:off x="0" y="2438400"/>
            <a:ext cx="8991600" cy="2882002"/>
          </a:xfrm>
          <a:prstGeom prst="rect">
            <a:avLst/>
          </a:prstGeom>
          <a:noFill/>
          <a:ln>
            <a:noFill/>
          </a:ln>
        </p:spPr>
      </p:pic>
      <p:sp>
        <p:nvSpPr>
          <p:cNvPr id="230" name="Google Shape;230;p1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1"/>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Motion Models</a:t>
            </a:r>
            <a:endParaRPr/>
          </a:p>
        </p:txBody>
      </p:sp>
      <p:sp>
        <p:nvSpPr>
          <p:cNvPr id="236" name="Google Shape;236;p11"/>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Shearing:</a:t>
            </a:r>
            <a:endParaRPr/>
          </a:p>
        </p:txBody>
      </p:sp>
      <p:pic>
        <p:nvPicPr>
          <p:cNvPr id="237" name="Google Shape;237;p11"/>
          <p:cNvPicPr preferRelativeResize="0"/>
          <p:nvPr/>
        </p:nvPicPr>
        <p:blipFill rotWithShape="1">
          <a:blip r:embed="rId3">
            <a:alphaModFix/>
          </a:blip>
          <a:srcRect b="0" l="0" r="0" t="0"/>
          <a:stretch/>
        </p:blipFill>
        <p:spPr>
          <a:xfrm>
            <a:off x="0" y="2743200"/>
            <a:ext cx="8686800" cy="2652889"/>
          </a:xfrm>
          <a:prstGeom prst="rect">
            <a:avLst/>
          </a:prstGeom>
          <a:noFill/>
          <a:ln>
            <a:noFill/>
          </a:ln>
        </p:spPr>
      </p:pic>
      <p:sp>
        <p:nvSpPr>
          <p:cNvPr id="238" name="Google Shape;238;p11"/>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2"/>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Motion Models</a:t>
            </a:r>
            <a:endParaRPr/>
          </a:p>
        </p:txBody>
      </p:sp>
      <p:sp>
        <p:nvSpPr>
          <p:cNvPr id="244" name="Google Shape;244;p12"/>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lnSpcReduction="10000"/>
          </a:bodyPr>
          <a:lstStyle/>
          <a:p>
            <a:pPr indent="-320040" lvl="0" marL="438912" rtl="0" algn="l">
              <a:lnSpc>
                <a:spcPct val="100000"/>
              </a:lnSpc>
              <a:spcBef>
                <a:spcPts val="0"/>
              </a:spcBef>
              <a:spcAft>
                <a:spcPts val="0"/>
              </a:spcAft>
              <a:buSzPts val="2560"/>
              <a:buChar char="◼"/>
            </a:pPr>
            <a:r>
              <a:rPr lang="en-US"/>
              <a:t>The 2D affine motion model (including translation in X and Y direction) includes 6 degrees of freedom.</a:t>
            </a:r>
            <a:endParaRPr/>
          </a:p>
          <a:p>
            <a:pPr indent="-320040" lvl="0" marL="438912" rtl="0" algn="l">
              <a:lnSpc>
                <a:spcPct val="100000"/>
              </a:lnSpc>
              <a:spcBef>
                <a:spcPts val="0"/>
              </a:spcBef>
              <a:spcAft>
                <a:spcPts val="0"/>
              </a:spcAft>
              <a:buSzPts val="2560"/>
              <a:buChar char="◼"/>
            </a:pPr>
            <a:r>
              <a:rPr lang="en-US"/>
              <a:t>Note: this motion model accounts for in-plane motion only (example: not an appropriate model for “3D head profile view versus head frontal view”) </a:t>
            </a:r>
            <a:endParaRPr/>
          </a:p>
          <a:p>
            <a:pPr indent="-320040" lvl="0" marL="438912" rtl="0" algn="l">
              <a:lnSpc>
                <a:spcPct val="100000"/>
              </a:lnSpc>
              <a:spcBef>
                <a:spcPts val="0"/>
              </a:spcBef>
              <a:spcAft>
                <a:spcPts val="0"/>
              </a:spcAft>
              <a:buSzPts val="2560"/>
              <a:buChar char="◼"/>
            </a:pPr>
            <a:r>
              <a:rPr lang="en-US"/>
              <a:t>Note: even with in-plane motion, there exist more complicated motion models, but we will stick to this one for now.</a:t>
            </a:r>
            <a:endParaRPr/>
          </a:p>
          <a:p>
            <a:pPr indent="-157480" lvl="0" marL="438912" rtl="0" algn="l">
              <a:lnSpc>
                <a:spcPct val="100000"/>
              </a:lnSpc>
              <a:spcBef>
                <a:spcPts val="0"/>
              </a:spcBef>
              <a:spcAft>
                <a:spcPts val="0"/>
              </a:spcAft>
              <a:buSzPts val="2560"/>
              <a:buNone/>
            </a:pPr>
            <a:r>
              <a:t/>
            </a:r>
            <a:endParaRPr/>
          </a:p>
        </p:txBody>
      </p:sp>
      <p:sp>
        <p:nvSpPr>
          <p:cNvPr id="245" name="Google Shape;245;p12"/>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3"/>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Motion Models</a:t>
            </a:r>
            <a:endParaRPr/>
          </a:p>
        </p:txBody>
      </p:sp>
      <p:sp>
        <p:nvSpPr>
          <p:cNvPr id="251" name="Google Shape;251;p13"/>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lnSpcReduction="10000"/>
          </a:bodyPr>
          <a:lstStyle/>
          <a:p>
            <a:pPr indent="-320040" lvl="0" marL="438912" rtl="0" algn="l">
              <a:lnSpc>
                <a:spcPct val="100000"/>
              </a:lnSpc>
              <a:spcBef>
                <a:spcPts val="0"/>
              </a:spcBef>
              <a:spcAft>
                <a:spcPts val="0"/>
              </a:spcAft>
              <a:buSzPts val="2560"/>
              <a:buChar char="◼"/>
            </a:pPr>
            <a:r>
              <a:rPr lang="en-US"/>
              <a:t>Composition of multiple types of motion is given by the multiplication of their corresponding matrices.</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So, if you first scale (matrix </a:t>
            </a:r>
            <a:r>
              <a:rPr b="1" lang="en-US"/>
              <a:t>S</a:t>
            </a:r>
            <a:r>
              <a:rPr lang="en-US"/>
              <a:t>) and then rotate (matrix </a:t>
            </a:r>
            <a:r>
              <a:rPr b="1" lang="en-US"/>
              <a:t>R</a:t>
            </a:r>
            <a:r>
              <a:rPr lang="en-US"/>
              <a:t>), then the resultant transformation = </a:t>
            </a:r>
            <a:r>
              <a:rPr b="1" lang="en-US"/>
              <a:t>RS</a:t>
            </a:r>
            <a:r>
              <a:rPr lang="en-US"/>
              <a:t>.</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Note: most motion compositions are not commutative (</a:t>
            </a:r>
            <a:r>
              <a:rPr b="1" lang="en-US"/>
              <a:t>RS</a:t>
            </a:r>
            <a:r>
              <a:rPr lang="en-US"/>
              <a:t> is not equal to </a:t>
            </a:r>
            <a:r>
              <a:rPr b="1" lang="en-US"/>
              <a:t>SR</a:t>
            </a:r>
            <a:r>
              <a:rPr lang="en-US"/>
              <a:t>).</a:t>
            </a:r>
            <a:endParaRPr/>
          </a:p>
        </p:txBody>
      </p:sp>
      <p:sp>
        <p:nvSpPr>
          <p:cNvPr id="252" name="Google Shape;252;p1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4"/>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Motion Models</a:t>
            </a:r>
            <a:endParaRPr/>
          </a:p>
        </p:txBody>
      </p:sp>
      <p:sp>
        <p:nvSpPr>
          <p:cNvPr id="258" name="Google Shape;258;p14"/>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92500" lnSpcReduction="20000"/>
          </a:bodyPr>
          <a:lstStyle/>
          <a:p>
            <a:pPr indent="-320040" lvl="0" marL="438912" rtl="0" algn="l">
              <a:lnSpc>
                <a:spcPct val="100000"/>
              </a:lnSpc>
              <a:spcBef>
                <a:spcPts val="0"/>
              </a:spcBef>
              <a:spcAft>
                <a:spcPts val="0"/>
              </a:spcAft>
              <a:buSzPct val="80000"/>
              <a:buChar char="◼"/>
            </a:pPr>
            <a:r>
              <a:rPr lang="en-US"/>
              <a:t>In actual coding, you will typically not use matrices.</a:t>
            </a:r>
            <a:endParaRPr/>
          </a:p>
          <a:p>
            <a:pPr indent="-169672"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Rather you will implement the formula as is.</a:t>
            </a:r>
            <a:endParaRPr/>
          </a:p>
          <a:p>
            <a:pPr indent="-169672"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So why is matrix-based motion representation useful?</a:t>
            </a:r>
            <a:endParaRPr/>
          </a:p>
          <a:p>
            <a:pPr indent="-169672"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Because it allows for a compact way to represent the composition of many different types of motion. </a:t>
            </a:r>
            <a:endParaRPr/>
          </a:p>
          <a:p>
            <a:pPr indent="-169672" lvl="0" marL="438912" rtl="0" algn="l">
              <a:lnSpc>
                <a:spcPct val="100000"/>
              </a:lnSpc>
              <a:spcBef>
                <a:spcPts val="0"/>
              </a:spcBef>
              <a:spcAft>
                <a:spcPts val="0"/>
              </a:spcAft>
              <a:buSzPct val="80000"/>
              <a:buNone/>
            </a:pPr>
            <a:r>
              <a:t/>
            </a:r>
            <a:endParaRPr/>
          </a:p>
          <a:p>
            <a:pPr indent="-169672" lvl="0" marL="438912" rtl="0" algn="l">
              <a:lnSpc>
                <a:spcPct val="100000"/>
              </a:lnSpc>
              <a:spcBef>
                <a:spcPts val="0"/>
              </a:spcBef>
              <a:spcAft>
                <a:spcPts val="0"/>
              </a:spcAft>
              <a:buSzPct val="80000"/>
              <a:buNone/>
            </a:pPr>
            <a:r>
              <a:t/>
            </a:r>
            <a:endParaRPr/>
          </a:p>
        </p:txBody>
      </p:sp>
      <p:sp>
        <p:nvSpPr>
          <p:cNvPr id="259" name="Google Shape;259;p1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5"/>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Alignment with control points</a:t>
            </a:r>
            <a:endParaRPr/>
          </a:p>
        </p:txBody>
      </p:sp>
      <p:pic>
        <p:nvPicPr>
          <p:cNvPr descr="im1" id="265" name="Google Shape;265;p15"/>
          <p:cNvPicPr preferRelativeResize="0"/>
          <p:nvPr/>
        </p:nvPicPr>
        <p:blipFill rotWithShape="1">
          <a:blip r:embed="rId3">
            <a:alphaModFix/>
          </a:blip>
          <a:srcRect b="0" l="0" r="0" t="0"/>
          <a:stretch/>
        </p:blipFill>
        <p:spPr>
          <a:xfrm>
            <a:off x="1143000" y="1752600"/>
            <a:ext cx="2085975" cy="1743075"/>
          </a:xfrm>
          <a:prstGeom prst="rect">
            <a:avLst/>
          </a:prstGeom>
          <a:noFill/>
          <a:ln>
            <a:noFill/>
          </a:ln>
        </p:spPr>
      </p:pic>
      <p:pic>
        <p:nvPicPr>
          <p:cNvPr descr="im2" id="266" name="Google Shape;266;p15"/>
          <p:cNvPicPr preferRelativeResize="0"/>
          <p:nvPr/>
        </p:nvPicPr>
        <p:blipFill rotWithShape="1">
          <a:blip r:embed="rId4">
            <a:alphaModFix/>
          </a:blip>
          <a:srcRect b="0" l="0" r="0" t="0"/>
          <a:stretch/>
        </p:blipFill>
        <p:spPr>
          <a:xfrm>
            <a:off x="3529012" y="1752599"/>
            <a:ext cx="2085975" cy="1743075"/>
          </a:xfrm>
          <a:prstGeom prst="rect">
            <a:avLst/>
          </a:prstGeom>
          <a:noFill/>
          <a:ln>
            <a:noFill/>
          </a:ln>
        </p:spPr>
      </p:pic>
      <p:cxnSp>
        <p:nvCxnSpPr>
          <p:cNvPr id="267" name="Google Shape;267;p15"/>
          <p:cNvCxnSpPr/>
          <p:nvPr/>
        </p:nvCxnSpPr>
        <p:spPr>
          <a:xfrm flipH="1">
            <a:off x="1981200" y="2624137"/>
            <a:ext cx="76200" cy="1490663"/>
          </a:xfrm>
          <a:prstGeom prst="straightConnector1">
            <a:avLst/>
          </a:prstGeom>
          <a:noFill/>
          <a:ln cap="flat" cmpd="sng" w="25400">
            <a:solidFill>
              <a:srgbClr val="EFAB00"/>
            </a:solidFill>
            <a:prstDash val="solid"/>
            <a:round/>
            <a:headEnd len="sm" w="sm" type="none"/>
            <a:tailEnd len="med" w="med" type="stealth"/>
          </a:ln>
        </p:spPr>
      </p:cxnSp>
      <p:cxnSp>
        <p:nvCxnSpPr>
          <p:cNvPr id="268" name="Google Shape;268;p15"/>
          <p:cNvCxnSpPr/>
          <p:nvPr/>
        </p:nvCxnSpPr>
        <p:spPr>
          <a:xfrm flipH="1">
            <a:off x="2057400" y="2624137"/>
            <a:ext cx="2362200" cy="1490663"/>
          </a:xfrm>
          <a:prstGeom prst="straightConnector1">
            <a:avLst/>
          </a:prstGeom>
          <a:noFill/>
          <a:ln cap="flat" cmpd="sng" w="25400">
            <a:solidFill>
              <a:srgbClr val="EFAB00"/>
            </a:solidFill>
            <a:prstDash val="solid"/>
            <a:round/>
            <a:headEnd len="sm" w="sm" type="none"/>
            <a:tailEnd len="med" w="med" type="stealth"/>
          </a:ln>
        </p:spPr>
      </p:cxnSp>
      <p:cxnSp>
        <p:nvCxnSpPr>
          <p:cNvPr id="269" name="Google Shape;269;p15"/>
          <p:cNvCxnSpPr/>
          <p:nvPr/>
        </p:nvCxnSpPr>
        <p:spPr>
          <a:xfrm flipH="1">
            <a:off x="2057400" y="2624137"/>
            <a:ext cx="304800" cy="1414463"/>
          </a:xfrm>
          <a:prstGeom prst="straightConnector1">
            <a:avLst/>
          </a:prstGeom>
          <a:noFill/>
          <a:ln cap="flat" cmpd="sng" w="25400">
            <a:solidFill>
              <a:srgbClr val="FF0000"/>
            </a:solidFill>
            <a:prstDash val="solid"/>
            <a:round/>
            <a:headEnd len="sm" w="sm" type="none"/>
            <a:tailEnd len="med" w="med" type="stealth"/>
          </a:ln>
        </p:spPr>
      </p:cxnSp>
      <p:cxnSp>
        <p:nvCxnSpPr>
          <p:cNvPr id="270" name="Google Shape;270;p15"/>
          <p:cNvCxnSpPr/>
          <p:nvPr/>
        </p:nvCxnSpPr>
        <p:spPr>
          <a:xfrm flipH="1">
            <a:off x="2057400" y="2590800"/>
            <a:ext cx="2667000" cy="1447800"/>
          </a:xfrm>
          <a:prstGeom prst="straightConnector1">
            <a:avLst/>
          </a:prstGeom>
          <a:noFill/>
          <a:ln cap="flat" cmpd="sng" w="25400">
            <a:solidFill>
              <a:srgbClr val="FF0000"/>
            </a:solidFill>
            <a:prstDash val="solid"/>
            <a:round/>
            <a:headEnd len="sm" w="sm" type="none"/>
            <a:tailEnd len="med" w="med" type="stealth"/>
          </a:ln>
        </p:spPr>
      </p:cxnSp>
      <p:cxnSp>
        <p:nvCxnSpPr>
          <p:cNvPr id="271" name="Google Shape;271;p15"/>
          <p:cNvCxnSpPr/>
          <p:nvPr/>
        </p:nvCxnSpPr>
        <p:spPr>
          <a:xfrm flipH="1">
            <a:off x="2590800" y="2624137"/>
            <a:ext cx="381000" cy="1490663"/>
          </a:xfrm>
          <a:prstGeom prst="straightConnector1">
            <a:avLst/>
          </a:prstGeom>
          <a:noFill/>
          <a:ln cap="flat" cmpd="sng" w="25400">
            <a:solidFill>
              <a:srgbClr val="0C0C0C"/>
            </a:solidFill>
            <a:prstDash val="solid"/>
            <a:round/>
            <a:headEnd len="sm" w="sm" type="none"/>
            <a:tailEnd len="med" w="med" type="stealth"/>
          </a:ln>
        </p:spPr>
      </p:cxnSp>
      <p:cxnSp>
        <p:nvCxnSpPr>
          <p:cNvPr id="272" name="Google Shape;272;p15"/>
          <p:cNvCxnSpPr/>
          <p:nvPr/>
        </p:nvCxnSpPr>
        <p:spPr>
          <a:xfrm flipH="1">
            <a:off x="2667000" y="2362200"/>
            <a:ext cx="2667000" cy="1752600"/>
          </a:xfrm>
          <a:prstGeom prst="straightConnector1">
            <a:avLst/>
          </a:prstGeom>
          <a:noFill/>
          <a:ln cap="flat" cmpd="sng" w="25400">
            <a:solidFill>
              <a:srgbClr val="0C0C0C"/>
            </a:solidFill>
            <a:prstDash val="solid"/>
            <a:round/>
            <a:headEnd len="sm" w="sm" type="none"/>
            <a:tailEnd len="med" w="med" type="stealth"/>
          </a:ln>
        </p:spPr>
      </p:cxnSp>
      <p:sp>
        <p:nvSpPr>
          <p:cNvPr id="273" name="Google Shape;273;p15"/>
          <p:cNvSpPr txBox="1"/>
          <p:nvPr/>
        </p:nvSpPr>
        <p:spPr>
          <a:xfrm>
            <a:off x="76199" y="4154032"/>
            <a:ext cx="4191001" cy="26314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orbel"/>
                <a:ea typeface="Corbel"/>
                <a:cs typeface="Corbel"/>
                <a:sym typeface="Corbel"/>
              </a:rPr>
              <a:t>Control points: pairs of physically corresponding points – maybe marked out manually, or automatically using geometric properties of the image.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orbel"/>
                <a:ea typeface="Corbel"/>
                <a:cs typeface="Corbel"/>
                <a:sym typeface="Corbel"/>
              </a:rPr>
              <a:t>Number of control points </a:t>
            </a:r>
            <a:r>
              <a:rPr b="0" i="1" lang="en-US" sz="1500" u="none" cap="none" strike="noStrike">
                <a:solidFill>
                  <a:schemeClr val="dk1"/>
                </a:solidFill>
                <a:latin typeface="Corbel"/>
                <a:ea typeface="Corbel"/>
                <a:cs typeface="Corbel"/>
                <a:sym typeface="Corbel"/>
              </a:rPr>
              <a:t>k</a:t>
            </a:r>
            <a:r>
              <a:rPr b="1" i="0" lang="en-US" sz="1500" u="none" cap="none" strike="noStrike">
                <a:solidFill>
                  <a:schemeClr val="dk1"/>
                </a:solidFill>
                <a:latin typeface="Corbel"/>
                <a:ea typeface="Corbel"/>
                <a:cs typeface="Corbel"/>
                <a:sym typeface="Corbel"/>
              </a:rPr>
              <a:t> </a:t>
            </a:r>
            <a:r>
              <a:rPr b="0" i="0" lang="en-US" sz="1500" u="none" cap="none" strike="noStrike">
                <a:solidFill>
                  <a:schemeClr val="dk1"/>
                </a:solidFill>
                <a:latin typeface="Corbel"/>
                <a:ea typeface="Corbel"/>
                <a:cs typeface="Corbel"/>
                <a:sym typeface="Corbel"/>
              </a:rPr>
              <a:t>MUST</a:t>
            </a:r>
            <a:r>
              <a:rPr b="1" i="0" lang="en-US" sz="1500" u="none" cap="none" strike="noStrike">
                <a:solidFill>
                  <a:schemeClr val="dk1"/>
                </a:solidFill>
                <a:latin typeface="Corbel"/>
                <a:ea typeface="Corbel"/>
                <a:cs typeface="Corbel"/>
                <a:sym typeface="Corbel"/>
              </a:rPr>
              <a:t> </a:t>
            </a:r>
            <a:r>
              <a:rPr b="0" i="0" lang="en-US" sz="1500" u="none" cap="none" strike="noStrike">
                <a:solidFill>
                  <a:schemeClr val="dk1"/>
                </a:solidFill>
                <a:latin typeface="Corbel"/>
                <a:ea typeface="Corbel"/>
                <a:cs typeface="Corbel"/>
                <a:sym typeface="Corbel"/>
              </a:rPr>
              <a:t>be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orbel"/>
                <a:ea typeface="Corbel"/>
                <a:cs typeface="Corbel"/>
                <a:sym typeface="Corbel"/>
              </a:rPr>
              <a:t>&gt;= </a:t>
            </a:r>
            <a:r>
              <a:rPr b="0" i="1" lang="en-US" sz="1500" u="none" cap="none" strike="noStrike">
                <a:solidFill>
                  <a:schemeClr val="dk1"/>
                </a:solidFill>
                <a:latin typeface="Corbel"/>
                <a:ea typeface="Corbel"/>
                <a:cs typeface="Corbel"/>
                <a:sym typeface="Corbel"/>
              </a:rPr>
              <a:t>u</a:t>
            </a:r>
            <a:r>
              <a:rPr b="0" i="0" lang="en-US" sz="1500" u="none" cap="none" strike="noStrike">
                <a:solidFill>
                  <a:schemeClr val="dk1"/>
                </a:solidFill>
                <a:latin typeface="Corbel"/>
                <a:ea typeface="Corbel"/>
                <a:cs typeface="Corbel"/>
                <a:sym typeface="Corbel"/>
              </a:rPr>
              <a:t>/2, where </a:t>
            </a:r>
            <a:r>
              <a:rPr b="0" i="1" lang="en-US" sz="1500" u="none" cap="none" strike="noStrike">
                <a:solidFill>
                  <a:schemeClr val="dk1"/>
                </a:solidFill>
                <a:latin typeface="Corbel"/>
                <a:ea typeface="Corbel"/>
                <a:cs typeface="Corbel"/>
                <a:sym typeface="Corbel"/>
              </a:rPr>
              <a:t>u</a:t>
            </a:r>
            <a:r>
              <a:rPr b="0" i="0" lang="en-US" sz="1500" u="none" cap="none" strike="noStrike">
                <a:solidFill>
                  <a:schemeClr val="dk1"/>
                </a:solidFill>
                <a:latin typeface="Corbel"/>
                <a:ea typeface="Corbel"/>
                <a:cs typeface="Corbel"/>
                <a:sym typeface="Corbel"/>
              </a:rPr>
              <a:t> = number of unknown parameters in the motion model (each point has two coordinates – x and y). The number of control points is several times smaller than the number of image pixels.</a:t>
            </a:r>
            <a:endParaRPr b="0" i="0" sz="1500" u="none" cap="none" strike="noStrike">
              <a:solidFill>
                <a:schemeClr val="dk1"/>
              </a:solidFill>
              <a:latin typeface="Corbel"/>
              <a:ea typeface="Corbel"/>
              <a:cs typeface="Corbel"/>
              <a:sym typeface="Corbel"/>
            </a:endParaRPr>
          </a:p>
        </p:txBody>
      </p:sp>
      <p:pic>
        <p:nvPicPr>
          <p:cNvPr id="274" name="Google Shape;274;p15"/>
          <p:cNvPicPr preferRelativeResize="0"/>
          <p:nvPr/>
        </p:nvPicPr>
        <p:blipFill rotWithShape="1">
          <a:blip r:embed="rId5">
            <a:alphaModFix/>
          </a:blip>
          <a:srcRect b="0" l="0" r="0" t="0"/>
          <a:stretch/>
        </p:blipFill>
        <p:spPr>
          <a:xfrm>
            <a:off x="4724400" y="3962400"/>
            <a:ext cx="4041775" cy="2393950"/>
          </a:xfrm>
          <a:prstGeom prst="rect">
            <a:avLst/>
          </a:prstGeom>
          <a:noFill/>
          <a:ln>
            <a:noFill/>
          </a:ln>
        </p:spPr>
      </p:pic>
      <p:sp>
        <p:nvSpPr>
          <p:cNvPr id="275" name="Google Shape;275;p15"/>
          <p:cNvSpPr txBox="1"/>
          <p:nvPr/>
        </p:nvSpPr>
        <p:spPr>
          <a:xfrm>
            <a:off x="6019800" y="1524000"/>
            <a:ext cx="31242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Solve for unknown parameters using least-squares framework (i.e. pseudo-inverse)</a:t>
            </a:r>
            <a:endParaRPr b="0" i="0" sz="1800" u="none" cap="none" strike="noStrike">
              <a:solidFill>
                <a:schemeClr val="dk1"/>
              </a:solidFill>
              <a:latin typeface="Corbel"/>
              <a:ea typeface="Corbel"/>
              <a:cs typeface="Corbel"/>
              <a:sym typeface="Corbel"/>
            </a:endParaRPr>
          </a:p>
        </p:txBody>
      </p:sp>
      <p:sp>
        <p:nvSpPr>
          <p:cNvPr id="276" name="Google Shape;276;p15"/>
          <p:cNvSpPr txBox="1"/>
          <p:nvPr/>
        </p:nvSpPr>
        <p:spPr>
          <a:xfrm>
            <a:off x="5943602" y="2563225"/>
            <a:ext cx="30660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Apply the motion based on these parameters to the first image</a:t>
            </a:r>
            <a:endParaRPr b="0" i="0" sz="1800" u="none" cap="none" strike="noStrike">
              <a:solidFill>
                <a:schemeClr val="dk1"/>
              </a:solidFill>
              <a:latin typeface="Corbel"/>
              <a:ea typeface="Corbel"/>
              <a:cs typeface="Corbel"/>
              <a:sym typeface="Corbel"/>
            </a:endParaRPr>
          </a:p>
        </p:txBody>
      </p:sp>
      <p:sp>
        <p:nvSpPr>
          <p:cNvPr id="277" name="Google Shape;277;p15"/>
          <p:cNvSpPr/>
          <p:nvPr/>
        </p:nvSpPr>
        <p:spPr>
          <a:xfrm>
            <a:off x="5105400" y="5257800"/>
            <a:ext cx="914400" cy="685800"/>
          </a:xfrm>
          <a:prstGeom prst="roundRect">
            <a:avLst>
              <a:gd fmla="val 16667" name="adj"/>
            </a:avLst>
          </a:prstGeom>
          <a:no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78" name="Google Shape;278;p15"/>
          <p:cNvSpPr/>
          <p:nvPr/>
        </p:nvSpPr>
        <p:spPr>
          <a:xfrm>
            <a:off x="6096000" y="5257800"/>
            <a:ext cx="381000" cy="685800"/>
          </a:xfrm>
          <a:prstGeom prst="rect">
            <a:avLst/>
          </a:prstGeom>
          <a:no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79" name="Google Shape;279;p1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6"/>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Alignment with control points</a:t>
            </a:r>
            <a:endParaRPr/>
          </a:p>
        </p:txBody>
      </p:sp>
      <p:sp>
        <p:nvSpPr>
          <p:cNvPr id="285" name="Google Shape;285;p16"/>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Not always feasible, if it requires manual intervention</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Error-prone</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There are methods for finding matching control points automatically (eg: the popular SIFT technique), but we will not cover them in this course. </a:t>
            </a:r>
            <a:endParaRPr/>
          </a:p>
        </p:txBody>
      </p:sp>
      <p:sp>
        <p:nvSpPr>
          <p:cNvPr id="286" name="Google Shape;286;p1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7"/>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Alignment with mean squared error</a:t>
            </a:r>
            <a:endParaRPr/>
          </a:p>
        </p:txBody>
      </p:sp>
      <p:sp>
        <p:nvSpPr>
          <p:cNvPr id="292" name="Google Shape;292;p17"/>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Mean squared error is given by:</a:t>
            </a:r>
            <a:endParaRPr/>
          </a:p>
          <a:p>
            <a:pPr indent="-157480" lvl="0" marL="438912" rtl="0" algn="l">
              <a:lnSpc>
                <a:spcPct val="100000"/>
              </a:lnSpc>
              <a:spcBef>
                <a:spcPts val="0"/>
              </a:spcBef>
              <a:spcAft>
                <a:spcPts val="0"/>
              </a:spcAft>
              <a:buSzPts val="2560"/>
              <a:buNone/>
            </a:pPr>
            <a:r>
              <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Find motion parameters as follows:</a:t>
            </a:r>
            <a:endParaRPr/>
          </a:p>
        </p:txBody>
      </p:sp>
      <p:pic>
        <p:nvPicPr>
          <p:cNvPr id="293" name="Google Shape;293;p17"/>
          <p:cNvPicPr preferRelativeResize="0"/>
          <p:nvPr/>
        </p:nvPicPr>
        <p:blipFill rotWithShape="1">
          <a:blip r:embed="rId3">
            <a:alphaModFix/>
          </a:blip>
          <a:srcRect b="0" l="0" r="0" t="0"/>
          <a:stretch/>
        </p:blipFill>
        <p:spPr>
          <a:xfrm>
            <a:off x="381000" y="2514600"/>
            <a:ext cx="8610600" cy="692309"/>
          </a:xfrm>
          <a:prstGeom prst="rect">
            <a:avLst/>
          </a:prstGeom>
          <a:noFill/>
          <a:ln>
            <a:noFill/>
          </a:ln>
        </p:spPr>
      </p:pic>
      <p:pic>
        <p:nvPicPr>
          <p:cNvPr id="294" name="Google Shape;294;p17"/>
          <p:cNvPicPr preferRelativeResize="0"/>
          <p:nvPr/>
        </p:nvPicPr>
        <p:blipFill rotWithShape="1">
          <a:blip r:embed="rId4">
            <a:alphaModFix/>
          </a:blip>
          <a:srcRect b="0" l="0" r="0" t="0"/>
          <a:stretch/>
        </p:blipFill>
        <p:spPr>
          <a:xfrm>
            <a:off x="849313" y="4092575"/>
            <a:ext cx="3787775" cy="1695450"/>
          </a:xfrm>
          <a:prstGeom prst="rect">
            <a:avLst/>
          </a:prstGeom>
          <a:noFill/>
          <a:ln>
            <a:noFill/>
          </a:ln>
        </p:spPr>
      </p:pic>
      <p:sp>
        <p:nvSpPr>
          <p:cNvPr id="295" name="Google Shape;295;p17"/>
          <p:cNvSpPr txBox="1"/>
          <p:nvPr/>
        </p:nvSpPr>
        <p:spPr>
          <a:xfrm>
            <a:off x="5029200" y="4005641"/>
            <a:ext cx="3581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Find transformation matrix T which produces the least value of MSSD</a:t>
            </a:r>
            <a:endParaRPr b="0" i="0" sz="1800" u="none" cap="none" strike="noStrike">
              <a:solidFill>
                <a:schemeClr val="dk1"/>
              </a:solidFill>
              <a:latin typeface="Corbel"/>
              <a:ea typeface="Corbel"/>
              <a:cs typeface="Corbel"/>
              <a:sym typeface="Corbel"/>
            </a:endParaRPr>
          </a:p>
        </p:txBody>
      </p:sp>
      <p:sp>
        <p:nvSpPr>
          <p:cNvPr id="296" name="Google Shape;296;p1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8"/>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Alignment with mean squared error</a:t>
            </a:r>
            <a:endParaRPr/>
          </a:p>
        </p:txBody>
      </p:sp>
      <p:sp>
        <p:nvSpPr>
          <p:cNvPr id="302" name="Google Shape;302;p18"/>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For simplicity, assume there was only rotation and translation.</a:t>
            </a:r>
            <a:endParaRPr/>
          </a:p>
          <a:p>
            <a:pPr indent="-320040" lvl="0" marL="438912" rtl="0" algn="l">
              <a:lnSpc>
                <a:spcPct val="100000"/>
              </a:lnSpc>
              <a:spcBef>
                <a:spcPts val="0"/>
              </a:spcBef>
              <a:spcAft>
                <a:spcPts val="0"/>
              </a:spcAft>
              <a:buSzPts val="2560"/>
              <a:buChar char="◼"/>
            </a:pPr>
            <a:r>
              <a:rPr lang="en-US"/>
              <a:t>Then we have</a:t>
            </a:r>
            <a:endParaRPr/>
          </a:p>
          <a:p>
            <a:pPr indent="-157480" lvl="0" marL="438912" rtl="0" algn="l">
              <a:lnSpc>
                <a:spcPct val="100000"/>
              </a:lnSpc>
              <a:spcBef>
                <a:spcPts val="0"/>
              </a:spcBef>
              <a:spcAft>
                <a:spcPts val="0"/>
              </a:spcAft>
              <a:buSzPts val="2560"/>
              <a:buNone/>
            </a:pPr>
            <a:r>
              <a:t/>
            </a:r>
            <a:endParaRPr/>
          </a:p>
          <a:p>
            <a:pPr indent="-157480" lvl="0" marL="438912" rtl="0" algn="l">
              <a:lnSpc>
                <a:spcPct val="100000"/>
              </a:lnSpc>
              <a:spcBef>
                <a:spcPts val="0"/>
              </a:spcBef>
              <a:spcAft>
                <a:spcPts val="0"/>
              </a:spcAft>
              <a:buSzPts val="2560"/>
              <a:buNone/>
            </a:pPr>
            <a:r>
              <a:t/>
            </a:r>
            <a:endParaRPr/>
          </a:p>
          <a:p>
            <a:pPr indent="-157480" lvl="0" marL="438912" rtl="0" algn="l">
              <a:lnSpc>
                <a:spcPct val="100000"/>
              </a:lnSpc>
              <a:spcBef>
                <a:spcPts val="0"/>
              </a:spcBef>
              <a:spcAft>
                <a:spcPts val="0"/>
              </a:spcAft>
              <a:buSzPts val="2560"/>
              <a:buNone/>
            </a:pPr>
            <a:r>
              <a:t/>
            </a:r>
            <a:endParaRPr/>
          </a:p>
          <a:p>
            <a:pPr indent="-157480" lvl="0" marL="438912" rtl="0" algn="l">
              <a:lnSpc>
                <a:spcPct val="100000"/>
              </a:lnSpc>
              <a:spcBef>
                <a:spcPts val="0"/>
              </a:spcBef>
              <a:spcAft>
                <a:spcPts val="0"/>
              </a:spcAft>
              <a:buSzPts val="2560"/>
              <a:buNone/>
            </a:pPr>
            <a:r>
              <a:t/>
            </a:r>
            <a:endParaRPr/>
          </a:p>
        </p:txBody>
      </p:sp>
      <p:pic>
        <p:nvPicPr>
          <p:cNvPr id="303" name="Google Shape;303;p18"/>
          <p:cNvPicPr preferRelativeResize="0"/>
          <p:nvPr/>
        </p:nvPicPr>
        <p:blipFill rotWithShape="1">
          <a:blip r:embed="rId3">
            <a:alphaModFix/>
          </a:blip>
          <a:srcRect b="0" l="0" r="0" t="0"/>
          <a:stretch/>
        </p:blipFill>
        <p:spPr>
          <a:xfrm>
            <a:off x="1066800" y="3505200"/>
            <a:ext cx="3787775" cy="1695450"/>
          </a:xfrm>
          <a:prstGeom prst="rect">
            <a:avLst/>
          </a:prstGeom>
          <a:noFill/>
          <a:ln>
            <a:noFill/>
          </a:ln>
        </p:spPr>
      </p:pic>
      <p:sp>
        <p:nvSpPr>
          <p:cNvPr id="304" name="Google Shape;304;p18"/>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9"/>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Alignment with mean-squared error</a:t>
            </a:r>
            <a:endParaRPr/>
          </a:p>
        </p:txBody>
      </p:sp>
      <p:sp>
        <p:nvSpPr>
          <p:cNvPr id="310" name="Google Shape;310;p19"/>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92500" lnSpcReduction="20000"/>
          </a:bodyPr>
          <a:lstStyle/>
          <a:p>
            <a:pPr indent="-320040" lvl="0" marL="438912" rtl="0" algn="l">
              <a:lnSpc>
                <a:spcPct val="100000"/>
              </a:lnSpc>
              <a:spcBef>
                <a:spcPts val="0"/>
              </a:spcBef>
              <a:spcAft>
                <a:spcPts val="0"/>
              </a:spcAft>
              <a:buSzPct val="80000"/>
              <a:buChar char="◼"/>
            </a:pPr>
            <a:r>
              <a:rPr lang="en-US"/>
              <a:t>There are many ways to do this minimization. The simplest but least efficient way is to do a brute-force search.</a:t>
            </a:r>
            <a:endParaRPr/>
          </a:p>
          <a:p>
            <a:pPr indent="-320040" lvl="0" marL="438912" rtl="0" algn="l">
              <a:lnSpc>
                <a:spcPct val="100000"/>
              </a:lnSpc>
              <a:spcBef>
                <a:spcPts val="0"/>
              </a:spcBef>
              <a:spcAft>
                <a:spcPts val="0"/>
              </a:spcAft>
              <a:buSzPct val="80000"/>
              <a:buChar char="◼"/>
            </a:pPr>
            <a:r>
              <a:rPr lang="en-US"/>
              <a:t>Sample </a:t>
            </a:r>
            <a:r>
              <a:rPr b="1" i="1" lang="en-US">
                <a:latin typeface="Noto Sans Symbols"/>
                <a:ea typeface="Noto Sans Symbols"/>
                <a:cs typeface="Noto Sans Symbols"/>
                <a:sym typeface="Noto Sans Symbols"/>
              </a:rPr>
              <a:t>θ</a:t>
            </a:r>
            <a:r>
              <a:rPr lang="en-US"/>
              <a:t>, </a:t>
            </a:r>
            <a:r>
              <a:rPr i="1" lang="en-US"/>
              <a:t>t</a:t>
            </a:r>
            <a:r>
              <a:rPr baseline="-25000" i="1" lang="en-US"/>
              <a:t>x</a:t>
            </a:r>
            <a:r>
              <a:rPr lang="en-US"/>
              <a:t> and </a:t>
            </a:r>
            <a:r>
              <a:rPr i="1" lang="en-US"/>
              <a:t>t</a:t>
            </a:r>
            <a:r>
              <a:rPr baseline="-25000" i="1" lang="en-US"/>
              <a:t>y</a:t>
            </a:r>
            <a:r>
              <a:rPr lang="en-US"/>
              <a:t> uniformly from a certain range (example: </a:t>
            </a:r>
            <a:r>
              <a:rPr b="1" lang="en-US">
                <a:latin typeface="Noto Sans Symbols"/>
                <a:ea typeface="Noto Sans Symbols"/>
                <a:cs typeface="Noto Sans Symbols"/>
                <a:sym typeface="Noto Sans Symbols"/>
              </a:rPr>
              <a:t>θ </a:t>
            </a:r>
            <a:r>
              <a:rPr lang="en-US"/>
              <a:t>from -45 to +45, </a:t>
            </a:r>
            <a:r>
              <a:rPr i="1" lang="en-US"/>
              <a:t>t</a:t>
            </a:r>
            <a:r>
              <a:rPr baseline="-25000" i="1" lang="en-US"/>
              <a:t>x</a:t>
            </a:r>
            <a:r>
              <a:rPr lang="en-US"/>
              <a:t> or </a:t>
            </a:r>
            <a:r>
              <a:rPr i="1" lang="en-US"/>
              <a:t>t</a:t>
            </a:r>
            <a:r>
              <a:rPr baseline="-25000" i="1" lang="en-US"/>
              <a:t>y</a:t>
            </a:r>
            <a:r>
              <a:rPr lang="en-US"/>
              <a:t> from -30 to +30). </a:t>
            </a:r>
            <a:endParaRPr/>
          </a:p>
          <a:p>
            <a:pPr indent="-320040" lvl="0" marL="438912" rtl="0" algn="l">
              <a:lnSpc>
                <a:spcPct val="100000"/>
              </a:lnSpc>
              <a:spcBef>
                <a:spcPts val="0"/>
              </a:spcBef>
              <a:spcAft>
                <a:spcPts val="0"/>
              </a:spcAft>
              <a:buSzPct val="80000"/>
              <a:buChar char="◼"/>
            </a:pPr>
            <a:r>
              <a:rPr lang="en-US"/>
              <a:t>Apply this motion to </a:t>
            </a:r>
            <a:r>
              <a:rPr b="1" lang="en-US"/>
              <a:t>I</a:t>
            </a:r>
            <a:r>
              <a:rPr b="1" baseline="-25000" lang="en-US"/>
              <a:t>1</a:t>
            </a:r>
            <a:r>
              <a:rPr lang="en-US"/>
              <a:t> keeping </a:t>
            </a:r>
            <a:r>
              <a:rPr b="1" lang="en-US"/>
              <a:t>I</a:t>
            </a:r>
            <a:r>
              <a:rPr b="1" baseline="-25000" lang="en-US"/>
              <a:t>2</a:t>
            </a:r>
            <a:r>
              <a:rPr lang="en-US"/>
              <a:t> fixed (alternatively to </a:t>
            </a:r>
            <a:r>
              <a:rPr b="1" lang="en-US"/>
              <a:t>I</a:t>
            </a:r>
            <a:r>
              <a:rPr b="1" baseline="-25000" lang="en-US"/>
              <a:t>2 </a:t>
            </a:r>
            <a:r>
              <a:rPr lang="en-US"/>
              <a:t>keeping </a:t>
            </a:r>
            <a:r>
              <a:rPr b="1" lang="en-US"/>
              <a:t>I</a:t>
            </a:r>
            <a:r>
              <a:rPr b="1" baseline="-25000" lang="en-US"/>
              <a:t>1 </a:t>
            </a:r>
            <a:r>
              <a:rPr lang="en-US"/>
              <a:t>fixed, if the matrix is invertible), and compute the MSSD.</a:t>
            </a:r>
            <a:endParaRPr/>
          </a:p>
          <a:p>
            <a:pPr indent="-320040" lvl="0" marL="438912" rtl="0" algn="l">
              <a:lnSpc>
                <a:spcPct val="100000"/>
              </a:lnSpc>
              <a:spcBef>
                <a:spcPts val="0"/>
              </a:spcBef>
              <a:spcAft>
                <a:spcPts val="0"/>
              </a:spcAft>
              <a:buSzPct val="80000"/>
              <a:buChar char="◼"/>
            </a:pPr>
            <a:r>
              <a:rPr lang="en-US"/>
              <a:t>Each time, compute the MSSD. Pick the parameter values corresponding to minimum MSSD.</a:t>
            </a:r>
            <a:endParaRPr/>
          </a:p>
        </p:txBody>
      </p:sp>
      <p:sp>
        <p:nvSpPr>
          <p:cNvPr id="311" name="Google Shape;311;p1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Basics</a:t>
            </a:r>
            <a:endParaRPr/>
          </a:p>
        </p:txBody>
      </p:sp>
      <p:sp>
        <p:nvSpPr>
          <p:cNvPr id="123" name="Google Shape;123;p2"/>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lnSpcReduction="10000"/>
          </a:bodyPr>
          <a:lstStyle/>
          <a:p>
            <a:pPr indent="-320040" lvl="0" marL="438912" rtl="0" algn="l">
              <a:lnSpc>
                <a:spcPct val="100000"/>
              </a:lnSpc>
              <a:spcBef>
                <a:spcPts val="0"/>
              </a:spcBef>
              <a:spcAft>
                <a:spcPts val="0"/>
              </a:spcAft>
              <a:buSzPts val="2560"/>
              <a:buChar char="◼"/>
            </a:pPr>
            <a:r>
              <a:rPr lang="en-US"/>
              <a:t>A </a:t>
            </a:r>
            <a:r>
              <a:rPr b="1" lang="en-US"/>
              <a:t>digital</a:t>
            </a:r>
            <a:r>
              <a:rPr lang="en-US"/>
              <a:t> image – a version of the visual stimulus sampled at discrete locations, with discretized values</a:t>
            </a:r>
            <a:endParaRPr/>
          </a:p>
          <a:p>
            <a:pPr indent="-320040" lvl="0" marL="438912" rtl="0" algn="l">
              <a:lnSpc>
                <a:spcPct val="100000"/>
              </a:lnSpc>
              <a:spcBef>
                <a:spcPts val="0"/>
              </a:spcBef>
              <a:spcAft>
                <a:spcPts val="0"/>
              </a:spcAft>
              <a:buSzPts val="2560"/>
              <a:buChar char="◼"/>
            </a:pPr>
            <a:r>
              <a:rPr lang="en-US"/>
              <a:t>Can be regarded as a function </a:t>
            </a:r>
            <a:r>
              <a:rPr i="1" lang="en-US"/>
              <a:t>I</a:t>
            </a:r>
            <a:r>
              <a:rPr lang="en-US"/>
              <a:t> = </a:t>
            </a:r>
            <a:r>
              <a:rPr i="1" lang="en-US"/>
              <a:t>f</a:t>
            </a:r>
            <a:r>
              <a:rPr lang="en-US"/>
              <a:t>(</a:t>
            </a:r>
            <a:r>
              <a:rPr i="1" lang="en-US"/>
              <a:t>x</a:t>
            </a:r>
            <a:r>
              <a:rPr lang="en-US"/>
              <a:t>,</a:t>
            </a:r>
            <a:r>
              <a:rPr i="1" lang="en-US"/>
              <a:t>y</a:t>
            </a:r>
            <a:r>
              <a:rPr lang="en-US"/>
              <a:t>)</a:t>
            </a:r>
            <a:r>
              <a:rPr b="1" lang="en-US"/>
              <a:t> </a:t>
            </a:r>
            <a:r>
              <a:rPr lang="en-US"/>
              <a:t>where (</a:t>
            </a:r>
            <a:r>
              <a:rPr i="1" lang="en-US"/>
              <a:t>x</a:t>
            </a:r>
            <a:r>
              <a:rPr lang="en-US"/>
              <a:t>,</a:t>
            </a:r>
            <a:r>
              <a:rPr i="1" lang="en-US"/>
              <a:t>y</a:t>
            </a:r>
            <a:r>
              <a:rPr lang="en-US"/>
              <a:t>) are spatial (integer) coordinates in typically a rectangular domain </a:t>
            </a:r>
            <a:r>
              <a:rPr lang="en-US">
                <a:latin typeface="Noto Sans Symbols"/>
                <a:ea typeface="Noto Sans Symbols"/>
                <a:cs typeface="Noto Sans Symbols"/>
                <a:sym typeface="Noto Sans Symbols"/>
              </a:rPr>
              <a:t>Ω</a:t>
            </a:r>
            <a:r>
              <a:rPr lang="en-US"/>
              <a:t> = [0,W-1] x [0,H-1].</a:t>
            </a:r>
            <a:endParaRPr/>
          </a:p>
          <a:p>
            <a:pPr indent="-320040" lvl="0" marL="438912" rtl="0" algn="l">
              <a:lnSpc>
                <a:spcPct val="100000"/>
              </a:lnSpc>
              <a:spcBef>
                <a:spcPts val="0"/>
              </a:spcBef>
              <a:spcAft>
                <a:spcPts val="0"/>
              </a:spcAft>
              <a:buSzPts val="2560"/>
              <a:buChar char="◼"/>
            </a:pPr>
            <a:r>
              <a:rPr lang="en-US"/>
              <a:t>Each ordered pair (</a:t>
            </a:r>
            <a:r>
              <a:rPr i="1" lang="en-US"/>
              <a:t>x</a:t>
            </a:r>
            <a:r>
              <a:rPr lang="en-US"/>
              <a:t>,</a:t>
            </a:r>
            <a:r>
              <a:rPr i="1" lang="en-US"/>
              <a:t>y</a:t>
            </a:r>
            <a:r>
              <a:rPr lang="en-US"/>
              <a:t>)</a:t>
            </a:r>
            <a:r>
              <a:rPr b="1" lang="en-US"/>
              <a:t> </a:t>
            </a:r>
            <a:r>
              <a:rPr lang="en-US"/>
              <a:t>is called a </a:t>
            </a:r>
            <a:r>
              <a:rPr b="1" lang="en-US"/>
              <a:t>pixel</a:t>
            </a:r>
            <a:r>
              <a:rPr lang="en-US"/>
              <a:t>.</a:t>
            </a:r>
            <a:endParaRPr/>
          </a:p>
          <a:p>
            <a:pPr indent="-320040" lvl="0" marL="438912" rtl="0" algn="l">
              <a:lnSpc>
                <a:spcPct val="100000"/>
              </a:lnSpc>
              <a:spcBef>
                <a:spcPts val="0"/>
              </a:spcBef>
              <a:spcAft>
                <a:spcPts val="0"/>
              </a:spcAft>
              <a:buSzPts val="2560"/>
              <a:buChar char="◼"/>
            </a:pPr>
            <a:r>
              <a:rPr lang="en-US"/>
              <a:t>The pixel is generally square (sometimes rectangular) in shape.</a:t>
            </a:r>
            <a:endParaRPr/>
          </a:p>
        </p:txBody>
      </p:sp>
      <p:sp>
        <p:nvSpPr>
          <p:cNvPr id="124" name="Google Shape;124;p2"/>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0"/>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Image Warping</a:t>
            </a:r>
            <a:endParaRPr/>
          </a:p>
        </p:txBody>
      </p:sp>
      <p:sp>
        <p:nvSpPr>
          <p:cNvPr id="317" name="Google Shape;317;p20"/>
          <p:cNvSpPr txBox="1"/>
          <p:nvPr>
            <p:ph idx="1" type="body"/>
          </p:nvPr>
        </p:nvSpPr>
        <p:spPr>
          <a:xfrm>
            <a:off x="304800" y="1371600"/>
            <a:ext cx="8229600" cy="4525963"/>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240"/>
              <a:buChar char="◼"/>
            </a:pPr>
            <a:r>
              <a:rPr b="1" lang="en-US" sz="2800"/>
              <a:t>Forward warping method:</a:t>
            </a:r>
            <a:endParaRPr/>
          </a:p>
          <a:p>
            <a:pPr indent="-142240" lvl="0" marL="0" rtl="0" algn="l">
              <a:lnSpc>
                <a:spcPct val="100000"/>
              </a:lnSpc>
              <a:spcBef>
                <a:spcPts val="0"/>
              </a:spcBef>
              <a:spcAft>
                <a:spcPts val="0"/>
              </a:spcAft>
              <a:buSzPts val="2240"/>
              <a:buFont typeface="Noto Sans Symbols"/>
              <a:buChar char="✔"/>
            </a:pPr>
            <a:r>
              <a:rPr lang="en-US" sz="2800"/>
              <a:t>Apply the transformation </a:t>
            </a:r>
            <a:r>
              <a:rPr b="1" lang="en-US" sz="2800"/>
              <a:t>T</a:t>
            </a:r>
            <a:r>
              <a:rPr lang="en-US" sz="2800"/>
              <a:t> to every coordinate vector </a:t>
            </a:r>
            <a:r>
              <a:rPr b="1" lang="en-US" sz="2800"/>
              <a:t>v </a:t>
            </a:r>
            <a:r>
              <a:rPr lang="en-US" sz="2800"/>
              <a:t>= [</a:t>
            </a:r>
            <a:r>
              <a:rPr b="1" lang="en-US" sz="2800"/>
              <a:t>x y</a:t>
            </a:r>
            <a:r>
              <a:rPr lang="en-US" sz="2800"/>
              <a:t>]</a:t>
            </a:r>
            <a:r>
              <a:rPr b="1" lang="en-US" sz="2800"/>
              <a:t> </a:t>
            </a:r>
            <a:r>
              <a:rPr lang="en-US" sz="2800"/>
              <a:t>in the original image to yield new      coordinate </a:t>
            </a:r>
            <a:r>
              <a:rPr b="1" lang="en-US" sz="2800"/>
              <a:t>Tv</a:t>
            </a:r>
            <a:r>
              <a:rPr lang="en-US" sz="2800"/>
              <a:t>.</a:t>
            </a:r>
            <a:endParaRPr/>
          </a:p>
          <a:p>
            <a:pPr indent="-142240" lvl="0" marL="0" rtl="0" algn="l">
              <a:lnSpc>
                <a:spcPct val="100000"/>
              </a:lnSpc>
              <a:spcBef>
                <a:spcPts val="0"/>
              </a:spcBef>
              <a:spcAft>
                <a:spcPts val="0"/>
              </a:spcAft>
              <a:buSzPts val="2240"/>
              <a:buFont typeface="Noto Sans Symbols"/>
              <a:buChar char="✔"/>
            </a:pPr>
            <a:r>
              <a:rPr lang="en-US" sz="2800"/>
              <a:t>Copy the intensity value from </a:t>
            </a:r>
            <a:r>
              <a:rPr b="1" lang="en-US" sz="2800"/>
              <a:t>v</a:t>
            </a:r>
            <a:r>
              <a:rPr lang="en-US" sz="2800"/>
              <a:t> in the original image to the new location in the warped image. Careful handling is needed if </a:t>
            </a:r>
            <a:r>
              <a:rPr b="1" lang="en-US" sz="2800"/>
              <a:t>Tv</a:t>
            </a:r>
            <a:r>
              <a:rPr lang="en-US" sz="2800"/>
              <a:t> is not an integer (highly likely).</a:t>
            </a:r>
            <a:endParaRPr/>
          </a:p>
        </p:txBody>
      </p:sp>
      <p:pic>
        <p:nvPicPr>
          <p:cNvPr id="318" name="Google Shape;318;p20"/>
          <p:cNvPicPr preferRelativeResize="0"/>
          <p:nvPr/>
        </p:nvPicPr>
        <p:blipFill rotWithShape="1">
          <a:blip r:embed="rId3">
            <a:alphaModFix/>
          </a:blip>
          <a:srcRect b="0" l="0" r="0" t="0"/>
          <a:stretch/>
        </p:blipFill>
        <p:spPr>
          <a:xfrm>
            <a:off x="2301308" y="4419600"/>
            <a:ext cx="6842692" cy="2057400"/>
          </a:xfrm>
          <a:prstGeom prst="rect">
            <a:avLst/>
          </a:prstGeom>
          <a:noFill/>
          <a:ln>
            <a:noFill/>
          </a:ln>
        </p:spPr>
      </p:pic>
      <p:sp>
        <p:nvSpPr>
          <p:cNvPr id="319" name="Google Shape;319;p2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Image Warping</a:t>
            </a:r>
            <a:endParaRPr/>
          </a:p>
        </p:txBody>
      </p:sp>
      <p:sp>
        <p:nvSpPr>
          <p:cNvPr id="325" name="Google Shape;325;p21"/>
          <p:cNvSpPr txBox="1"/>
          <p:nvPr>
            <p:ph idx="1" type="body"/>
          </p:nvPr>
        </p:nvSpPr>
        <p:spPr>
          <a:xfrm>
            <a:off x="457200" y="1295400"/>
            <a:ext cx="8229600" cy="4525963"/>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Forward warping:</a:t>
            </a:r>
            <a:endParaRPr/>
          </a:p>
          <a:p>
            <a:pPr indent="0" lvl="0" marL="0" rtl="0" algn="l">
              <a:lnSpc>
                <a:spcPct val="100000"/>
              </a:lnSpc>
              <a:spcBef>
                <a:spcPts val="0"/>
              </a:spcBef>
              <a:spcAft>
                <a:spcPts val="0"/>
              </a:spcAft>
              <a:buSzPts val="2560"/>
              <a:buNone/>
            </a:pPr>
            <a:r>
              <a:rPr lang="en-US"/>
              <a:t>-Can leave the destination image with some holes if you scale up.</a:t>
            </a:r>
            <a:endParaRPr/>
          </a:p>
          <a:p>
            <a:pPr indent="0" lvl="0" marL="0" rtl="0" algn="l">
              <a:lnSpc>
                <a:spcPct val="100000"/>
              </a:lnSpc>
              <a:spcBef>
                <a:spcPts val="0"/>
              </a:spcBef>
              <a:spcAft>
                <a:spcPts val="0"/>
              </a:spcAft>
              <a:buSzPts val="2560"/>
              <a:buNone/>
            </a:pPr>
            <a:r>
              <a:rPr lang="en-US"/>
              <a:t>-Can lead to multiple answers in one pixel if you scale down.</a:t>
            </a:r>
            <a:endParaRPr/>
          </a:p>
          <a:p>
            <a:pPr indent="-157480" lvl="0" marL="438912" rtl="0" algn="l">
              <a:lnSpc>
                <a:spcPct val="100000"/>
              </a:lnSpc>
              <a:spcBef>
                <a:spcPts val="0"/>
              </a:spcBef>
              <a:spcAft>
                <a:spcPts val="0"/>
              </a:spcAft>
              <a:buSzPts val="2560"/>
              <a:buNone/>
            </a:pPr>
            <a:r>
              <a:t/>
            </a:r>
            <a:endParaRPr/>
          </a:p>
          <a:p>
            <a:pPr indent="-157480" lvl="0" marL="438912" rtl="0" algn="l">
              <a:lnSpc>
                <a:spcPct val="100000"/>
              </a:lnSpc>
              <a:spcBef>
                <a:spcPts val="0"/>
              </a:spcBef>
              <a:spcAft>
                <a:spcPts val="0"/>
              </a:spcAft>
              <a:buSzPts val="2560"/>
              <a:buNone/>
            </a:pPr>
            <a:r>
              <a:t/>
            </a:r>
            <a:endParaRPr/>
          </a:p>
        </p:txBody>
      </p:sp>
      <p:pic>
        <p:nvPicPr>
          <p:cNvPr id="326" name="Google Shape;326;p21"/>
          <p:cNvPicPr preferRelativeResize="0"/>
          <p:nvPr/>
        </p:nvPicPr>
        <p:blipFill rotWithShape="1">
          <a:blip r:embed="rId3">
            <a:alphaModFix/>
          </a:blip>
          <a:srcRect b="0" l="0" r="0" t="0"/>
          <a:stretch/>
        </p:blipFill>
        <p:spPr>
          <a:xfrm>
            <a:off x="609600" y="3886200"/>
            <a:ext cx="6467475" cy="2895600"/>
          </a:xfrm>
          <a:prstGeom prst="rect">
            <a:avLst/>
          </a:prstGeom>
          <a:noFill/>
          <a:ln>
            <a:noFill/>
          </a:ln>
        </p:spPr>
      </p:pic>
      <p:sp>
        <p:nvSpPr>
          <p:cNvPr id="327" name="Google Shape;327;p21"/>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Image warping</a:t>
            </a:r>
            <a:endParaRPr/>
          </a:p>
        </p:txBody>
      </p:sp>
      <p:sp>
        <p:nvSpPr>
          <p:cNvPr id="333" name="Google Shape;333;p22"/>
          <p:cNvSpPr txBox="1"/>
          <p:nvPr>
            <p:ph idx="1" type="body"/>
          </p:nvPr>
        </p:nvSpPr>
        <p:spPr>
          <a:xfrm>
            <a:off x="304800" y="1524000"/>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Reverse warping:</a:t>
            </a:r>
            <a:endParaRPr/>
          </a:p>
          <a:p>
            <a:pPr indent="-162560" lvl="0" marL="0" rtl="0" algn="l">
              <a:lnSpc>
                <a:spcPct val="100000"/>
              </a:lnSpc>
              <a:spcBef>
                <a:spcPts val="0"/>
              </a:spcBef>
              <a:spcAft>
                <a:spcPts val="0"/>
              </a:spcAft>
              <a:buSzPts val="2560"/>
              <a:buFont typeface="Noto Sans Symbols"/>
              <a:buChar char="✔"/>
            </a:pPr>
            <a:r>
              <a:rPr lang="en-US"/>
              <a:t>For every coordinate </a:t>
            </a:r>
            <a:r>
              <a:rPr b="1" lang="en-US"/>
              <a:t>v</a:t>
            </a:r>
            <a:r>
              <a:rPr lang="en-US"/>
              <a:t> = [x y] in the destination image, copy the intensity value from coordinate </a:t>
            </a:r>
            <a:r>
              <a:rPr b="1" lang="en-US"/>
              <a:t>T</a:t>
            </a:r>
            <a:r>
              <a:rPr baseline="30000" lang="en-US"/>
              <a:t>-1</a:t>
            </a:r>
            <a:r>
              <a:rPr b="1" lang="en-US"/>
              <a:t>v</a:t>
            </a:r>
            <a:r>
              <a:rPr lang="en-US"/>
              <a:t> in the original image. 	</a:t>
            </a:r>
            <a:endParaRPr/>
          </a:p>
          <a:p>
            <a:pPr indent="-162560" lvl="0" marL="0" rtl="0" algn="l">
              <a:lnSpc>
                <a:spcPct val="100000"/>
              </a:lnSpc>
              <a:spcBef>
                <a:spcPts val="0"/>
              </a:spcBef>
              <a:spcAft>
                <a:spcPts val="0"/>
              </a:spcAft>
              <a:buSzPts val="2560"/>
              <a:buFont typeface="Noto Sans Symbols"/>
              <a:buChar char="✔"/>
            </a:pPr>
            <a:r>
              <a:rPr lang="en-US"/>
              <a:t>In case of non-integer value, perform interpolation (nearest neighbor or bilinear)</a:t>
            </a:r>
            <a:endParaRPr/>
          </a:p>
        </p:txBody>
      </p:sp>
      <p:pic>
        <p:nvPicPr>
          <p:cNvPr id="334" name="Google Shape;334;p22"/>
          <p:cNvPicPr preferRelativeResize="0"/>
          <p:nvPr/>
        </p:nvPicPr>
        <p:blipFill rotWithShape="1">
          <a:blip r:embed="rId3">
            <a:alphaModFix/>
          </a:blip>
          <a:srcRect b="0" l="0" r="0" t="0"/>
          <a:stretch/>
        </p:blipFill>
        <p:spPr>
          <a:xfrm>
            <a:off x="1295400" y="4876800"/>
            <a:ext cx="6648450" cy="1876425"/>
          </a:xfrm>
          <a:prstGeom prst="rect">
            <a:avLst/>
          </a:prstGeom>
          <a:noFill/>
          <a:ln>
            <a:noFill/>
          </a:ln>
        </p:spPr>
      </p:pic>
      <p:sp>
        <p:nvSpPr>
          <p:cNvPr id="335" name="Google Shape;335;p22"/>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Interpolation</a:t>
            </a:r>
            <a:endParaRPr/>
          </a:p>
        </p:txBody>
      </p:sp>
      <p:sp>
        <p:nvSpPr>
          <p:cNvPr id="341" name="Google Shape;341;p23"/>
          <p:cNvSpPr/>
          <p:nvPr/>
        </p:nvSpPr>
        <p:spPr>
          <a:xfrm>
            <a:off x="609600" y="1752600"/>
            <a:ext cx="1447800" cy="1371600"/>
          </a:xfrm>
          <a:prstGeom prst="rect">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42" name="Google Shape;342;p23"/>
          <p:cNvSpPr/>
          <p:nvPr/>
        </p:nvSpPr>
        <p:spPr>
          <a:xfrm>
            <a:off x="457200" y="1676400"/>
            <a:ext cx="228600" cy="228600"/>
          </a:xfrm>
          <a:prstGeom prst="ellipse">
            <a:avLst/>
          </a:prstGeom>
          <a:solidFill>
            <a:srgbClr val="00B050"/>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43" name="Google Shape;343;p23"/>
          <p:cNvSpPr/>
          <p:nvPr/>
        </p:nvSpPr>
        <p:spPr>
          <a:xfrm>
            <a:off x="1905000" y="1676400"/>
            <a:ext cx="228600" cy="228600"/>
          </a:xfrm>
          <a:prstGeom prst="ellipse">
            <a:avLst/>
          </a:prstGeom>
          <a:solidFill>
            <a:srgbClr val="00B050"/>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44" name="Google Shape;344;p23"/>
          <p:cNvSpPr/>
          <p:nvPr/>
        </p:nvSpPr>
        <p:spPr>
          <a:xfrm>
            <a:off x="457200" y="3009900"/>
            <a:ext cx="228600" cy="228600"/>
          </a:xfrm>
          <a:prstGeom prst="ellipse">
            <a:avLst/>
          </a:prstGeom>
          <a:solidFill>
            <a:srgbClr val="00B050"/>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45" name="Google Shape;345;p23"/>
          <p:cNvSpPr/>
          <p:nvPr/>
        </p:nvSpPr>
        <p:spPr>
          <a:xfrm>
            <a:off x="1905000" y="3009900"/>
            <a:ext cx="228600" cy="228600"/>
          </a:xfrm>
          <a:prstGeom prst="ellipse">
            <a:avLst/>
          </a:prstGeom>
          <a:solidFill>
            <a:srgbClr val="00B050"/>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46" name="Google Shape;346;p23"/>
          <p:cNvSpPr/>
          <p:nvPr/>
        </p:nvSpPr>
        <p:spPr>
          <a:xfrm>
            <a:off x="914400" y="2590800"/>
            <a:ext cx="228600" cy="228600"/>
          </a:xfrm>
          <a:prstGeom prst="ellipse">
            <a:avLst/>
          </a:prstGeom>
          <a:solidFill>
            <a:srgbClr val="FF0000"/>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pic>
        <p:nvPicPr>
          <p:cNvPr id="347" name="Google Shape;347;p23"/>
          <p:cNvPicPr preferRelativeResize="0"/>
          <p:nvPr/>
        </p:nvPicPr>
        <p:blipFill rotWithShape="1">
          <a:blip r:embed="rId3">
            <a:alphaModFix/>
          </a:blip>
          <a:srcRect b="0" l="0" r="0" t="0"/>
          <a:stretch/>
        </p:blipFill>
        <p:spPr>
          <a:xfrm>
            <a:off x="152400" y="4800599"/>
            <a:ext cx="6648450" cy="1876425"/>
          </a:xfrm>
          <a:prstGeom prst="rect">
            <a:avLst/>
          </a:prstGeom>
          <a:noFill/>
          <a:ln>
            <a:noFill/>
          </a:ln>
        </p:spPr>
      </p:pic>
      <p:sp>
        <p:nvSpPr>
          <p:cNvPr id="348" name="Google Shape;348;p23"/>
          <p:cNvSpPr txBox="1"/>
          <p:nvPr/>
        </p:nvSpPr>
        <p:spPr>
          <a:xfrm>
            <a:off x="304800" y="1371600"/>
            <a:ext cx="609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a1</a:t>
            </a:r>
            <a:endParaRPr b="0" i="0" sz="1800" u="none" cap="none" strike="noStrike">
              <a:solidFill>
                <a:schemeClr val="dk1"/>
              </a:solidFill>
              <a:latin typeface="Corbel"/>
              <a:ea typeface="Corbel"/>
              <a:cs typeface="Corbel"/>
              <a:sym typeface="Corbel"/>
            </a:endParaRPr>
          </a:p>
        </p:txBody>
      </p:sp>
      <p:sp>
        <p:nvSpPr>
          <p:cNvPr id="349" name="Google Shape;349;p23"/>
          <p:cNvSpPr txBox="1"/>
          <p:nvPr/>
        </p:nvSpPr>
        <p:spPr>
          <a:xfrm>
            <a:off x="1905000" y="1371600"/>
            <a:ext cx="609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a2</a:t>
            </a:r>
            <a:endParaRPr b="0" i="0" sz="1800" u="none" cap="none" strike="noStrike">
              <a:solidFill>
                <a:schemeClr val="dk1"/>
              </a:solidFill>
              <a:latin typeface="Corbel"/>
              <a:ea typeface="Corbel"/>
              <a:cs typeface="Corbel"/>
              <a:sym typeface="Corbel"/>
            </a:endParaRPr>
          </a:p>
        </p:txBody>
      </p:sp>
      <p:sp>
        <p:nvSpPr>
          <p:cNvPr id="350" name="Google Shape;350;p23"/>
          <p:cNvSpPr txBox="1"/>
          <p:nvPr/>
        </p:nvSpPr>
        <p:spPr>
          <a:xfrm>
            <a:off x="1828800" y="3250571"/>
            <a:ext cx="609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a3</a:t>
            </a:r>
            <a:endParaRPr b="0" i="0" sz="1800" u="none" cap="none" strike="noStrike">
              <a:solidFill>
                <a:schemeClr val="dk1"/>
              </a:solidFill>
              <a:latin typeface="Corbel"/>
              <a:ea typeface="Corbel"/>
              <a:cs typeface="Corbel"/>
              <a:sym typeface="Corbel"/>
            </a:endParaRPr>
          </a:p>
        </p:txBody>
      </p:sp>
      <p:sp>
        <p:nvSpPr>
          <p:cNvPr id="351" name="Google Shape;351;p23"/>
          <p:cNvSpPr txBox="1"/>
          <p:nvPr/>
        </p:nvSpPr>
        <p:spPr>
          <a:xfrm>
            <a:off x="214265" y="3250571"/>
            <a:ext cx="609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a4</a:t>
            </a:r>
            <a:endParaRPr b="0" i="0" sz="1800" u="none" cap="none" strike="noStrike">
              <a:solidFill>
                <a:schemeClr val="dk1"/>
              </a:solidFill>
              <a:latin typeface="Corbel"/>
              <a:ea typeface="Corbel"/>
              <a:cs typeface="Corbel"/>
              <a:sym typeface="Corbel"/>
            </a:endParaRPr>
          </a:p>
        </p:txBody>
      </p:sp>
      <p:cxnSp>
        <p:nvCxnSpPr>
          <p:cNvPr id="352" name="Google Shape;352;p23"/>
          <p:cNvCxnSpPr/>
          <p:nvPr/>
        </p:nvCxnSpPr>
        <p:spPr>
          <a:xfrm>
            <a:off x="1028700" y="1752600"/>
            <a:ext cx="0" cy="1371600"/>
          </a:xfrm>
          <a:prstGeom prst="straightConnector1">
            <a:avLst/>
          </a:prstGeom>
          <a:noFill/>
          <a:ln cap="flat" cmpd="sng" w="25400">
            <a:solidFill>
              <a:schemeClr val="lt1"/>
            </a:solidFill>
            <a:prstDash val="solid"/>
            <a:round/>
            <a:headEnd len="sm" w="sm" type="none"/>
            <a:tailEnd len="sm" w="sm" type="none"/>
          </a:ln>
        </p:spPr>
      </p:cxnSp>
      <p:cxnSp>
        <p:nvCxnSpPr>
          <p:cNvPr id="353" name="Google Shape;353;p23"/>
          <p:cNvCxnSpPr/>
          <p:nvPr/>
        </p:nvCxnSpPr>
        <p:spPr>
          <a:xfrm>
            <a:off x="609600" y="2705100"/>
            <a:ext cx="1447800" cy="0"/>
          </a:xfrm>
          <a:prstGeom prst="straightConnector1">
            <a:avLst/>
          </a:prstGeom>
          <a:noFill/>
          <a:ln cap="flat" cmpd="sng" w="38100">
            <a:solidFill>
              <a:schemeClr val="lt1"/>
            </a:solidFill>
            <a:prstDash val="solid"/>
            <a:round/>
            <a:headEnd len="sm" w="sm" type="none"/>
            <a:tailEnd len="sm" w="sm" type="none"/>
          </a:ln>
        </p:spPr>
      </p:cxnSp>
      <p:sp>
        <p:nvSpPr>
          <p:cNvPr id="354" name="Google Shape;354;p23"/>
          <p:cNvSpPr txBox="1"/>
          <p:nvPr/>
        </p:nvSpPr>
        <p:spPr>
          <a:xfrm>
            <a:off x="685800" y="2209800"/>
            <a:ext cx="228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a:t>
            </a:r>
            <a:endParaRPr b="0" i="0" sz="1800" u="none" cap="none" strike="noStrike">
              <a:solidFill>
                <a:schemeClr val="dk1"/>
              </a:solidFill>
              <a:latin typeface="Corbel"/>
              <a:ea typeface="Corbel"/>
              <a:cs typeface="Corbel"/>
              <a:sym typeface="Corbel"/>
            </a:endParaRPr>
          </a:p>
        </p:txBody>
      </p:sp>
      <p:sp>
        <p:nvSpPr>
          <p:cNvPr id="355" name="Google Shape;355;p23"/>
          <p:cNvSpPr txBox="1"/>
          <p:nvPr/>
        </p:nvSpPr>
        <p:spPr>
          <a:xfrm>
            <a:off x="1351607" y="2221468"/>
            <a:ext cx="228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B</a:t>
            </a:r>
            <a:endParaRPr b="0" i="0" sz="1800" u="none" cap="none" strike="noStrike">
              <a:solidFill>
                <a:schemeClr val="dk1"/>
              </a:solidFill>
              <a:latin typeface="Corbel"/>
              <a:ea typeface="Corbel"/>
              <a:cs typeface="Corbel"/>
              <a:sym typeface="Corbel"/>
            </a:endParaRPr>
          </a:p>
        </p:txBody>
      </p:sp>
      <p:sp>
        <p:nvSpPr>
          <p:cNvPr id="356" name="Google Shape;356;p23"/>
          <p:cNvSpPr txBox="1"/>
          <p:nvPr/>
        </p:nvSpPr>
        <p:spPr>
          <a:xfrm>
            <a:off x="1360660" y="2722452"/>
            <a:ext cx="228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C</a:t>
            </a:r>
            <a:endParaRPr b="0" i="0" sz="1800" u="none" cap="none" strike="noStrike">
              <a:solidFill>
                <a:schemeClr val="dk1"/>
              </a:solidFill>
              <a:latin typeface="Corbel"/>
              <a:ea typeface="Corbel"/>
              <a:cs typeface="Corbel"/>
              <a:sym typeface="Corbel"/>
            </a:endParaRPr>
          </a:p>
        </p:txBody>
      </p:sp>
      <p:sp>
        <p:nvSpPr>
          <p:cNvPr id="357" name="Google Shape;357;p23"/>
          <p:cNvSpPr txBox="1"/>
          <p:nvPr/>
        </p:nvSpPr>
        <p:spPr>
          <a:xfrm>
            <a:off x="685800" y="2722452"/>
            <a:ext cx="228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D</a:t>
            </a:r>
            <a:endParaRPr b="0" i="0" sz="1800" u="none" cap="none" strike="noStrike">
              <a:solidFill>
                <a:schemeClr val="dk1"/>
              </a:solidFill>
              <a:latin typeface="Corbel"/>
              <a:ea typeface="Corbel"/>
              <a:cs typeface="Corbel"/>
              <a:sym typeface="Corbel"/>
            </a:endParaRPr>
          </a:p>
        </p:txBody>
      </p:sp>
      <p:sp>
        <p:nvSpPr>
          <p:cNvPr id="358" name="Google Shape;358;p23"/>
          <p:cNvSpPr txBox="1"/>
          <p:nvPr/>
        </p:nvSpPr>
        <p:spPr>
          <a:xfrm>
            <a:off x="2514600" y="1371600"/>
            <a:ext cx="6096000"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Nearest neighbor method: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Use value a</a:t>
            </a:r>
            <a:r>
              <a:rPr b="0" baseline="-25000" i="0" lang="en-US" sz="1800" u="none" cap="none" strike="noStrike">
                <a:solidFill>
                  <a:schemeClr val="dk1"/>
                </a:solidFill>
                <a:latin typeface="Corbel"/>
                <a:ea typeface="Corbel"/>
                <a:cs typeface="Corbel"/>
                <a:sym typeface="Corbel"/>
              </a:rPr>
              <a:t>4</a:t>
            </a:r>
            <a:r>
              <a:rPr b="0" i="0" lang="en-US" sz="1800" u="none" cap="none" strike="noStrike">
                <a:solidFill>
                  <a:schemeClr val="dk1"/>
                </a:solidFill>
                <a:latin typeface="Corbel"/>
                <a:ea typeface="Corbel"/>
                <a:cs typeface="Corbel"/>
                <a:sym typeface="Corbel"/>
              </a:rPr>
              <a:t> (as the pixel that is nearest to the red point contains value a</a:t>
            </a:r>
            <a:r>
              <a:rPr b="0" baseline="-25000" i="0" lang="en-US" sz="1800" u="none" cap="none" strike="noStrike">
                <a:solidFill>
                  <a:schemeClr val="dk1"/>
                </a:solidFill>
                <a:latin typeface="Corbel"/>
                <a:ea typeface="Corbel"/>
                <a:cs typeface="Corbel"/>
                <a:sym typeface="Corbel"/>
              </a:rPr>
              <a:t>4</a:t>
            </a:r>
            <a:r>
              <a:rPr b="0" i="0" lang="en-US" sz="18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Bilinear method: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Use the following value, a weighted combination of the four neighboring pixel values, with more weight to nearer values: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pic>
        <p:nvPicPr>
          <p:cNvPr id="359" name="Google Shape;359;p23"/>
          <p:cNvPicPr preferRelativeResize="0"/>
          <p:nvPr/>
        </p:nvPicPr>
        <p:blipFill rotWithShape="1">
          <a:blip r:embed="rId4">
            <a:alphaModFix/>
          </a:blip>
          <a:srcRect b="0" l="0" r="0" t="0"/>
          <a:stretch/>
        </p:blipFill>
        <p:spPr>
          <a:xfrm>
            <a:off x="381000" y="3733800"/>
            <a:ext cx="7904162" cy="873125"/>
          </a:xfrm>
          <a:prstGeom prst="rect">
            <a:avLst/>
          </a:prstGeom>
          <a:noFill/>
          <a:ln>
            <a:noFill/>
          </a:ln>
        </p:spPr>
      </p:pic>
      <p:sp>
        <p:nvSpPr>
          <p:cNvPr id="360" name="Google Shape;360;p2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4"/>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Bilinear interpolation in more detail</a:t>
            </a:r>
            <a:endParaRPr/>
          </a:p>
        </p:txBody>
      </p:sp>
      <p:pic>
        <p:nvPicPr>
          <p:cNvPr descr="https://upload.wikimedia.org/wikipedia/commons/thumb/e/ea/BilinearInterpolation.svg/220px-BilinearInterpolation.svg.png" id="366" name="Google Shape;366;p24"/>
          <p:cNvPicPr preferRelativeResize="0"/>
          <p:nvPr/>
        </p:nvPicPr>
        <p:blipFill rotWithShape="1">
          <a:blip r:embed="rId3">
            <a:alphaModFix/>
          </a:blip>
          <a:srcRect b="0" l="0" r="0" t="0"/>
          <a:stretch/>
        </p:blipFill>
        <p:spPr>
          <a:xfrm>
            <a:off x="0" y="1447800"/>
            <a:ext cx="3546228" cy="3352800"/>
          </a:xfrm>
          <a:prstGeom prst="rect">
            <a:avLst/>
          </a:prstGeom>
          <a:noFill/>
          <a:ln>
            <a:noFill/>
          </a:ln>
        </p:spPr>
      </p:pic>
      <p:sp>
        <p:nvSpPr>
          <p:cNvPr descr="{\displaystyle {\begin{aligned}f(x,y_{1})={\frac {x_{2}-x}{x_{2}-x_{1}}}f(Q_{11})+{\frac {x-x_{1}}{x_{2}-x_{1}}}f(Q_{21}),\\f(x,y_{2})={\frac {x_{2}-x}{x_{2}-x_{1}}}f(Q_{12})+{\frac {x-x_{1}}{x_{2}-x_{1}}}f(Q_{22}).\end{aligned}}}" id="367" name="Google Shape;367;p24"/>
          <p:cNvSpPr/>
          <p:nvPr/>
        </p:nvSpPr>
        <p:spPr>
          <a:xfrm>
            <a:off x="288925" y="160338"/>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68" name="Google Shape;368;p24"/>
          <p:cNvSpPr txBox="1"/>
          <p:nvPr/>
        </p:nvSpPr>
        <p:spPr>
          <a:xfrm>
            <a:off x="3733800" y="1600200"/>
            <a:ext cx="39624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We interpolate first in the X direction:</a:t>
            </a:r>
            <a:endParaRPr b="0" i="0" sz="1800" u="none" cap="none" strike="noStrike">
              <a:solidFill>
                <a:schemeClr val="dk1"/>
              </a:solidFill>
              <a:latin typeface="Corbel"/>
              <a:ea typeface="Corbel"/>
              <a:cs typeface="Corbel"/>
              <a:sym typeface="Corbel"/>
            </a:endParaRPr>
          </a:p>
        </p:txBody>
      </p:sp>
      <p:pic>
        <p:nvPicPr>
          <p:cNvPr id="369" name="Google Shape;369;p24"/>
          <p:cNvPicPr preferRelativeResize="0"/>
          <p:nvPr/>
        </p:nvPicPr>
        <p:blipFill rotWithShape="1">
          <a:blip r:embed="rId4">
            <a:alphaModFix/>
          </a:blip>
          <a:srcRect b="0" l="0" r="0" t="0"/>
          <a:stretch/>
        </p:blipFill>
        <p:spPr>
          <a:xfrm>
            <a:off x="3886200" y="2133600"/>
            <a:ext cx="4572000" cy="1600200"/>
          </a:xfrm>
          <a:prstGeom prst="rect">
            <a:avLst/>
          </a:prstGeom>
          <a:noFill/>
          <a:ln>
            <a:noFill/>
          </a:ln>
        </p:spPr>
      </p:pic>
      <p:cxnSp>
        <p:nvCxnSpPr>
          <p:cNvPr id="370" name="Google Shape;370;p24"/>
          <p:cNvCxnSpPr/>
          <p:nvPr/>
        </p:nvCxnSpPr>
        <p:spPr>
          <a:xfrm flipH="1" rot="10800000">
            <a:off x="1905000" y="2667000"/>
            <a:ext cx="1905000" cy="1219200"/>
          </a:xfrm>
          <a:prstGeom prst="straightConnector1">
            <a:avLst/>
          </a:prstGeom>
          <a:noFill/>
          <a:ln cap="flat" cmpd="sng" w="25400">
            <a:solidFill>
              <a:srgbClr val="EFAB00"/>
            </a:solidFill>
            <a:prstDash val="solid"/>
            <a:round/>
            <a:headEnd len="sm" w="sm" type="none"/>
            <a:tailEnd len="med" w="med" type="stealth"/>
          </a:ln>
        </p:spPr>
      </p:cxnSp>
      <p:cxnSp>
        <p:nvCxnSpPr>
          <p:cNvPr id="371" name="Google Shape;371;p24"/>
          <p:cNvCxnSpPr/>
          <p:nvPr/>
        </p:nvCxnSpPr>
        <p:spPr>
          <a:xfrm>
            <a:off x="1676400" y="2133600"/>
            <a:ext cx="2133600" cy="1143000"/>
          </a:xfrm>
          <a:prstGeom prst="straightConnector1">
            <a:avLst/>
          </a:prstGeom>
          <a:noFill/>
          <a:ln cap="flat" cmpd="sng" w="25400">
            <a:solidFill>
              <a:srgbClr val="EFAB00"/>
            </a:solidFill>
            <a:prstDash val="solid"/>
            <a:round/>
            <a:headEnd len="sm" w="sm" type="none"/>
            <a:tailEnd len="med" w="med" type="stealth"/>
          </a:ln>
        </p:spPr>
      </p:cxnSp>
      <p:pic>
        <p:nvPicPr>
          <p:cNvPr id="372" name="Google Shape;372;p24"/>
          <p:cNvPicPr preferRelativeResize="0"/>
          <p:nvPr/>
        </p:nvPicPr>
        <p:blipFill rotWithShape="1">
          <a:blip r:embed="rId5">
            <a:alphaModFix/>
          </a:blip>
          <a:srcRect b="0" l="0" r="0" t="0"/>
          <a:stretch/>
        </p:blipFill>
        <p:spPr>
          <a:xfrm>
            <a:off x="1" y="4876800"/>
            <a:ext cx="8839200" cy="1563407"/>
          </a:xfrm>
          <a:prstGeom prst="rect">
            <a:avLst/>
          </a:prstGeom>
          <a:noFill/>
          <a:ln>
            <a:noFill/>
          </a:ln>
        </p:spPr>
      </p:pic>
      <p:sp>
        <p:nvSpPr>
          <p:cNvPr id="373" name="Google Shape;373;p24"/>
          <p:cNvSpPr txBox="1"/>
          <p:nvPr/>
        </p:nvSpPr>
        <p:spPr>
          <a:xfrm>
            <a:off x="152400" y="4495800"/>
            <a:ext cx="4648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We then interpolate first in the Y direction:</a:t>
            </a:r>
            <a:endParaRPr b="0" i="0" sz="1800" u="none" cap="none" strike="noStrike">
              <a:solidFill>
                <a:schemeClr val="dk1"/>
              </a:solidFill>
              <a:latin typeface="Corbel"/>
              <a:ea typeface="Corbel"/>
              <a:cs typeface="Corbel"/>
              <a:sym typeface="Corbel"/>
            </a:endParaRPr>
          </a:p>
        </p:txBody>
      </p:sp>
      <p:sp>
        <p:nvSpPr>
          <p:cNvPr id="374" name="Google Shape;374;p24"/>
          <p:cNvSpPr txBox="1"/>
          <p:nvPr/>
        </p:nvSpPr>
        <p:spPr>
          <a:xfrm>
            <a:off x="5257800" y="4191000"/>
            <a:ext cx="327660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In both cases, notice that higher weight is given to the pixels that are closer to P.</a:t>
            </a:r>
            <a:endParaRPr b="0" i="0" sz="1800" u="none" cap="none" strike="noStrike">
              <a:solidFill>
                <a:schemeClr val="dk1"/>
              </a:solidFill>
              <a:latin typeface="Corbel"/>
              <a:ea typeface="Corbel"/>
              <a:cs typeface="Corbel"/>
              <a:sym typeface="Corbel"/>
            </a:endParaRPr>
          </a:p>
        </p:txBody>
      </p:sp>
      <p:sp>
        <p:nvSpPr>
          <p:cNvPr id="375" name="Google Shape;375;p2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5"/>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Bilinear interpolation in more detail</a:t>
            </a:r>
            <a:endParaRPr/>
          </a:p>
        </p:txBody>
      </p:sp>
      <p:pic>
        <p:nvPicPr>
          <p:cNvPr descr="https://upload.wikimedia.org/wikipedia/commons/thumb/e/ea/BilinearInterpolation.svg/220px-BilinearInterpolation.svg.png" id="381" name="Google Shape;381;p25"/>
          <p:cNvPicPr preferRelativeResize="0"/>
          <p:nvPr/>
        </p:nvPicPr>
        <p:blipFill rotWithShape="1">
          <a:blip r:embed="rId3">
            <a:alphaModFix/>
          </a:blip>
          <a:srcRect b="0" l="0" r="0" t="0"/>
          <a:stretch/>
        </p:blipFill>
        <p:spPr>
          <a:xfrm>
            <a:off x="0" y="1066800"/>
            <a:ext cx="3546228" cy="3352800"/>
          </a:xfrm>
          <a:prstGeom prst="rect">
            <a:avLst/>
          </a:prstGeom>
          <a:noFill/>
          <a:ln>
            <a:noFill/>
          </a:ln>
        </p:spPr>
      </p:pic>
      <p:sp>
        <p:nvSpPr>
          <p:cNvPr descr="{\displaystyle {\begin{aligned}f(x,y_{1})={\frac {x_{2}-x}{x_{2}-x_{1}}}f(Q_{11})+{\frac {x-x_{1}}{x_{2}-x_{1}}}f(Q_{21}),\\f(x,y_{2})={\frac {x_{2}-x}{x_{2}-x_{1}}}f(Q_{12})+{\frac {x-x_{1}}{x_{2}-x_{1}}}f(Q_{22}).\end{aligned}}}" id="382" name="Google Shape;382;p25"/>
          <p:cNvSpPr/>
          <p:nvPr/>
        </p:nvSpPr>
        <p:spPr>
          <a:xfrm>
            <a:off x="288925" y="160338"/>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pic>
        <p:nvPicPr>
          <p:cNvPr id="383" name="Google Shape;383;p25"/>
          <p:cNvPicPr preferRelativeResize="0"/>
          <p:nvPr/>
        </p:nvPicPr>
        <p:blipFill rotWithShape="1">
          <a:blip r:embed="rId4">
            <a:alphaModFix/>
          </a:blip>
          <a:srcRect b="0" l="0" r="0" t="0"/>
          <a:stretch/>
        </p:blipFill>
        <p:spPr>
          <a:xfrm>
            <a:off x="1" y="4114800"/>
            <a:ext cx="9067800" cy="1433711"/>
          </a:xfrm>
          <a:prstGeom prst="rect">
            <a:avLst/>
          </a:prstGeom>
          <a:noFill/>
          <a:ln>
            <a:noFill/>
          </a:ln>
        </p:spPr>
      </p:pic>
      <p:sp>
        <p:nvSpPr>
          <p:cNvPr id="384" name="Google Shape;384;p25"/>
          <p:cNvSpPr txBox="1"/>
          <p:nvPr/>
        </p:nvSpPr>
        <p:spPr>
          <a:xfrm>
            <a:off x="228600" y="5943600"/>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This formula will remain unchanged if you first interpolated in the Y direction and then in the X direction. Verify this yourself. </a:t>
            </a:r>
            <a:endParaRPr b="0" i="0" sz="1800" u="none" cap="none" strike="noStrike">
              <a:solidFill>
                <a:schemeClr val="dk1"/>
              </a:solidFill>
              <a:latin typeface="Corbel"/>
              <a:ea typeface="Corbel"/>
              <a:cs typeface="Corbel"/>
              <a:sym typeface="Corbel"/>
            </a:endParaRPr>
          </a:p>
        </p:txBody>
      </p:sp>
      <p:pic>
        <p:nvPicPr>
          <p:cNvPr descr="https://upload.wikimedia.org/wikipedia/commons/thumb/9/91/Bilinear_interpolation_visualisation.svg/170px-Bilinear_interpolation_visualisation.svg.png" id="385" name="Google Shape;385;p25"/>
          <p:cNvPicPr preferRelativeResize="0"/>
          <p:nvPr/>
        </p:nvPicPr>
        <p:blipFill rotWithShape="1">
          <a:blip r:embed="rId5">
            <a:alphaModFix/>
          </a:blip>
          <a:srcRect b="0" l="0" r="0" t="0"/>
          <a:stretch/>
        </p:blipFill>
        <p:spPr>
          <a:xfrm>
            <a:off x="5105400" y="1676400"/>
            <a:ext cx="1619250" cy="2266951"/>
          </a:xfrm>
          <a:prstGeom prst="rect">
            <a:avLst/>
          </a:prstGeom>
          <a:noFill/>
          <a:ln>
            <a:noFill/>
          </a:ln>
        </p:spPr>
      </p:pic>
      <p:sp>
        <p:nvSpPr>
          <p:cNvPr id="386" name="Google Shape;386;p2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6"/>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Bilinear interpolation in more detail</a:t>
            </a:r>
            <a:endParaRPr/>
          </a:p>
        </p:txBody>
      </p:sp>
      <p:sp>
        <p:nvSpPr>
          <p:cNvPr id="392" name="Google Shape;392;p26"/>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92500" lnSpcReduction="10000"/>
          </a:bodyPr>
          <a:lstStyle/>
          <a:p>
            <a:pPr indent="-320040" lvl="0" marL="438912" rtl="0" algn="l">
              <a:lnSpc>
                <a:spcPct val="100000"/>
              </a:lnSpc>
              <a:spcBef>
                <a:spcPts val="0"/>
              </a:spcBef>
              <a:spcAft>
                <a:spcPts val="0"/>
              </a:spcAft>
              <a:buSzPct val="80000"/>
              <a:buChar char="◼"/>
            </a:pPr>
            <a:r>
              <a:rPr lang="en-US"/>
              <a:t>Here we are approximating the image intensity in the form of the following bilinear function:</a:t>
            </a:r>
            <a:endParaRPr/>
          </a:p>
          <a:p>
            <a:pPr indent="-169672" lvl="0" marL="438912" rtl="0" algn="l">
              <a:lnSpc>
                <a:spcPct val="100000"/>
              </a:lnSpc>
              <a:spcBef>
                <a:spcPts val="0"/>
              </a:spcBef>
              <a:spcAft>
                <a:spcPts val="0"/>
              </a:spcAft>
              <a:buSzPct val="80000"/>
              <a:buNone/>
            </a:pPr>
            <a:r>
              <a:t/>
            </a:r>
            <a:endParaRPr/>
          </a:p>
          <a:p>
            <a:pPr indent="-169672"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Here a</a:t>
            </a:r>
            <a:r>
              <a:rPr baseline="-25000" lang="en-US"/>
              <a:t>0</a:t>
            </a:r>
            <a:r>
              <a:rPr lang="en-US"/>
              <a:t>, a</a:t>
            </a:r>
            <a:r>
              <a:rPr baseline="-25000" lang="en-US"/>
              <a:t>1</a:t>
            </a:r>
            <a:r>
              <a:rPr lang="en-US"/>
              <a:t>, a</a:t>
            </a:r>
            <a:r>
              <a:rPr baseline="-25000" lang="en-US"/>
              <a:t>2</a:t>
            </a:r>
            <a:r>
              <a:rPr lang="en-US"/>
              <a:t>, a</a:t>
            </a:r>
            <a:r>
              <a:rPr baseline="-25000" lang="en-US"/>
              <a:t>3</a:t>
            </a:r>
            <a:r>
              <a:rPr lang="en-US"/>
              <a:t> are scalar coefficients. The value of f(x,y) is known at the four corners of a pixel.</a:t>
            </a:r>
            <a:endParaRPr/>
          </a:p>
          <a:p>
            <a:pPr indent="-169672"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The function would have been linear if the term in xy were absent (i.e. if a</a:t>
            </a:r>
            <a:r>
              <a:rPr baseline="-25000" lang="en-US"/>
              <a:t>3 </a:t>
            </a:r>
            <a:r>
              <a:rPr lang="en-US"/>
              <a:t>= 0).</a:t>
            </a:r>
            <a:endParaRPr/>
          </a:p>
        </p:txBody>
      </p:sp>
      <p:sp>
        <p:nvSpPr>
          <p:cNvPr id="393" name="Google Shape;393;p2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94" name="Google Shape;394;p26"/>
          <p:cNvPicPr preferRelativeResize="0"/>
          <p:nvPr/>
        </p:nvPicPr>
        <p:blipFill rotWithShape="1">
          <a:blip r:embed="rId3">
            <a:alphaModFix/>
          </a:blip>
          <a:srcRect b="0" l="0" r="0" t="0"/>
          <a:stretch/>
        </p:blipFill>
        <p:spPr>
          <a:xfrm>
            <a:off x="990600" y="2895600"/>
            <a:ext cx="4495800" cy="5505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7"/>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Bilinear interpolation in more detail</a:t>
            </a:r>
            <a:endParaRPr/>
          </a:p>
        </p:txBody>
      </p:sp>
      <p:sp>
        <p:nvSpPr>
          <p:cNvPr id="400" name="Google Shape;400;p27"/>
          <p:cNvSpPr txBox="1"/>
          <p:nvPr>
            <p:ph idx="1" type="body"/>
          </p:nvPr>
        </p:nvSpPr>
        <p:spPr>
          <a:xfrm>
            <a:off x="457200" y="1524000"/>
            <a:ext cx="8229600" cy="4625609"/>
          </a:xfrm>
          <a:prstGeom prst="rect">
            <a:avLst/>
          </a:prstGeom>
          <a:noFill/>
          <a:ln>
            <a:noFill/>
          </a:ln>
        </p:spPr>
        <p:txBody>
          <a:bodyPr anchorCtr="0" anchor="t" bIns="45700" lIns="54850" spcFirstLastPara="1" rIns="91425" wrap="square" tIns="91425">
            <a:normAutofit fontScale="77500" lnSpcReduction="20000"/>
          </a:bodyPr>
          <a:lstStyle/>
          <a:p>
            <a:pPr indent="-320040" lvl="0" marL="438912" rtl="0" algn="l">
              <a:lnSpc>
                <a:spcPct val="100000"/>
              </a:lnSpc>
              <a:spcBef>
                <a:spcPts val="0"/>
              </a:spcBef>
              <a:spcAft>
                <a:spcPts val="0"/>
              </a:spcAft>
              <a:buSzPct val="80000"/>
              <a:buChar char="◼"/>
            </a:pPr>
            <a:r>
              <a:rPr lang="en-US"/>
              <a:t>How do we determine the coefficients a</a:t>
            </a:r>
            <a:r>
              <a:rPr baseline="-25000" lang="en-US"/>
              <a:t>0</a:t>
            </a:r>
            <a:r>
              <a:rPr lang="en-US"/>
              <a:t>, a</a:t>
            </a:r>
            <a:r>
              <a:rPr baseline="-25000" lang="en-US"/>
              <a:t>1</a:t>
            </a:r>
            <a:r>
              <a:rPr lang="en-US"/>
              <a:t>, a</a:t>
            </a:r>
            <a:r>
              <a:rPr baseline="-25000" lang="en-US"/>
              <a:t>2</a:t>
            </a:r>
            <a:r>
              <a:rPr lang="en-US"/>
              <a:t>, a</a:t>
            </a:r>
            <a:r>
              <a:rPr baseline="-25000" lang="en-US"/>
              <a:t>3</a:t>
            </a:r>
            <a:r>
              <a:rPr lang="en-US"/>
              <a:t> ?</a:t>
            </a:r>
            <a:endParaRPr/>
          </a:p>
          <a:p>
            <a:pPr indent="-194056" lvl="0" marL="438912" rtl="0" algn="l">
              <a:lnSpc>
                <a:spcPct val="100000"/>
              </a:lnSpc>
              <a:spcBef>
                <a:spcPts val="0"/>
              </a:spcBef>
              <a:spcAft>
                <a:spcPts val="0"/>
              </a:spcAft>
              <a:buSzPct val="80000"/>
              <a:buNone/>
            </a:pPr>
            <a:r>
              <a:t/>
            </a:r>
            <a:endParaRPr/>
          </a:p>
          <a:p>
            <a:pPr indent="-194056" lvl="0" marL="438912" rtl="0" algn="l">
              <a:lnSpc>
                <a:spcPct val="100000"/>
              </a:lnSpc>
              <a:spcBef>
                <a:spcPts val="0"/>
              </a:spcBef>
              <a:spcAft>
                <a:spcPts val="0"/>
              </a:spcAft>
              <a:buSzPct val="80000"/>
              <a:buNone/>
            </a:pPr>
            <a:r>
              <a:t/>
            </a:r>
            <a:endParaRPr/>
          </a:p>
          <a:p>
            <a:pPr indent="-194056" lvl="0" marL="438912" rtl="0" algn="l">
              <a:lnSpc>
                <a:spcPct val="100000"/>
              </a:lnSpc>
              <a:spcBef>
                <a:spcPts val="0"/>
              </a:spcBef>
              <a:spcAft>
                <a:spcPts val="0"/>
              </a:spcAft>
              <a:buSzPct val="80000"/>
              <a:buNone/>
            </a:pPr>
            <a:r>
              <a:t/>
            </a:r>
            <a:endParaRPr/>
          </a:p>
          <a:p>
            <a:pPr indent="-194056" lvl="0" marL="438912" rtl="0" algn="l">
              <a:lnSpc>
                <a:spcPct val="100000"/>
              </a:lnSpc>
              <a:spcBef>
                <a:spcPts val="0"/>
              </a:spcBef>
              <a:spcAft>
                <a:spcPts val="0"/>
              </a:spcAft>
              <a:buSzPct val="80000"/>
              <a:buNone/>
            </a:pPr>
            <a:r>
              <a:t/>
            </a:r>
            <a:endParaRPr/>
          </a:p>
          <a:p>
            <a:pPr indent="-194056" lvl="0" marL="438912" rtl="0" algn="l">
              <a:lnSpc>
                <a:spcPct val="100000"/>
              </a:lnSpc>
              <a:spcBef>
                <a:spcPts val="0"/>
              </a:spcBef>
              <a:spcAft>
                <a:spcPts val="0"/>
              </a:spcAft>
              <a:buSzPct val="80000"/>
              <a:buNone/>
            </a:pPr>
            <a:r>
              <a:t/>
            </a:r>
            <a:endParaRPr/>
          </a:p>
          <a:p>
            <a:pPr indent="-194056" lvl="0" marL="438912" rtl="0" algn="l">
              <a:lnSpc>
                <a:spcPct val="100000"/>
              </a:lnSpc>
              <a:spcBef>
                <a:spcPts val="0"/>
              </a:spcBef>
              <a:spcAft>
                <a:spcPts val="0"/>
              </a:spcAft>
              <a:buSzPct val="80000"/>
              <a:buNone/>
            </a:pPr>
            <a:r>
              <a:t/>
            </a:r>
            <a:endParaRPr/>
          </a:p>
          <a:p>
            <a:pPr indent="-194056"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These coefficients can be obtained by inverting the 4 x 4 matrix. </a:t>
            </a:r>
            <a:endParaRPr/>
          </a:p>
          <a:p>
            <a:pPr indent="-194056"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It can be shown (through tedious calculations) that the result of this is equivalent to the formula we derived earlier. </a:t>
            </a:r>
            <a:endParaRPr/>
          </a:p>
          <a:p>
            <a:pPr indent="-320040" lvl="0" marL="438912" rtl="0" algn="l">
              <a:lnSpc>
                <a:spcPct val="100000"/>
              </a:lnSpc>
              <a:spcBef>
                <a:spcPts val="0"/>
              </a:spcBef>
              <a:spcAft>
                <a:spcPts val="0"/>
              </a:spcAft>
              <a:buSzPct val="80000"/>
              <a:buNone/>
            </a:pPr>
            <a:r>
              <a:t/>
            </a:r>
            <a:endParaRPr/>
          </a:p>
        </p:txBody>
      </p:sp>
      <p:sp>
        <p:nvSpPr>
          <p:cNvPr id="401" name="Google Shape;401;p2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descr="{\displaystyle {\begin{aligned}{\begin{bmatrix}1&amp;x_{1}&amp;y_{1}&amp;x_{1}y_{1}\\1&amp;x_{1}&amp;y_{2}&amp;x_{1}y_{2}\\1&amp;x_{2}&amp;y_{1}&amp;x_{2}y_{1}\\1&amp;x_{2}&amp;y_{2}&amp;x_{2}y_{2}\end{bmatrix}}{\begin{bmatrix}a_{0}\\a_{1}\\a_{2}\\a_{3}\end{bmatrix}}={\begin{bmatrix}f(Q_{11})\\f(Q_{12})\\f(Q_{21})\\f(Q_{22})\end{bmatrix}},\end{aligned}}}" id="402" name="Google Shape;402;p2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descr="{\displaystyle {\begin{aligned}{\begin{bmatrix}1&amp;x_{1}&amp;y_{1}&amp;x_{1}y_{1}\\1&amp;x_{1}&amp;y_{2}&amp;x_{1}y_{2}\\1&amp;x_{2}&amp;y_{1}&amp;x_{2}y_{1}\\1&amp;x_{2}&amp;y_{2}&amp;x_{2}y_{2}\end{bmatrix}}{\begin{bmatrix}a_{0}\\a_{1}\\a_{2}\\a_{3}\end{bmatrix}}={\begin{bmatrix}f(Q_{11})\\f(Q_{12})\\f(Q_{21})\\f(Q_{22})\end{bmatrix}},\end{aligned}}}" id="403" name="Google Shape;403;p2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pic>
        <p:nvPicPr>
          <p:cNvPr id="404" name="Google Shape;404;p27"/>
          <p:cNvPicPr preferRelativeResize="0"/>
          <p:nvPr/>
        </p:nvPicPr>
        <p:blipFill rotWithShape="1">
          <a:blip r:embed="rId3">
            <a:alphaModFix/>
          </a:blip>
          <a:srcRect b="0" l="0" r="0" t="0"/>
          <a:stretch/>
        </p:blipFill>
        <p:spPr>
          <a:xfrm>
            <a:off x="990600" y="2057400"/>
            <a:ext cx="5481637" cy="167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8"/>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Alignment with mean squared error</a:t>
            </a:r>
            <a:endParaRPr/>
          </a:p>
        </p:txBody>
      </p:sp>
      <p:sp>
        <p:nvSpPr>
          <p:cNvPr id="410" name="Google Shape;410;p28"/>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In the ideal case, the MSSD between two perfectly aligned images is 0. In practice, it will have some small non-zero value even under more or less perfect alignment due to sensor noise or slight mismatch in pixel grids.</a:t>
            </a:r>
            <a:endParaRPr/>
          </a:p>
          <a:p>
            <a:pPr indent="-157480" lvl="0" marL="438912" rtl="0" algn="l">
              <a:lnSpc>
                <a:spcPct val="100000"/>
              </a:lnSpc>
              <a:spcBef>
                <a:spcPts val="0"/>
              </a:spcBef>
              <a:spcAft>
                <a:spcPts val="0"/>
              </a:spcAft>
              <a:buSzPts val="2560"/>
              <a:buNone/>
            </a:pPr>
            <a:r>
              <a:t/>
            </a:r>
            <a:endParaRPr/>
          </a:p>
        </p:txBody>
      </p:sp>
      <p:sp>
        <p:nvSpPr>
          <p:cNvPr id="411" name="Google Shape;411;p28"/>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9"/>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Careful: field of view issues!</a:t>
            </a:r>
            <a:endParaRPr/>
          </a:p>
        </p:txBody>
      </p:sp>
      <p:pic>
        <p:nvPicPr>
          <p:cNvPr descr="ret1" id="417" name="Google Shape;417;p29"/>
          <p:cNvPicPr preferRelativeResize="0"/>
          <p:nvPr/>
        </p:nvPicPr>
        <p:blipFill rotWithShape="1">
          <a:blip r:embed="rId3">
            <a:alphaModFix/>
          </a:blip>
          <a:srcRect b="0" l="0" r="0" t="0"/>
          <a:stretch/>
        </p:blipFill>
        <p:spPr>
          <a:xfrm>
            <a:off x="0" y="1828800"/>
            <a:ext cx="3276600" cy="2087563"/>
          </a:xfrm>
          <a:prstGeom prst="rect">
            <a:avLst/>
          </a:prstGeom>
          <a:noFill/>
          <a:ln>
            <a:noFill/>
          </a:ln>
        </p:spPr>
      </p:pic>
      <p:sp>
        <p:nvSpPr>
          <p:cNvPr id="418" name="Google Shape;418;p29"/>
          <p:cNvSpPr txBox="1"/>
          <p:nvPr/>
        </p:nvSpPr>
        <p:spPr>
          <a:xfrm>
            <a:off x="4038600" y="1676400"/>
            <a:ext cx="4648200" cy="2062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orbel"/>
                <a:ea typeface="Corbel"/>
                <a:cs typeface="Corbel"/>
                <a:sym typeface="Corbel"/>
              </a:rPr>
              <a:t>Region of overlap (also called </a:t>
            </a:r>
            <a:r>
              <a:rPr b="1" i="0" lang="en-US" sz="3200" u="none" cap="none" strike="noStrike">
                <a:solidFill>
                  <a:schemeClr val="dk1"/>
                </a:solidFill>
                <a:latin typeface="Corbel"/>
                <a:ea typeface="Corbel"/>
                <a:cs typeface="Corbel"/>
                <a:sym typeface="Corbel"/>
              </a:rPr>
              <a:t>field of view</a:t>
            </a:r>
            <a:r>
              <a:rPr b="0" i="0" lang="en-US" sz="3200" u="none" cap="none" strike="noStrike">
                <a:solidFill>
                  <a:schemeClr val="dk1"/>
                </a:solidFill>
                <a:latin typeface="Corbel"/>
                <a:ea typeface="Corbel"/>
                <a:cs typeface="Corbel"/>
                <a:sym typeface="Corbel"/>
              </a:rPr>
              <a:t>) when the moving image is warped</a:t>
            </a:r>
            <a:endParaRPr b="0" i="0" sz="3200" u="none" cap="none" strike="noStrike">
              <a:solidFill>
                <a:schemeClr val="dk1"/>
              </a:solidFill>
              <a:latin typeface="Corbel"/>
              <a:ea typeface="Corbel"/>
              <a:cs typeface="Corbel"/>
              <a:sym typeface="Corbel"/>
            </a:endParaRPr>
          </a:p>
        </p:txBody>
      </p:sp>
      <p:sp>
        <p:nvSpPr>
          <p:cNvPr id="419" name="Google Shape;419;p29"/>
          <p:cNvSpPr txBox="1"/>
          <p:nvPr/>
        </p:nvSpPr>
        <p:spPr>
          <a:xfrm>
            <a:off x="0" y="1371600"/>
            <a:ext cx="7239000"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Corbel"/>
                <a:ea typeface="Corbel"/>
                <a:cs typeface="Corbel"/>
                <a:sym typeface="Corbel"/>
              </a:rPr>
              <a:t>Fixed image (also called reference image)</a:t>
            </a:r>
            <a:endParaRPr b="0" i="0" sz="2600" u="none" cap="none" strike="noStrike">
              <a:solidFill>
                <a:schemeClr val="dk1"/>
              </a:solidFill>
              <a:latin typeface="Corbel"/>
              <a:ea typeface="Corbel"/>
              <a:cs typeface="Corbel"/>
              <a:sym typeface="Corbel"/>
            </a:endParaRPr>
          </a:p>
        </p:txBody>
      </p:sp>
      <p:sp>
        <p:nvSpPr>
          <p:cNvPr id="420" name="Google Shape;420;p29"/>
          <p:cNvSpPr txBox="1"/>
          <p:nvPr/>
        </p:nvSpPr>
        <p:spPr>
          <a:xfrm>
            <a:off x="3515008" y="3790146"/>
            <a:ext cx="556260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orbel"/>
                <a:ea typeface="Corbel"/>
                <a:cs typeface="Corbel"/>
                <a:sym typeface="Corbel"/>
              </a:rPr>
              <a:t>Note: compute MSSD only over region of overlap.</a:t>
            </a:r>
            <a:endParaRPr b="0" i="0" sz="2800" u="none" cap="none" strike="noStrike">
              <a:solidFill>
                <a:schemeClr val="dk1"/>
              </a:solidFill>
              <a:latin typeface="Corbel"/>
              <a:ea typeface="Corbel"/>
              <a:cs typeface="Corbel"/>
              <a:sym typeface="Corbel"/>
            </a:endParaRPr>
          </a:p>
        </p:txBody>
      </p:sp>
      <p:pic>
        <p:nvPicPr>
          <p:cNvPr descr="ret1" id="421" name="Google Shape;421;p29"/>
          <p:cNvPicPr preferRelativeResize="0"/>
          <p:nvPr/>
        </p:nvPicPr>
        <p:blipFill rotWithShape="1">
          <a:blip r:embed="rId3">
            <a:alphaModFix/>
          </a:blip>
          <a:srcRect b="0" l="0" r="0" t="0"/>
          <a:stretch/>
        </p:blipFill>
        <p:spPr>
          <a:xfrm>
            <a:off x="114300" y="4343400"/>
            <a:ext cx="3276600" cy="2087563"/>
          </a:xfrm>
          <a:prstGeom prst="rect">
            <a:avLst/>
          </a:prstGeom>
          <a:noFill/>
          <a:ln>
            <a:noFill/>
          </a:ln>
        </p:spPr>
      </p:pic>
      <p:cxnSp>
        <p:nvCxnSpPr>
          <p:cNvPr id="422" name="Google Shape;422;p29"/>
          <p:cNvCxnSpPr/>
          <p:nvPr/>
        </p:nvCxnSpPr>
        <p:spPr>
          <a:xfrm>
            <a:off x="0" y="1828800"/>
            <a:ext cx="0" cy="2087563"/>
          </a:xfrm>
          <a:prstGeom prst="straightConnector1">
            <a:avLst/>
          </a:prstGeom>
          <a:noFill/>
          <a:ln cap="flat" cmpd="sng" w="38100">
            <a:solidFill>
              <a:srgbClr val="EFAB00"/>
            </a:solidFill>
            <a:prstDash val="solid"/>
            <a:round/>
            <a:headEnd len="sm" w="sm" type="none"/>
            <a:tailEnd len="sm" w="sm" type="none"/>
          </a:ln>
        </p:spPr>
      </p:cxnSp>
      <p:cxnSp>
        <p:nvCxnSpPr>
          <p:cNvPr id="423" name="Google Shape;423;p29"/>
          <p:cNvCxnSpPr/>
          <p:nvPr/>
        </p:nvCxnSpPr>
        <p:spPr>
          <a:xfrm>
            <a:off x="3266038" y="1851818"/>
            <a:ext cx="0" cy="2087563"/>
          </a:xfrm>
          <a:prstGeom prst="straightConnector1">
            <a:avLst/>
          </a:prstGeom>
          <a:noFill/>
          <a:ln cap="flat" cmpd="sng" w="38100">
            <a:solidFill>
              <a:srgbClr val="EFAB00"/>
            </a:solidFill>
            <a:prstDash val="solid"/>
            <a:round/>
            <a:headEnd len="sm" w="sm" type="none"/>
            <a:tailEnd len="sm" w="sm" type="none"/>
          </a:ln>
        </p:spPr>
      </p:cxnSp>
      <p:cxnSp>
        <p:nvCxnSpPr>
          <p:cNvPr id="424" name="Google Shape;424;p29"/>
          <p:cNvCxnSpPr/>
          <p:nvPr/>
        </p:nvCxnSpPr>
        <p:spPr>
          <a:xfrm>
            <a:off x="-10562" y="1829339"/>
            <a:ext cx="3276600" cy="0"/>
          </a:xfrm>
          <a:prstGeom prst="straightConnector1">
            <a:avLst/>
          </a:prstGeom>
          <a:noFill/>
          <a:ln cap="flat" cmpd="sng" w="38100">
            <a:solidFill>
              <a:srgbClr val="EFAB00"/>
            </a:solidFill>
            <a:prstDash val="solid"/>
            <a:round/>
            <a:headEnd len="sm" w="sm" type="none"/>
            <a:tailEnd len="sm" w="sm" type="none"/>
          </a:ln>
        </p:spPr>
      </p:cxnSp>
      <p:cxnSp>
        <p:nvCxnSpPr>
          <p:cNvPr id="425" name="Google Shape;425;p29"/>
          <p:cNvCxnSpPr/>
          <p:nvPr/>
        </p:nvCxnSpPr>
        <p:spPr>
          <a:xfrm>
            <a:off x="-10562" y="3916363"/>
            <a:ext cx="3276600" cy="0"/>
          </a:xfrm>
          <a:prstGeom prst="straightConnector1">
            <a:avLst/>
          </a:prstGeom>
          <a:noFill/>
          <a:ln cap="flat" cmpd="sng" w="38100">
            <a:solidFill>
              <a:srgbClr val="EFAB00"/>
            </a:solidFill>
            <a:prstDash val="solid"/>
            <a:round/>
            <a:headEnd len="sm" w="sm" type="none"/>
            <a:tailEnd len="sm" w="sm" type="none"/>
          </a:ln>
        </p:spPr>
      </p:cxnSp>
      <p:cxnSp>
        <p:nvCxnSpPr>
          <p:cNvPr id="426" name="Google Shape;426;p29"/>
          <p:cNvCxnSpPr/>
          <p:nvPr/>
        </p:nvCxnSpPr>
        <p:spPr>
          <a:xfrm>
            <a:off x="-10562" y="4419600"/>
            <a:ext cx="3276600" cy="0"/>
          </a:xfrm>
          <a:prstGeom prst="straightConnector1">
            <a:avLst/>
          </a:prstGeom>
          <a:noFill/>
          <a:ln cap="flat" cmpd="sng" w="38100">
            <a:solidFill>
              <a:srgbClr val="EFAB00"/>
            </a:solidFill>
            <a:prstDash val="solid"/>
            <a:round/>
            <a:headEnd len="sm" w="sm" type="none"/>
            <a:tailEnd len="sm" w="sm" type="none"/>
          </a:ln>
        </p:spPr>
      </p:cxnSp>
      <p:cxnSp>
        <p:nvCxnSpPr>
          <p:cNvPr id="427" name="Google Shape;427;p29"/>
          <p:cNvCxnSpPr/>
          <p:nvPr/>
        </p:nvCxnSpPr>
        <p:spPr>
          <a:xfrm>
            <a:off x="0" y="6507163"/>
            <a:ext cx="3276600" cy="0"/>
          </a:xfrm>
          <a:prstGeom prst="straightConnector1">
            <a:avLst/>
          </a:prstGeom>
          <a:noFill/>
          <a:ln cap="flat" cmpd="sng" w="38100">
            <a:solidFill>
              <a:srgbClr val="0070C0"/>
            </a:solidFill>
            <a:prstDash val="solid"/>
            <a:round/>
            <a:headEnd len="sm" w="sm" type="none"/>
            <a:tailEnd len="sm" w="sm" type="none"/>
          </a:ln>
        </p:spPr>
      </p:cxnSp>
      <p:cxnSp>
        <p:nvCxnSpPr>
          <p:cNvPr id="428" name="Google Shape;428;p29"/>
          <p:cNvCxnSpPr/>
          <p:nvPr/>
        </p:nvCxnSpPr>
        <p:spPr>
          <a:xfrm>
            <a:off x="0" y="4419600"/>
            <a:ext cx="0" cy="2087563"/>
          </a:xfrm>
          <a:prstGeom prst="straightConnector1">
            <a:avLst/>
          </a:prstGeom>
          <a:noFill/>
          <a:ln cap="flat" cmpd="sng" w="38100">
            <a:solidFill>
              <a:srgbClr val="EFAB00"/>
            </a:solidFill>
            <a:prstDash val="solid"/>
            <a:round/>
            <a:headEnd len="sm" w="sm" type="none"/>
            <a:tailEnd len="sm" w="sm" type="none"/>
          </a:ln>
        </p:spPr>
      </p:cxnSp>
      <p:cxnSp>
        <p:nvCxnSpPr>
          <p:cNvPr id="429" name="Google Shape;429;p29"/>
          <p:cNvCxnSpPr/>
          <p:nvPr/>
        </p:nvCxnSpPr>
        <p:spPr>
          <a:xfrm>
            <a:off x="3237369" y="4419600"/>
            <a:ext cx="0" cy="2087563"/>
          </a:xfrm>
          <a:prstGeom prst="straightConnector1">
            <a:avLst/>
          </a:prstGeom>
          <a:noFill/>
          <a:ln cap="flat" cmpd="sng" w="38100">
            <a:solidFill>
              <a:srgbClr val="EFAB00"/>
            </a:solidFill>
            <a:prstDash val="solid"/>
            <a:round/>
            <a:headEnd len="sm" w="sm" type="none"/>
            <a:tailEnd len="sm" w="sm" type="none"/>
          </a:ln>
        </p:spPr>
      </p:cxnSp>
      <p:cxnSp>
        <p:nvCxnSpPr>
          <p:cNvPr id="430" name="Google Shape;430;p29"/>
          <p:cNvCxnSpPr/>
          <p:nvPr/>
        </p:nvCxnSpPr>
        <p:spPr>
          <a:xfrm flipH="1" rot="10800000">
            <a:off x="1752600" y="2895599"/>
            <a:ext cx="2286000" cy="2286001"/>
          </a:xfrm>
          <a:prstGeom prst="straightConnector1">
            <a:avLst/>
          </a:prstGeom>
          <a:noFill/>
          <a:ln cap="flat" cmpd="sng" w="38100">
            <a:solidFill>
              <a:srgbClr val="FF0000"/>
            </a:solidFill>
            <a:prstDash val="solid"/>
            <a:round/>
            <a:headEnd len="sm" w="sm" type="none"/>
            <a:tailEnd len="med" w="med" type="stealth"/>
          </a:ln>
        </p:spPr>
      </p:cxnSp>
      <p:cxnSp>
        <p:nvCxnSpPr>
          <p:cNvPr id="431" name="Google Shape;431;p29"/>
          <p:cNvCxnSpPr/>
          <p:nvPr/>
        </p:nvCxnSpPr>
        <p:spPr>
          <a:xfrm flipH="1" rot="10800000">
            <a:off x="0" y="4419600"/>
            <a:ext cx="1219200" cy="228600"/>
          </a:xfrm>
          <a:prstGeom prst="straightConnector1">
            <a:avLst/>
          </a:prstGeom>
          <a:noFill/>
          <a:ln cap="flat" cmpd="sng" w="38100">
            <a:solidFill>
              <a:srgbClr val="00B050"/>
            </a:solidFill>
            <a:prstDash val="solid"/>
            <a:round/>
            <a:headEnd len="sm" w="sm" type="none"/>
            <a:tailEnd len="sm" w="sm" type="none"/>
          </a:ln>
        </p:spPr>
      </p:cxnSp>
      <p:cxnSp>
        <p:nvCxnSpPr>
          <p:cNvPr id="432" name="Google Shape;432;p29"/>
          <p:cNvCxnSpPr/>
          <p:nvPr/>
        </p:nvCxnSpPr>
        <p:spPr>
          <a:xfrm>
            <a:off x="0" y="4953000"/>
            <a:ext cx="304800" cy="1554163"/>
          </a:xfrm>
          <a:prstGeom prst="straightConnector1">
            <a:avLst/>
          </a:prstGeom>
          <a:noFill/>
          <a:ln cap="flat" cmpd="sng" w="38100">
            <a:solidFill>
              <a:srgbClr val="00B050"/>
            </a:solidFill>
            <a:prstDash val="solid"/>
            <a:round/>
            <a:headEnd len="sm" w="sm" type="none"/>
            <a:tailEnd len="sm" w="sm" type="none"/>
          </a:ln>
        </p:spPr>
      </p:cxnSp>
      <p:cxnSp>
        <p:nvCxnSpPr>
          <p:cNvPr id="433" name="Google Shape;433;p29"/>
          <p:cNvCxnSpPr/>
          <p:nvPr/>
        </p:nvCxnSpPr>
        <p:spPr>
          <a:xfrm>
            <a:off x="304800" y="6507163"/>
            <a:ext cx="1143000" cy="0"/>
          </a:xfrm>
          <a:prstGeom prst="straightConnector1">
            <a:avLst/>
          </a:prstGeom>
          <a:noFill/>
          <a:ln cap="flat" cmpd="sng" w="38100">
            <a:solidFill>
              <a:srgbClr val="00B050"/>
            </a:solidFill>
            <a:prstDash val="solid"/>
            <a:round/>
            <a:headEnd len="sm" w="sm" type="none"/>
            <a:tailEnd len="sm" w="sm" type="none"/>
          </a:ln>
        </p:spPr>
      </p:cxnSp>
      <p:cxnSp>
        <p:nvCxnSpPr>
          <p:cNvPr id="434" name="Google Shape;434;p29"/>
          <p:cNvCxnSpPr/>
          <p:nvPr/>
        </p:nvCxnSpPr>
        <p:spPr>
          <a:xfrm flipH="1" rot="10800000">
            <a:off x="1447800" y="6172200"/>
            <a:ext cx="1789569" cy="334963"/>
          </a:xfrm>
          <a:prstGeom prst="straightConnector1">
            <a:avLst/>
          </a:prstGeom>
          <a:noFill/>
          <a:ln cap="flat" cmpd="sng" w="38100">
            <a:solidFill>
              <a:srgbClr val="00B050"/>
            </a:solidFill>
            <a:prstDash val="solid"/>
            <a:round/>
            <a:headEnd len="sm" w="sm" type="none"/>
            <a:tailEnd len="sm" w="sm" type="none"/>
          </a:ln>
        </p:spPr>
      </p:cxnSp>
      <p:cxnSp>
        <p:nvCxnSpPr>
          <p:cNvPr id="435" name="Google Shape;435;p29"/>
          <p:cNvCxnSpPr/>
          <p:nvPr/>
        </p:nvCxnSpPr>
        <p:spPr>
          <a:xfrm flipH="1" rot="10800000">
            <a:off x="3237369" y="4419600"/>
            <a:ext cx="28669" cy="1752600"/>
          </a:xfrm>
          <a:prstGeom prst="straightConnector1">
            <a:avLst/>
          </a:prstGeom>
          <a:noFill/>
          <a:ln cap="flat" cmpd="sng" w="38100">
            <a:solidFill>
              <a:srgbClr val="00B050"/>
            </a:solidFill>
            <a:prstDash val="solid"/>
            <a:round/>
            <a:headEnd len="sm" w="sm" type="none"/>
            <a:tailEnd len="sm" w="sm" type="none"/>
          </a:ln>
        </p:spPr>
      </p:cxnSp>
      <p:cxnSp>
        <p:nvCxnSpPr>
          <p:cNvPr id="436" name="Google Shape;436;p29"/>
          <p:cNvCxnSpPr/>
          <p:nvPr/>
        </p:nvCxnSpPr>
        <p:spPr>
          <a:xfrm rot="10800000">
            <a:off x="1219200" y="4419600"/>
            <a:ext cx="2032503" cy="0"/>
          </a:xfrm>
          <a:prstGeom prst="straightConnector1">
            <a:avLst/>
          </a:prstGeom>
          <a:noFill/>
          <a:ln cap="flat" cmpd="sng" w="38100">
            <a:solidFill>
              <a:srgbClr val="00B050"/>
            </a:solidFill>
            <a:prstDash val="solid"/>
            <a:round/>
            <a:headEnd len="sm" w="sm" type="none"/>
            <a:tailEnd len="sm" w="sm" type="none"/>
          </a:ln>
        </p:spPr>
      </p:cxnSp>
      <p:sp>
        <p:nvSpPr>
          <p:cNvPr id="437" name="Google Shape;437;p2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Basics</a:t>
            </a:r>
            <a:endParaRPr/>
          </a:p>
        </p:txBody>
      </p:sp>
      <p:sp>
        <p:nvSpPr>
          <p:cNvPr id="130" name="Google Shape;130;p3"/>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92500" lnSpcReduction="20000"/>
          </a:bodyPr>
          <a:lstStyle/>
          <a:p>
            <a:pPr indent="-320040" lvl="0" marL="438912" rtl="0" algn="l">
              <a:lnSpc>
                <a:spcPct val="100000"/>
              </a:lnSpc>
              <a:spcBef>
                <a:spcPts val="0"/>
              </a:spcBef>
              <a:spcAft>
                <a:spcPts val="0"/>
              </a:spcAft>
              <a:buSzPct val="80000"/>
              <a:buChar char="◼"/>
            </a:pPr>
            <a:r>
              <a:rPr lang="en-US"/>
              <a:t>Pixel dimensions (height/width of the pixel) relate to the </a:t>
            </a:r>
            <a:r>
              <a:rPr b="1" lang="en-US"/>
              <a:t>spatial resolution</a:t>
            </a:r>
            <a:r>
              <a:rPr lang="en-US"/>
              <a:t> of the sensor in the camera that collects light reflected from a scene.</a:t>
            </a:r>
            <a:endParaRPr/>
          </a:p>
          <a:p>
            <a:pPr indent="-169672"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Remember: the actual visual signal is analog, but digital cameras capture a </a:t>
            </a:r>
            <a:r>
              <a:rPr b="1" lang="en-US"/>
              <a:t>discrete</a:t>
            </a:r>
            <a:r>
              <a:rPr lang="en-US"/>
              <a:t> version of it, and also quantize the intensity values.</a:t>
            </a:r>
            <a:endParaRPr/>
          </a:p>
          <a:p>
            <a:pPr indent="-169672"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That is they capture the visual stimulus only at specific points (x,y), usually evenly spaced from each other in both X and Y directions. </a:t>
            </a:r>
            <a:endParaRPr/>
          </a:p>
        </p:txBody>
      </p:sp>
      <p:sp>
        <p:nvSpPr>
          <p:cNvPr id="131" name="Google Shape;131;p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descr="moving1.jpg" id="442" name="Google Shape;442;p30"/>
          <p:cNvPicPr preferRelativeResize="0"/>
          <p:nvPr/>
        </p:nvPicPr>
        <p:blipFill rotWithShape="1">
          <a:blip r:embed="rId3">
            <a:alphaModFix/>
          </a:blip>
          <a:srcRect b="0" l="0" r="0" t="0"/>
          <a:stretch/>
        </p:blipFill>
        <p:spPr>
          <a:xfrm>
            <a:off x="1" y="1"/>
            <a:ext cx="2209800" cy="2209800"/>
          </a:xfrm>
          <a:prstGeom prst="rect">
            <a:avLst/>
          </a:prstGeom>
          <a:noFill/>
          <a:ln>
            <a:noFill/>
          </a:ln>
        </p:spPr>
      </p:pic>
      <p:pic>
        <p:nvPicPr>
          <p:cNvPr descr="moving2.jpg" id="443" name="Google Shape;443;p30"/>
          <p:cNvPicPr preferRelativeResize="0"/>
          <p:nvPr/>
        </p:nvPicPr>
        <p:blipFill rotWithShape="1">
          <a:blip r:embed="rId4">
            <a:alphaModFix/>
          </a:blip>
          <a:srcRect b="0" l="0" r="0" t="0"/>
          <a:stretch/>
        </p:blipFill>
        <p:spPr>
          <a:xfrm>
            <a:off x="2286001" y="1"/>
            <a:ext cx="2209800" cy="2209800"/>
          </a:xfrm>
          <a:prstGeom prst="rect">
            <a:avLst/>
          </a:prstGeom>
          <a:noFill/>
          <a:ln>
            <a:noFill/>
          </a:ln>
        </p:spPr>
      </p:pic>
      <p:pic>
        <p:nvPicPr>
          <p:cNvPr descr="moving3.jpg" id="444" name="Google Shape;444;p30"/>
          <p:cNvPicPr preferRelativeResize="0"/>
          <p:nvPr/>
        </p:nvPicPr>
        <p:blipFill rotWithShape="1">
          <a:blip r:embed="rId5">
            <a:alphaModFix/>
          </a:blip>
          <a:srcRect b="0" l="0" r="0" t="0"/>
          <a:stretch/>
        </p:blipFill>
        <p:spPr>
          <a:xfrm>
            <a:off x="4648201" y="1"/>
            <a:ext cx="2209800" cy="2209800"/>
          </a:xfrm>
          <a:prstGeom prst="rect">
            <a:avLst/>
          </a:prstGeom>
          <a:noFill/>
          <a:ln>
            <a:noFill/>
          </a:ln>
        </p:spPr>
      </p:pic>
      <p:pic>
        <p:nvPicPr>
          <p:cNvPr descr="moving4.jpg" id="445" name="Google Shape;445;p30"/>
          <p:cNvPicPr preferRelativeResize="0"/>
          <p:nvPr/>
        </p:nvPicPr>
        <p:blipFill rotWithShape="1">
          <a:blip r:embed="rId6">
            <a:alphaModFix/>
          </a:blip>
          <a:srcRect b="0" l="0" r="0" t="0"/>
          <a:stretch/>
        </p:blipFill>
        <p:spPr>
          <a:xfrm>
            <a:off x="0" y="2362200"/>
            <a:ext cx="2209800" cy="2209800"/>
          </a:xfrm>
          <a:prstGeom prst="rect">
            <a:avLst/>
          </a:prstGeom>
          <a:noFill/>
          <a:ln>
            <a:noFill/>
          </a:ln>
        </p:spPr>
      </p:pic>
      <p:pic>
        <p:nvPicPr>
          <p:cNvPr descr="moving5.jpg" id="446" name="Google Shape;446;p30"/>
          <p:cNvPicPr preferRelativeResize="0"/>
          <p:nvPr/>
        </p:nvPicPr>
        <p:blipFill rotWithShape="1">
          <a:blip r:embed="rId7">
            <a:alphaModFix/>
          </a:blip>
          <a:srcRect b="0" l="0" r="0" t="0"/>
          <a:stretch/>
        </p:blipFill>
        <p:spPr>
          <a:xfrm>
            <a:off x="2286000" y="2362200"/>
            <a:ext cx="2209800" cy="2209800"/>
          </a:xfrm>
          <a:prstGeom prst="rect">
            <a:avLst/>
          </a:prstGeom>
          <a:noFill/>
          <a:ln>
            <a:noFill/>
          </a:ln>
        </p:spPr>
      </p:pic>
      <p:pic>
        <p:nvPicPr>
          <p:cNvPr descr="moving6.jpg" id="447" name="Google Shape;447;p30"/>
          <p:cNvPicPr preferRelativeResize="0"/>
          <p:nvPr/>
        </p:nvPicPr>
        <p:blipFill rotWithShape="1">
          <a:blip r:embed="rId8">
            <a:alphaModFix/>
          </a:blip>
          <a:srcRect b="0" l="0" r="0" t="0"/>
          <a:stretch/>
        </p:blipFill>
        <p:spPr>
          <a:xfrm>
            <a:off x="4648200" y="2362200"/>
            <a:ext cx="2209800" cy="2209800"/>
          </a:xfrm>
          <a:prstGeom prst="rect">
            <a:avLst/>
          </a:prstGeom>
          <a:noFill/>
          <a:ln>
            <a:noFill/>
          </a:ln>
        </p:spPr>
      </p:pic>
      <p:pic>
        <p:nvPicPr>
          <p:cNvPr descr="moving7.jpg" id="448" name="Google Shape;448;p30"/>
          <p:cNvPicPr preferRelativeResize="0"/>
          <p:nvPr/>
        </p:nvPicPr>
        <p:blipFill rotWithShape="1">
          <a:blip r:embed="rId9">
            <a:alphaModFix/>
          </a:blip>
          <a:srcRect b="0" l="0" r="0" t="0"/>
          <a:stretch/>
        </p:blipFill>
        <p:spPr>
          <a:xfrm>
            <a:off x="0" y="4724400"/>
            <a:ext cx="2133600" cy="2133600"/>
          </a:xfrm>
          <a:prstGeom prst="rect">
            <a:avLst/>
          </a:prstGeom>
          <a:noFill/>
          <a:ln>
            <a:noFill/>
          </a:ln>
        </p:spPr>
      </p:pic>
      <p:pic>
        <p:nvPicPr>
          <p:cNvPr descr="moving8.jpg" id="449" name="Google Shape;449;p30"/>
          <p:cNvPicPr preferRelativeResize="0"/>
          <p:nvPr/>
        </p:nvPicPr>
        <p:blipFill rotWithShape="1">
          <a:blip r:embed="rId10">
            <a:alphaModFix/>
          </a:blip>
          <a:srcRect b="0" l="0" r="0" t="0"/>
          <a:stretch/>
        </p:blipFill>
        <p:spPr>
          <a:xfrm>
            <a:off x="2286000" y="4714875"/>
            <a:ext cx="2143125" cy="2143125"/>
          </a:xfrm>
          <a:prstGeom prst="rect">
            <a:avLst/>
          </a:prstGeom>
          <a:noFill/>
          <a:ln>
            <a:noFill/>
          </a:ln>
        </p:spPr>
      </p:pic>
      <p:pic>
        <p:nvPicPr>
          <p:cNvPr descr="moving9.jpg" id="450" name="Google Shape;450;p30"/>
          <p:cNvPicPr preferRelativeResize="0"/>
          <p:nvPr/>
        </p:nvPicPr>
        <p:blipFill rotWithShape="1">
          <a:blip r:embed="rId11">
            <a:alphaModFix/>
          </a:blip>
          <a:srcRect b="0" l="0" r="0" t="0"/>
          <a:stretch/>
        </p:blipFill>
        <p:spPr>
          <a:xfrm>
            <a:off x="4648200" y="4714875"/>
            <a:ext cx="2143125" cy="2143125"/>
          </a:xfrm>
          <a:prstGeom prst="rect">
            <a:avLst/>
          </a:prstGeom>
          <a:noFill/>
          <a:ln>
            <a:noFill/>
          </a:ln>
        </p:spPr>
      </p:pic>
      <p:sp>
        <p:nvSpPr>
          <p:cNvPr id="451" name="Google Shape;451;p30"/>
          <p:cNvSpPr txBox="1"/>
          <p:nvPr/>
        </p:nvSpPr>
        <p:spPr>
          <a:xfrm>
            <a:off x="1295400" y="1524000"/>
            <a:ext cx="914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-60</a:t>
            </a:r>
            <a:endParaRPr b="0" i="0" sz="1800" u="none" cap="none" strike="noStrike">
              <a:solidFill>
                <a:schemeClr val="dk1"/>
              </a:solidFill>
              <a:latin typeface="Corbel"/>
              <a:ea typeface="Corbel"/>
              <a:cs typeface="Corbel"/>
              <a:sym typeface="Corbel"/>
            </a:endParaRPr>
          </a:p>
        </p:txBody>
      </p:sp>
      <p:sp>
        <p:nvSpPr>
          <p:cNvPr id="452" name="Google Shape;452;p30"/>
          <p:cNvSpPr txBox="1"/>
          <p:nvPr/>
        </p:nvSpPr>
        <p:spPr>
          <a:xfrm>
            <a:off x="3581400" y="1600200"/>
            <a:ext cx="914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-45</a:t>
            </a:r>
            <a:endParaRPr b="0" i="0" sz="1800" u="none" cap="none" strike="noStrike">
              <a:solidFill>
                <a:schemeClr val="dk1"/>
              </a:solidFill>
              <a:latin typeface="Corbel"/>
              <a:ea typeface="Corbel"/>
              <a:cs typeface="Corbel"/>
              <a:sym typeface="Corbel"/>
            </a:endParaRPr>
          </a:p>
        </p:txBody>
      </p:sp>
      <p:sp>
        <p:nvSpPr>
          <p:cNvPr id="453" name="Google Shape;453;p30"/>
          <p:cNvSpPr txBox="1"/>
          <p:nvPr/>
        </p:nvSpPr>
        <p:spPr>
          <a:xfrm>
            <a:off x="5943600" y="1524000"/>
            <a:ext cx="914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orbel"/>
                <a:ea typeface="Corbel"/>
                <a:cs typeface="Corbel"/>
                <a:sym typeface="Corbel"/>
              </a:rPr>
              <a:t>-30</a:t>
            </a:r>
            <a:endParaRPr b="1" i="0" sz="1800" u="none" cap="none" strike="noStrike">
              <a:solidFill>
                <a:srgbClr val="FF0000"/>
              </a:solidFill>
              <a:latin typeface="Corbel"/>
              <a:ea typeface="Corbel"/>
              <a:cs typeface="Corbel"/>
              <a:sym typeface="Corbel"/>
            </a:endParaRPr>
          </a:p>
        </p:txBody>
      </p:sp>
      <p:sp>
        <p:nvSpPr>
          <p:cNvPr id="454" name="Google Shape;454;p30"/>
          <p:cNvSpPr txBox="1"/>
          <p:nvPr/>
        </p:nvSpPr>
        <p:spPr>
          <a:xfrm>
            <a:off x="1295400" y="3886200"/>
            <a:ext cx="914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-15</a:t>
            </a:r>
            <a:endParaRPr b="0" i="0" sz="1800" u="none" cap="none" strike="noStrike">
              <a:solidFill>
                <a:schemeClr val="dk1"/>
              </a:solidFill>
              <a:latin typeface="Corbel"/>
              <a:ea typeface="Corbel"/>
              <a:cs typeface="Corbel"/>
              <a:sym typeface="Corbel"/>
            </a:endParaRPr>
          </a:p>
        </p:txBody>
      </p:sp>
      <p:sp>
        <p:nvSpPr>
          <p:cNvPr id="455" name="Google Shape;455;p30"/>
          <p:cNvSpPr txBox="1"/>
          <p:nvPr/>
        </p:nvSpPr>
        <p:spPr>
          <a:xfrm>
            <a:off x="3581400" y="3886200"/>
            <a:ext cx="914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0</a:t>
            </a:r>
            <a:endParaRPr b="0" i="0" sz="1800" u="none" cap="none" strike="noStrike">
              <a:solidFill>
                <a:schemeClr val="dk1"/>
              </a:solidFill>
              <a:latin typeface="Corbel"/>
              <a:ea typeface="Corbel"/>
              <a:cs typeface="Corbel"/>
              <a:sym typeface="Corbel"/>
            </a:endParaRPr>
          </a:p>
        </p:txBody>
      </p:sp>
      <p:sp>
        <p:nvSpPr>
          <p:cNvPr id="456" name="Google Shape;456;p30"/>
          <p:cNvSpPr txBox="1"/>
          <p:nvPr/>
        </p:nvSpPr>
        <p:spPr>
          <a:xfrm>
            <a:off x="5943600" y="3886200"/>
            <a:ext cx="914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+15</a:t>
            </a:r>
            <a:endParaRPr b="0" i="0" sz="1800" u="none" cap="none" strike="noStrike">
              <a:solidFill>
                <a:schemeClr val="dk1"/>
              </a:solidFill>
              <a:latin typeface="Corbel"/>
              <a:ea typeface="Corbel"/>
              <a:cs typeface="Corbel"/>
              <a:sym typeface="Corbel"/>
            </a:endParaRPr>
          </a:p>
        </p:txBody>
      </p:sp>
      <p:sp>
        <p:nvSpPr>
          <p:cNvPr id="457" name="Google Shape;457;p30"/>
          <p:cNvSpPr txBox="1"/>
          <p:nvPr/>
        </p:nvSpPr>
        <p:spPr>
          <a:xfrm>
            <a:off x="1219200" y="6211669"/>
            <a:ext cx="914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+30</a:t>
            </a:r>
            <a:endParaRPr b="0" i="0" sz="1800" u="none" cap="none" strike="noStrike">
              <a:solidFill>
                <a:schemeClr val="dk1"/>
              </a:solidFill>
              <a:latin typeface="Corbel"/>
              <a:ea typeface="Corbel"/>
              <a:cs typeface="Corbel"/>
              <a:sym typeface="Corbel"/>
            </a:endParaRPr>
          </a:p>
        </p:txBody>
      </p:sp>
      <p:sp>
        <p:nvSpPr>
          <p:cNvPr id="458" name="Google Shape;458;p30"/>
          <p:cNvSpPr txBox="1"/>
          <p:nvPr/>
        </p:nvSpPr>
        <p:spPr>
          <a:xfrm>
            <a:off x="3505200" y="6211669"/>
            <a:ext cx="914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+45</a:t>
            </a:r>
            <a:endParaRPr b="0" i="0" sz="1800" u="none" cap="none" strike="noStrike">
              <a:solidFill>
                <a:schemeClr val="dk1"/>
              </a:solidFill>
              <a:latin typeface="Corbel"/>
              <a:ea typeface="Corbel"/>
              <a:cs typeface="Corbel"/>
              <a:sym typeface="Corbel"/>
            </a:endParaRPr>
          </a:p>
        </p:txBody>
      </p:sp>
      <p:sp>
        <p:nvSpPr>
          <p:cNvPr id="459" name="Google Shape;459;p30"/>
          <p:cNvSpPr txBox="1"/>
          <p:nvPr/>
        </p:nvSpPr>
        <p:spPr>
          <a:xfrm>
            <a:off x="5867400" y="6211669"/>
            <a:ext cx="914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+60</a:t>
            </a:r>
            <a:endParaRPr b="0" i="0" sz="1800" u="none" cap="none" strike="noStrike">
              <a:solidFill>
                <a:schemeClr val="dk1"/>
              </a:solidFill>
              <a:latin typeface="Corbel"/>
              <a:ea typeface="Corbel"/>
              <a:cs typeface="Corbel"/>
              <a:sym typeface="Corbel"/>
            </a:endParaRPr>
          </a:p>
        </p:txBody>
      </p:sp>
      <p:sp>
        <p:nvSpPr>
          <p:cNvPr id="460" name="Google Shape;460;p30"/>
          <p:cNvSpPr txBox="1"/>
          <p:nvPr/>
        </p:nvSpPr>
        <p:spPr>
          <a:xfrm>
            <a:off x="6934200" y="0"/>
            <a:ext cx="213360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orbel"/>
                <a:ea typeface="Corbel"/>
                <a:cs typeface="Corbel"/>
                <a:sym typeface="Corbel"/>
              </a:rPr>
              <a:t>Change in region of overlap (also called </a:t>
            </a:r>
            <a:r>
              <a:rPr b="1" i="0" lang="en-US" sz="1500" u="none" cap="none" strike="noStrike">
                <a:solidFill>
                  <a:schemeClr val="dk1"/>
                </a:solidFill>
                <a:latin typeface="Corbel"/>
                <a:ea typeface="Corbel"/>
                <a:cs typeface="Corbel"/>
                <a:sym typeface="Corbel"/>
              </a:rPr>
              <a:t>field of view</a:t>
            </a:r>
            <a:r>
              <a:rPr b="0" i="0" lang="en-US" sz="1500" u="none" cap="none" strike="noStrike">
                <a:solidFill>
                  <a:schemeClr val="dk1"/>
                </a:solidFill>
                <a:latin typeface="Corbel"/>
                <a:ea typeface="Corbel"/>
                <a:cs typeface="Corbel"/>
                <a:sym typeface="Corbel"/>
              </a:rPr>
              <a:t>), as the moving image is warped. The field of view in any of these figures consists of all those pixels not marked black. It represents the set of pixels (x,y) where both I</a:t>
            </a:r>
            <a:r>
              <a:rPr b="0" baseline="-25000" i="0" lang="en-US" sz="1500" u="none" cap="none" strike="noStrike">
                <a:solidFill>
                  <a:schemeClr val="dk1"/>
                </a:solidFill>
                <a:latin typeface="Corbel"/>
                <a:ea typeface="Corbel"/>
                <a:cs typeface="Corbel"/>
                <a:sym typeface="Corbel"/>
              </a:rPr>
              <a:t>1</a:t>
            </a:r>
            <a:r>
              <a:rPr b="0" i="0" lang="en-US" sz="1500" u="none" cap="none" strike="noStrike">
                <a:solidFill>
                  <a:schemeClr val="dk1"/>
                </a:solidFill>
                <a:latin typeface="Corbel"/>
                <a:ea typeface="Corbel"/>
                <a:cs typeface="Corbel"/>
                <a:sym typeface="Corbel"/>
              </a:rPr>
              <a:t>(x,y) and I</a:t>
            </a:r>
            <a:r>
              <a:rPr b="0" baseline="-25000" i="0" lang="en-US" sz="1500" u="none" cap="none" strike="noStrike">
                <a:solidFill>
                  <a:schemeClr val="dk1"/>
                </a:solidFill>
                <a:latin typeface="Corbel"/>
                <a:ea typeface="Corbel"/>
                <a:cs typeface="Corbel"/>
                <a:sym typeface="Corbel"/>
              </a:rPr>
              <a:t>2</a:t>
            </a:r>
            <a:r>
              <a:rPr b="0" i="0" lang="en-US" sz="1500" u="none" cap="none" strike="noStrike">
                <a:solidFill>
                  <a:schemeClr val="dk1"/>
                </a:solidFill>
                <a:latin typeface="Corbel"/>
                <a:ea typeface="Corbel"/>
                <a:cs typeface="Corbel"/>
                <a:sym typeface="Corbel"/>
              </a:rPr>
              <a:t>(x,y) are well defined. </a:t>
            </a:r>
            <a:endParaRPr b="0" i="0" sz="1500" u="none" cap="none" strike="noStrike">
              <a:solidFill>
                <a:schemeClr val="dk1"/>
              </a:solidFill>
              <a:latin typeface="Corbel"/>
              <a:ea typeface="Corbel"/>
              <a:cs typeface="Corbel"/>
              <a:sym typeface="Corbel"/>
            </a:endParaRPr>
          </a:p>
        </p:txBody>
      </p:sp>
      <p:pic>
        <p:nvPicPr>
          <p:cNvPr id="461" name="Google Shape;461;p30"/>
          <p:cNvPicPr preferRelativeResize="0"/>
          <p:nvPr/>
        </p:nvPicPr>
        <p:blipFill rotWithShape="1">
          <a:blip r:embed="rId12">
            <a:alphaModFix/>
          </a:blip>
          <a:srcRect b="0" l="0" r="0" t="0"/>
          <a:stretch/>
        </p:blipFill>
        <p:spPr>
          <a:xfrm>
            <a:off x="6934201" y="4495801"/>
            <a:ext cx="1752600" cy="1752600"/>
          </a:xfrm>
          <a:prstGeom prst="rect">
            <a:avLst/>
          </a:prstGeom>
          <a:noFill/>
          <a:ln>
            <a:noFill/>
          </a:ln>
        </p:spPr>
      </p:pic>
      <p:sp>
        <p:nvSpPr>
          <p:cNvPr id="462" name="Google Shape;462;p3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1"/>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Alignment with mean squared error</a:t>
            </a:r>
            <a:endParaRPr/>
          </a:p>
        </p:txBody>
      </p:sp>
      <p:sp>
        <p:nvSpPr>
          <p:cNvPr id="468" name="Google Shape;468;p31"/>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MSSD is called an “image similarity metric”.</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MAJOR ASSUMPTION: Physically corresponding pixels have the same intensity!</a:t>
            </a:r>
            <a:endParaRPr/>
          </a:p>
          <a:p>
            <a:pPr indent="-157480" lvl="0" marL="438912" rtl="0" algn="l">
              <a:lnSpc>
                <a:spcPct val="100000"/>
              </a:lnSpc>
              <a:spcBef>
                <a:spcPts val="0"/>
              </a:spcBef>
              <a:spcAft>
                <a:spcPts val="0"/>
              </a:spcAft>
              <a:buSzPts val="2560"/>
              <a:buNone/>
            </a:pPr>
            <a:r>
              <a:t/>
            </a:r>
            <a:endParaRPr/>
          </a:p>
        </p:txBody>
      </p:sp>
      <p:sp>
        <p:nvSpPr>
          <p:cNvPr id="469" name="Google Shape;469;p31"/>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2"/>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Image alignment: Intensity changes in images</a:t>
            </a:r>
            <a:endParaRPr/>
          </a:p>
        </p:txBody>
      </p:sp>
      <p:sp>
        <p:nvSpPr>
          <p:cNvPr id="475" name="Google Shape;475;p32"/>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Images acquired by different sensors (MR and CT, camera with and without flash, etc.)</a:t>
            </a:r>
            <a:endParaRPr/>
          </a:p>
          <a:p>
            <a:pPr indent="-320040" lvl="0" marL="438912" rtl="0" algn="l">
              <a:lnSpc>
                <a:spcPct val="100000"/>
              </a:lnSpc>
              <a:spcBef>
                <a:spcPts val="0"/>
              </a:spcBef>
              <a:spcAft>
                <a:spcPts val="0"/>
              </a:spcAft>
              <a:buSzPts val="2560"/>
              <a:buChar char="◼"/>
            </a:pPr>
            <a:r>
              <a:rPr lang="en-US"/>
              <a:t>Changes in lighting condition</a:t>
            </a:r>
            <a:endParaRPr/>
          </a:p>
        </p:txBody>
      </p:sp>
      <p:pic>
        <p:nvPicPr>
          <p:cNvPr descr="im1" id="476" name="Google Shape;476;p32"/>
          <p:cNvPicPr preferRelativeResize="0"/>
          <p:nvPr/>
        </p:nvPicPr>
        <p:blipFill rotWithShape="1">
          <a:blip r:embed="rId3">
            <a:alphaModFix/>
          </a:blip>
          <a:srcRect b="0" l="0" r="0" t="0"/>
          <a:stretch/>
        </p:blipFill>
        <p:spPr>
          <a:xfrm>
            <a:off x="76200" y="3578225"/>
            <a:ext cx="2667000" cy="2228850"/>
          </a:xfrm>
          <a:prstGeom prst="rect">
            <a:avLst/>
          </a:prstGeom>
          <a:noFill/>
          <a:ln>
            <a:noFill/>
          </a:ln>
        </p:spPr>
      </p:pic>
      <p:pic>
        <p:nvPicPr>
          <p:cNvPr descr="im3" id="477" name="Google Shape;477;p32"/>
          <p:cNvPicPr preferRelativeResize="0"/>
          <p:nvPr/>
        </p:nvPicPr>
        <p:blipFill rotWithShape="1">
          <a:blip r:embed="rId4">
            <a:alphaModFix/>
          </a:blip>
          <a:srcRect b="0" l="0" r="0" t="0"/>
          <a:stretch/>
        </p:blipFill>
        <p:spPr>
          <a:xfrm>
            <a:off x="2819399" y="3567658"/>
            <a:ext cx="2679420" cy="2239417"/>
          </a:xfrm>
          <a:prstGeom prst="rect">
            <a:avLst/>
          </a:prstGeom>
          <a:noFill/>
          <a:ln>
            <a:noFill/>
          </a:ln>
        </p:spPr>
      </p:pic>
      <p:sp>
        <p:nvSpPr>
          <p:cNvPr id="478" name="Google Shape;478;p32"/>
          <p:cNvSpPr txBox="1"/>
          <p:nvPr/>
        </p:nvSpPr>
        <p:spPr>
          <a:xfrm>
            <a:off x="2895600" y="5864225"/>
            <a:ext cx="155575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MR-T1</a:t>
            </a:r>
            <a:endParaRPr b="0" i="0" sz="1400" u="none" cap="none" strike="noStrike">
              <a:solidFill>
                <a:srgbClr val="000000"/>
              </a:solidFill>
              <a:latin typeface="Arial"/>
              <a:ea typeface="Arial"/>
              <a:cs typeface="Arial"/>
              <a:sym typeface="Arial"/>
            </a:endParaRPr>
          </a:p>
        </p:txBody>
      </p:sp>
      <p:sp>
        <p:nvSpPr>
          <p:cNvPr id="479" name="Google Shape;479;p32"/>
          <p:cNvSpPr txBox="1"/>
          <p:nvPr/>
        </p:nvSpPr>
        <p:spPr>
          <a:xfrm>
            <a:off x="762000" y="5940425"/>
            <a:ext cx="163195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MR-PD</a:t>
            </a:r>
            <a:endParaRPr b="0" i="0" sz="1400" u="none" cap="none" strike="noStrike">
              <a:solidFill>
                <a:srgbClr val="000000"/>
              </a:solidFill>
              <a:latin typeface="Arial"/>
              <a:ea typeface="Arial"/>
              <a:cs typeface="Arial"/>
              <a:sym typeface="Arial"/>
            </a:endParaRPr>
          </a:p>
        </p:txBody>
      </p:sp>
      <p:pic>
        <p:nvPicPr>
          <p:cNvPr descr="ret1" id="480" name="Google Shape;480;p32"/>
          <p:cNvPicPr preferRelativeResize="0"/>
          <p:nvPr/>
        </p:nvPicPr>
        <p:blipFill rotWithShape="1">
          <a:blip r:embed="rId5">
            <a:alphaModFix/>
          </a:blip>
          <a:srcRect b="0" l="0" r="0" t="0"/>
          <a:stretch/>
        </p:blipFill>
        <p:spPr>
          <a:xfrm>
            <a:off x="5715000" y="3200400"/>
            <a:ext cx="2581698" cy="1645577"/>
          </a:xfrm>
          <a:prstGeom prst="rect">
            <a:avLst/>
          </a:prstGeom>
          <a:noFill/>
          <a:ln>
            <a:noFill/>
          </a:ln>
        </p:spPr>
      </p:pic>
      <p:pic>
        <p:nvPicPr>
          <p:cNvPr descr="ret2" id="481" name="Google Shape;481;p32"/>
          <p:cNvPicPr preferRelativeResize="0"/>
          <p:nvPr/>
        </p:nvPicPr>
        <p:blipFill rotWithShape="1">
          <a:blip r:embed="rId6">
            <a:alphaModFix/>
          </a:blip>
          <a:srcRect b="0" l="0" r="0" t="0"/>
          <a:stretch/>
        </p:blipFill>
        <p:spPr>
          <a:xfrm>
            <a:off x="5715000" y="4920456"/>
            <a:ext cx="2606396" cy="1661319"/>
          </a:xfrm>
          <a:prstGeom prst="rect">
            <a:avLst/>
          </a:prstGeom>
          <a:noFill/>
          <a:ln>
            <a:noFill/>
          </a:ln>
        </p:spPr>
      </p:pic>
      <p:sp>
        <p:nvSpPr>
          <p:cNvPr id="482" name="Google Shape;482;p32"/>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3"/>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Image alignment: Intensity changes in images</a:t>
            </a:r>
            <a:endParaRPr/>
          </a:p>
        </p:txBody>
      </p:sp>
      <p:sp>
        <p:nvSpPr>
          <p:cNvPr id="488" name="Google Shape;488;p33"/>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If following relationship (function g) exists and we </a:t>
            </a:r>
            <a:r>
              <a:rPr b="1" lang="en-US"/>
              <a:t>knew</a:t>
            </a:r>
            <a:r>
              <a:rPr lang="en-US"/>
              <a:t> it, the solution is easy:</a:t>
            </a:r>
            <a:endParaRPr/>
          </a:p>
          <a:p>
            <a:pPr indent="-157480" lvl="0" marL="438912" rtl="0" algn="l">
              <a:lnSpc>
                <a:spcPct val="100000"/>
              </a:lnSpc>
              <a:spcBef>
                <a:spcPts val="0"/>
              </a:spcBef>
              <a:spcAft>
                <a:spcPts val="0"/>
              </a:spcAft>
              <a:buSzPts val="2560"/>
              <a:buNone/>
            </a:pPr>
            <a:r>
              <a:t/>
            </a:r>
            <a:endParaRPr/>
          </a:p>
          <a:p>
            <a:pPr indent="-157480" lvl="0" marL="438912" rtl="0" algn="l">
              <a:lnSpc>
                <a:spcPct val="100000"/>
              </a:lnSpc>
              <a:spcBef>
                <a:spcPts val="0"/>
              </a:spcBef>
              <a:spcAft>
                <a:spcPts val="0"/>
              </a:spcAft>
              <a:buSzPts val="2560"/>
              <a:buNone/>
            </a:pPr>
            <a:r>
              <a:t/>
            </a:r>
            <a:endParaRPr/>
          </a:p>
        </p:txBody>
      </p:sp>
      <p:pic>
        <p:nvPicPr>
          <p:cNvPr id="489" name="Google Shape;489;p33"/>
          <p:cNvPicPr preferRelativeResize="0"/>
          <p:nvPr/>
        </p:nvPicPr>
        <p:blipFill rotWithShape="1">
          <a:blip r:embed="rId3">
            <a:alphaModFix/>
          </a:blip>
          <a:srcRect b="0" l="0" r="0" t="0"/>
          <a:stretch/>
        </p:blipFill>
        <p:spPr>
          <a:xfrm>
            <a:off x="304800" y="2761219"/>
            <a:ext cx="7031038" cy="533400"/>
          </a:xfrm>
          <a:prstGeom prst="rect">
            <a:avLst/>
          </a:prstGeom>
          <a:noFill/>
          <a:ln>
            <a:noFill/>
          </a:ln>
        </p:spPr>
      </p:pic>
      <p:sp>
        <p:nvSpPr>
          <p:cNvPr id="490" name="Google Shape;490;p33"/>
          <p:cNvSpPr txBox="1"/>
          <p:nvPr/>
        </p:nvSpPr>
        <p:spPr>
          <a:xfrm>
            <a:off x="5410200" y="3341132"/>
            <a:ext cx="3124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Physically corresponding points</a:t>
            </a:r>
            <a:endParaRPr b="0" i="0" sz="1800" u="none" cap="none" strike="noStrike">
              <a:solidFill>
                <a:schemeClr val="dk1"/>
              </a:solidFill>
              <a:latin typeface="Corbel"/>
              <a:ea typeface="Corbel"/>
              <a:cs typeface="Corbel"/>
              <a:sym typeface="Corbel"/>
            </a:endParaRPr>
          </a:p>
        </p:txBody>
      </p:sp>
      <p:cxnSp>
        <p:nvCxnSpPr>
          <p:cNvPr id="491" name="Google Shape;491;p33"/>
          <p:cNvCxnSpPr/>
          <p:nvPr/>
        </p:nvCxnSpPr>
        <p:spPr>
          <a:xfrm>
            <a:off x="1295400" y="3341132"/>
            <a:ext cx="4114800" cy="240268"/>
          </a:xfrm>
          <a:prstGeom prst="straightConnector1">
            <a:avLst/>
          </a:prstGeom>
          <a:noFill/>
          <a:ln cap="flat" cmpd="sng" w="25400">
            <a:solidFill>
              <a:srgbClr val="EFAB00"/>
            </a:solidFill>
            <a:prstDash val="solid"/>
            <a:round/>
            <a:headEnd len="sm" w="sm" type="none"/>
            <a:tailEnd len="med" w="med" type="stealth"/>
          </a:ln>
        </p:spPr>
      </p:cxnSp>
      <p:cxnSp>
        <p:nvCxnSpPr>
          <p:cNvPr id="492" name="Google Shape;492;p33"/>
          <p:cNvCxnSpPr/>
          <p:nvPr/>
        </p:nvCxnSpPr>
        <p:spPr>
          <a:xfrm>
            <a:off x="3048000" y="3200400"/>
            <a:ext cx="2362200" cy="260866"/>
          </a:xfrm>
          <a:prstGeom prst="straightConnector1">
            <a:avLst/>
          </a:prstGeom>
          <a:noFill/>
          <a:ln cap="flat" cmpd="sng" w="25400">
            <a:solidFill>
              <a:srgbClr val="EFAB00"/>
            </a:solidFill>
            <a:prstDash val="solid"/>
            <a:round/>
            <a:headEnd len="sm" w="sm" type="none"/>
            <a:tailEnd len="med" w="med" type="stealth"/>
          </a:ln>
        </p:spPr>
      </p:cxnSp>
      <p:pic>
        <p:nvPicPr>
          <p:cNvPr id="493" name="Google Shape;493;p33"/>
          <p:cNvPicPr preferRelativeResize="0"/>
          <p:nvPr/>
        </p:nvPicPr>
        <p:blipFill rotWithShape="1">
          <a:blip r:embed="rId4">
            <a:alphaModFix/>
          </a:blip>
          <a:srcRect b="0" l="0" r="0" t="0"/>
          <a:stretch/>
        </p:blipFill>
        <p:spPr>
          <a:xfrm>
            <a:off x="119063" y="4191000"/>
            <a:ext cx="8716962" cy="1282700"/>
          </a:xfrm>
          <a:prstGeom prst="rect">
            <a:avLst/>
          </a:prstGeom>
          <a:noFill/>
          <a:ln>
            <a:noFill/>
          </a:ln>
        </p:spPr>
      </p:pic>
      <p:sp>
        <p:nvSpPr>
          <p:cNvPr id="494" name="Google Shape;494;p3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4"/>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Image alignment: Intensity changes in images</a:t>
            </a:r>
            <a:endParaRPr/>
          </a:p>
        </p:txBody>
      </p:sp>
      <p:sp>
        <p:nvSpPr>
          <p:cNvPr id="500" name="Google Shape;500;p34"/>
          <p:cNvSpPr txBox="1"/>
          <p:nvPr>
            <p:ph idx="1" type="body"/>
          </p:nvPr>
        </p:nvSpPr>
        <p:spPr>
          <a:xfrm>
            <a:off x="457200" y="1600200"/>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What if the relationship exists in the following linear form, but we knew it only partially?</a:t>
            </a:r>
            <a:endParaRPr/>
          </a:p>
        </p:txBody>
      </p:sp>
      <p:sp>
        <p:nvSpPr>
          <p:cNvPr id="501" name="Google Shape;501;p34"/>
          <p:cNvSpPr txBox="1"/>
          <p:nvPr/>
        </p:nvSpPr>
        <p:spPr>
          <a:xfrm>
            <a:off x="5791200" y="3505200"/>
            <a:ext cx="3124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Physically corresponding points</a:t>
            </a:r>
            <a:endParaRPr b="0" i="0" sz="1800" u="none" cap="none" strike="noStrike">
              <a:solidFill>
                <a:schemeClr val="dk1"/>
              </a:solidFill>
              <a:latin typeface="Corbel"/>
              <a:ea typeface="Corbel"/>
              <a:cs typeface="Corbel"/>
              <a:sym typeface="Corbel"/>
            </a:endParaRPr>
          </a:p>
        </p:txBody>
      </p:sp>
      <p:cxnSp>
        <p:nvCxnSpPr>
          <p:cNvPr id="502" name="Google Shape;502;p34"/>
          <p:cNvCxnSpPr/>
          <p:nvPr/>
        </p:nvCxnSpPr>
        <p:spPr>
          <a:xfrm>
            <a:off x="1084262" y="3429128"/>
            <a:ext cx="4668963" cy="252800"/>
          </a:xfrm>
          <a:prstGeom prst="straightConnector1">
            <a:avLst/>
          </a:prstGeom>
          <a:noFill/>
          <a:ln cap="flat" cmpd="sng" w="38100">
            <a:solidFill>
              <a:srgbClr val="EFAB00"/>
            </a:solidFill>
            <a:prstDash val="solid"/>
            <a:round/>
            <a:headEnd len="sm" w="sm" type="none"/>
            <a:tailEnd len="med" w="med" type="stealth"/>
          </a:ln>
        </p:spPr>
      </p:cxnSp>
      <p:cxnSp>
        <p:nvCxnSpPr>
          <p:cNvPr id="503" name="Google Shape;503;p34"/>
          <p:cNvCxnSpPr/>
          <p:nvPr/>
        </p:nvCxnSpPr>
        <p:spPr>
          <a:xfrm>
            <a:off x="3294062" y="3429128"/>
            <a:ext cx="2446337" cy="160467"/>
          </a:xfrm>
          <a:prstGeom prst="straightConnector1">
            <a:avLst/>
          </a:prstGeom>
          <a:noFill/>
          <a:ln cap="flat" cmpd="sng" w="38100">
            <a:solidFill>
              <a:srgbClr val="EFAB00"/>
            </a:solidFill>
            <a:prstDash val="solid"/>
            <a:round/>
            <a:headEnd len="sm" w="sm" type="none"/>
            <a:tailEnd len="med" w="med" type="stealth"/>
          </a:ln>
        </p:spPr>
      </p:cxnSp>
      <p:pic>
        <p:nvPicPr>
          <p:cNvPr id="504" name="Google Shape;504;p34"/>
          <p:cNvPicPr preferRelativeResize="0"/>
          <p:nvPr/>
        </p:nvPicPr>
        <p:blipFill rotWithShape="1">
          <a:blip r:embed="rId3">
            <a:alphaModFix/>
          </a:blip>
          <a:srcRect b="0" l="0" r="0" t="0"/>
          <a:stretch/>
        </p:blipFill>
        <p:spPr>
          <a:xfrm>
            <a:off x="457200" y="3962400"/>
            <a:ext cx="5291137" cy="1835150"/>
          </a:xfrm>
          <a:prstGeom prst="rect">
            <a:avLst/>
          </a:prstGeom>
          <a:noFill/>
          <a:ln>
            <a:noFill/>
          </a:ln>
        </p:spPr>
      </p:pic>
      <p:pic>
        <p:nvPicPr>
          <p:cNvPr id="505" name="Google Shape;505;p34"/>
          <p:cNvPicPr preferRelativeResize="0"/>
          <p:nvPr/>
        </p:nvPicPr>
        <p:blipFill rotWithShape="1">
          <a:blip r:embed="rId4">
            <a:alphaModFix/>
          </a:blip>
          <a:srcRect b="0" l="0" r="0" t="0"/>
          <a:stretch/>
        </p:blipFill>
        <p:spPr>
          <a:xfrm>
            <a:off x="304800" y="2895600"/>
            <a:ext cx="7219950" cy="533400"/>
          </a:xfrm>
          <a:prstGeom prst="rect">
            <a:avLst/>
          </a:prstGeom>
          <a:noFill/>
          <a:ln>
            <a:noFill/>
          </a:ln>
        </p:spPr>
      </p:pic>
      <p:sp>
        <p:nvSpPr>
          <p:cNvPr id="506" name="Google Shape;506;p34"/>
          <p:cNvSpPr txBox="1"/>
          <p:nvPr/>
        </p:nvSpPr>
        <p:spPr>
          <a:xfrm>
            <a:off x="5867400" y="4495800"/>
            <a:ext cx="236220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Normalized cross-correlation, also called correlation-coefficient</a:t>
            </a:r>
            <a:endParaRPr b="0" i="0" sz="1800" u="none" cap="none" strike="noStrike">
              <a:solidFill>
                <a:schemeClr val="dk1"/>
              </a:solidFill>
              <a:latin typeface="Corbel"/>
              <a:ea typeface="Corbel"/>
              <a:cs typeface="Corbel"/>
              <a:sym typeface="Corbel"/>
            </a:endParaRPr>
          </a:p>
        </p:txBody>
      </p:sp>
      <p:sp>
        <p:nvSpPr>
          <p:cNvPr id="507" name="Google Shape;507;p34"/>
          <p:cNvSpPr txBox="1"/>
          <p:nvPr/>
        </p:nvSpPr>
        <p:spPr>
          <a:xfrm>
            <a:off x="152400" y="5867400"/>
            <a:ext cx="83058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We are taking the absolute value here, to take care of cases where one image has positive values and the other has negative values. We are assuming a linear relationship between the intensities of I1 and I2 but we do not assume knowledge of the scalar coefficients </a:t>
            </a:r>
            <a:r>
              <a:rPr b="0" i="1" lang="en-US" sz="1400" u="none" cap="none" strike="noStrike">
                <a:solidFill>
                  <a:schemeClr val="dk1"/>
                </a:solidFill>
                <a:latin typeface="Corbel"/>
                <a:ea typeface="Corbel"/>
                <a:cs typeface="Corbel"/>
                <a:sym typeface="Corbel"/>
              </a:rPr>
              <a:t>a</a:t>
            </a:r>
            <a:r>
              <a:rPr b="0" i="0" lang="en-US" sz="1400" u="none" cap="none" strike="noStrike">
                <a:solidFill>
                  <a:schemeClr val="dk1"/>
                </a:solidFill>
                <a:latin typeface="Corbel"/>
                <a:ea typeface="Corbel"/>
                <a:cs typeface="Corbel"/>
                <a:sym typeface="Corbel"/>
              </a:rPr>
              <a:t> and </a:t>
            </a:r>
            <a:r>
              <a:rPr b="0" i="1" lang="en-US" sz="1400" u="none" cap="none" strike="noStrike">
                <a:solidFill>
                  <a:schemeClr val="dk1"/>
                </a:solidFill>
                <a:latin typeface="Corbel"/>
                <a:ea typeface="Corbel"/>
                <a:cs typeface="Corbel"/>
                <a:sym typeface="Corbel"/>
              </a:rPr>
              <a:t>b</a:t>
            </a:r>
            <a:r>
              <a:rPr b="0" i="0" lang="en-US" sz="1400" u="none" cap="none" strike="noStrike">
                <a:solidFill>
                  <a:schemeClr val="dk1"/>
                </a:solidFill>
                <a:latin typeface="Corbel"/>
                <a:ea typeface="Corbel"/>
                <a:cs typeface="Corbel"/>
                <a:sym typeface="Corbel"/>
              </a:rPr>
              <a:t>.</a:t>
            </a:r>
            <a:endParaRPr b="0" i="0" sz="1400" u="none" cap="none" strike="noStrike">
              <a:solidFill>
                <a:schemeClr val="dk1"/>
              </a:solidFill>
              <a:latin typeface="Corbel"/>
              <a:ea typeface="Corbel"/>
              <a:cs typeface="Corbel"/>
              <a:sym typeface="Corbel"/>
            </a:endParaRPr>
          </a:p>
        </p:txBody>
      </p:sp>
      <p:sp>
        <p:nvSpPr>
          <p:cNvPr id="508" name="Google Shape;508;p3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5"/>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Image alignment: Intensity changes in images</a:t>
            </a:r>
            <a:endParaRPr/>
          </a:p>
        </p:txBody>
      </p:sp>
      <p:sp>
        <p:nvSpPr>
          <p:cNvPr id="514" name="Google Shape;514;p35"/>
          <p:cNvSpPr txBox="1"/>
          <p:nvPr/>
        </p:nvSpPr>
        <p:spPr>
          <a:xfrm>
            <a:off x="6019800" y="1600200"/>
            <a:ext cx="29718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Normalized cross-correlation, also called correlation-coefficient.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The NCC is like the absolute normalized dot product between mean-deducted images.</a:t>
            </a:r>
            <a:endParaRPr b="0" i="0" sz="1800" u="none" cap="none" strike="noStrike">
              <a:solidFill>
                <a:schemeClr val="dk1"/>
              </a:solidFill>
              <a:latin typeface="Corbel"/>
              <a:ea typeface="Corbel"/>
              <a:cs typeface="Corbel"/>
              <a:sym typeface="Corbel"/>
            </a:endParaRPr>
          </a:p>
        </p:txBody>
      </p:sp>
      <p:pic>
        <p:nvPicPr>
          <p:cNvPr id="515" name="Google Shape;515;p35"/>
          <p:cNvPicPr preferRelativeResize="0"/>
          <p:nvPr/>
        </p:nvPicPr>
        <p:blipFill rotWithShape="1">
          <a:blip r:embed="rId3">
            <a:alphaModFix/>
          </a:blip>
          <a:srcRect b="0" l="0" r="0" t="0"/>
          <a:stretch/>
        </p:blipFill>
        <p:spPr>
          <a:xfrm>
            <a:off x="228600" y="1676400"/>
            <a:ext cx="5283200" cy="1828800"/>
          </a:xfrm>
          <a:prstGeom prst="rect">
            <a:avLst/>
          </a:prstGeom>
          <a:noFill/>
          <a:ln>
            <a:noFill/>
          </a:ln>
        </p:spPr>
      </p:pic>
      <p:sp>
        <p:nvSpPr>
          <p:cNvPr id="516" name="Google Shape;516;p3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17" name="Google Shape;517;p35"/>
          <p:cNvPicPr preferRelativeResize="0"/>
          <p:nvPr/>
        </p:nvPicPr>
        <p:blipFill rotWithShape="1">
          <a:blip r:embed="rId4">
            <a:alphaModFix/>
          </a:blip>
          <a:srcRect b="0" l="0" r="0" t="0"/>
          <a:stretch/>
        </p:blipFill>
        <p:spPr>
          <a:xfrm>
            <a:off x="806450" y="3886200"/>
            <a:ext cx="3697288" cy="1695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6"/>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Image alignment: intensity changes in images?</a:t>
            </a:r>
            <a:endParaRPr/>
          </a:p>
        </p:txBody>
      </p:sp>
      <p:sp>
        <p:nvSpPr>
          <p:cNvPr id="523" name="Google Shape;523;p36"/>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Assume there exists a functional relationship between intensities at physically corresponding locations in the two images.</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But suppose we didn’t know it (most practical scenario) and couldn’t find it out. </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We will use image histograms!</a:t>
            </a:r>
            <a:endParaRPr/>
          </a:p>
        </p:txBody>
      </p:sp>
      <p:sp>
        <p:nvSpPr>
          <p:cNvPr id="524" name="Google Shape;524;p3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7"/>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Image Histogram</a:t>
            </a:r>
            <a:endParaRPr/>
          </a:p>
        </p:txBody>
      </p:sp>
      <p:sp>
        <p:nvSpPr>
          <p:cNvPr id="530" name="Google Shape;530;p37"/>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85000" lnSpcReduction="10000"/>
          </a:bodyPr>
          <a:lstStyle/>
          <a:p>
            <a:pPr indent="-320040" lvl="0" marL="438912" rtl="0" algn="l">
              <a:lnSpc>
                <a:spcPct val="100000"/>
              </a:lnSpc>
              <a:spcBef>
                <a:spcPts val="0"/>
              </a:spcBef>
              <a:spcAft>
                <a:spcPts val="0"/>
              </a:spcAft>
              <a:buSzPct val="80000"/>
              <a:buChar char="◼"/>
            </a:pPr>
            <a:r>
              <a:rPr lang="en-US"/>
              <a:t>In a typical digital image, the intensity levels lie in the range [0,</a:t>
            </a:r>
            <a:r>
              <a:rPr i="1" lang="en-US"/>
              <a:t>L</a:t>
            </a:r>
            <a:r>
              <a:rPr lang="en-US"/>
              <a:t>-1]. </a:t>
            </a:r>
            <a:endParaRPr/>
          </a:p>
          <a:p>
            <a:pPr indent="-320040" lvl="0" marL="438912" rtl="0" algn="l">
              <a:lnSpc>
                <a:spcPct val="100000"/>
              </a:lnSpc>
              <a:spcBef>
                <a:spcPts val="0"/>
              </a:spcBef>
              <a:spcAft>
                <a:spcPts val="0"/>
              </a:spcAft>
              <a:buSzPct val="80000"/>
              <a:buChar char="◼"/>
            </a:pPr>
            <a:r>
              <a:rPr lang="en-US"/>
              <a:t>The (normalized) histogram of the image is a discrete function of the form p(</a:t>
            </a:r>
            <a:r>
              <a:rPr i="1" lang="en-US"/>
              <a:t>r</a:t>
            </a:r>
            <a:r>
              <a:rPr baseline="-25000" i="1" lang="en-US"/>
              <a:t>k</a:t>
            </a:r>
            <a:r>
              <a:rPr lang="en-US"/>
              <a:t>) = </a:t>
            </a:r>
            <a:r>
              <a:rPr i="1" lang="en-US"/>
              <a:t>n</a:t>
            </a:r>
            <a:r>
              <a:rPr baseline="-25000" i="1" lang="en-US"/>
              <a:t>k</a:t>
            </a:r>
            <a:r>
              <a:rPr lang="en-US"/>
              <a:t>/</a:t>
            </a:r>
            <a:r>
              <a:rPr i="1" lang="en-US"/>
              <a:t>HW</a:t>
            </a:r>
            <a:r>
              <a:rPr lang="en-US"/>
              <a:t>, where </a:t>
            </a:r>
            <a:r>
              <a:rPr i="1" lang="en-US"/>
              <a:t>r</a:t>
            </a:r>
            <a:r>
              <a:rPr baseline="-25000" i="1" lang="en-US"/>
              <a:t>k</a:t>
            </a:r>
            <a:r>
              <a:rPr lang="en-US"/>
              <a:t> is the </a:t>
            </a:r>
            <a:r>
              <a:rPr i="1" lang="en-US"/>
              <a:t>k</a:t>
            </a:r>
            <a:r>
              <a:rPr lang="en-US"/>
              <a:t>-th intensity value, and </a:t>
            </a:r>
            <a:r>
              <a:rPr i="1" lang="en-US"/>
              <a:t>n</a:t>
            </a:r>
            <a:r>
              <a:rPr baseline="-25000" i="1" lang="en-US"/>
              <a:t>k</a:t>
            </a:r>
            <a:r>
              <a:rPr lang="en-US"/>
              <a:t> is the number of pixels with that intensity. (H,W = image dimensions)</a:t>
            </a:r>
            <a:endParaRPr/>
          </a:p>
          <a:p>
            <a:pPr indent="-320040" lvl="0" marL="438912" rtl="0" algn="l">
              <a:lnSpc>
                <a:spcPct val="100000"/>
              </a:lnSpc>
              <a:spcBef>
                <a:spcPts val="0"/>
              </a:spcBef>
              <a:spcAft>
                <a:spcPts val="0"/>
              </a:spcAft>
              <a:buSzPct val="80000"/>
              <a:buChar char="◼"/>
            </a:pPr>
            <a:r>
              <a:rPr lang="en-US"/>
              <a:t>Sometimes, we may consider a range of intensity values for one entry in the histogram, in which case </a:t>
            </a:r>
            <a:r>
              <a:rPr i="1" lang="en-US"/>
              <a:t>r</a:t>
            </a:r>
            <a:r>
              <a:rPr baseline="-25000" i="1" lang="en-US"/>
              <a:t>k</a:t>
            </a:r>
            <a:r>
              <a:rPr b="1" lang="en-US"/>
              <a:t> = </a:t>
            </a:r>
            <a:r>
              <a:rPr lang="en-US"/>
              <a:t>[r</a:t>
            </a:r>
            <a:r>
              <a:rPr baseline="30000" lang="en-US"/>
              <a:t>min</a:t>
            </a:r>
            <a:r>
              <a:rPr baseline="-25000" lang="en-US"/>
              <a:t>k</a:t>
            </a:r>
            <a:r>
              <a:rPr lang="en-US"/>
              <a:t>, r</a:t>
            </a:r>
            <a:r>
              <a:rPr baseline="30000" lang="en-US"/>
              <a:t>max</a:t>
            </a:r>
            <a:r>
              <a:rPr baseline="-25000" lang="en-US"/>
              <a:t>k</a:t>
            </a:r>
            <a:r>
              <a:rPr lang="en-US"/>
              <a:t>]</a:t>
            </a:r>
            <a:r>
              <a:rPr b="1" lang="en-US"/>
              <a:t> </a:t>
            </a:r>
            <a:r>
              <a:rPr lang="en-US"/>
              <a:t>represents an intensity bin, and </a:t>
            </a:r>
            <a:r>
              <a:rPr i="1" lang="en-US"/>
              <a:t>n</a:t>
            </a:r>
            <a:r>
              <a:rPr baseline="-25000" i="1" lang="en-US"/>
              <a:t>k</a:t>
            </a:r>
            <a:r>
              <a:rPr lang="en-US"/>
              <a:t> is the number of pixels whose intensity falls within this bin.</a:t>
            </a:r>
            <a:endParaRPr/>
          </a:p>
          <a:p>
            <a:pPr indent="-320040" lvl="0" marL="438912" rtl="0" algn="l">
              <a:lnSpc>
                <a:spcPct val="100000"/>
              </a:lnSpc>
              <a:spcBef>
                <a:spcPts val="0"/>
              </a:spcBef>
              <a:spcAft>
                <a:spcPts val="0"/>
              </a:spcAft>
              <a:buSzPct val="80000"/>
              <a:buChar char="◼"/>
            </a:pPr>
            <a:r>
              <a:rPr lang="en-US"/>
              <a:t>Note p(r</a:t>
            </a:r>
            <a:r>
              <a:rPr baseline="-25000" lang="en-US"/>
              <a:t>k</a:t>
            </a:r>
            <a:r>
              <a:rPr lang="en-US"/>
              <a:t>) &gt;= 0</a:t>
            </a:r>
            <a:r>
              <a:rPr b="1" lang="en-US"/>
              <a:t> </a:t>
            </a:r>
            <a:r>
              <a:rPr lang="en-US"/>
              <a:t>always, and all the p(r</a:t>
            </a:r>
            <a:r>
              <a:rPr baseline="-25000" lang="en-US"/>
              <a:t>k</a:t>
            </a:r>
            <a:r>
              <a:rPr lang="en-US"/>
              <a:t>)</a:t>
            </a:r>
            <a:r>
              <a:rPr b="1" lang="en-US"/>
              <a:t> </a:t>
            </a:r>
            <a:r>
              <a:rPr lang="en-US"/>
              <a:t>values sum up to 1.</a:t>
            </a:r>
            <a:endParaRPr/>
          </a:p>
        </p:txBody>
      </p:sp>
      <p:sp>
        <p:nvSpPr>
          <p:cNvPr id="531" name="Google Shape;531;p3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8"/>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37" name="Google Shape;537;p38"/>
          <p:cNvPicPr preferRelativeResize="0"/>
          <p:nvPr/>
        </p:nvPicPr>
        <p:blipFill rotWithShape="1">
          <a:blip r:embed="rId3">
            <a:alphaModFix/>
          </a:blip>
          <a:srcRect b="0" l="0" r="0" t="0"/>
          <a:stretch/>
        </p:blipFill>
        <p:spPr>
          <a:xfrm>
            <a:off x="304800" y="0"/>
            <a:ext cx="3810000" cy="2856910"/>
          </a:xfrm>
          <a:prstGeom prst="rect">
            <a:avLst/>
          </a:prstGeom>
          <a:noFill/>
          <a:ln>
            <a:noFill/>
          </a:ln>
        </p:spPr>
      </p:pic>
      <p:pic>
        <p:nvPicPr>
          <p:cNvPr id="538" name="Google Shape;538;p38"/>
          <p:cNvPicPr preferRelativeResize="0"/>
          <p:nvPr/>
        </p:nvPicPr>
        <p:blipFill rotWithShape="1">
          <a:blip r:embed="rId4">
            <a:alphaModFix/>
          </a:blip>
          <a:srcRect b="0" l="0" r="0" t="0"/>
          <a:stretch/>
        </p:blipFill>
        <p:spPr>
          <a:xfrm>
            <a:off x="457200" y="2971799"/>
            <a:ext cx="3505200" cy="2628357"/>
          </a:xfrm>
          <a:prstGeom prst="rect">
            <a:avLst/>
          </a:prstGeom>
          <a:noFill/>
          <a:ln>
            <a:noFill/>
          </a:ln>
        </p:spPr>
      </p:pic>
      <p:pic>
        <p:nvPicPr>
          <p:cNvPr id="539" name="Google Shape;539;p38"/>
          <p:cNvPicPr preferRelativeResize="0"/>
          <p:nvPr/>
        </p:nvPicPr>
        <p:blipFill rotWithShape="1">
          <a:blip r:embed="rId5">
            <a:alphaModFix/>
          </a:blip>
          <a:srcRect b="0" l="0" r="0" t="0"/>
          <a:stretch/>
        </p:blipFill>
        <p:spPr>
          <a:xfrm>
            <a:off x="3429000" y="2819400"/>
            <a:ext cx="3992563" cy="2309813"/>
          </a:xfrm>
          <a:prstGeom prst="rect">
            <a:avLst/>
          </a:prstGeom>
          <a:noFill/>
          <a:ln>
            <a:noFill/>
          </a:ln>
        </p:spPr>
      </p:pic>
      <p:pic>
        <p:nvPicPr>
          <p:cNvPr id="540" name="Google Shape;540;p38"/>
          <p:cNvPicPr preferRelativeResize="0"/>
          <p:nvPr/>
        </p:nvPicPr>
        <p:blipFill rotWithShape="1">
          <a:blip r:embed="rId6">
            <a:alphaModFix/>
          </a:blip>
          <a:srcRect b="0" l="0" r="0" t="0"/>
          <a:stretch/>
        </p:blipFill>
        <p:spPr>
          <a:xfrm>
            <a:off x="3429000" y="152400"/>
            <a:ext cx="3505200" cy="2735263"/>
          </a:xfrm>
          <a:prstGeom prst="rect">
            <a:avLst/>
          </a:prstGeom>
          <a:noFill/>
          <a:ln>
            <a:noFill/>
          </a:ln>
        </p:spPr>
      </p:pic>
      <p:sp>
        <p:nvSpPr>
          <p:cNvPr id="541" name="Google Shape;541;p38"/>
          <p:cNvSpPr txBox="1"/>
          <p:nvPr/>
        </p:nvSpPr>
        <p:spPr>
          <a:xfrm>
            <a:off x="609600" y="5791200"/>
            <a:ext cx="563880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These are unnormalized histograms of two different images. That is, the entries of the histogram represent frequencies in this case without division by HW = #pixels.</a:t>
            </a:r>
            <a:endParaRPr b="0" i="0" sz="1800" u="none" cap="none" strike="noStrike">
              <a:solidFill>
                <a:schemeClr val="dk1"/>
              </a:solidFill>
              <a:latin typeface="Corbel"/>
              <a:ea typeface="Corbel"/>
              <a:cs typeface="Corbel"/>
              <a:sym typeface="Corbe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9"/>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Joint Image Histogram</a:t>
            </a:r>
            <a:endParaRPr/>
          </a:p>
        </p:txBody>
      </p:sp>
      <p:sp>
        <p:nvSpPr>
          <p:cNvPr id="547" name="Google Shape;547;p39"/>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A joint image histogram is a function of the form p(r</a:t>
            </a:r>
            <a:r>
              <a:rPr baseline="-25000" lang="en-US"/>
              <a:t>k1</a:t>
            </a:r>
            <a:r>
              <a:rPr lang="en-US"/>
              <a:t>,r</a:t>
            </a:r>
            <a:r>
              <a:rPr baseline="-25000" lang="en-US"/>
              <a:t>k2</a:t>
            </a:r>
            <a:r>
              <a:rPr lang="en-US"/>
              <a:t>)</a:t>
            </a:r>
            <a:r>
              <a:rPr b="1" lang="en-US"/>
              <a:t> </a:t>
            </a:r>
            <a:r>
              <a:rPr lang="en-US"/>
              <a:t>where r</a:t>
            </a:r>
            <a:r>
              <a:rPr baseline="-25000" lang="en-US"/>
              <a:t>k1</a:t>
            </a:r>
            <a:r>
              <a:rPr b="1" baseline="-25000" lang="en-US"/>
              <a:t> </a:t>
            </a:r>
            <a:r>
              <a:rPr lang="en-US"/>
              <a:t>and r</a:t>
            </a:r>
            <a:r>
              <a:rPr baseline="-25000" lang="en-US"/>
              <a:t>k2</a:t>
            </a:r>
            <a:r>
              <a:rPr b="1" baseline="-25000" lang="en-US"/>
              <a:t> </a:t>
            </a:r>
            <a:r>
              <a:rPr lang="en-US"/>
              <a:t>represent intensity bins from the two images I</a:t>
            </a:r>
            <a:r>
              <a:rPr baseline="-25000" lang="en-US"/>
              <a:t>1</a:t>
            </a:r>
            <a:r>
              <a:rPr lang="en-US"/>
              <a:t> and I</a:t>
            </a:r>
            <a:r>
              <a:rPr baseline="-25000" lang="en-US"/>
              <a:t>2</a:t>
            </a:r>
            <a:r>
              <a:rPr lang="en-US"/>
              <a:t> respectively.</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p(r</a:t>
            </a:r>
            <a:r>
              <a:rPr baseline="-25000" lang="en-US"/>
              <a:t>k1</a:t>
            </a:r>
            <a:r>
              <a:rPr lang="en-US"/>
              <a:t>,r</a:t>
            </a:r>
            <a:r>
              <a:rPr baseline="-25000" lang="en-US"/>
              <a:t>k2</a:t>
            </a:r>
            <a:r>
              <a:rPr lang="en-US"/>
              <a:t>) = number of pixels (x,y)</a:t>
            </a:r>
            <a:r>
              <a:rPr b="1" lang="en-US"/>
              <a:t> </a:t>
            </a:r>
            <a:r>
              <a:rPr lang="en-US"/>
              <a:t>such that I</a:t>
            </a:r>
            <a:r>
              <a:rPr baseline="-25000" lang="en-US"/>
              <a:t>1</a:t>
            </a:r>
            <a:r>
              <a:rPr lang="en-US"/>
              <a:t>(x,y) and I</a:t>
            </a:r>
            <a:r>
              <a:rPr baseline="-25000" lang="en-US"/>
              <a:t>2</a:t>
            </a:r>
            <a:r>
              <a:rPr lang="en-US"/>
              <a:t>(x,y) lie in bins r</a:t>
            </a:r>
            <a:r>
              <a:rPr baseline="-25000" lang="en-US"/>
              <a:t>k1</a:t>
            </a:r>
            <a:r>
              <a:rPr b="1" baseline="-25000" lang="en-US"/>
              <a:t> </a:t>
            </a:r>
            <a:r>
              <a:rPr lang="en-US"/>
              <a:t>and r</a:t>
            </a:r>
            <a:r>
              <a:rPr baseline="-25000" lang="en-US"/>
              <a:t>k2</a:t>
            </a:r>
            <a:r>
              <a:rPr b="1" baseline="-25000" lang="en-US"/>
              <a:t> </a:t>
            </a:r>
            <a:r>
              <a:rPr lang="en-US"/>
              <a:t>respectively, divided by HW.</a:t>
            </a:r>
            <a:endParaRPr/>
          </a:p>
        </p:txBody>
      </p:sp>
      <p:sp>
        <p:nvSpPr>
          <p:cNvPr id="548" name="Google Shape;548;p3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Basics</a:t>
            </a:r>
            <a:endParaRPr/>
          </a:p>
        </p:txBody>
      </p:sp>
      <p:sp>
        <p:nvSpPr>
          <p:cNvPr id="137" name="Google Shape;137;p4"/>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In a typical photographic grayscale image, the intensity values </a:t>
            </a:r>
            <a:r>
              <a:rPr i="1" lang="en-US"/>
              <a:t>f</a:t>
            </a:r>
            <a:r>
              <a:rPr lang="en-US"/>
              <a:t>(</a:t>
            </a:r>
            <a:r>
              <a:rPr i="1" lang="en-US"/>
              <a:t>x,y</a:t>
            </a:r>
            <a:r>
              <a:rPr lang="en-US"/>
              <a:t>) lie in the range from 0 to 255 (8 bit integers).</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They are quantized versions continuous values corresponding to the actual light intensity that strikes a light sensor in the camera.</a:t>
            </a:r>
            <a:endParaRPr/>
          </a:p>
        </p:txBody>
      </p:sp>
      <p:sp>
        <p:nvSpPr>
          <p:cNvPr id="138" name="Google Shape;138;p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pic>
        <p:nvPicPr>
          <p:cNvPr descr="ret1" id="553" name="Google Shape;553;p40"/>
          <p:cNvPicPr preferRelativeResize="0"/>
          <p:nvPr/>
        </p:nvPicPr>
        <p:blipFill rotWithShape="1">
          <a:blip r:embed="rId3">
            <a:alphaModFix/>
          </a:blip>
          <a:srcRect b="0" l="0" r="0" t="0"/>
          <a:stretch/>
        </p:blipFill>
        <p:spPr>
          <a:xfrm>
            <a:off x="0" y="685800"/>
            <a:ext cx="3200400" cy="2039938"/>
          </a:xfrm>
          <a:prstGeom prst="rect">
            <a:avLst/>
          </a:prstGeom>
          <a:noFill/>
          <a:ln>
            <a:noFill/>
          </a:ln>
        </p:spPr>
      </p:pic>
      <p:pic>
        <p:nvPicPr>
          <p:cNvPr descr="ret2" id="554" name="Google Shape;554;p40"/>
          <p:cNvPicPr preferRelativeResize="0"/>
          <p:nvPr/>
        </p:nvPicPr>
        <p:blipFill rotWithShape="1">
          <a:blip r:embed="rId4">
            <a:alphaModFix/>
          </a:blip>
          <a:srcRect b="0" l="0" r="0" t="0"/>
          <a:stretch/>
        </p:blipFill>
        <p:spPr>
          <a:xfrm>
            <a:off x="0" y="3212084"/>
            <a:ext cx="3200400" cy="2039938"/>
          </a:xfrm>
          <a:prstGeom prst="rect">
            <a:avLst/>
          </a:prstGeom>
          <a:noFill/>
          <a:ln>
            <a:noFill/>
          </a:ln>
        </p:spPr>
      </p:pic>
      <p:pic>
        <p:nvPicPr>
          <p:cNvPr descr="jh1" id="555" name="Google Shape;555;p40"/>
          <p:cNvPicPr preferRelativeResize="0"/>
          <p:nvPr/>
        </p:nvPicPr>
        <p:blipFill rotWithShape="1">
          <a:blip r:embed="rId5">
            <a:alphaModFix/>
          </a:blip>
          <a:srcRect b="0" l="0" r="0" t="0"/>
          <a:stretch/>
        </p:blipFill>
        <p:spPr>
          <a:xfrm>
            <a:off x="3810000" y="838200"/>
            <a:ext cx="5334000" cy="4000500"/>
          </a:xfrm>
          <a:prstGeom prst="rect">
            <a:avLst/>
          </a:prstGeom>
          <a:noFill/>
          <a:ln>
            <a:noFill/>
          </a:ln>
        </p:spPr>
      </p:pic>
      <p:sp>
        <p:nvSpPr>
          <p:cNvPr id="556" name="Google Shape;556;p40"/>
          <p:cNvSpPr txBox="1"/>
          <p:nvPr/>
        </p:nvSpPr>
        <p:spPr>
          <a:xfrm>
            <a:off x="4495800" y="4953000"/>
            <a:ext cx="3962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Registered images: joint histogram plot looks “streamlined”</a:t>
            </a:r>
            <a:endParaRPr b="0" i="0" sz="1800" u="none" cap="none" strike="noStrike">
              <a:solidFill>
                <a:schemeClr val="dk1"/>
              </a:solidFill>
              <a:latin typeface="Corbel"/>
              <a:ea typeface="Corbel"/>
              <a:cs typeface="Corbel"/>
              <a:sym typeface="Corbel"/>
            </a:endParaRPr>
          </a:p>
        </p:txBody>
      </p:sp>
      <p:sp>
        <p:nvSpPr>
          <p:cNvPr id="557" name="Google Shape;557;p40"/>
          <p:cNvSpPr txBox="1"/>
          <p:nvPr/>
        </p:nvSpPr>
        <p:spPr>
          <a:xfrm>
            <a:off x="5791200" y="4572000"/>
            <a:ext cx="2667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Values in I</a:t>
            </a:r>
            <a:r>
              <a:rPr b="0" baseline="-25000" i="0" lang="en-US" sz="1800" u="none" cap="none" strike="noStrike">
                <a:solidFill>
                  <a:schemeClr val="dk1"/>
                </a:solidFill>
                <a:latin typeface="Corbel"/>
                <a:ea typeface="Corbel"/>
                <a:cs typeface="Corbel"/>
                <a:sym typeface="Corbel"/>
              </a:rPr>
              <a:t>1 </a:t>
            </a:r>
            <a:r>
              <a:rPr b="0" i="0" lang="en-US" sz="1800" u="none" cap="none" strike="noStrike">
                <a:solidFill>
                  <a:schemeClr val="dk1"/>
                </a:solidFill>
                <a:latin typeface="Corbel"/>
                <a:ea typeface="Corbel"/>
                <a:cs typeface="Corbel"/>
                <a:sym typeface="Corbel"/>
              </a:rPr>
              <a:t>(from 0 to 60)</a:t>
            </a:r>
            <a:endParaRPr b="0" i="0" sz="1800" u="none" cap="none" strike="noStrike">
              <a:solidFill>
                <a:schemeClr val="dk1"/>
              </a:solidFill>
              <a:latin typeface="Corbel"/>
              <a:ea typeface="Corbel"/>
              <a:cs typeface="Corbel"/>
              <a:sym typeface="Corbel"/>
            </a:endParaRPr>
          </a:p>
        </p:txBody>
      </p:sp>
      <p:sp>
        <p:nvSpPr>
          <p:cNvPr id="558" name="Google Shape;558;p40"/>
          <p:cNvSpPr txBox="1"/>
          <p:nvPr/>
        </p:nvSpPr>
        <p:spPr>
          <a:xfrm>
            <a:off x="3733800" y="2133600"/>
            <a:ext cx="9144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Values in I</a:t>
            </a:r>
            <a:r>
              <a:rPr b="0" baseline="-25000" i="0" lang="en-US" sz="1800" u="none" cap="none" strike="noStrike">
                <a:solidFill>
                  <a:schemeClr val="dk1"/>
                </a:solidFill>
                <a:latin typeface="Corbel"/>
                <a:ea typeface="Corbel"/>
                <a:cs typeface="Corbel"/>
                <a:sym typeface="Corbel"/>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from 0 to 60</a:t>
            </a:r>
            <a:endParaRPr b="0" i="0" sz="1800" u="none" cap="none" strike="noStrike">
              <a:solidFill>
                <a:schemeClr val="dk1"/>
              </a:solidFill>
              <a:latin typeface="Corbel"/>
              <a:ea typeface="Corbel"/>
              <a:cs typeface="Corbel"/>
              <a:sym typeface="Corbel"/>
            </a:endParaRPr>
          </a:p>
        </p:txBody>
      </p:sp>
      <p:sp>
        <p:nvSpPr>
          <p:cNvPr id="559" name="Google Shape;559;p40"/>
          <p:cNvSpPr txBox="1"/>
          <p:nvPr/>
        </p:nvSpPr>
        <p:spPr>
          <a:xfrm>
            <a:off x="304800" y="228600"/>
            <a:ext cx="9144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I</a:t>
            </a:r>
            <a:r>
              <a:rPr b="0" baseline="-25000" i="0" lang="en-US" sz="1800" u="none" cap="none" strike="noStrike">
                <a:solidFill>
                  <a:schemeClr val="dk1"/>
                </a:solidFill>
                <a:latin typeface="Corbel"/>
                <a:ea typeface="Corbel"/>
                <a:cs typeface="Corbel"/>
                <a:sym typeface="Corbel"/>
              </a:rPr>
              <a:t>1</a:t>
            </a:r>
            <a:endParaRPr b="0" i="0" sz="1800" u="none" cap="none" strike="noStrike">
              <a:solidFill>
                <a:schemeClr val="dk1"/>
              </a:solidFill>
              <a:latin typeface="Corbel"/>
              <a:ea typeface="Corbel"/>
              <a:cs typeface="Corbel"/>
              <a:sym typeface="Corbel"/>
            </a:endParaRPr>
          </a:p>
        </p:txBody>
      </p:sp>
      <p:sp>
        <p:nvSpPr>
          <p:cNvPr id="560" name="Google Shape;560;p40"/>
          <p:cNvSpPr txBox="1"/>
          <p:nvPr/>
        </p:nvSpPr>
        <p:spPr>
          <a:xfrm>
            <a:off x="152400" y="5334000"/>
            <a:ext cx="9144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I</a:t>
            </a:r>
            <a:r>
              <a:rPr b="0" baseline="-25000" i="0" lang="en-US" sz="1800" u="none" cap="none" strike="noStrike">
                <a:solidFill>
                  <a:schemeClr val="dk1"/>
                </a:solidFill>
                <a:latin typeface="Corbel"/>
                <a:ea typeface="Corbel"/>
                <a:cs typeface="Corbel"/>
                <a:sym typeface="Corbel"/>
              </a:rPr>
              <a:t>2</a:t>
            </a:r>
            <a:endParaRPr b="0" i="0" sz="1800" u="none" cap="none" strike="noStrike">
              <a:solidFill>
                <a:schemeClr val="dk1"/>
              </a:solidFill>
              <a:latin typeface="Corbel"/>
              <a:ea typeface="Corbel"/>
              <a:cs typeface="Corbel"/>
              <a:sym typeface="Corbel"/>
            </a:endParaRPr>
          </a:p>
        </p:txBody>
      </p:sp>
      <p:sp>
        <p:nvSpPr>
          <p:cNvPr id="561" name="Google Shape;561;p4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pic>
        <p:nvPicPr>
          <p:cNvPr descr="ret1" id="566" name="Google Shape;566;p41"/>
          <p:cNvPicPr preferRelativeResize="0"/>
          <p:nvPr/>
        </p:nvPicPr>
        <p:blipFill rotWithShape="1">
          <a:blip r:embed="rId3">
            <a:alphaModFix/>
          </a:blip>
          <a:srcRect b="0" l="0" r="0" t="0"/>
          <a:stretch/>
        </p:blipFill>
        <p:spPr>
          <a:xfrm>
            <a:off x="152400" y="152400"/>
            <a:ext cx="3276600" cy="2087563"/>
          </a:xfrm>
          <a:prstGeom prst="rect">
            <a:avLst/>
          </a:prstGeom>
          <a:noFill/>
          <a:ln>
            <a:noFill/>
          </a:ln>
        </p:spPr>
      </p:pic>
      <p:pic>
        <p:nvPicPr>
          <p:cNvPr descr="ret3" id="567" name="Google Shape;567;p41"/>
          <p:cNvPicPr preferRelativeResize="0"/>
          <p:nvPr/>
        </p:nvPicPr>
        <p:blipFill rotWithShape="1">
          <a:blip r:embed="rId4">
            <a:alphaModFix/>
          </a:blip>
          <a:srcRect b="0" l="0" r="0" t="0"/>
          <a:stretch/>
        </p:blipFill>
        <p:spPr>
          <a:xfrm>
            <a:off x="152400" y="3429000"/>
            <a:ext cx="3276600" cy="2057400"/>
          </a:xfrm>
          <a:prstGeom prst="rect">
            <a:avLst/>
          </a:prstGeom>
          <a:noFill/>
          <a:ln>
            <a:noFill/>
          </a:ln>
        </p:spPr>
      </p:pic>
      <p:pic>
        <p:nvPicPr>
          <p:cNvPr descr="jh2" id="568" name="Google Shape;568;p41"/>
          <p:cNvPicPr preferRelativeResize="0"/>
          <p:nvPr/>
        </p:nvPicPr>
        <p:blipFill rotWithShape="1">
          <a:blip r:embed="rId5">
            <a:alphaModFix/>
          </a:blip>
          <a:srcRect b="0" l="0" r="0" t="0"/>
          <a:stretch/>
        </p:blipFill>
        <p:spPr>
          <a:xfrm>
            <a:off x="3810000" y="228600"/>
            <a:ext cx="5334000" cy="4000500"/>
          </a:xfrm>
          <a:prstGeom prst="rect">
            <a:avLst/>
          </a:prstGeom>
          <a:noFill/>
          <a:ln>
            <a:noFill/>
          </a:ln>
        </p:spPr>
      </p:pic>
      <p:sp>
        <p:nvSpPr>
          <p:cNvPr id="569" name="Google Shape;569;p41"/>
          <p:cNvSpPr txBox="1"/>
          <p:nvPr/>
        </p:nvSpPr>
        <p:spPr>
          <a:xfrm>
            <a:off x="4419600" y="4458454"/>
            <a:ext cx="3962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Misaligned images: joint histogram plot looks “dispersed”</a:t>
            </a:r>
            <a:endParaRPr b="0" i="0" sz="1800" u="none" cap="none" strike="noStrike">
              <a:solidFill>
                <a:schemeClr val="dk1"/>
              </a:solidFill>
              <a:latin typeface="Corbel"/>
              <a:ea typeface="Corbel"/>
              <a:cs typeface="Corbel"/>
              <a:sym typeface="Corbel"/>
            </a:endParaRPr>
          </a:p>
        </p:txBody>
      </p:sp>
      <p:sp>
        <p:nvSpPr>
          <p:cNvPr id="570" name="Google Shape;570;p41"/>
          <p:cNvSpPr txBox="1"/>
          <p:nvPr/>
        </p:nvSpPr>
        <p:spPr>
          <a:xfrm>
            <a:off x="3810000" y="5562600"/>
            <a:ext cx="50292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We need a method to quantify how dispersed a joint histogram actually is.</a:t>
            </a:r>
            <a:endParaRPr b="0" i="0" sz="1800" u="none" cap="none" strike="noStrike">
              <a:solidFill>
                <a:schemeClr val="dk1"/>
              </a:solidFill>
              <a:latin typeface="Corbel"/>
              <a:ea typeface="Corbel"/>
              <a:cs typeface="Corbel"/>
              <a:sym typeface="Corbel"/>
            </a:endParaRPr>
          </a:p>
        </p:txBody>
      </p:sp>
      <p:sp>
        <p:nvSpPr>
          <p:cNvPr id="571" name="Google Shape;571;p41"/>
          <p:cNvSpPr txBox="1"/>
          <p:nvPr/>
        </p:nvSpPr>
        <p:spPr>
          <a:xfrm>
            <a:off x="5715000" y="4038600"/>
            <a:ext cx="2667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Values in I</a:t>
            </a:r>
            <a:r>
              <a:rPr b="0" baseline="-25000" i="0" lang="en-US" sz="1800" u="none" cap="none" strike="noStrike">
                <a:solidFill>
                  <a:schemeClr val="dk1"/>
                </a:solidFill>
                <a:latin typeface="Corbel"/>
                <a:ea typeface="Corbel"/>
                <a:cs typeface="Corbel"/>
                <a:sym typeface="Corbel"/>
              </a:rPr>
              <a:t>1 </a:t>
            </a:r>
            <a:r>
              <a:rPr b="0" i="0" lang="en-US" sz="1800" u="none" cap="none" strike="noStrike">
                <a:solidFill>
                  <a:schemeClr val="dk1"/>
                </a:solidFill>
                <a:latin typeface="Corbel"/>
                <a:ea typeface="Corbel"/>
                <a:cs typeface="Corbel"/>
                <a:sym typeface="Corbel"/>
              </a:rPr>
              <a:t>(from 0 to 60)</a:t>
            </a:r>
            <a:endParaRPr b="0" i="0" sz="1800" u="none" cap="none" strike="noStrike">
              <a:solidFill>
                <a:schemeClr val="dk1"/>
              </a:solidFill>
              <a:latin typeface="Corbel"/>
              <a:ea typeface="Corbel"/>
              <a:cs typeface="Corbel"/>
              <a:sym typeface="Corbel"/>
            </a:endParaRPr>
          </a:p>
        </p:txBody>
      </p:sp>
      <p:sp>
        <p:nvSpPr>
          <p:cNvPr id="572" name="Google Shape;572;p41"/>
          <p:cNvSpPr txBox="1"/>
          <p:nvPr/>
        </p:nvSpPr>
        <p:spPr>
          <a:xfrm>
            <a:off x="3733800" y="1752600"/>
            <a:ext cx="9144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Values in I</a:t>
            </a:r>
            <a:r>
              <a:rPr b="0" baseline="-25000" i="0" lang="en-US" sz="1800" u="none" cap="none" strike="noStrike">
                <a:solidFill>
                  <a:schemeClr val="dk1"/>
                </a:solidFill>
                <a:latin typeface="Corbel"/>
                <a:ea typeface="Corbel"/>
                <a:cs typeface="Corbel"/>
                <a:sym typeface="Corbel"/>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from 0 to 60</a:t>
            </a:r>
            <a:endParaRPr b="0" i="0" sz="1800" u="none" cap="none" strike="noStrike">
              <a:solidFill>
                <a:schemeClr val="dk1"/>
              </a:solidFill>
              <a:latin typeface="Corbel"/>
              <a:ea typeface="Corbel"/>
              <a:cs typeface="Corbel"/>
              <a:sym typeface="Corbel"/>
            </a:endParaRPr>
          </a:p>
        </p:txBody>
      </p:sp>
      <p:sp>
        <p:nvSpPr>
          <p:cNvPr id="573" name="Google Shape;573;p41"/>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2"/>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Measure of dispersion</a:t>
            </a:r>
            <a:endParaRPr/>
          </a:p>
        </p:txBody>
      </p:sp>
      <p:sp>
        <p:nvSpPr>
          <p:cNvPr id="579" name="Google Shape;579;p42"/>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85000" lnSpcReduction="20000"/>
          </a:bodyPr>
          <a:lstStyle/>
          <a:p>
            <a:pPr indent="-320040" lvl="0" marL="438912" rtl="0" algn="l">
              <a:lnSpc>
                <a:spcPct val="100000"/>
              </a:lnSpc>
              <a:spcBef>
                <a:spcPts val="0"/>
              </a:spcBef>
              <a:spcAft>
                <a:spcPts val="0"/>
              </a:spcAft>
              <a:buSzPct val="80000"/>
              <a:buChar char="◼"/>
            </a:pPr>
            <a:r>
              <a:rPr lang="en-US"/>
              <a:t>Consider a discrete random variable X with normalized histogram p(X) [also called the probability mass function].</a:t>
            </a:r>
            <a:endParaRPr/>
          </a:p>
          <a:p>
            <a:pPr indent="-320040" lvl="0" marL="438912" rtl="0" algn="l">
              <a:lnSpc>
                <a:spcPct val="100000"/>
              </a:lnSpc>
              <a:spcBef>
                <a:spcPts val="0"/>
              </a:spcBef>
              <a:spcAft>
                <a:spcPts val="0"/>
              </a:spcAft>
              <a:buSzPct val="80000"/>
              <a:buChar char="◼"/>
            </a:pPr>
            <a:r>
              <a:rPr lang="en-US"/>
              <a:t>The entropy of X is a measure of the uncertainty in X, given by the following formula:</a:t>
            </a:r>
            <a:endParaRPr/>
          </a:p>
          <a:p>
            <a:pPr indent="-181864" lvl="0" marL="438912" rtl="0" algn="l">
              <a:lnSpc>
                <a:spcPct val="100000"/>
              </a:lnSpc>
              <a:spcBef>
                <a:spcPts val="0"/>
              </a:spcBef>
              <a:spcAft>
                <a:spcPts val="0"/>
              </a:spcAft>
              <a:buSzPct val="80000"/>
              <a:buNone/>
            </a:pPr>
            <a:r>
              <a:t/>
            </a:r>
            <a:endParaRPr/>
          </a:p>
          <a:p>
            <a:pPr indent="-181864" lvl="0" marL="438912" rtl="0" algn="l">
              <a:lnSpc>
                <a:spcPct val="100000"/>
              </a:lnSpc>
              <a:spcBef>
                <a:spcPts val="0"/>
              </a:spcBef>
              <a:spcAft>
                <a:spcPts val="0"/>
              </a:spcAft>
              <a:buSzPct val="80000"/>
              <a:buNone/>
            </a:pPr>
            <a:r>
              <a:t/>
            </a:r>
            <a:endParaRPr/>
          </a:p>
          <a:p>
            <a:pPr indent="-181864" lvl="0" marL="438912" rtl="0" algn="l">
              <a:lnSpc>
                <a:spcPct val="100000"/>
              </a:lnSpc>
              <a:spcBef>
                <a:spcPts val="0"/>
              </a:spcBef>
              <a:spcAft>
                <a:spcPts val="0"/>
              </a:spcAft>
              <a:buSzPct val="80000"/>
              <a:buNone/>
            </a:pPr>
            <a:r>
              <a:t/>
            </a:r>
            <a:endParaRPr/>
          </a:p>
          <a:p>
            <a:pPr indent="-181864"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Note: entropy is a function of the </a:t>
            </a:r>
            <a:r>
              <a:rPr b="1" lang="en-US"/>
              <a:t>normalized histogram</a:t>
            </a:r>
            <a:r>
              <a:rPr lang="en-US"/>
              <a:t> of X. </a:t>
            </a:r>
            <a:endParaRPr/>
          </a:p>
          <a:p>
            <a:pPr indent="-320040" lvl="0" marL="438912" rtl="0" algn="l">
              <a:lnSpc>
                <a:spcPct val="100000"/>
              </a:lnSpc>
              <a:spcBef>
                <a:spcPts val="0"/>
              </a:spcBef>
              <a:spcAft>
                <a:spcPts val="0"/>
              </a:spcAft>
              <a:buSzPct val="80000"/>
              <a:buChar char="◼"/>
            </a:pPr>
            <a:r>
              <a:rPr b="1" lang="en-US" u="sng"/>
              <a:t>Not</a:t>
            </a:r>
            <a:r>
              <a:rPr lang="en-US"/>
              <a:t> a function of the </a:t>
            </a:r>
            <a:r>
              <a:rPr b="1" lang="en-US"/>
              <a:t>actual values </a:t>
            </a:r>
            <a:r>
              <a:rPr lang="en-US"/>
              <a:t>of X.</a:t>
            </a:r>
            <a:endParaRPr/>
          </a:p>
          <a:p>
            <a:pPr indent="-320040" lvl="0" marL="438912" rtl="0" algn="l">
              <a:lnSpc>
                <a:spcPct val="100000"/>
              </a:lnSpc>
              <a:spcBef>
                <a:spcPts val="0"/>
              </a:spcBef>
              <a:spcAft>
                <a:spcPts val="0"/>
              </a:spcAft>
              <a:buSzPct val="80000"/>
              <a:buChar char="◼"/>
            </a:pPr>
            <a:r>
              <a:rPr lang="en-US"/>
              <a:t>The entropy is always non-negative.</a:t>
            </a:r>
            <a:endParaRPr/>
          </a:p>
          <a:p>
            <a:pPr indent="-181864" lvl="0" marL="438912" rtl="0" algn="l">
              <a:lnSpc>
                <a:spcPct val="100000"/>
              </a:lnSpc>
              <a:spcBef>
                <a:spcPts val="0"/>
              </a:spcBef>
              <a:spcAft>
                <a:spcPts val="0"/>
              </a:spcAft>
              <a:buSzPct val="80000"/>
              <a:buNone/>
            </a:pPr>
            <a:r>
              <a:t/>
            </a:r>
            <a:endParaRPr/>
          </a:p>
          <a:p>
            <a:pPr indent="0" lvl="0" marL="0" rtl="0" algn="l">
              <a:lnSpc>
                <a:spcPct val="100000"/>
              </a:lnSpc>
              <a:spcBef>
                <a:spcPts val="0"/>
              </a:spcBef>
              <a:spcAft>
                <a:spcPts val="0"/>
              </a:spcAft>
              <a:buSzPct val="80000"/>
              <a:buNone/>
            </a:pPr>
            <a:r>
              <a:t/>
            </a:r>
            <a:endParaRPr/>
          </a:p>
        </p:txBody>
      </p:sp>
      <p:pic>
        <p:nvPicPr>
          <p:cNvPr id="580" name="Google Shape;580;p42"/>
          <p:cNvPicPr preferRelativeResize="0"/>
          <p:nvPr/>
        </p:nvPicPr>
        <p:blipFill rotWithShape="1">
          <a:blip r:embed="rId3">
            <a:alphaModFix/>
          </a:blip>
          <a:srcRect b="0" l="0" r="0" t="0"/>
          <a:stretch/>
        </p:blipFill>
        <p:spPr>
          <a:xfrm>
            <a:off x="990600" y="3505200"/>
            <a:ext cx="5926137" cy="1185862"/>
          </a:xfrm>
          <a:prstGeom prst="rect">
            <a:avLst/>
          </a:prstGeom>
          <a:noFill/>
          <a:ln>
            <a:noFill/>
          </a:ln>
        </p:spPr>
      </p:pic>
      <p:sp>
        <p:nvSpPr>
          <p:cNvPr id="581" name="Google Shape;581;p42"/>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3"/>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Entropy</a:t>
            </a:r>
            <a:endParaRPr/>
          </a:p>
        </p:txBody>
      </p:sp>
      <p:sp>
        <p:nvSpPr>
          <p:cNvPr id="587" name="Google Shape;587;p43"/>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The entropy is maximum if X has a discrete uniform distribution, i.e. p(X=x</a:t>
            </a:r>
            <a:r>
              <a:rPr baseline="-25000" lang="en-US"/>
              <a:t>1</a:t>
            </a:r>
            <a:r>
              <a:rPr lang="en-US"/>
              <a:t>) = p(X=x</a:t>
            </a:r>
            <a:r>
              <a:rPr baseline="-25000" lang="en-US"/>
              <a:t>2</a:t>
            </a:r>
            <a:r>
              <a:rPr lang="en-US"/>
              <a:t>) for all values x</a:t>
            </a:r>
            <a:r>
              <a:rPr baseline="-25000" lang="en-US"/>
              <a:t>1 </a:t>
            </a:r>
            <a:r>
              <a:rPr lang="en-US"/>
              <a:t>and x</a:t>
            </a:r>
            <a:r>
              <a:rPr baseline="-25000" lang="en-US"/>
              <a:t>2 </a:t>
            </a:r>
            <a:r>
              <a:rPr lang="en-US"/>
              <a:t>in DX. The maximum value is log(|DX|).</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The entropy is minimum (zero) if the normalized histogram of X is a Kronecker delta function, i.e. p(X= x</a:t>
            </a:r>
            <a:r>
              <a:rPr baseline="-25000" lang="en-US"/>
              <a:t>1</a:t>
            </a:r>
            <a:r>
              <a:rPr lang="en-US"/>
              <a:t>) = 1 for some x</a:t>
            </a:r>
            <a:r>
              <a:rPr baseline="-25000" lang="en-US"/>
              <a:t>1</a:t>
            </a:r>
            <a:r>
              <a:rPr lang="en-US"/>
              <a:t>, and p(X= x</a:t>
            </a:r>
            <a:r>
              <a:rPr baseline="-25000" lang="en-US"/>
              <a:t>2</a:t>
            </a:r>
            <a:r>
              <a:rPr lang="en-US"/>
              <a:t>) = 0 for all x</a:t>
            </a:r>
            <a:r>
              <a:rPr baseline="-25000" lang="en-US"/>
              <a:t>2</a:t>
            </a:r>
            <a:r>
              <a:rPr b="1" lang="en-US"/>
              <a:t> </a:t>
            </a:r>
            <a:r>
              <a:rPr lang="en-US"/>
              <a:t>≠</a:t>
            </a:r>
            <a:r>
              <a:rPr b="1" lang="en-US"/>
              <a:t> </a:t>
            </a:r>
            <a:r>
              <a:rPr lang="en-US"/>
              <a:t>x</a:t>
            </a:r>
            <a:r>
              <a:rPr baseline="-25000" lang="en-US"/>
              <a:t>1</a:t>
            </a:r>
            <a:r>
              <a:rPr lang="en-US"/>
              <a:t>.</a:t>
            </a:r>
            <a:endParaRPr/>
          </a:p>
        </p:txBody>
      </p:sp>
      <p:sp>
        <p:nvSpPr>
          <p:cNvPr id="588" name="Google Shape;588;p4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4"/>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Joint entropy</a:t>
            </a:r>
            <a:endParaRPr/>
          </a:p>
        </p:txBody>
      </p:sp>
      <p:sp>
        <p:nvSpPr>
          <p:cNvPr id="594" name="Google Shape;594;p44"/>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92500" lnSpcReduction="20000"/>
          </a:bodyPr>
          <a:lstStyle/>
          <a:p>
            <a:pPr indent="-320040" lvl="0" marL="438912" rtl="0" algn="l">
              <a:lnSpc>
                <a:spcPct val="100000"/>
              </a:lnSpc>
              <a:spcBef>
                <a:spcPts val="0"/>
              </a:spcBef>
              <a:spcAft>
                <a:spcPts val="0"/>
              </a:spcAft>
              <a:buSzPct val="80000"/>
              <a:buChar char="◼"/>
            </a:pPr>
            <a:r>
              <a:rPr lang="en-US"/>
              <a:t>The joint entropy of two random variables X and Y is given as follows:</a:t>
            </a:r>
            <a:endParaRPr/>
          </a:p>
          <a:p>
            <a:pPr indent="-169672" lvl="0" marL="438912" rtl="0" algn="l">
              <a:lnSpc>
                <a:spcPct val="100000"/>
              </a:lnSpc>
              <a:spcBef>
                <a:spcPts val="0"/>
              </a:spcBef>
              <a:spcAft>
                <a:spcPts val="0"/>
              </a:spcAft>
              <a:buSzPct val="80000"/>
              <a:buNone/>
            </a:pPr>
            <a:r>
              <a:t/>
            </a:r>
            <a:endParaRPr/>
          </a:p>
          <a:p>
            <a:pPr indent="-169672"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Maximum entropy:</a:t>
            </a:r>
            <a:endParaRPr/>
          </a:p>
          <a:p>
            <a:pPr indent="0" lvl="0" marL="0" rtl="0" algn="l">
              <a:lnSpc>
                <a:spcPct val="100000"/>
              </a:lnSpc>
              <a:spcBef>
                <a:spcPts val="0"/>
              </a:spcBef>
              <a:spcAft>
                <a:spcPts val="0"/>
              </a:spcAft>
              <a:buSzPct val="80000"/>
              <a:buNone/>
            </a:pPr>
            <a:r>
              <a:rPr lang="en-US"/>
              <a:t>-Uniform distribution on X and Y: entropy value log(|DX||DY|) where DX, DY are the set of discrete values that X and Y can acquire</a:t>
            </a:r>
            <a:endParaRPr/>
          </a:p>
          <a:p>
            <a:pPr indent="-320040" lvl="0" marL="438912" rtl="0" algn="l">
              <a:lnSpc>
                <a:spcPct val="100000"/>
              </a:lnSpc>
              <a:spcBef>
                <a:spcPts val="0"/>
              </a:spcBef>
              <a:spcAft>
                <a:spcPts val="0"/>
              </a:spcAft>
              <a:buSzPct val="80000"/>
              <a:buChar char="◼"/>
            </a:pPr>
            <a:r>
              <a:rPr lang="en-US"/>
              <a:t>Minimum entropy: </a:t>
            </a:r>
            <a:endParaRPr/>
          </a:p>
          <a:p>
            <a:pPr indent="0" lvl="0" marL="0" rtl="0" algn="l">
              <a:lnSpc>
                <a:spcPct val="100000"/>
              </a:lnSpc>
              <a:spcBef>
                <a:spcPts val="0"/>
              </a:spcBef>
              <a:spcAft>
                <a:spcPts val="0"/>
              </a:spcAft>
              <a:buSzPct val="80000"/>
              <a:buNone/>
            </a:pPr>
            <a:r>
              <a:rPr lang="en-US"/>
              <a:t>-Kronecker delta (i.e. a PMF will all probability concentrated on only one entry with others being 0): entropy value 0 = non uncertainty</a:t>
            </a:r>
            <a:endParaRPr/>
          </a:p>
        </p:txBody>
      </p:sp>
      <p:pic>
        <p:nvPicPr>
          <p:cNvPr id="595" name="Google Shape;595;p44"/>
          <p:cNvPicPr preferRelativeResize="0"/>
          <p:nvPr/>
        </p:nvPicPr>
        <p:blipFill rotWithShape="1">
          <a:blip r:embed="rId3">
            <a:alphaModFix/>
          </a:blip>
          <a:srcRect b="0" l="0" r="0" t="0"/>
          <a:stretch/>
        </p:blipFill>
        <p:spPr>
          <a:xfrm>
            <a:off x="754063" y="2590800"/>
            <a:ext cx="7788275" cy="788988"/>
          </a:xfrm>
          <a:prstGeom prst="rect">
            <a:avLst/>
          </a:prstGeom>
          <a:noFill/>
          <a:ln>
            <a:noFill/>
          </a:ln>
        </p:spPr>
      </p:pic>
      <p:sp>
        <p:nvSpPr>
          <p:cNvPr id="596" name="Google Shape;596;p4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5"/>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Joint entropy</a:t>
            </a:r>
            <a:endParaRPr/>
          </a:p>
        </p:txBody>
      </p:sp>
      <p:sp>
        <p:nvSpPr>
          <p:cNvPr id="602" name="Google Shape;602;p45"/>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Minimizing joint entropy is one method of aligning two images with different intensity profiles.</a:t>
            </a:r>
            <a:endParaRPr/>
          </a:p>
        </p:txBody>
      </p:sp>
      <p:pic>
        <p:nvPicPr>
          <p:cNvPr id="603" name="Google Shape;603;p45"/>
          <p:cNvPicPr preferRelativeResize="0"/>
          <p:nvPr/>
        </p:nvPicPr>
        <p:blipFill rotWithShape="1">
          <a:blip r:embed="rId3">
            <a:alphaModFix/>
          </a:blip>
          <a:srcRect b="0" l="0" r="0" t="0"/>
          <a:stretch/>
        </p:blipFill>
        <p:spPr>
          <a:xfrm>
            <a:off x="1143000" y="3330575"/>
            <a:ext cx="3352800" cy="1695450"/>
          </a:xfrm>
          <a:prstGeom prst="rect">
            <a:avLst/>
          </a:prstGeom>
          <a:noFill/>
          <a:ln>
            <a:noFill/>
          </a:ln>
        </p:spPr>
      </p:pic>
      <p:sp>
        <p:nvSpPr>
          <p:cNvPr id="604" name="Google Shape;604;p4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pic>
        <p:nvPicPr>
          <p:cNvPr id="609" name="Google Shape;609;p46"/>
          <p:cNvPicPr preferRelativeResize="0"/>
          <p:nvPr/>
        </p:nvPicPr>
        <p:blipFill rotWithShape="1">
          <a:blip r:embed="rId3">
            <a:alphaModFix/>
          </a:blip>
          <a:srcRect b="0" l="0" r="0" t="0"/>
          <a:stretch/>
        </p:blipFill>
        <p:spPr>
          <a:xfrm>
            <a:off x="76200" y="1066800"/>
            <a:ext cx="1950720" cy="1950720"/>
          </a:xfrm>
          <a:prstGeom prst="rect">
            <a:avLst/>
          </a:prstGeom>
          <a:noFill/>
          <a:ln>
            <a:noFill/>
          </a:ln>
        </p:spPr>
      </p:pic>
      <p:pic>
        <p:nvPicPr>
          <p:cNvPr id="610" name="Google Shape;610;p46"/>
          <p:cNvPicPr preferRelativeResize="0"/>
          <p:nvPr/>
        </p:nvPicPr>
        <p:blipFill rotWithShape="1">
          <a:blip r:embed="rId4">
            <a:alphaModFix/>
          </a:blip>
          <a:srcRect b="0" l="0" r="0" t="0"/>
          <a:stretch/>
        </p:blipFill>
        <p:spPr>
          <a:xfrm>
            <a:off x="76200" y="3429000"/>
            <a:ext cx="1950720" cy="1950720"/>
          </a:xfrm>
          <a:prstGeom prst="rect">
            <a:avLst/>
          </a:prstGeom>
          <a:noFill/>
          <a:ln>
            <a:noFill/>
          </a:ln>
        </p:spPr>
      </p:pic>
      <p:pic>
        <p:nvPicPr>
          <p:cNvPr id="611" name="Google Shape;611;p46"/>
          <p:cNvPicPr preferRelativeResize="0"/>
          <p:nvPr/>
        </p:nvPicPr>
        <p:blipFill rotWithShape="1">
          <a:blip r:embed="rId5">
            <a:alphaModFix/>
          </a:blip>
          <a:srcRect b="0" l="0" r="0" t="0"/>
          <a:stretch/>
        </p:blipFill>
        <p:spPr>
          <a:xfrm>
            <a:off x="2026920" y="457201"/>
            <a:ext cx="7112000" cy="5334000"/>
          </a:xfrm>
          <a:prstGeom prst="rect">
            <a:avLst/>
          </a:prstGeom>
          <a:noFill/>
          <a:ln>
            <a:noFill/>
          </a:ln>
        </p:spPr>
      </p:pic>
      <p:sp>
        <p:nvSpPr>
          <p:cNvPr id="612" name="Google Shape;612;p46"/>
          <p:cNvSpPr txBox="1"/>
          <p:nvPr/>
        </p:nvSpPr>
        <p:spPr>
          <a:xfrm>
            <a:off x="381000" y="675589"/>
            <a:ext cx="6705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I1</a:t>
            </a:r>
            <a:endParaRPr b="0" i="0" sz="1800" u="none" cap="none" strike="noStrike">
              <a:solidFill>
                <a:schemeClr val="dk1"/>
              </a:solidFill>
              <a:latin typeface="Corbel"/>
              <a:ea typeface="Corbel"/>
              <a:cs typeface="Corbel"/>
              <a:sym typeface="Corbel"/>
            </a:endParaRPr>
          </a:p>
        </p:txBody>
      </p:sp>
      <p:sp>
        <p:nvSpPr>
          <p:cNvPr id="613" name="Google Shape;613;p46"/>
          <p:cNvSpPr txBox="1"/>
          <p:nvPr/>
        </p:nvSpPr>
        <p:spPr>
          <a:xfrm>
            <a:off x="79973" y="5448224"/>
            <a:ext cx="3044228"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I2: obtained by squaring the intensities of I1, and rotating I1 anticlockwise by 30 degrees.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 </a:t>
            </a:r>
            <a:endParaRPr b="0" i="0" sz="1800" u="none" cap="none" strike="noStrike">
              <a:solidFill>
                <a:schemeClr val="dk1"/>
              </a:solidFill>
              <a:latin typeface="Corbel"/>
              <a:ea typeface="Corbel"/>
              <a:cs typeface="Corbel"/>
              <a:sym typeface="Corbel"/>
            </a:endParaRPr>
          </a:p>
        </p:txBody>
      </p:sp>
      <p:sp>
        <p:nvSpPr>
          <p:cNvPr id="614" name="Google Shape;614;p46"/>
          <p:cNvSpPr txBox="1"/>
          <p:nvPr/>
        </p:nvSpPr>
        <p:spPr>
          <a:xfrm>
            <a:off x="3323226" y="5647526"/>
            <a:ext cx="304422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I2 treated as moving image, I1 treated as fixed image. Joint entropy minimum occurs at -30 degrees.</a:t>
            </a:r>
            <a:endParaRPr b="0" i="0" sz="1800" u="none" cap="none" strike="noStrike">
              <a:solidFill>
                <a:schemeClr val="dk1"/>
              </a:solidFill>
              <a:latin typeface="Corbel"/>
              <a:ea typeface="Corbel"/>
              <a:cs typeface="Corbel"/>
              <a:sym typeface="Corbel"/>
            </a:endParaRPr>
          </a:p>
        </p:txBody>
      </p:sp>
      <p:sp>
        <p:nvSpPr>
          <p:cNvPr id="615" name="Google Shape;615;p4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47"/>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Components of an Image Alignment Algorithm</a:t>
            </a:r>
            <a:endParaRPr/>
          </a:p>
        </p:txBody>
      </p:sp>
      <p:sp>
        <p:nvSpPr>
          <p:cNvPr id="621" name="Google Shape;621;p47"/>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92500" lnSpcReduction="20000"/>
          </a:bodyPr>
          <a:lstStyle/>
          <a:p>
            <a:pPr indent="-320040" lvl="0" marL="438912" rtl="0" algn="l">
              <a:lnSpc>
                <a:spcPct val="100000"/>
              </a:lnSpc>
              <a:spcBef>
                <a:spcPts val="0"/>
              </a:spcBef>
              <a:spcAft>
                <a:spcPts val="0"/>
              </a:spcAft>
              <a:buSzPct val="80000"/>
              <a:buChar char="◼"/>
            </a:pPr>
            <a:r>
              <a:rPr lang="en-US"/>
              <a:t>Choice of a metric to optimize (joint entropy or mean squared error)</a:t>
            </a:r>
            <a:endParaRPr/>
          </a:p>
          <a:p>
            <a:pPr indent="-169672"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Choice of a motion model (only translation, translation + rotation, affine, etc.)</a:t>
            </a:r>
            <a:endParaRPr/>
          </a:p>
          <a:p>
            <a:pPr indent="-169672"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Choice of an interpolation algorithm to generate the warped image</a:t>
            </a:r>
            <a:endParaRPr/>
          </a:p>
          <a:p>
            <a:pPr indent="-169672"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Choice of an optimization algorithm (here, we just used brute force search)</a:t>
            </a:r>
            <a:endParaRPr/>
          </a:p>
        </p:txBody>
      </p:sp>
      <p:sp>
        <p:nvSpPr>
          <p:cNvPr id="622" name="Google Shape;622;p4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8"/>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lnSpc>
                <a:spcPct val="100000"/>
              </a:lnSpc>
              <a:spcBef>
                <a:spcPts val="0"/>
              </a:spcBef>
              <a:spcAft>
                <a:spcPts val="0"/>
              </a:spcAft>
              <a:buClr>
                <a:srgbClr val="FFC700"/>
              </a:buClr>
              <a:buSzPct val="100000"/>
              <a:buFont typeface="Corbel"/>
              <a:buNone/>
            </a:pPr>
            <a:r>
              <a:rPr lang="en-US"/>
              <a:t>Image Alignment: applications, related problems</a:t>
            </a:r>
            <a:endParaRPr/>
          </a:p>
        </p:txBody>
      </p:sp>
      <p:sp>
        <p:nvSpPr>
          <p:cNvPr id="628" name="Google Shape;628;p48"/>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Template matching</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Image Panoramas</a:t>
            </a:r>
            <a:endParaRPr/>
          </a:p>
          <a:p>
            <a:pPr indent="-157480" lvl="0" marL="438912" rtl="0" algn="l">
              <a:lnSpc>
                <a:spcPct val="100000"/>
              </a:lnSpc>
              <a:spcBef>
                <a:spcPts val="0"/>
              </a:spcBef>
              <a:spcAft>
                <a:spcPts val="0"/>
              </a:spcAft>
              <a:buSzPts val="2560"/>
              <a:buNone/>
            </a:pPr>
            <a:r>
              <a:t/>
            </a:r>
            <a:endParaRPr/>
          </a:p>
        </p:txBody>
      </p:sp>
      <p:sp>
        <p:nvSpPr>
          <p:cNvPr id="629" name="Google Shape;629;p48"/>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9"/>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Template Matching</a:t>
            </a:r>
            <a:endParaRPr/>
          </a:p>
        </p:txBody>
      </p:sp>
      <p:sp>
        <p:nvSpPr>
          <p:cNvPr id="635" name="Google Shape;635;p49"/>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Look for the occurrence of a template (a smaller image) inside a larger image.</a:t>
            </a:r>
            <a:endParaRPr/>
          </a:p>
          <a:p>
            <a:pPr indent="-320040" lvl="0" marL="438912" rtl="0" algn="l">
              <a:lnSpc>
                <a:spcPct val="100000"/>
              </a:lnSpc>
              <a:spcBef>
                <a:spcPts val="0"/>
              </a:spcBef>
              <a:spcAft>
                <a:spcPts val="0"/>
              </a:spcAft>
              <a:buSzPts val="2560"/>
              <a:buChar char="◼"/>
            </a:pPr>
            <a:r>
              <a:rPr lang="en-US"/>
              <a:t>Example: eyes within face image</a:t>
            </a:r>
            <a:endParaRPr/>
          </a:p>
        </p:txBody>
      </p:sp>
      <p:pic>
        <p:nvPicPr>
          <p:cNvPr descr="http://www.cim.mcgill.ca/%7Eimage529/TA529/Image529_99/assignments/template_matching/images/face2.gif" id="636" name="Google Shape;636;p49"/>
          <p:cNvPicPr preferRelativeResize="0"/>
          <p:nvPr/>
        </p:nvPicPr>
        <p:blipFill rotWithShape="1">
          <a:blip r:embed="rId3">
            <a:alphaModFix/>
          </a:blip>
          <a:srcRect b="0" l="0" r="0" t="0"/>
          <a:stretch/>
        </p:blipFill>
        <p:spPr>
          <a:xfrm>
            <a:off x="2431610" y="3371851"/>
            <a:ext cx="1828800" cy="2276475"/>
          </a:xfrm>
          <a:prstGeom prst="rect">
            <a:avLst/>
          </a:prstGeom>
          <a:noFill/>
          <a:ln>
            <a:noFill/>
          </a:ln>
        </p:spPr>
      </p:pic>
      <p:pic>
        <p:nvPicPr>
          <p:cNvPr descr="http://www.cim.mcgill.ca/%7Eimage529/TA529/Image529_99/assignments/template_matching/images/eye1.gif" id="637" name="Google Shape;637;p49"/>
          <p:cNvPicPr preferRelativeResize="0"/>
          <p:nvPr/>
        </p:nvPicPr>
        <p:blipFill rotWithShape="1">
          <a:blip r:embed="rId4">
            <a:alphaModFix/>
          </a:blip>
          <a:srcRect b="0" l="0" r="0" t="0"/>
          <a:stretch/>
        </p:blipFill>
        <p:spPr>
          <a:xfrm>
            <a:off x="4936308" y="6202910"/>
            <a:ext cx="352425" cy="219075"/>
          </a:xfrm>
          <a:prstGeom prst="rect">
            <a:avLst/>
          </a:prstGeom>
          <a:noFill/>
          <a:ln>
            <a:noFill/>
          </a:ln>
        </p:spPr>
      </p:pic>
      <p:pic>
        <p:nvPicPr>
          <p:cNvPr descr="http://www.cim.mcgill.ca/%7Eimage529/TA529/Image529_99/assignments/template_matching/images/nose1.gif" id="638" name="Google Shape;638;p49"/>
          <p:cNvPicPr preferRelativeResize="0"/>
          <p:nvPr/>
        </p:nvPicPr>
        <p:blipFill rotWithShape="1">
          <a:blip r:embed="rId5">
            <a:alphaModFix/>
          </a:blip>
          <a:srcRect b="0" l="0" r="0" t="0"/>
          <a:stretch/>
        </p:blipFill>
        <p:spPr>
          <a:xfrm>
            <a:off x="4495800" y="6134100"/>
            <a:ext cx="323850" cy="314325"/>
          </a:xfrm>
          <a:prstGeom prst="rect">
            <a:avLst/>
          </a:prstGeom>
          <a:noFill/>
          <a:ln>
            <a:noFill/>
          </a:ln>
        </p:spPr>
      </p:pic>
      <p:pic>
        <p:nvPicPr>
          <p:cNvPr descr="http://www.cim.mcgill.ca/%7Eimage529/TA529/Image529_99/assignments/template_matching/images/mouth1.gif" id="639" name="Google Shape;639;p49"/>
          <p:cNvPicPr preferRelativeResize="0"/>
          <p:nvPr/>
        </p:nvPicPr>
        <p:blipFill rotWithShape="1">
          <a:blip r:embed="rId6">
            <a:alphaModFix/>
          </a:blip>
          <a:srcRect b="0" l="0" r="0" t="0"/>
          <a:stretch/>
        </p:blipFill>
        <p:spPr>
          <a:xfrm>
            <a:off x="3746060" y="6193386"/>
            <a:ext cx="590550" cy="238125"/>
          </a:xfrm>
          <a:prstGeom prst="rect">
            <a:avLst/>
          </a:prstGeom>
          <a:noFill/>
          <a:ln>
            <a:noFill/>
          </a:ln>
        </p:spPr>
      </p:pic>
      <p:pic>
        <p:nvPicPr>
          <p:cNvPr descr="http://www.cim.mcgill.ca/%7Eimage529/TA529/Image529_99/assignments/template_matching/images/eye2.gif" id="640" name="Google Shape;640;p49"/>
          <p:cNvPicPr preferRelativeResize="0"/>
          <p:nvPr/>
        </p:nvPicPr>
        <p:blipFill rotWithShape="1">
          <a:blip r:embed="rId7">
            <a:alphaModFix/>
          </a:blip>
          <a:srcRect b="0" l="0" r="0" t="0"/>
          <a:stretch/>
        </p:blipFill>
        <p:spPr>
          <a:xfrm>
            <a:off x="3276600" y="6207674"/>
            <a:ext cx="342900" cy="209550"/>
          </a:xfrm>
          <a:prstGeom prst="rect">
            <a:avLst/>
          </a:prstGeom>
          <a:noFill/>
          <a:ln>
            <a:noFill/>
          </a:ln>
        </p:spPr>
      </p:pic>
      <p:pic>
        <p:nvPicPr>
          <p:cNvPr descr="http://www.cim.mcgill.ca/%7Eimage529/TA529/Image529_99/assignments/template_matching/images/nose2.gif" id="641" name="Google Shape;641;p49"/>
          <p:cNvPicPr preferRelativeResize="0"/>
          <p:nvPr/>
        </p:nvPicPr>
        <p:blipFill rotWithShape="1">
          <a:blip r:embed="rId8">
            <a:alphaModFix/>
          </a:blip>
          <a:srcRect b="0" l="0" r="0" t="0"/>
          <a:stretch/>
        </p:blipFill>
        <p:spPr>
          <a:xfrm>
            <a:off x="2860470" y="6191249"/>
            <a:ext cx="352425" cy="314325"/>
          </a:xfrm>
          <a:prstGeom prst="rect">
            <a:avLst/>
          </a:prstGeom>
          <a:noFill/>
          <a:ln>
            <a:noFill/>
          </a:ln>
        </p:spPr>
      </p:pic>
      <p:pic>
        <p:nvPicPr>
          <p:cNvPr descr="http://www.cim.mcgill.ca/%7Eimage529/TA529/Image529_99/assignments/template_matching/images/mouth2.gif" id="642" name="Google Shape;642;p49"/>
          <p:cNvPicPr preferRelativeResize="0"/>
          <p:nvPr/>
        </p:nvPicPr>
        <p:blipFill rotWithShape="1">
          <a:blip r:embed="rId9">
            <a:alphaModFix/>
          </a:blip>
          <a:srcRect b="0" l="0" r="0" t="0"/>
          <a:stretch/>
        </p:blipFill>
        <p:spPr>
          <a:xfrm>
            <a:off x="2271712" y="6248400"/>
            <a:ext cx="533400" cy="200025"/>
          </a:xfrm>
          <a:prstGeom prst="rect">
            <a:avLst/>
          </a:prstGeom>
          <a:noFill/>
          <a:ln>
            <a:noFill/>
          </a:ln>
        </p:spPr>
      </p:pic>
      <p:sp>
        <p:nvSpPr>
          <p:cNvPr id="643" name="Google Shape;643;p49"/>
          <p:cNvSpPr txBox="1"/>
          <p:nvPr/>
        </p:nvSpPr>
        <p:spPr>
          <a:xfrm>
            <a:off x="5486400" y="6019800"/>
            <a:ext cx="28194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Templates</a:t>
            </a:r>
            <a:endParaRPr b="0" i="0" sz="1800" u="none" cap="none" strike="noStrike">
              <a:solidFill>
                <a:schemeClr val="dk1"/>
              </a:solidFill>
              <a:latin typeface="Corbel"/>
              <a:ea typeface="Corbel"/>
              <a:cs typeface="Corbel"/>
              <a:sym typeface="Corbel"/>
            </a:endParaRPr>
          </a:p>
        </p:txBody>
      </p:sp>
      <p:pic>
        <p:nvPicPr>
          <p:cNvPr descr="http://www.cim.mcgill.ca/%7Eimage529/TA529/Image529_99/assignments/template_matching/images/face1.gif" id="644" name="Google Shape;644;p49"/>
          <p:cNvPicPr preferRelativeResize="0"/>
          <p:nvPr/>
        </p:nvPicPr>
        <p:blipFill rotWithShape="1">
          <a:blip r:embed="rId10">
            <a:alphaModFix/>
          </a:blip>
          <a:srcRect b="0" l="0" r="0" t="0"/>
          <a:stretch/>
        </p:blipFill>
        <p:spPr>
          <a:xfrm>
            <a:off x="2597590" y="3333749"/>
            <a:ext cx="1800225" cy="2295526"/>
          </a:xfrm>
          <a:prstGeom prst="rect">
            <a:avLst/>
          </a:prstGeom>
          <a:noFill/>
          <a:ln>
            <a:noFill/>
          </a:ln>
        </p:spPr>
      </p:pic>
      <p:pic>
        <p:nvPicPr>
          <p:cNvPr descr="http://www.cim.mcgill.ca/%7Eimage529/TA529/Image529_99/assignments/template_matching/images/face2.gif" id="645" name="Google Shape;645;p49"/>
          <p:cNvPicPr preferRelativeResize="0"/>
          <p:nvPr/>
        </p:nvPicPr>
        <p:blipFill rotWithShape="1">
          <a:blip r:embed="rId3">
            <a:alphaModFix/>
          </a:blip>
          <a:srcRect b="0" l="0" r="0" t="0"/>
          <a:stretch/>
        </p:blipFill>
        <p:spPr>
          <a:xfrm>
            <a:off x="4800600" y="3352800"/>
            <a:ext cx="1828800" cy="2276475"/>
          </a:xfrm>
          <a:prstGeom prst="rect">
            <a:avLst/>
          </a:prstGeom>
          <a:noFill/>
          <a:ln>
            <a:noFill/>
          </a:ln>
        </p:spPr>
      </p:pic>
      <p:sp>
        <p:nvSpPr>
          <p:cNvPr id="646" name="Google Shape;646;p4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Image Alignment</a:t>
            </a:r>
            <a:endParaRPr/>
          </a:p>
        </p:txBody>
      </p:sp>
      <p:sp>
        <p:nvSpPr>
          <p:cNvPr id="144" name="Google Shape;144;p5"/>
          <p:cNvSpPr txBox="1"/>
          <p:nvPr>
            <p:ph idx="1" type="body"/>
          </p:nvPr>
        </p:nvSpPr>
        <p:spPr>
          <a:xfrm>
            <a:off x="381000" y="1600200"/>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Consider images </a:t>
            </a:r>
            <a:r>
              <a:rPr b="1" lang="en-US"/>
              <a:t>I</a:t>
            </a:r>
            <a:r>
              <a:rPr b="1" baseline="-25000" lang="en-US"/>
              <a:t>1</a:t>
            </a:r>
            <a:r>
              <a:rPr lang="en-US"/>
              <a:t> and </a:t>
            </a:r>
            <a:r>
              <a:rPr b="1" lang="en-US"/>
              <a:t>I</a:t>
            </a:r>
            <a:r>
              <a:rPr b="1" baseline="-25000" lang="en-US"/>
              <a:t>2</a:t>
            </a:r>
            <a:r>
              <a:rPr lang="en-US"/>
              <a:t> of a scene acquired through different viewpoints.</a:t>
            </a:r>
            <a:endParaRPr/>
          </a:p>
        </p:txBody>
      </p:sp>
      <p:sp>
        <p:nvSpPr>
          <p:cNvPr id="145" name="Google Shape;145;p5"/>
          <p:cNvSpPr txBox="1"/>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orbel"/>
              <a:buNone/>
            </a:pPr>
            <a:r>
              <a:t/>
            </a:r>
            <a:endParaRPr b="0" i="0" sz="4400" u="none" cap="none" strike="noStrike">
              <a:solidFill>
                <a:schemeClr val="dk1"/>
              </a:solidFill>
              <a:latin typeface="Corbel"/>
              <a:ea typeface="Corbel"/>
              <a:cs typeface="Corbel"/>
              <a:sym typeface="Corbel"/>
            </a:endParaRPr>
          </a:p>
        </p:txBody>
      </p:sp>
      <p:sp>
        <p:nvSpPr>
          <p:cNvPr id="146" name="Google Shape;146;p5"/>
          <p:cNvSpPr/>
          <p:nvPr/>
        </p:nvSpPr>
        <p:spPr>
          <a:xfrm>
            <a:off x="762000" y="2667000"/>
            <a:ext cx="1828800" cy="18288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cxnSp>
        <p:nvCxnSpPr>
          <p:cNvPr id="147" name="Google Shape;147;p5"/>
          <p:cNvCxnSpPr/>
          <p:nvPr/>
        </p:nvCxnSpPr>
        <p:spPr>
          <a:xfrm>
            <a:off x="1066800" y="2667000"/>
            <a:ext cx="0" cy="1828800"/>
          </a:xfrm>
          <a:prstGeom prst="straightConnector1">
            <a:avLst/>
          </a:prstGeom>
          <a:noFill/>
          <a:ln cap="flat" cmpd="sng" w="9525">
            <a:solidFill>
              <a:schemeClr val="dk1"/>
            </a:solidFill>
            <a:prstDash val="solid"/>
            <a:round/>
            <a:headEnd len="sm" w="sm" type="none"/>
            <a:tailEnd len="sm" w="sm" type="none"/>
          </a:ln>
        </p:spPr>
      </p:cxnSp>
      <p:cxnSp>
        <p:nvCxnSpPr>
          <p:cNvPr id="148" name="Google Shape;148;p5"/>
          <p:cNvCxnSpPr/>
          <p:nvPr/>
        </p:nvCxnSpPr>
        <p:spPr>
          <a:xfrm>
            <a:off x="1371600" y="2667000"/>
            <a:ext cx="0" cy="1828800"/>
          </a:xfrm>
          <a:prstGeom prst="straightConnector1">
            <a:avLst/>
          </a:prstGeom>
          <a:noFill/>
          <a:ln cap="flat" cmpd="sng" w="9525">
            <a:solidFill>
              <a:schemeClr val="dk1"/>
            </a:solidFill>
            <a:prstDash val="solid"/>
            <a:round/>
            <a:headEnd len="sm" w="sm" type="none"/>
            <a:tailEnd len="sm" w="sm" type="none"/>
          </a:ln>
        </p:spPr>
      </p:cxnSp>
      <p:cxnSp>
        <p:nvCxnSpPr>
          <p:cNvPr id="149" name="Google Shape;149;p5"/>
          <p:cNvCxnSpPr/>
          <p:nvPr/>
        </p:nvCxnSpPr>
        <p:spPr>
          <a:xfrm>
            <a:off x="1676400" y="2667000"/>
            <a:ext cx="0" cy="1828800"/>
          </a:xfrm>
          <a:prstGeom prst="straightConnector1">
            <a:avLst/>
          </a:prstGeom>
          <a:noFill/>
          <a:ln cap="flat" cmpd="sng" w="9525">
            <a:solidFill>
              <a:schemeClr val="dk1"/>
            </a:solidFill>
            <a:prstDash val="solid"/>
            <a:round/>
            <a:headEnd len="sm" w="sm" type="none"/>
            <a:tailEnd len="sm" w="sm" type="none"/>
          </a:ln>
        </p:spPr>
      </p:cxnSp>
      <p:cxnSp>
        <p:nvCxnSpPr>
          <p:cNvPr id="150" name="Google Shape;150;p5"/>
          <p:cNvCxnSpPr/>
          <p:nvPr/>
        </p:nvCxnSpPr>
        <p:spPr>
          <a:xfrm>
            <a:off x="1981200" y="2667000"/>
            <a:ext cx="0" cy="1828800"/>
          </a:xfrm>
          <a:prstGeom prst="straightConnector1">
            <a:avLst/>
          </a:prstGeom>
          <a:noFill/>
          <a:ln cap="flat" cmpd="sng" w="9525">
            <a:solidFill>
              <a:schemeClr val="dk1"/>
            </a:solidFill>
            <a:prstDash val="solid"/>
            <a:round/>
            <a:headEnd len="sm" w="sm" type="none"/>
            <a:tailEnd len="sm" w="sm" type="none"/>
          </a:ln>
        </p:spPr>
      </p:cxnSp>
      <p:cxnSp>
        <p:nvCxnSpPr>
          <p:cNvPr id="151" name="Google Shape;151;p5"/>
          <p:cNvCxnSpPr/>
          <p:nvPr/>
        </p:nvCxnSpPr>
        <p:spPr>
          <a:xfrm>
            <a:off x="2286000" y="2667000"/>
            <a:ext cx="0" cy="1828800"/>
          </a:xfrm>
          <a:prstGeom prst="straightConnector1">
            <a:avLst/>
          </a:prstGeom>
          <a:noFill/>
          <a:ln cap="flat" cmpd="sng" w="9525">
            <a:solidFill>
              <a:schemeClr val="dk1"/>
            </a:solidFill>
            <a:prstDash val="solid"/>
            <a:round/>
            <a:headEnd len="sm" w="sm" type="none"/>
            <a:tailEnd len="sm" w="sm" type="none"/>
          </a:ln>
        </p:spPr>
      </p:cxnSp>
      <p:cxnSp>
        <p:nvCxnSpPr>
          <p:cNvPr id="152" name="Google Shape;152;p5"/>
          <p:cNvCxnSpPr/>
          <p:nvPr/>
        </p:nvCxnSpPr>
        <p:spPr>
          <a:xfrm>
            <a:off x="762000" y="2971800"/>
            <a:ext cx="1828800" cy="0"/>
          </a:xfrm>
          <a:prstGeom prst="straightConnector1">
            <a:avLst/>
          </a:prstGeom>
          <a:noFill/>
          <a:ln cap="flat" cmpd="sng" w="9525">
            <a:solidFill>
              <a:schemeClr val="dk1"/>
            </a:solidFill>
            <a:prstDash val="solid"/>
            <a:round/>
            <a:headEnd len="sm" w="sm" type="none"/>
            <a:tailEnd len="sm" w="sm" type="none"/>
          </a:ln>
        </p:spPr>
      </p:cxnSp>
      <p:cxnSp>
        <p:nvCxnSpPr>
          <p:cNvPr id="153" name="Google Shape;153;p5"/>
          <p:cNvCxnSpPr/>
          <p:nvPr/>
        </p:nvCxnSpPr>
        <p:spPr>
          <a:xfrm>
            <a:off x="762000" y="3276600"/>
            <a:ext cx="1828800" cy="0"/>
          </a:xfrm>
          <a:prstGeom prst="straightConnector1">
            <a:avLst/>
          </a:prstGeom>
          <a:noFill/>
          <a:ln cap="flat" cmpd="sng" w="9525">
            <a:solidFill>
              <a:schemeClr val="dk1"/>
            </a:solidFill>
            <a:prstDash val="solid"/>
            <a:round/>
            <a:headEnd len="sm" w="sm" type="none"/>
            <a:tailEnd len="sm" w="sm" type="none"/>
          </a:ln>
        </p:spPr>
      </p:cxnSp>
      <p:cxnSp>
        <p:nvCxnSpPr>
          <p:cNvPr id="154" name="Google Shape;154;p5"/>
          <p:cNvCxnSpPr/>
          <p:nvPr/>
        </p:nvCxnSpPr>
        <p:spPr>
          <a:xfrm>
            <a:off x="762000" y="3581400"/>
            <a:ext cx="1828800" cy="0"/>
          </a:xfrm>
          <a:prstGeom prst="straightConnector1">
            <a:avLst/>
          </a:prstGeom>
          <a:noFill/>
          <a:ln cap="flat" cmpd="sng" w="9525">
            <a:solidFill>
              <a:schemeClr val="dk1"/>
            </a:solidFill>
            <a:prstDash val="solid"/>
            <a:round/>
            <a:headEnd len="sm" w="sm" type="none"/>
            <a:tailEnd len="sm" w="sm" type="none"/>
          </a:ln>
        </p:spPr>
      </p:cxnSp>
      <p:cxnSp>
        <p:nvCxnSpPr>
          <p:cNvPr id="155" name="Google Shape;155;p5"/>
          <p:cNvCxnSpPr/>
          <p:nvPr/>
        </p:nvCxnSpPr>
        <p:spPr>
          <a:xfrm>
            <a:off x="762000" y="3886200"/>
            <a:ext cx="1828800" cy="0"/>
          </a:xfrm>
          <a:prstGeom prst="straightConnector1">
            <a:avLst/>
          </a:prstGeom>
          <a:noFill/>
          <a:ln cap="flat" cmpd="sng" w="9525">
            <a:solidFill>
              <a:schemeClr val="dk1"/>
            </a:solidFill>
            <a:prstDash val="solid"/>
            <a:round/>
            <a:headEnd len="sm" w="sm" type="none"/>
            <a:tailEnd len="sm" w="sm" type="none"/>
          </a:ln>
        </p:spPr>
      </p:cxnSp>
      <p:cxnSp>
        <p:nvCxnSpPr>
          <p:cNvPr id="156" name="Google Shape;156;p5"/>
          <p:cNvCxnSpPr/>
          <p:nvPr/>
        </p:nvCxnSpPr>
        <p:spPr>
          <a:xfrm>
            <a:off x="762000" y="4191000"/>
            <a:ext cx="1828800" cy="0"/>
          </a:xfrm>
          <a:prstGeom prst="straightConnector1">
            <a:avLst/>
          </a:prstGeom>
          <a:noFill/>
          <a:ln cap="flat" cmpd="sng" w="9525">
            <a:solidFill>
              <a:schemeClr val="dk1"/>
            </a:solidFill>
            <a:prstDash val="solid"/>
            <a:round/>
            <a:headEnd len="sm" w="sm" type="none"/>
            <a:tailEnd len="sm" w="sm" type="none"/>
          </a:ln>
        </p:spPr>
      </p:cxnSp>
      <p:sp>
        <p:nvSpPr>
          <p:cNvPr id="157" name="Google Shape;157;p5"/>
          <p:cNvSpPr/>
          <p:nvPr/>
        </p:nvSpPr>
        <p:spPr>
          <a:xfrm>
            <a:off x="2971800" y="2667000"/>
            <a:ext cx="1828800" cy="18288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cxnSp>
        <p:nvCxnSpPr>
          <p:cNvPr id="158" name="Google Shape;158;p5"/>
          <p:cNvCxnSpPr/>
          <p:nvPr/>
        </p:nvCxnSpPr>
        <p:spPr>
          <a:xfrm>
            <a:off x="2971800" y="2971800"/>
            <a:ext cx="1828800" cy="0"/>
          </a:xfrm>
          <a:prstGeom prst="straightConnector1">
            <a:avLst/>
          </a:prstGeom>
          <a:noFill/>
          <a:ln cap="flat" cmpd="sng" w="9525">
            <a:solidFill>
              <a:schemeClr val="dk1"/>
            </a:solidFill>
            <a:prstDash val="solid"/>
            <a:round/>
            <a:headEnd len="sm" w="sm" type="none"/>
            <a:tailEnd len="sm" w="sm" type="none"/>
          </a:ln>
        </p:spPr>
      </p:cxnSp>
      <p:cxnSp>
        <p:nvCxnSpPr>
          <p:cNvPr id="159" name="Google Shape;159;p5"/>
          <p:cNvCxnSpPr/>
          <p:nvPr/>
        </p:nvCxnSpPr>
        <p:spPr>
          <a:xfrm>
            <a:off x="2971800" y="3276600"/>
            <a:ext cx="1828800" cy="0"/>
          </a:xfrm>
          <a:prstGeom prst="straightConnector1">
            <a:avLst/>
          </a:prstGeom>
          <a:noFill/>
          <a:ln cap="flat" cmpd="sng" w="9525">
            <a:solidFill>
              <a:schemeClr val="dk1"/>
            </a:solidFill>
            <a:prstDash val="solid"/>
            <a:round/>
            <a:headEnd len="sm" w="sm" type="none"/>
            <a:tailEnd len="sm" w="sm" type="none"/>
          </a:ln>
        </p:spPr>
      </p:cxnSp>
      <p:cxnSp>
        <p:nvCxnSpPr>
          <p:cNvPr id="160" name="Google Shape;160;p5"/>
          <p:cNvCxnSpPr/>
          <p:nvPr/>
        </p:nvCxnSpPr>
        <p:spPr>
          <a:xfrm>
            <a:off x="2971800" y="3581400"/>
            <a:ext cx="1828800" cy="0"/>
          </a:xfrm>
          <a:prstGeom prst="straightConnector1">
            <a:avLst/>
          </a:prstGeom>
          <a:noFill/>
          <a:ln cap="flat" cmpd="sng" w="9525">
            <a:solidFill>
              <a:schemeClr val="dk1"/>
            </a:solidFill>
            <a:prstDash val="solid"/>
            <a:round/>
            <a:headEnd len="sm" w="sm" type="none"/>
            <a:tailEnd len="sm" w="sm" type="none"/>
          </a:ln>
        </p:spPr>
      </p:cxnSp>
      <p:cxnSp>
        <p:nvCxnSpPr>
          <p:cNvPr id="161" name="Google Shape;161;p5"/>
          <p:cNvCxnSpPr/>
          <p:nvPr/>
        </p:nvCxnSpPr>
        <p:spPr>
          <a:xfrm>
            <a:off x="2971800" y="3886200"/>
            <a:ext cx="1828800" cy="0"/>
          </a:xfrm>
          <a:prstGeom prst="straightConnector1">
            <a:avLst/>
          </a:prstGeom>
          <a:noFill/>
          <a:ln cap="flat" cmpd="sng" w="9525">
            <a:solidFill>
              <a:schemeClr val="dk1"/>
            </a:solidFill>
            <a:prstDash val="solid"/>
            <a:round/>
            <a:headEnd len="sm" w="sm" type="none"/>
            <a:tailEnd len="sm" w="sm" type="none"/>
          </a:ln>
        </p:spPr>
      </p:cxnSp>
      <p:cxnSp>
        <p:nvCxnSpPr>
          <p:cNvPr id="162" name="Google Shape;162;p5"/>
          <p:cNvCxnSpPr/>
          <p:nvPr/>
        </p:nvCxnSpPr>
        <p:spPr>
          <a:xfrm>
            <a:off x="2971800" y="4191000"/>
            <a:ext cx="1828800" cy="0"/>
          </a:xfrm>
          <a:prstGeom prst="straightConnector1">
            <a:avLst/>
          </a:prstGeom>
          <a:noFill/>
          <a:ln cap="flat" cmpd="sng" w="9525">
            <a:solidFill>
              <a:schemeClr val="dk1"/>
            </a:solidFill>
            <a:prstDash val="solid"/>
            <a:round/>
            <a:headEnd len="sm" w="sm" type="none"/>
            <a:tailEnd len="sm" w="sm" type="none"/>
          </a:ln>
        </p:spPr>
      </p:cxnSp>
      <p:cxnSp>
        <p:nvCxnSpPr>
          <p:cNvPr id="163" name="Google Shape;163;p5"/>
          <p:cNvCxnSpPr/>
          <p:nvPr/>
        </p:nvCxnSpPr>
        <p:spPr>
          <a:xfrm>
            <a:off x="3276600" y="2667000"/>
            <a:ext cx="0" cy="1828800"/>
          </a:xfrm>
          <a:prstGeom prst="straightConnector1">
            <a:avLst/>
          </a:prstGeom>
          <a:noFill/>
          <a:ln cap="flat" cmpd="sng" w="9525">
            <a:solidFill>
              <a:schemeClr val="dk1"/>
            </a:solidFill>
            <a:prstDash val="solid"/>
            <a:round/>
            <a:headEnd len="sm" w="sm" type="none"/>
            <a:tailEnd len="sm" w="sm" type="none"/>
          </a:ln>
        </p:spPr>
      </p:cxnSp>
      <p:cxnSp>
        <p:nvCxnSpPr>
          <p:cNvPr id="164" name="Google Shape;164;p5"/>
          <p:cNvCxnSpPr/>
          <p:nvPr/>
        </p:nvCxnSpPr>
        <p:spPr>
          <a:xfrm>
            <a:off x="3581400" y="2667000"/>
            <a:ext cx="0" cy="1828800"/>
          </a:xfrm>
          <a:prstGeom prst="straightConnector1">
            <a:avLst/>
          </a:prstGeom>
          <a:noFill/>
          <a:ln cap="flat" cmpd="sng" w="9525">
            <a:solidFill>
              <a:schemeClr val="dk1"/>
            </a:solidFill>
            <a:prstDash val="solid"/>
            <a:round/>
            <a:headEnd len="sm" w="sm" type="none"/>
            <a:tailEnd len="sm" w="sm" type="none"/>
          </a:ln>
        </p:spPr>
      </p:cxnSp>
      <p:cxnSp>
        <p:nvCxnSpPr>
          <p:cNvPr id="165" name="Google Shape;165;p5"/>
          <p:cNvCxnSpPr/>
          <p:nvPr/>
        </p:nvCxnSpPr>
        <p:spPr>
          <a:xfrm>
            <a:off x="3886200" y="2667000"/>
            <a:ext cx="0" cy="1828800"/>
          </a:xfrm>
          <a:prstGeom prst="straightConnector1">
            <a:avLst/>
          </a:prstGeom>
          <a:noFill/>
          <a:ln cap="flat" cmpd="sng" w="9525">
            <a:solidFill>
              <a:schemeClr val="dk1"/>
            </a:solidFill>
            <a:prstDash val="solid"/>
            <a:round/>
            <a:headEnd len="sm" w="sm" type="none"/>
            <a:tailEnd len="sm" w="sm" type="none"/>
          </a:ln>
        </p:spPr>
      </p:cxnSp>
      <p:cxnSp>
        <p:nvCxnSpPr>
          <p:cNvPr id="166" name="Google Shape;166;p5"/>
          <p:cNvCxnSpPr/>
          <p:nvPr/>
        </p:nvCxnSpPr>
        <p:spPr>
          <a:xfrm>
            <a:off x="4191000" y="2667000"/>
            <a:ext cx="0" cy="1828800"/>
          </a:xfrm>
          <a:prstGeom prst="straightConnector1">
            <a:avLst/>
          </a:prstGeom>
          <a:noFill/>
          <a:ln cap="flat" cmpd="sng" w="9525">
            <a:solidFill>
              <a:schemeClr val="dk1"/>
            </a:solidFill>
            <a:prstDash val="solid"/>
            <a:round/>
            <a:headEnd len="sm" w="sm" type="none"/>
            <a:tailEnd len="sm" w="sm" type="none"/>
          </a:ln>
        </p:spPr>
      </p:cxnSp>
      <p:cxnSp>
        <p:nvCxnSpPr>
          <p:cNvPr id="167" name="Google Shape;167;p5"/>
          <p:cNvCxnSpPr/>
          <p:nvPr/>
        </p:nvCxnSpPr>
        <p:spPr>
          <a:xfrm>
            <a:off x="4495800" y="2667000"/>
            <a:ext cx="0" cy="1828800"/>
          </a:xfrm>
          <a:prstGeom prst="straightConnector1">
            <a:avLst/>
          </a:prstGeom>
          <a:noFill/>
          <a:ln cap="flat" cmpd="sng" w="9525">
            <a:solidFill>
              <a:schemeClr val="dk1"/>
            </a:solidFill>
            <a:prstDash val="solid"/>
            <a:round/>
            <a:headEnd len="sm" w="sm" type="none"/>
            <a:tailEnd len="sm" w="sm" type="none"/>
          </a:ln>
        </p:spPr>
      </p:cxnSp>
      <p:sp>
        <p:nvSpPr>
          <p:cNvPr id="168" name="Google Shape;168;p5"/>
          <p:cNvSpPr/>
          <p:nvPr/>
        </p:nvSpPr>
        <p:spPr>
          <a:xfrm>
            <a:off x="1050956" y="2971800"/>
            <a:ext cx="1219200" cy="1066800"/>
          </a:xfrm>
          <a:prstGeom prst="cloud">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69" name="Google Shape;169;p5"/>
          <p:cNvSpPr/>
          <p:nvPr/>
        </p:nvSpPr>
        <p:spPr>
          <a:xfrm>
            <a:off x="3124200" y="3276600"/>
            <a:ext cx="1219200" cy="1066800"/>
          </a:xfrm>
          <a:prstGeom prst="cloud">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cxnSp>
        <p:nvCxnSpPr>
          <p:cNvPr id="170" name="Google Shape;170;p5"/>
          <p:cNvCxnSpPr/>
          <p:nvPr/>
        </p:nvCxnSpPr>
        <p:spPr>
          <a:xfrm>
            <a:off x="914400" y="4343400"/>
            <a:ext cx="0" cy="914400"/>
          </a:xfrm>
          <a:prstGeom prst="straightConnector1">
            <a:avLst/>
          </a:prstGeom>
          <a:noFill/>
          <a:ln cap="flat" cmpd="sng" w="38100">
            <a:solidFill>
              <a:srgbClr val="EFAB00"/>
            </a:solidFill>
            <a:prstDash val="solid"/>
            <a:round/>
            <a:headEnd len="sm" w="sm" type="none"/>
            <a:tailEnd len="med" w="med" type="stealth"/>
          </a:ln>
        </p:spPr>
      </p:cxnSp>
      <p:cxnSp>
        <p:nvCxnSpPr>
          <p:cNvPr id="171" name="Google Shape;171;p5"/>
          <p:cNvCxnSpPr/>
          <p:nvPr/>
        </p:nvCxnSpPr>
        <p:spPr>
          <a:xfrm flipH="1">
            <a:off x="1066800" y="4343400"/>
            <a:ext cx="1981200" cy="914400"/>
          </a:xfrm>
          <a:prstGeom prst="straightConnector1">
            <a:avLst/>
          </a:prstGeom>
          <a:noFill/>
          <a:ln cap="flat" cmpd="sng" w="38100">
            <a:solidFill>
              <a:srgbClr val="EFAB00"/>
            </a:solidFill>
            <a:prstDash val="solid"/>
            <a:round/>
            <a:headEnd len="sm" w="sm" type="none"/>
            <a:tailEnd len="med" w="med" type="stealth"/>
          </a:ln>
        </p:spPr>
      </p:cxnSp>
      <p:sp>
        <p:nvSpPr>
          <p:cNvPr id="172" name="Google Shape;172;p5"/>
          <p:cNvSpPr txBox="1"/>
          <p:nvPr/>
        </p:nvSpPr>
        <p:spPr>
          <a:xfrm>
            <a:off x="304800" y="5257800"/>
            <a:ext cx="41910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Pixels in </a:t>
            </a:r>
            <a:r>
              <a:rPr b="1" i="0" lang="en-US" sz="1800" u="none" cap="none" strike="noStrike">
                <a:solidFill>
                  <a:schemeClr val="dk1"/>
                </a:solidFill>
                <a:latin typeface="Corbel"/>
                <a:ea typeface="Corbel"/>
                <a:cs typeface="Corbel"/>
                <a:sym typeface="Corbel"/>
              </a:rPr>
              <a:t>digital</a:t>
            </a:r>
            <a:r>
              <a:rPr b="0" i="0" lang="en-US" sz="1800" u="none" cap="none" strike="noStrike">
                <a:solidFill>
                  <a:schemeClr val="dk1"/>
                </a:solidFill>
                <a:latin typeface="Corbel"/>
                <a:ea typeface="Corbel"/>
                <a:cs typeface="Corbel"/>
                <a:sym typeface="Corbel"/>
              </a:rPr>
              <a:t> correspondence (same coordinate values in the image domain </a:t>
            </a:r>
            <a:r>
              <a:rPr b="0" i="0" lang="en-US" sz="1800" u="none" cap="none" strike="noStrike">
                <a:solidFill>
                  <a:schemeClr val="dk1"/>
                </a:solidFill>
                <a:latin typeface="Noto Sans Symbols"/>
                <a:ea typeface="Noto Sans Symbols"/>
                <a:cs typeface="Noto Sans Symbols"/>
                <a:sym typeface="Noto Sans Symbols"/>
              </a:rPr>
              <a:t>Ω</a:t>
            </a:r>
            <a:r>
              <a:rPr b="0" i="0" lang="en-US" sz="1800" u="none" cap="none" strike="noStrike">
                <a:solidFill>
                  <a:schemeClr val="dk1"/>
                </a:solidFill>
                <a:latin typeface="Corbel"/>
                <a:ea typeface="Corbel"/>
                <a:cs typeface="Corbel"/>
                <a:sym typeface="Corbel"/>
              </a:rPr>
              <a:t>, not necessarily containing measurements of the same physical point) </a:t>
            </a:r>
            <a:endParaRPr b="0" i="0" sz="1800" u="none" cap="none" strike="noStrike">
              <a:solidFill>
                <a:schemeClr val="dk1"/>
              </a:solidFill>
              <a:latin typeface="Corbel"/>
              <a:ea typeface="Corbel"/>
              <a:cs typeface="Corbel"/>
              <a:sym typeface="Corbel"/>
            </a:endParaRPr>
          </a:p>
        </p:txBody>
      </p:sp>
      <p:sp>
        <p:nvSpPr>
          <p:cNvPr id="173" name="Google Shape;173;p5"/>
          <p:cNvSpPr txBox="1"/>
          <p:nvPr/>
        </p:nvSpPr>
        <p:spPr>
          <a:xfrm>
            <a:off x="4922067" y="4495800"/>
            <a:ext cx="3993333"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Pixels in </a:t>
            </a:r>
            <a:r>
              <a:rPr b="1" i="0" lang="en-US" sz="1800" u="none" cap="none" strike="noStrike">
                <a:solidFill>
                  <a:schemeClr val="dk1"/>
                </a:solidFill>
                <a:latin typeface="Corbel"/>
                <a:ea typeface="Corbel"/>
                <a:cs typeface="Corbel"/>
                <a:sym typeface="Corbel"/>
              </a:rPr>
              <a:t>physical</a:t>
            </a:r>
            <a:r>
              <a:rPr b="0" i="0" lang="en-US" sz="1800" u="none" cap="none" strike="noStrike">
                <a:solidFill>
                  <a:schemeClr val="dk1"/>
                </a:solidFill>
                <a:latin typeface="Corbel"/>
                <a:ea typeface="Corbel"/>
                <a:cs typeface="Corbel"/>
                <a:sym typeface="Corbel"/>
              </a:rPr>
              <a:t> correspondence (containing measurements of the same physical point, but not necessarily the same coordinate values in the image domain </a:t>
            </a:r>
            <a:r>
              <a:rPr b="0" i="0" lang="en-US" sz="1800" u="none" cap="none" strike="noStrike">
                <a:solidFill>
                  <a:schemeClr val="dk1"/>
                </a:solidFill>
                <a:latin typeface="Noto Sans Symbols"/>
                <a:ea typeface="Noto Sans Symbols"/>
                <a:cs typeface="Noto Sans Symbols"/>
                <a:sym typeface="Noto Sans Symbols"/>
              </a:rPr>
              <a:t>Ω</a:t>
            </a:r>
            <a:r>
              <a:rPr b="0" i="0" lang="en-US" sz="1800" u="none" cap="none" strike="noStrike">
                <a:solidFill>
                  <a:schemeClr val="dk1"/>
                </a:solidFill>
                <a:latin typeface="Corbel"/>
                <a:ea typeface="Corbel"/>
                <a:cs typeface="Corbel"/>
                <a:sym typeface="Corbel"/>
              </a:rPr>
              <a:t>) </a:t>
            </a:r>
            <a:endParaRPr b="0" i="0" sz="1800" u="none" cap="none" strike="noStrike">
              <a:solidFill>
                <a:schemeClr val="dk1"/>
              </a:solidFill>
              <a:latin typeface="Corbel"/>
              <a:ea typeface="Corbel"/>
              <a:cs typeface="Corbel"/>
              <a:sym typeface="Corbel"/>
            </a:endParaRPr>
          </a:p>
        </p:txBody>
      </p:sp>
      <p:cxnSp>
        <p:nvCxnSpPr>
          <p:cNvPr id="174" name="Google Shape;174;p5"/>
          <p:cNvCxnSpPr/>
          <p:nvPr/>
        </p:nvCxnSpPr>
        <p:spPr>
          <a:xfrm>
            <a:off x="4114800" y="3657600"/>
            <a:ext cx="914400" cy="990600"/>
          </a:xfrm>
          <a:prstGeom prst="straightConnector1">
            <a:avLst/>
          </a:prstGeom>
          <a:noFill/>
          <a:ln cap="flat" cmpd="sng" w="12700">
            <a:solidFill>
              <a:srgbClr val="FF0000"/>
            </a:solidFill>
            <a:prstDash val="solid"/>
            <a:round/>
            <a:headEnd len="sm" w="sm" type="none"/>
            <a:tailEnd len="med" w="med" type="stealth"/>
          </a:ln>
        </p:spPr>
      </p:cxnSp>
      <p:cxnSp>
        <p:nvCxnSpPr>
          <p:cNvPr id="175" name="Google Shape;175;p5"/>
          <p:cNvCxnSpPr/>
          <p:nvPr/>
        </p:nvCxnSpPr>
        <p:spPr>
          <a:xfrm>
            <a:off x="2057400" y="3581400"/>
            <a:ext cx="2971800" cy="1143000"/>
          </a:xfrm>
          <a:prstGeom prst="straightConnector1">
            <a:avLst/>
          </a:prstGeom>
          <a:noFill/>
          <a:ln cap="rnd" cmpd="sng" w="9525">
            <a:solidFill>
              <a:srgbClr val="FF0000"/>
            </a:solidFill>
            <a:prstDash val="solid"/>
            <a:round/>
            <a:headEnd len="sm" w="sm" type="none"/>
            <a:tailEnd len="med" w="med" type="stealth"/>
          </a:ln>
        </p:spPr>
      </p:cxnSp>
      <p:sp>
        <p:nvSpPr>
          <p:cNvPr id="176" name="Google Shape;176;p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50"/>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Template matching</a:t>
            </a:r>
            <a:endParaRPr/>
          </a:p>
        </p:txBody>
      </p:sp>
      <p:sp>
        <p:nvSpPr>
          <p:cNvPr id="652" name="Google Shape;652;p50"/>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77500" lnSpcReduction="20000"/>
          </a:bodyPr>
          <a:lstStyle/>
          <a:p>
            <a:pPr indent="-320040" lvl="0" marL="438912" rtl="0" algn="l">
              <a:lnSpc>
                <a:spcPct val="100000"/>
              </a:lnSpc>
              <a:spcBef>
                <a:spcPts val="0"/>
              </a:spcBef>
              <a:spcAft>
                <a:spcPts val="0"/>
              </a:spcAft>
              <a:buSzPct val="80000"/>
              <a:buChar char="◼"/>
            </a:pPr>
            <a:r>
              <a:rPr lang="en-US"/>
              <a:t>Let T = template image (smaller) of size h x w and J = larger image of size H x W</a:t>
            </a:r>
            <a:endParaRPr/>
          </a:p>
          <a:p>
            <a:pPr indent="-320040" lvl="0" marL="438912" rtl="0" algn="l">
              <a:lnSpc>
                <a:spcPct val="100000"/>
              </a:lnSpc>
              <a:spcBef>
                <a:spcPts val="0"/>
              </a:spcBef>
              <a:spcAft>
                <a:spcPts val="0"/>
              </a:spcAft>
              <a:buSzPct val="80000"/>
              <a:buChar char="◼"/>
            </a:pPr>
            <a:r>
              <a:rPr lang="en-US"/>
              <a:t>For every pixel (x,y) in J, consider a portion z</a:t>
            </a:r>
            <a:r>
              <a:rPr baseline="-25000" lang="en-US"/>
              <a:t>xy</a:t>
            </a:r>
            <a:r>
              <a:rPr lang="en-US"/>
              <a:t> = J(x:x+w-1,y:y+h-1)</a:t>
            </a:r>
            <a:endParaRPr/>
          </a:p>
          <a:p>
            <a:pPr indent="-320040" lvl="0" marL="438912" rtl="0" algn="l">
              <a:lnSpc>
                <a:spcPct val="100000"/>
              </a:lnSpc>
              <a:spcBef>
                <a:spcPts val="0"/>
              </a:spcBef>
              <a:spcAft>
                <a:spcPts val="0"/>
              </a:spcAft>
              <a:buSzPct val="80000"/>
              <a:buChar char="◼"/>
            </a:pPr>
            <a:r>
              <a:rPr lang="en-US"/>
              <a:t>Select the portion z</a:t>
            </a:r>
            <a:r>
              <a:rPr baseline="-25000" lang="en-US"/>
              <a:t>xy</a:t>
            </a:r>
            <a:r>
              <a:rPr lang="en-US"/>
              <a:t> with smallest MSSD compared to T</a:t>
            </a:r>
            <a:endParaRPr/>
          </a:p>
          <a:p>
            <a:pPr indent="-320040" lvl="0" marL="438912" rtl="0" algn="l">
              <a:lnSpc>
                <a:spcPct val="100000"/>
              </a:lnSpc>
              <a:spcBef>
                <a:spcPts val="0"/>
              </a:spcBef>
              <a:spcAft>
                <a:spcPts val="0"/>
              </a:spcAft>
              <a:buSzPct val="80000"/>
              <a:buChar char="◼"/>
            </a:pPr>
            <a:r>
              <a:rPr lang="en-US"/>
              <a:t>In some variants, the larger image J may be rotated with respect to T.</a:t>
            </a:r>
            <a:endParaRPr/>
          </a:p>
          <a:p>
            <a:pPr indent="-320040" lvl="0" marL="438912" rtl="0" algn="l">
              <a:lnSpc>
                <a:spcPct val="100000"/>
              </a:lnSpc>
              <a:spcBef>
                <a:spcPts val="0"/>
              </a:spcBef>
              <a:spcAft>
                <a:spcPts val="0"/>
              </a:spcAft>
              <a:buSzPct val="80000"/>
              <a:buChar char="◼"/>
            </a:pPr>
            <a:r>
              <a:rPr lang="en-US"/>
              <a:t>In such cases, repeat the above procedure for every rotation of J from (say) -90 to +90 degrees.</a:t>
            </a:r>
            <a:endParaRPr/>
          </a:p>
          <a:p>
            <a:pPr indent="-320040" lvl="0" marL="438912" rtl="0" algn="l">
              <a:lnSpc>
                <a:spcPct val="100000"/>
              </a:lnSpc>
              <a:spcBef>
                <a:spcPts val="0"/>
              </a:spcBef>
              <a:spcAft>
                <a:spcPts val="0"/>
              </a:spcAft>
              <a:buSzPct val="80000"/>
              <a:buChar char="◼"/>
            </a:pPr>
            <a:r>
              <a:rPr lang="en-US"/>
              <a:t>That is for every θ from -90 to +90 degrees, let J</a:t>
            </a:r>
            <a:r>
              <a:rPr baseline="-25000" lang="en-US"/>
              <a:t>θ</a:t>
            </a:r>
            <a:r>
              <a:rPr lang="en-US"/>
              <a:t>  be a rotated version of J. Now consider all z</a:t>
            </a:r>
            <a:r>
              <a:rPr baseline="-25000" lang="en-US"/>
              <a:t>xy</a:t>
            </a:r>
            <a:r>
              <a:rPr lang="en-US"/>
              <a:t> in J</a:t>
            </a:r>
            <a:r>
              <a:rPr baseline="-25000" lang="en-US"/>
              <a:t>θ</a:t>
            </a:r>
            <a:r>
              <a:rPr lang="en-US"/>
              <a:t> and report the (x,y, θ) triple that produces the least MSSD with respect to T.</a:t>
            </a:r>
            <a:endParaRPr/>
          </a:p>
          <a:p>
            <a:pPr indent="-194056" lvl="0" marL="438912" rtl="0" algn="l">
              <a:lnSpc>
                <a:spcPct val="100000"/>
              </a:lnSpc>
              <a:spcBef>
                <a:spcPts val="0"/>
              </a:spcBef>
              <a:spcAft>
                <a:spcPts val="0"/>
              </a:spcAft>
              <a:buSzPct val="80000"/>
              <a:buNone/>
            </a:pPr>
            <a:r>
              <a:t/>
            </a:r>
            <a:endParaRPr/>
          </a:p>
        </p:txBody>
      </p:sp>
      <p:sp>
        <p:nvSpPr>
          <p:cNvPr id="653" name="Google Shape;653;p5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1"/>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Image Panoramas</a:t>
            </a:r>
            <a:endParaRPr/>
          </a:p>
        </p:txBody>
      </p:sp>
      <p:pic>
        <p:nvPicPr>
          <p:cNvPr descr="http://cs.bath.ac.uk/brown/autostitch/splash.png" id="659" name="Google Shape;659;p51"/>
          <p:cNvPicPr preferRelativeResize="0"/>
          <p:nvPr/>
        </p:nvPicPr>
        <p:blipFill rotWithShape="1">
          <a:blip r:embed="rId3">
            <a:alphaModFix/>
          </a:blip>
          <a:srcRect b="0" l="0" r="0" t="0"/>
          <a:stretch/>
        </p:blipFill>
        <p:spPr>
          <a:xfrm>
            <a:off x="0" y="1295400"/>
            <a:ext cx="4286250" cy="5143501"/>
          </a:xfrm>
          <a:prstGeom prst="rect">
            <a:avLst/>
          </a:prstGeom>
          <a:noFill/>
          <a:ln>
            <a:noFill/>
          </a:ln>
        </p:spPr>
      </p:pic>
      <p:sp>
        <p:nvSpPr>
          <p:cNvPr id="660" name="Google Shape;660;p51"/>
          <p:cNvSpPr/>
          <p:nvPr/>
        </p:nvSpPr>
        <p:spPr>
          <a:xfrm>
            <a:off x="4286250" y="1828800"/>
            <a:ext cx="4572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http://cs.bath.ac.uk/brown/autostitch/autostitch.html</a:t>
            </a:r>
            <a:endParaRPr b="0" i="0" sz="1400" u="none" cap="none" strike="noStrike">
              <a:solidFill>
                <a:srgbClr val="000000"/>
              </a:solidFill>
              <a:latin typeface="Arial"/>
              <a:ea typeface="Arial"/>
              <a:cs typeface="Arial"/>
              <a:sym typeface="Arial"/>
            </a:endParaRPr>
          </a:p>
        </p:txBody>
      </p:sp>
      <p:sp>
        <p:nvSpPr>
          <p:cNvPr id="661" name="Google Shape;661;p51"/>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62" name="Google Shape;662;p51"/>
          <p:cNvSpPr txBox="1"/>
          <p:nvPr/>
        </p:nvSpPr>
        <p:spPr>
          <a:xfrm>
            <a:off x="4572000" y="2895600"/>
            <a:ext cx="4419600"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 camera has a limited field of view. A scene may have much larger “area” than what can be captured from a single camera.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So one can acquire multiple images, each from a different viewpoint, and you need to stitch these together to form a panorama or mosaic. The stitching involves more complicated motion models (called homography) than what you have studied in this course.</a:t>
            </a:r>
            <a:endParaRPr b="0" i="0" sz="1800" u="none" cap="none" strike="noStrike">
              <a:solidFill>
                <a:schemeClr val="dk1"/>
              </a:solidFill>
              <a:latin typeface="Corbel"/>
              <a:ea typeface="Corbel"/>
              <a:cs typeface="Corbel"/>
              <a:sym typeface="Corbe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52"/>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What we learnt..</a:t>
            </a:r>
            <a:endParaRPr/>
          </a:p>
        </p:txBody>
      </p:sp>
      <p:sp>
        <p:nvSpPr>
          <p:cNvPr id="668" name="Google Shape;668;p52"/>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Affine motion model</a:t>
            </a:r>
            <a:endParaRPr/>
          </a:p>
          <a:p>
            <a:pPr indent="-320040" lvl="0" marL="438912" rtl="0" algn="l">
              <a:lnSpc>
                <a:spcPct val="100000"/>
              </a:lnSpc>
              <a:spcBef>
                <a:spcPts val="0"/>
              </a:spcBef>
              <a:spcAft>
                <a:spcPts val="0"/>
              </a:spcAft>
              <a:buSzPts val="2560"/>
              <a:buChar char="◼"/>
            </a:pPr>
            <a:r>
              <a:rPr lang="en-US"/>
              <a:t>Forward and reverse image warping</a:t>
            </a:r>
            <a:endParaRPr/>
          </a:p>
          <a:p>
            <a:pPr indent="-320040" lvl="0" marL="438912" rtl="0" algn="l">
              <a:lnSpc>
                <a:spcPct val="100000"/>
              </a:lnSpc>
              <a:spcBef>
                <a:spcPts val="0"/>
              </a:spcBef>
              <a:spcAft>
                <a:spcPts val="0"/>
              </a:spcAft>
              <a:buSzPts val="2560"/>
              <a:buChar char="◼"/>
            </a:pPr>
            <a:r>
              <a:rPr lang="en-US"/>
              <a:t>Field of view during image alignment</a:t>
            </a:r>
            <a:endParaRPr/>
          </a:p>
          <a:p>
            <a:pPr indent="-320040" lvl="0" marL="438912" rtl="0" algn="l">
              <a:lnSpc>
                <a:spcPct val="100000"/>
              </a:lnSpc>
              <a:spcBef>
                <a:spcPts val="0"/>
              </a:spcBef>
              <a:spcAft>
                <a:spcPts val="0"/>
              </a:spcAft>
              <a:buSzPts val="2560"/>
              <a:buChar char="◼"/>
            </a:pPr>
            <a:r>
              <a:rPr lang="en-US"/>
              <a:t>Measures for Image alignment: sum of squared differences, normalized cross-correlation, joint entropy</a:t>
            </a:r>
            <a:endParaRPr/>
          </a:p>
        </p:txBody>
      </p:sp>
      <p:sp>
        <p:nvSpPr>
          <p:cNvPr id="669" name="Google Shape;669;p52"/>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3"/>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What we didn’t learn</a:t>
            </a:r>
            <a:endParaRPr/>
          </a:p>
        </p:txBody>
      </p:sp>
      <p:sp>
        <p:nvSpPr>
          <p:cNvPr id="675" name="Google Shape;675;p53"/>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Complicated motion models: higher degree polynomials, non-rigid models (example: motion of an amoeba, motion of the heart during the cardiac cycle, facial expressions, etc.)</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Efficient techniques for optimizing the measure for image alignment</a:t>
            </a:r>
            <a:endParaRPr/>
          </a:p>
          <a:p>
            <a:pPr indent="-157480" lvl="0" marL="438912" rtl="0" algn="l">
              <a:lnSpc>
                <a:spcPct val="100000"/>
              </a:lnSpc>
              <a:spcBef>
                <a:spcPts val="0"/>
              </a:spcBef>
              <a:spcAft>
                <a:spcPts val="0"/>
              </a:spcAft>
              <a:buSzPts val="2560"/>
              <a:buNone/>
            </a:pPr>
            <a:r>
              <a:t/>
            </a:r>
            <a:endParaRPr/>
          </a:p>
          <a:p>
            <a:pPr indent="-157480" lvl="0" marL="438912" rtl="0" algn="l">
              <a:lnSpc>
                <a:spcPct val="100000"/>
              </a:lnSpc>
              <a:spcBef>
                <a:spcPts val="0"/>
              </a:spcBef>
              <a:spcAft>
                <a:spcPts val="0"/>
              </a:spcAft>
              <a:buSzPts val="2560"/>
              <a:buNone/>
            </a:pPr>
            <a:r>
              <a:t/>
            </a:r>
            <a:endParaRPr/>
          </a:p>
        </p:txBody>
      </p:sp>
      <p:sp>
        <p:nvSpPr>
          <p:cNvPr id="676" name="Google Shape;676;p5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Image Alignment</a:t>
            </a:r>
            <a:endParaRPr/>
          </a:p>
        </p:txBody>
      </p:sp>
      <p:sp>
        <p:nvSpPr>
          <p:cNvPr id="182" name="Google Shape;182;p6"/>
          <p:cNvSpPr txBox="1"/>
          <p:nvPr>
            <p:ph idx="1" type="body"/>
          </p:nvPr>
        </p:nvSpPr>
        <p:spPr>
          <a:xfrm>
            <a:off x="0" y="1524000"/>
            <a:ext cx="6781800" cy="4625609"/>
          </a:xfrm>
          <a:prstGeom prst="rect">
            <a:avLst/>
          </a:prstGeom>
          <a:noFill/>
          <a:ln>
            <a:noFill/>
          </a:ln>
        </p:spPr>
        <p:txBody>
          <a:bodyPr anchorCtr="0" anchor="t" bIns="45700" lIns="54850" spcFirstLastPara="1" rIns="91425" wrap="square" tIns="91425">
            <a:normAutofit fontScale="85000" lnSpcReduction="20000"/>
          </a:bodyPr>
          <a:lstStyle/>
          <a:p>
            <a:pPr indent="-320040" lvl="0" marL="438912" rtl="0" algn="l">
              <a:lnSpc>
                <a:spcPct val="100000"/>
              </a:lnSpc>
              <a:spcBef>
                <a:spcPts val="0"/>
              </a:spcBef>
              <a:spcAft>
                <a:spcPts val="0"/>
              </a:spcAft>
              <a:buSzPct val="80000"/>
              <a:buChar char="◼"/>
            </a:pPr>
            <a:r>
              <a:rPr b="1" lang="en-US"/>
              <a:t>I</a:t>
            </a:r>
            <a:r>
              <a:rPr b="1" baseline="-25000" lang="en-US"/>
              <a:t>1</a:t>
            </a:r>
            <a:r>
              <a:rPr lang="en-US"/>
              <a:t> and </a:t>
            </a:r>
            <a:r>
              <a:rPr b="1" lang="en-US"/>
              <a:t>I</a:t>
            </a:r>
            <a:r>
              <a:rPr b="1" baseline="-25000" lang="en-US"/>
              <a:t>2</a:t>
            </a:r>
            <a:r>
              <a:rPr lang="en-US"/>
              <a:t> are said to be aligned if for every (</a:t>
            </a:r>
            <a:r>
              <a:rPr i="1" lang="en-US"/>
              <a:t>x,y</a:t>
            </a:r>
            <a:r>
              <a:rPr lang="en-US"/>
              <a:t>)</a:t>
            </a:r>
            <a:r>
              <a:rPr b="1" lang="en-US"/>
              <a:t> </a:t>
            </a:r>
            <a:r>
              <a:rPr lang="en-US"/>
              <a:t>in the domain </a:t>
            </a:r>
            <a:r>
              <a:rPr lang="en-US">
                <a:latin typeface="Noto Sans Symbols"/>
                <a:ea typeface="Noto Sans Symbols"/>
                <a:cs typeface="Noto Sans Symbols"/>
                <a:sym typeface="Noto Sans Symbols"/>
              </a:rPr>
              <a:t>Ω</a:t>
            </a:r>
            <a:r>
              <a:rPr lang="en-US"/>
              <a:t>, the pixels at (x,y) in </a:t>
            </a:r>
            <a:r>
              <a:rPr b="1" lang="en-US"/>
              <a:t>I</a:t>
            </a:r>
            <a:r>
              <a:rPr b="1" baseline="-25000" lang="en-US"/>
              <a:t>1</a:t>
            </a:r>
            <a:r>
              <a:rPr lang="en-US"/>
              <a:t> and </a:t>
            </a:r>
            <a:r>
              <a:rPr b="1" lang="en-US"/>
              <a:t>I</a:t>
            </a:r>
            <a:r>
              <a:rPr b="1" baseline="-25000" lang="en-US"/>
              <a:t>2</a:t>
            </a:r>
            <a:r>
              <a:rPr lang="en-US"/>
              <a:t> are in physical correspondence.</a:t>
            </a:r>
            <a:endParaRPr/>
          </a:p>
          <a:p>
            <a:pPr indent="-181864"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If not, the images are said to be </a:t>
            </a:r>
            <a:r>
              <a:rPr b="1" lang="en-US"/>
              <a:t>misaligned</a:t>
            </a:r>
            <a:r>
              <a:rPr lang="en-US"/>
              <a:t> with respect to each other. </a:t>
            </a:r>
            <a:endParaRPr/>
          </a:p>
          <a:p>
            <a:pPr indent="-181864"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Or we say there is </a:t>
            </a:r>
            <a:r>
              <a:rPr b="1" lang="en-US"/>
              <a:t>relative motion</a:t>
            </a:r>
            <a:r>
              <a:rPr lang="en-US"/>
              <a:t> between the images.</a:t>
            </a:r>
            <a:endParaRPr/>
          </a:p>
          <a:p>
            <a:pPr indent="-181864" lvl="0" marL="438912" rtl="0" algn="l">
              <a:lnSpc>
                <a:spcPct val="100000"/>
              </a:lnSpc>
              <a:spcBef>
                <a:spcPts val="0"/>
              </a:spcBef>
              <a:spcAft>
                <a:spcPts val="0"/>
              </a:spcAft>
              <a:buSzPct val="80000"/>
              <a:buNone/>
            </a:pPr>
            <a:r>
              <a:t/>
            </a:r>
            <a:endParaRPr/>
          </a:p>
          <a:p>
            <a:pPr indent="-320040" lvl="0" marL="438912" rtl="0" algn="l">
              <a:lnSpc>
                <a:spcPct val="100000"/>
              </a:lnSpc>
              <a:spcBef>
                <a:spcPts val="0"/>
              </a:spcBef>
              <a:spcAft>
                <a:spcPts val="0"/>
              </a:spcAft>
              <a:buSzPct val="80000"/>
              <a:buChar char="◼"/>
            </a:pPr>
            <a:r>
              <a:rPr lang="en-US"/>
              <a:t>Image alignment (also called </a:t>
            </a:r>
            <a:r>
              <a:rPr b="1" lang="en-US"/>
              <a:t>registration</a:t>
            </a:r>
            <a:r>
              <a:rPr lang="en-US"/>
              <a:t>) is the process of correcting for the relative motion between </a:t>
            </a:r>
            <a:r>
              <a:rPr b="1" lang="en-US"/>
              <a:t>I</a:t>
            </a:r>
            <a:r>
              <a:rPr b="1" baseline="-25000" lang="en-US"/>
              <a:t>1</a:t>
            </a:r>
            <a:r>
              <a:rPr lang="en-US"/>
              <a:t> and </a:t>
            </a:r>
            <a:r>
              <a:rPr b="1" lang="en-US"/>
              <a:t>I</a:t>
            </a:r>
            <a:r>
              <a:rPr b="1" baseline="-25000" lang="en-US"/>
              <a:t>2</a:t>
            </a:r>
            <a:r>
              <a:rPr lang="en-US"/>
              <a:t>.</a:t>
            </a:r>
            <a:endParaRPr/>
          </a:p>
        </p:txBody>
      </p:sp>
      <p:sp>
        <p:nvSpPr>
          <p:cNvPr id="183" name="Google Shape;183;p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im1" id="184" name="Google Shape;184;p6"/>
          <p:cNvPicPr preferRelativeResize="0"/>
          <p:nvPr/>
        </p:nvPicPr>
        <p:blipFill rotWithShape="1">
          <a:blip r:embed="rId3">
            <a:alphaModFix/>
          </a:blip>
          <a:srcRect b="0" l="0" r="0" t="0"/>
          <a:stretch/>
        </p:blipFill>
        <p:spPr>
          <a:xfrm>
            <a:off x="7058025" y="1447800"/>
            <a:ext cx="2085975" cy="1743075"/>
          </a:xfrm>
          <a:prstGeom prst="rect">
            <a:avLst/>
          </a:prstGeom>
          <a:noFill/>
          <a:ln>
            <a:noFill/>
          </a:ln>
        </p:spPr>
      </p:pic>
      <p:pic>
        <p:nvPicPr>
          <p:cNvPr descr="im2" id="185" name="Google Shape;185;p6"/>
          <p:cNvPicPr preferRelativeResize="0"/>
          <p:nvPr/>
        </p:nvPicPr>
        <p:blipFill rotWithShape="1">
          <a:blip r:embed="rId4">
            <a:alphaModFix/>
          </a:blip>
          <a:srcRect b="0" l="0" r="0" t="0"/>
          <a:stretch/>
        </p:blipFill>
        <p:spPr>
          <a:xfrm>
            <a:off x="7058025" y="3352800"/>
            <a:ext cx="2085975" cy="1743075"/>
          </a:xfrm>
          <a:prstGeom prst="rect">
            <a:avLst/>
          </a:prstGeom>
          <a:noFill/>
          <a:ln>
            <a:noFill/>
          </a:ln>
        </p:spPr>
      </p:pic>
      <p:sp>
        <p:nvSpPr>
          <p:cNvPr id="186" name="Google Shape;186;p6"/>
          <p:cNvSpPr txBox="1"/>
          <p:nvPr/>
        </p:nvSpPr>
        <p:spPr>
          <a:xfrm>
            <a:off x="7058025" y="5202625"/>
            <a:ext cx="1941000" cy="10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orbel"/>
                <a:ea typeface="Corbel"/>
                <a:cs typeface="Corbel"/>
                <a:sym typeface="Corbel"/>
              </a:rPr>
              <a:t>Image taken from the Brainweb database of the Montreal Neurological Institute</a:t>
            </a:r>
            <a:endParaRPr>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Motion Models</a:t>
            </a:r>
            <a:endParaRPr/>
          </a:p>
        </p:txBody>
      </p:sp>
      <p:sp>
        <p:nvSpPr>
          <p:cNvPr id="192" name="Google Shape;192;p7"/>
          <p:cNvSpPr txBox="1"/>
          <p:nvPr>
            <p:ph idx="1" type="body"/>
          </p:nvPr>
        </p:nvSpPr>
        <p:spPr>
          <a:xfrm>
            <a:off x="381000" y="1524000"/>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Let us denote the coordinates in </a:t>
            </a:r>
            <a:r>
              <a:rPr b="1" lang="en-US"/>
              <a:t>I</a:t>
            </a:r>
            <a:r>
              <a:rPr b="1" baseline="-25000" lang="en-US"/>
              <a:t>1</a:t>
            </a:r>
            <a:r>
              <a:rPr lang="en-US"/>
              <a:t> as (x</a:t>
            </a:r>
            <a:r>
              <a:rPr baseline="-25000" lang="en-US"/>
              <a:t>1</a:t>
            </a:r>
            <a:r>
              <a:rPr lang="en-US"/>
              <a:t>,y</a:t>
            </a:r>
            <a:r>
              <a:rPr baseline="-25000" lang="en-US"/>
              <a:t>1</a:t>
            </a:r>
            <a:r>
              <a:rPr lang="en-US"/>
              <a:t>) and those in </a:t>
            </a:r>
            <a:r>
              <a:rPr b="1" lang="en-US"/>
              <a:t>I</a:t>
            </a:r>
            <a:r>
              <a:rPr b="1" baseline="-25000" lang="en-US"/>
              <a:t>2</a:t>
            </a:r>
            <a:r>
              <a:rPr lang="en-US"/>
              <a:t> as (x</a:t>
            </a:r>
            <a:r>
              <a:rPr baseline="-25000" lang="en-US"/>
              <a:t>2</a:t>
            </a:r>
            <a:r>
              <a:rPr lang="en-US"/>
              <a:t>,y</a:t>
            </a:r>
            <a:r>
              <a:rPr baseline="-25000" lang="en-US"/>
              <a:t>2</a:t>
            </a:r>
            <a:r>
              <a:rPr lang="en-US"/>
              <a:t>).</a:t>
            </a:r>
            <a:endParaRPr/>
          </a:p>
          <a:p>
            <a:pPr indent="-320040" lvl="0" marL="438912" rtl="0" algn="l">
              <a:lnSpc>
                <a:spcPct val="100000"/>
              </a:lnSpc>
              <a:spcBef>
                <a:spcPts val="0"/>
              </a:spcBef>
              <a:spcAft>
                <a:spcPts val="0"/>
              </a:spcAft>
              <a:buSzPts val="2560"/>
              <a:buChar char="◼"/>
            </a:pPr>
            <a:r>
              <a:rPr lang="en-US"/>
              <a:t>Translation:</a:t>
            </a:r>
            <a:endParaRPr/>
          </a:p>
          <a:p>
            <a:pPr indent="-157480" lvl="0" marL="438912" rtl="0" algn="l">
              <a:lnSpc>
                <a:spcPct val="100000"/>
              </a:lnSpc>
              <a:spcBef>
                <a:spcPts val="0"/>
              </a:spcBef>
              <a:spcAft>
                <a:spcPts val="0"/>
              </a:spcAft>
              <a:buSzPts val="2560"/>
              <a:buNone/>
            </a:pPr>
            <a:r>
              <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Rotation about point (0,0)</a:t>
            </a:r>
            <a:r>
              <a:rPr b="1" lang="en-US"/>
              <a:t> </a:t>
            </a:r>
            <a:r>
              <a:rPr lang="en-US"/>
              <a:t>anti-clockwise through angle </a:t>
            </a:r>
            <a:r>
              <a:rPr lang="en-US">
                <a:latin typeface="Noto Sans Symbols"/>
                <a:ea typeface="Noto Sans Symbols"/>
                <a:cs typeface="Noto Sans Symbols"/>
                <a:sym typeface="Noto Sans Symbols"/>
              </a:rPr>
              <a:t>θ</a:t>
            </a:r>
            <a:endParaRPr>
              <a:latin typeface="Noto Sans Symbols"/>
              <a:ea typeface="Noto Sans Symbols"/>
              <a:cs typeface="Noto Sans Symbols"/>
              <a:sym typeface="Noto Sans Symbols"/>
            </a:endParaRPr>
          </a:p>
        </p:txBody>
      </p:sp>
      <p:pic>
        <p:nvPicPr>
          <p:cNvPr id="193" name="Google Shape;193;p7"/>
          <p:cNvPicPr preferRelativeResize="0"/>
          <p:nvPr/>
        </p:nvPicPr>
        <p:blipFill rotWithShape="1">
          <a:blip r:embed="rId3">
            <a:alphaModFix/>
          </a:blip>
          <a:srcRect b="0" l="0" r="0" t="0"/>
          <a:stretch/>
        </p:blipFill>
        <p:spPr>
          <a:xfrm>
            <a:off x="3124200" y="2590800"/>
            <a:ext cx="3806825" cy="1625600"/>
          </a:xfrm>
          <a:prstGeom prst="rect">
            <a:avLst/>
          </a:prstGeom>
          <a:noFill/>
          <a:ln>
            <a:noFill/>
          </a:ln>
        </p:spPr>
      </p:pic>
      <p:pic>
        <p:nvPicPr>
          <p:cNvPr id="194" name="Google Shape;194;p7"/>
          <p:cNvPicPr preferRelativeResize="0"/>
          <p:nvPr/>
        </p:nvPicPr>
        <p:blipFill rotWithShape="1">
          <a:blip r:embed="rId4">
            <a:alphaModFix/>
          </a:blip>
          <a:srcRect b="0" l="0" r="0" t="0"/>
          <a:stretch/>
        </p:blipFill>
        <p:spPr>
          <a:xfrm>
            <a:off x="1127125" y="4989513"/>
            <a:ext cx="2930525" cy="1582737"/>
          </a:xfrm>
          <a:prstGeom prst="rect">
            <a:avLst/>
          </a:prstGeom>
          <a:noFill/>
          <a:ln>
            <a:noFill/>
          </a:ln>
        </p:spPr>
      </p:pic>
      <p:sp>
        <p:nvSpPr>
          <p:cNvPr id="195" name="Google Shape;195;p7"/>
          <p:cNvSpPr txBox="1"/>
          <p:nvPr/>
        </p:nvSpPr>
        <p:spPr>
          <a:xfrm>
            <a:off x="4953000" y="5943600"/>
            <a:ext cx="25146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2D Rotation matrix  (orthonormal matrix)</a:t>
            </a:r>
            <a:endParaRPr b="0" i="0" sz="1800" u="none" cap="none" strike="noStrike">
              <a:solidFill>
                <a:schemeClr val="dk1"/>
              </a:solidFill>
              <a:latin typeface="Corbel"/>
              <a:ea typeface="Corbel"/>
              <a:cs typeface="Corbel"/>
              <a:sym typeface="Corbel"/>
            </a:endParaRPr>
          </a:p>
        </p:txBody>
      </p:sp>
      <p:cxnSp>
        <p:nvCxnSpPr>
          <p:cNvPr id="196" name="Google Shape;196;p7"/>
          <p:cNvCxnSpPr/>
          <p:nvPr/>
        </p:nvCxnSpPr>
        <p:spPr>
          <a:xfrm>
            <a:off x="2438400" y="6172200"/>
            <a:ext cx="2514600" cy="228600"/>
          </a:xfrm>
          <a:prstGeom prst="straightConnector1">
            <a:avLst/>
          </a:prstGeom>
          <a:noFill/>
          <a:ln cap="flat" cmpd="sng" w="38100">
            <a:solidFill>
              <a:srgbClr val="EFAB00"/>
            </a:solidFill>
            <a:prstDash val="solid"/>
            <a:round/>
            <a:headEnd len="sm" w="sm" type="none"/>
            <a:tailEnd len="med" w="med" type="stealth"/>
          </a:ln>
        </p:spPr>
      </p:cxnSp>
      <p:sp>
        <p:nvSpPr>
          <p:cNvPr id="197" name="Google Shape;197;p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8"/>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Motion Models</a:t>
            </a:r>
            <a:endParaRPr/>
          </a:p>
        </p:txBody>
      </p:sp>
      <p:sp>
        <p:nvSpPr>
          <p:cNvPr id="203" name="Google Shape;203;p8"/>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Rotation about point (x</a:t>
            </a:r>
            <a:r>
              <a:rPr baseline="-25000" lang="en-US"/>
              <a:t>c</a:t>
            </a:r>
            <a:r>
              <a:rPr lang="en-US"/>
              <a:t>,y</a:t>
            </a:r>
            <a:r>
              <a:rPr baseline="-25000" lang="en-US"/>
              <a:t>c</a:t>
            </a:r>
            <a:r>
              <a:rPr lang="en-US"/>
              <a:t>)</a:t>
            </a:r>
            <a:r>
              <a:rPr b="1" lang="en-US"/>
              <a:t> </a:t>
            </a:r>
            <a:r>
              <a:rPr lang="en-US"/>
              <a:t>anti-clockwise through angle </a:t>
            </a:r>
            <a:r>
              <a:rPr lang="en-US">
                <a:latin typeface="Noto Sans Symbols"/>
                <a:ea typeface="Noto Sans Symbols"/>
                <a:cs typeface="Noto Sans Symbols"/>
                <a:sym typeface="Noto Sans Symbols"/>
              </a:rPr>
              <a:t>θ</a:t>
            </a:r>
            <a:endParaRPr>
              <a:latin typeface="Noto Sans Symbols"/>
              <a:ea typeface="Noto Sans Symbols"/>
              <a:cs typeface="Noto Sans Symbols"/>
              <a:sym typeface="Noto Sans Symbols"/>
            </a:endParaRPr>
          </a:p>
        </p:txBody>
      </p:sp>
      <p:pic>
        <p:nvPicPr>
          <p:cNvPr id="204" name="Google Shape;204;p8"/>
          <p:cNvPicPr preferRelativeResize="0"/>
          <p:nvPr/>
        </p:nvPicPr>
        <p:blipFill rotWithShape="1">
          <a:blip r:embed="rId3">
            <a:alphaModFix/>
          </a:blip>
          <a:srcRect b="0" l="0" r="0" t="0"/>
          <a:stretch/>
        </p:blipFill>
        <p:spPr>
          <a:xfrm>
            <a:off x="746125" y="2855913"/>
            <a:ext cx="3998913" cy="1968500"/>
          </a:xfrm>
          <a:prstGeom prst="rect">
            <a:avLst/>
          </a:prstGeom>
          <a:noFill/>
          <a:ln>
            <a:noFill/>
          </a:ln>
        </p:spPr>
      </p:pic>
      <p:sp>
        <p:nvSpPr>
          <p:cNvPr id="205" name="Google Shape;205;p8"/>
          <p:cNvSpPr txBox="1"/>
          <p:nvPr/>
        </p:nvSpPr>
        <p:spPr>
          <a:xfrm>
            <a:off x="609600" y="5029200"/>
            <a:ext cx="6934200"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-Perform translation such that (x</a:t>
            </a:r>
            <a:r>
              <a:rPr b="0" baseline="-25000" i="0" lang="en-US" sz="1800" u="none" cap="none" strike="noStrike">
                <a:solidFill>
                  <a:schemeClr val="dk1"/>
                </a:solidFill>
                <a:latin typeface="Corbel"/>
                <a:ea typeface="Corbel"/>
                <a:cs typeface="Corbel"/>
                <a:sym typeface="Corbel"/>
              </a:rPr>
              <a:t>c</a:t>
            </a:r>
            <a:r>
              <a:rPr b="0" i="0" lang="en-US" sz="1800" u="none" cap="none" strike="noStrike">
                <a:solidFill>
                  <a:schemeClr val="dk1"/>
                </a:solidFill>
                <a:latin typeface="Corbel"/>
                <a:ea typeface="Corbel"/>
                <a:cs typeface="Corbel"/>
                <a:sym typeface="Corbel"/>
              </a:rPr>
              <a:t>,y</a:t>
            </a:r>
            <a:r>
              <a:rPr b="0" baseline="-25000" i="0" lang="en-US" sz="1800" u="none" cap="none" strike="noStrike">
                <a:solidFill>
                  <a:schemeClr val="dk1"/>
                </a:solidFill>
                <a:latin typeface="Corbel"/>
                <a:ea typeface="Corbel"/>
                <a:cs typeface="Corbel"/>
                <a:sym typeface="Corbel"/>
              </a:rPr>
              <a:t>c</a:t>
            </a:r>
            <a:r>
              <a:rPr b="0" i="0" lang="en-US" sz="1800" u="none" cap="none" strike="noStrike">
                <a:solidFill>
                  <a:schemeClr val="dk1"/>
                </a:solidFill>
                <a:latin typeface="Corbel"/>
                <a:ea typeface="Corbel"/>
                <a:cs typeface="Corbel"/>
                <a:sym typeface="Corbel"/>
              </a:rPr>
              <a:t>) coincides with the origin (0,0).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-Rotate about the new origin.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-Translate back.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-The extra ones (third row) are called </a:t>
            </a:r>
            <a:r>
              <a:rPr b="1" i="0" lang="en-US" sz="1800" u="none" cap="none" strike="noStrike">
                <a:solidFill>
                  <a:schemeClr val="dk1"/>
                </a:solidFill>
                <a:latin typeface="Corbel"/>
                <a:ea typeface="Corbel"/>
                <a:cs typeface="Corbel"/>
                <a:sym typeface="Corbel"/>
              </a:rPr>
              <a:t>homogeneous coordinates</a:t>
            </a:r>
            <a:r>
              <a:rPr b="0" i="0" lang="en-US" sz="1800" u="none" cap="none" strike="noStrike">
                <a:solidFill>
                  <a:schemeClr val="dk1"/>
                </a:solidFill>
                <a:latin typeface="Corbel"/>
                <a:ea typeface="Corbel"/>
                <a:cs typeface="Corbel"/>
                <a:sym typeface="Corbel"/>
              </a:rPr>
              <a:t> – they facilitate using matrix multiplication to represent translations.</a:t>
            </a:r>
            <a:endParaRPr b="0" i="0" sz="1800" u="none" cap="none" strike="noStrike">
              <a:solidFill>
                <a:schemeClr val="dk1"/>
              </a:solidFill>
              <a:latin typeface="Corbel"/>
              <a:ea typeface="Corbel"/>
              <a:cs typeface="Corbel"/>
              <a:sym typeface="Corbel"/>
            </a:endParaRPr>
          </a:p>
        </p:txBody>
      </p:sp>
      <p:sp>
        <p:nvSpPr>
          <p:cNvPr id="206" name="Google Shape;206;p8"/>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9"/>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lnSpc>
                <a:spcPct val="100000"/>
              </a:lnSpc>
              <a:spcBef>
                <a:spcPts val="0"/>
              </a:spcBef>
              <a:spcAft>
                <a:spcPts val="0"/>
              </a:spcAft>
              <a:buClr>
                <a:srgbClr val="FFC700"/>
              </a:buClr>
              <a:buSzPts val="4500"/>
              <a:buFont typeface="Corbel"/>
              <a:buNone/>
            </a:pPr>
            <a:r>
              <a:rPr lang="en-US"/>
              <a:t>Motion Models</a:t>
            </a:r>
            <a:endParaRPr/>
          </a:p>
        </p:txBody>
      </p:sp>
      <p:sp>
        <p:nvSpPr>
          <p:cNvPr id="212" name="Google Shape;212;p9"/>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lnSpc>
                <a:spcPct val="100000"/>
              </a:lnSpc>
              <a:spcBef>
                <a:spcPts val="0"/>
              </a:spcBef>
              <a:spcAft>
                <a:spcPts val="0"/>
              </a:spcAft>
              <a:buSzPts val="2560"/>
              <a:buChar char="◼"/>
            </a:pPr>
            <a:r>
              <a:rPr lang="en-US"/>
              <a:t>Rotation and translation:</a:t>
            </a:r>
            <a:endParaRPr/>
          </a:p>
          <a:p>
            <a:pPr indent="-157480" lvl="0" marL="438912" rtl="0" algn="l">
              <a:lnSpc>
                <a:spcPct val="100000"/>
              </a:lnSpc>
              <a:spcBef>
                <a:spcPts val="0"/>
              </a:spcBef>
              <a:spcAft>
                <a:spcPts val="0"/>
              </a:spcAft>
              <a:buSzPts val="2560"/>
              <a:buNone/>
            </a:pPr>
            <a:r>
              <a:t/>
            </a:r>
            <a:endParaRPr/>
          </a:p>
          <a:p>
            <a:pPr indent="-157480" lvl="0" marL="438912" rtl="0" algn="l">
              <a:lnSpc>
                <a:spcPct val="100000"/>
              </a:lnSpc>
              <a:spcBef>
                <a:spcPts val="0"/>
              </a:spcBef>
              <a:spcAft>
                <a:spcPts val="0"/>
              </a:spcAft>
              <a:buSzPts val="2560"/>
              <a:buNone/>
            </a:pPr>
            <a:r>
              <a:t/>
            </a:r>
            <a:endParaRPr/>
          </a:p>
          <a:p>
            <a:pPr indent="-157480" lvl="0" marL="438912" rtl="0" algn="l">
              <a:lnSpc>
                <a:spcPct val="100000"/>
              </a:lnSpc>
              <a:spcBef>
                <a:spcPts val="0"/>
              </a:spcBef>
              <a:spcAft>
                <a:spcPts val="0"/>
              </a:spcAft>
              <a:buSzPts val="2560"/>
              <a:buNone/>
            </a:pPr>
            <a:r>
              <a:t/>
            </a:r>
            <a:endParaRPr/>
          </a:p>
          <a:p>
            <a:pPr indent="-157480" lvl="0" marL="438912" rtl="0" algn="l">
              <a:lnSpc>
                <a:spcPct val="100000"/>
              </a:lnSpc>
              <a:spcBef>
                <a:spcPts val="0"/>
              </a:spcBef>
              <a:spcAft>
                <a:spcPts val="0"/>
              </a:spcAft>
              <a:buSzPts val="2560"/>
              <a:buNone/>
            </a:pPr>
            <a:r>
              <a:t/>
            </a:r>
            <a:endParaRPr/>
          </a:p>
          <a:p>
            <a:pPr indent="-320040" lvl="0" marL="438912" rtl="0" algn="l">
              <a:lnSpc>
                <a:spcPct val="100000"/>
              </a:lnSpc>
              <a:spcBef>
                <a:spcPts val="0"/>
              </a:spcBef>
              <a:spcAft>
                <a:spcPts val="0"/>
              </a:spcAft>
              <a:buSzPts val="2560"/>
              <a:buChar char="◼"/>
            </a:pPr>
            <a:r>
              <a:rPr lang="en-US"/>
              <a:t>Affine transformation: (rotation, scaling and shearing) besides translation </a:t>
            </a:r>
            <a:endParaRPr/>
          </a:p>
        </p:txBody>
      </p:sp>
      <p:pic>
        <p:nvPicPr>
          <p:cNvPr id="213" name="Google Shape;213;p9"/>
          <p:cNvPicPr preferRelativeResize="0"/>
          <p:nvPr/>
        </p:nvPicPr>
        <p:blipFill rotWithShape="1">
          <a:blip r:embed="rId3">
            <a:alphaModFix/>
          </a:blip>
          <a:srcRect b="0" l="0" r="0" t="0"/>
          <a:stretch/>
        </p:blipFill>
        <p:spPr>
          <a:xfrm>
            <a:off x="914400" y="2286000"/>
            <a:ext cx="3937000" cy="2009775"/>
          </a:xfrm>
          <a:prstGeom prst="rect">
            <a:avLst/>
          </a:prstGeom>
          <a:noFill/>
          <a:ln>
            <a:noFill/>
          </a:ln>
        </p:spPr>
      </p:pic>
      <p:pic>
        <p:nvPicPr>
          <p:cNvPr id="214" name="Google Shape;214;p9"/>
          <p:cNvPicPr preferRelativeResize="0"/>
          <p:nvPr/>
        </p:nvPicPr>
        <p:blipFill rotWithShape="1">
          <a:blip r:embed="rId4">
            <a:alphaModFix/>
          </a:blip>
          <a:srcRect b="0" l="0" r="0" t="0"/>
          <a:stretch/>
        </p:blipFill>
        <p:spPr>
          <a:xfrm>
            <a:off x="4419600" y="5334000"/>
            <a:ext cx="2844800" cy="1196975"/>
          </a:xfrm>
          <a:prstGeom prst="rect">
            <a:avLst/>
          </a:prstGeom>
          <a:noFill/>
          <a:ln>
            <a:noFill/>
          </a:ln>
        </p:spPr>
      </p:pic>
      <p:sp>
        <p:nvSpPr>
          <p:cNvPr id="215" name="Google Shape;215;p9"/>
          <p:cNvSpPr txBox="1"/>
          <p:nvPr/>
        </p:nvSpPr>
        <p:spPr>
          <a:xfrm>
            <a:off x="228600" y="5486400"/>
            <a:ext cx="35052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Assumption: the 2 x 2 sub-matrix </a:t>
            </a:r>
            <a:r>
              <a:rPr b="1" i="0" lang="en-US" sz="1800" u="none" cap="none" strike="noStrike">
                <a:solidFill>
                  <a:schemeClr val="dk1"/>
                </a:solidFill>
                <a:latin typeface="Corbel"/>
                <a:ea typeface="Corbel"/>
                <a:cs typeface="Corbel"/>
                <a:sym typeface="Corbel"/>
              </a:rPr>
              <a:t>A</a:t>
            </a:r>
            <a:r>
              <a:rPr b="0" i="0" lang="en-US" sz="1800" u="none" cap="none" strike="noStrike">
                <a:solidFill>
                  <a:schemeClr val="dk1"/>
                </a:solidFill>
                <a:latin typeface="Corbel"/>
                <a:ea typeface="Corbel"/>
                <a:cs typeface="Corbel"/>
                <a:sym typeface="Corbel"/>
              </a:rPr>
              <a:t> is NOT rank deficient, otherwise it will transform two-dimensional figures into a line or a point</a:t>
            </a:r>
            <a:endParaRPr b="0" i="0" sz="1800" u="none" cap="none" strike="noStrike">
              <a:solidFill>
                <a:schemeClr val="dk1"/>
              </a:solidFill>
              <a:latin typeface="Corbel"/>
              <a:ea typeface="Corbel"/>
              <a:cs typeface="Corbel"/>
              <a:sym typeface="Corbel"/>
            </a:endParaRPr>
          </a:p>
        </p:txBody>
      </p:sp>
      <p:sp>
        <p:nvSpPr>
          <p:cNvPr id="216" name="Google Shape;216;p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cxnSp>
        <p:nvCxnSpPr>
          <p:cNvPr id="217" name="Google Shape;217;p9"/>
          <p:cNvCxnSpPr/>
          <p:nvPr/>
        </p:nvCxnSpPr>
        <p:spPr>
          <a:xfrm flipH="1">
            <a:off x="5562600" y="4800600"/>
            <a:ext cx="1143000" cy="533400"/>
          </a:xfrm>
          <a:prstGeom prst="straightConnector1">
            <a:avLst/>
          </a:prstGeom>
          <a:noFill/>
          <a:ln cap="flat" cmpd="sng" w="25400">
            <a:solidFill>
              <a:srgbClr val="EFAB00"/>
            </a:solidFill>
            <a:prstDash val="solid"/>
            <a:round/>
            <a:headEnd len="sm" w="sm" type="none"/>
            <a:tailEnd len="med" w="med" type="stealth"/>
          </a:ln>
        </p:spPr>
      </p:cxnSp>
      <p:sp>
        <p:nvSpPr>
          <p:cNvPr id="218" name="Google Shape;218;p9"/>
          <p:cNvSpPr/>
          <p:nvPr/>
        </p:nvSpPr>
        <p:spPr>
          <a:xfrm>
            <a:off x="5257800" y="5410200"/>
            <a:ext cx="1066800" cy="685800"/>
          </a:xfrm>
          <a:prstGeom prst="rect">
            <a:avLst/>
          </a:prstGeom>
          <a:no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cxnSp>
        <p:nvCxnSpPr>
          <p:cNvPr id="219" name="Google Shape;219;p9"/>
          <p:cNvCxnSpPr/>
          <p:nvPr/>
        </p:nvCxnSpPr>
        <p:spPr>
          <a:xfrm>
            <a:off x="1676400" y="5257800"/>
            <a:ext cx="3505200" cy="304800"/>
          </a:xfrm>
          <a:prstGeom prst="straightConnector1">
            <a:avLst/>
          </a:prstGeom>
          <a:noFill/>
          <a:ln cap="flat" cmpd="sng" w="25400">
            <a:solidFill>
              <a:srgbClr val="EFAB00"/>
            </a:solidFill>
            <a:prstDash val="solid"/>
            <a:round/>
            <a:headEnd len="sm" w="sm" type="none"/>
            <a:tailEnd len="med" w="med" type="stealth"/>
          </a:ln>
        </p:spPr>
      </p:cxnSp>
      <p:cxnSp>
        <p:nvCxnSpPr>
          <p:cNvPr id="220" name="Google Shape;220;p9"/>
          <p:cNvCxnSpPr/>
          <p:nvPr/>
        </p:nvCxnSpPr>
        <p:spPr>
          <a:xfrm rot="5400000">
            <a:off x="5219700" y="4991100"/>
            <a:ext cx="609600" cy="76200"/>
          </a:xfrm>
          <a:prstGeom prst="straightConnector1">
            <a:avLst/>
          </a:prstGeom>
          <a:noFill/>
          <a:ln cap="flat" cmpd="sng" w="25400">
            <a:solidFill>
              <a:srgbClr val="EFAB00"/>
            </a:solidFill>
            <a:prstDash val="solid"/>
            <a:round/>
            <a:headEnd len="sm" w="sm" type="none"/>
            <a:tailEnd len="med" w="med" type="stealth"/>
          </a:ln>
        </p:spPr>
      </p:cxnSp>
      <p:sp>
        <p:nvSpPr>
          <p:cNvPr id="221" name="Google Shape;221;p9"/>
          <p:cNvSpPr/>
          <p:nvPr/>
        </p:nvSpPr>
        <p:spPr>
          <a:xfrm>
            <a:off x="6400800" y="5410200"/>
            <a:ext cx="304800" cy="685800"/>
          </a:xfrm>
          <a:prstGeom prst="rect">
            <a:avLst/>
          </a:prstGeom>
          <a:noFill/>
          <a:ln cap="flat" cmpd="thickThin" w="480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cxnSp>
        <p:nvCxnSpPr>
          <p:cNvPr id="222" name="Google Shape;222;p9"/>
          <p:cNvCxnSpPr/>
          <p:nvPr/>
        </p:nvCxnSpPr>
        <p:spPr>
          <a:xfrm>
            <a:off x="4724400" y="5181600"/>
            <a:ext cx="1752600" cy="381000"/>
          </a:xfrm>
          <a:prstGeom prst="straightConnector1">
            <a:avLst/>
          </a:prstGeom>
          <a:noFill/>
          <a:ln cap="flat" cmpd="sng" w="25400">
            <a:solidFill>
              <a:srgbClr val="FF0000"/>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ajitvr</dc:creator>
</cp:coreProperties>
</file>