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6858000" cx="9144000"/>
  <p:notesSz cx="6858000" cy="9144000"/>
  <p:embeddedFontLst>
    <p:embeddedFont>
      <p:font typeface="Corbel"/>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7" roundtripDataSignature="AMtx7mjYLQ9iSdkkX1t9xyNcn7i2nSoh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Corbel-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Corbel-italic.fntdata"/><Relationship Id="rId10" Type="http://schemas.openxmlformats.org/officeDocument/2006/relationships/slide" Target="slides/slide4.xml"/><Relationship Id="rId54" Type="http://schemas.openxmlformats.org/officeDocument/2006/relationships/font" Target="fonts/Corbel-bold.fntdata"/><Relationship Id="rId13" Type="http://schemas.openxmlformats.org/officeDocument/2006/relationships/slide" Target="slides/slide7.xml"/><Relationship Id="rId57" Type="http://customschemas.google.com/relationships/presentationmetadata" Target="metadata"/><Relationship Id="rId12" Type="http://schemas.openxmlformats.org/officeDocument/2006/relationships/slide" Target="slides/slide6.xml"/><Relationship Id="rId56" Type="http://schemas.openxmlformats.org/officeDocument/2006/relationships/font" Target="fonts/Corbel-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4" name="Google Shape;224;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17" name="Shape 17"/>
        <p:cNvGrpSpPr/>
        <p:nvPr/>
      </p:nvGrpSpPr>
      <p:grpSpPr>
        <a:xfrm>
          <a:off x="0" y="0"/>
          <a:ext cx="0" cy="0"/>
          <a:chOff x="0" y="0"/>
          <a:chExt cx="0" cy="0"/>
        </a:xfrm>
      </p:grpSpPr>
      <p:sp>
        <p:nvSpPr>
          <p:cNvPr id="18" name="Google Shape;18;p50"/>
          <p:cNvSpPr/>
          <p:nvPr/>
        </p:nvSpPr>
        <p:spPr>
          <a:xfrm>
            <a:off x="0" y="0"/>
            <a:ext cx="9143999" cy="513543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9" name="Google Shape;19;p50"/>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lvl1pPr lvl="0" algn="l">
              <a:spcBef>
                <a:spcPts val="0"/>
              </a:spcBef>
              <a:spcAft>
                <a:spcPts val="0"/>
              </a:spcAft>
              <a:buClr>
                <a:srgbClr val="FFC700"/>
              </a:buClr>
              <a:buSzPts val="4700"/>
              <a:buFont typeface="Corbel"/>
              <a:buNone/>
              <a:defRPr b="1" sz="4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50"/>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rm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52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p:txBody>
      </p:sp>
      <p:sp>
        <p:nvSpPr>
          <p:cNvPr id="21" name="Google Shape;21;p50"/>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0"/>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0"/>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50"/>
          <p:cNvSpPr/>
          <p:nvPr/>
        </p:nvSpPr>
        <p:spPr>
          <a:xfrm>
            <a:off x="0" y="5128334"/>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solidFill>
          <a:schemeClr val="lt2"/>
        </a:solidFill>
      </p:bgPr>
    </p:bg>
    <p:spTree>
      <p:nvGrpSpPr>
        <p:cNvPr id="89" name="Shape 89"/>
        <p:cNvGrpSpPr/>
        <p:nvPr/>
      </p:nvGrpSpPr>
      <p:grpSpPr>
        <a:xfrm>
          <a:off x="0" y="0"/>
          <a:ext cx="0" cy="0"/>
          <a:chOff x="0" y="0"/>
          <a:chExt cx="0" cy="0"/>
        </a:xfrm>
      </p:grpSpPr>
      <p:sp>
        <p:nvSpPr>
          <p:cNvPr id="90" name="Google Shape;90;p58"/>
          <p:cNvSpPr txBox="1"/>
          <p:nvPr>
            <p:ph type="title"/>
          </p:nvPr>
        </p:nvSpPr>
        <p:spPr>
          <a:xfrm>
            <a:off x="164592" y="155448"/>
            <a:ext cx="2525150" cy="978408"/>
          </a:xfrm>
          <a:prstGeom prst="rect">
            <a:avLst/>
          </a:prstGeom>
          <a:noFill/>
          <a:ln>
            <a:noFill/>
          </a:ln>
        </p:spPr>
        <p:txBody>
          <a:bodyPr anchorCtr="0" anchor="b" bIns="0" lIns="73150" spcFirstLastPara="1" rIns="45700" wrap="square" tIns="45700">
            <a:normAutofit/>
          </a:bodyPr>
          <a:lstStyle>
            <a:lvl1pPr lvl="0" algn="l">
              <a:spcBef>
                <a:spcPts val="0"/>
              </a:spcBef>
              <a:spcAft>
                <a:spcPts val="0"/>
              </a:spcAft>
              <a:buClr>
                <a:srgbClr val="FFC700"/>
              </a:buClr>
              <a:buSzPts val="2000"/>
              <a:buFont typeface="Corbel"/>
              <a:buNone/>
              <a:defRPr b="0"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58"/>
          <p:cNvSpPr/>
          <p:nvPr>
            <p:ph idx="2" type="pic"/>
          </p:nvPr>
        </p:nvSpPr>
        <p:spPr>
          <a:xfrm>
            <a:off x="2903805" y="1484808"/>
            <a:ext cx="6247397" cy="5373192"/>
          </a:xfrm>
          <a:prstGeom prst="rect">
            <a:avLst/>
          </a:prstGeom>
          <a:solidFill>
            <a:srgbClr val="BABABB"/>
          </a:solidFill>
          <a:ln>
            <a:noFill/>
          </a:ln>
        </p:spPr>
      </p:sp>
      <p:sp>
        <p:nvSpPr>
          <p:cNvPr id="92" name="Google Shape;92;p58"/>
          <p:cNvSpPr txBox="1"/>
          <p:nvPr>
            <p:ph idx="1" type="body"/>
          </p:nvPr>
        </p:nvSpPr>
        <p:spPr>
          <a:xfrm>
            <a:off x="164592" y="1728216"/>
            <a:ext cx="2468880" cy="4572000"/>
          </a:xfrm>
          <a:prstGeom prst="rect">
            <a:avLst/>
          </a:prstGeom>
          <a:noFill/>
          <a:ln>
            <a:noFill/>
          </a:ln>
        </p:spPr>
        <p:txBody>
          <a:bodyPr anchorCtr="0" anchor="t" bIns="45700" lIns="54850" spcFirstLastPara="1" rIns="91425" wrap="square" tIns="91425">
            <a:normAutofit/>
          </a:bodyPr>
          <a:lstStyle>
            <a:lvl1pPr indent="-228600" lvl="0" marL="457200" algn="l">
              <a:spcBef>
                <a:spcPts val="0"/>
              </a:spcBef>
              <a:spcAft>
                <a:spcPts val="0"/>
              </a:spcAft>
              <a:buSzPts val="1120"/>
              <a:buNone/>
              <a:defRPr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93" name="Google Shape;93;p58"/>
          <p:cNvSpPr txBox="1"/>
          <p:nvPr>
            <p:ph idx="10" type="dt"/>
          </p:nvPr>
        </p:nvSpPr>
        <p:spPr>
          <a:xfrm>
            <a:off x="164592" y="1170432"/>
            <a:ext cx="2523744" cy="201168"/>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8"/>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5" name="Google Shape;95;p58"/>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6" name="Google Shape;96;p58"/>
          <p:cNvSpPr txBox="1"/>
          <p:nvPr>
            <p:ph idx="11" type="ftr"/>
          </p:nvPr>
        </p:nvSpPr>
        <p:spPr>
          <a:xfrm>
            <a:off x="3035808" y="1170432"/>
            <a:ext cx="5193792" cy="201168"/>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solidFill>
                  <a:srgbClr val="BABAB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58"/>
          <p:cNvSpPr txBox="1"/>
          <p:nvPr>
            <p:ph idx="12" type="sldNum"/>
          </p:nvPr>
        </p:nvSpPr>
        <p:spPr>
          <a:xfrm>
            <a:off x="8339328" y="1170432"/>
            <a:ext cx="733864" cy="201168"/>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59"/>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59"/>
          <p:cNvSpPr txBox="1"/>
          <p:nvPr>
            <p:ph idx="1" type="body"/>
          </p:nvPr>
        </p:nvSpPr>
        <p:spPr>
          <a:xfrm rot="5400000">
            <a:off x="2259196" y="-26804"/>
            <a:ext cx="4625609" cy="8229600"/>
          </a:xfrm>
          <a:prstGeom prst="rect">
            <a:avLst/>
          </a:prstGeom>
          <a:noFill/>
          <a:ln>
            <a:noFill/>
          </a:ln>
        </p:spPr>
        <p:txBody>
          <a:bodyPr anchorCtr="0" anchor="t" bIns="45700" lIns="54850" spcFirstLastPara="1" rIns="91425" wrap="square" tIns="91425">
            <a:normAutofit/>
          </a:bodyPr>
          <a:lstStyle>
            <a:lvl1pPr indent="-320040" lvl="0" marL="457200" algn="l">
              <a:spcBef>
                <a:spcPts val="0"/>
              </a:spcBef>
              <a:spcAft>
                <a:spcPts val="0"/>
              </a:spcAft>
              <a:buSzPts val="144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59"/>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59"/>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59"/>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4" name="Shape 104"/>
        <p:cNvGrpSpPr/>
        <p:nvPr/>
      </p:nvGrpSpPr>
      <p:grpSpPr>
        <a:xfrm>
          <a:off x="0" y="0"/>
          <a:ext cx="0" cy="0"/>
          <a:chOff x="0" y="0"/>
          <a:chExt cx="0" cy="0"/>
        </a:xfrm>
      </p:grpSpPr>
      <p:sp>
        <p:nvSpPr>
          <p:cNvPr id="105" name="Google Shape;105;p60"/>
          <p:cNvSpPr/>
          <p:nvPr/>
        </p:nvSpPr>
        <p:spPr>
          <a:xfrm>
            <a:off x="6598920" y="0"/>
            <a:ext cx="45720" cy="6858000"/>
          </a:xfrm>
          <a:prstGeom prst="rect">
            <a:avLst/>
          </a:prstGeom>
          <a:solidFill>
            <a:srgbClr val="FFFFFF"/>
          </a:solidFill>
          <a:ln>
            <a:noFill/>
          </a:ln>
          <a:effectLst>
            <a:outerShdw blurRad="31750" rotWithShape="0" algn="tl" dir="108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06" name="Google Shape;106;p60"/>
          <p:cNvSpPr/>
          <p:nvPr/>
        </p:nvSpPr>
        <p:spPr>
          <a:xfrm>
            <a:off x="6647687" y="0"/>
            <a:ext cx="2514601"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07" name="Google Shape;107;p60"/>
          <p:cNvSpPr txBox="1"/>
          <p:nvPr>
            <p:ph type="title"/>
          </p:nvPr>
        </p:nvSpPr>
        <p:spPr>
          <a:xfrm rot="5400000">
            <a:off x="4808538" y="2247903"/>
            <a:ext cx="5851525" cy="1905000"/>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60"/>
          <p:cNvSpPr txBox="1"/>
          <p:nvPr>
            <p:ph idx="1" type="body"/>
          </p:nvPr>
        </p:nvSpPr>
        <p:spPr>
          <a:xfrm rot="5400000">
            <a:off x="541338" y="220662"/>
            <a:ext cx="5851525" cy="6019800"/>
          </a:xfrm>
          <a:prstGeom prst="rect">
            <a:avLst/>
          </a:prstGeom>
          <a:noFill/>
          <a:ln>
            <a:noFill/>
          </a:ln>
        </p:spPr>
        <p:txBody>
          <a:bodyPr anchorCtr="0" anchor="t" bIns="45700" lIns="54850" spcFirstLastPara="1" rIns="91425" wrap="square" tIns="91425">
            <a:normAutofit/>
          </a:bodyPr>
          <a:lstStyle>
            <a:lvl1pPr indent="-320040" lvl="0" marL="457200" algn="l">
              <a:spcBef>
                <a:spcPts val="0"/>
              </a:spcBef>
              <a:spcAft>
                <a:spcPts val="0"/>
              </a:spcAft>
              <a:buSzPts val="144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9" name="Google Shape;109;p60"/>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60"/>
          <p:cNvSpPr txBox="1"/>
          <p:nvPr>
            <p:ph idx="11" type="ftr"/>
          </p:nvPr>
        </p:nvSpPr>
        <p:spPr>
          <a:xfrm>
            <a:off x="2640597" y="6377459"/>
            <a:ext cx="3836404" cy="365125"/>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60"/>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51"/>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1"/>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lvl1pPr indent="-320040" lvl="0" marL="457200" algn="l">
              <a:spcBef>
                <a:spcPts val="0"/>
              </a:spcBef>
              <a:spcAft>
                <a:spcPts val="0"/>
              </a:spcAft>
              <a:buSzPts val="144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51"/>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1"/>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1"/>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9" name="Shape 39"/>
        <p:cNvGrpSpPr/>
        <p:nvPr/>
      </p:nvGrpSpPr>
      <p:grpSpPr>
        <a:xfrm>
          <a:off x="0" y="0"/>
          <a:ext cx="0" cy="0"/>
          <a:chOff x="0" y="0"/>
          <a:chExt cx="0" cy="0"/>
        </a:xfrm>
      </p:grpSpPr>
      <p:sp>
        <p:nvSpPr>
          <p:cNvPr id="40" name="Google Shape;40;p52"/>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2"/>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2"/>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43" name="Shape 43"/>
        <p:cNvGrpSpPr/>
        <p:nvPr/>
      </p:nvGrpSpPr>
      <p:grpSpPr>
        <a:xfrm>
          <a:off x="0" y="0"/>
          <a:ext cx="0" cy="0"/>
          <a:chOff x="0" y="0"/>
          <a:chExt cx="0" cy="0"/>
        </a:xfrm>
      </p:grpSpPr>
      <p:sp>
        <p:nvSpPr>
          <p:cNvPr id="44" name="Google Shape;44;p49"/>
          <p:cNvSpPr/>
          <p:nvPr/>
        </p:nvSpPr>
        <p:spPr>
          <a:xfrm>
            <a:off x="0" y="0"/>
            <a:ext cx="9143999" cy="513543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5" name="Google Shape;45;p49"/>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lvl1pPr lvl="0" algn="l">
              <a:spcBef>
                <a:spcPts val="0"/>
              </a:spcBef>
              <a:spcAft>
                <a:spcPts val="0"/>
              </a:spcAft>
              <a:buClr>
                <a:srgbClr val="FFC700"/>
              </a:buClr>
              <a:buSzPts val="4700"/>
              <a:buFont typeface="Corbel"/>
              <a:buNone/>
              <a:defRPr b="1" sz="4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9"/>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rm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52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p:txBody>
      </p:sp>
      <p:sp>
        <p:nvSpPr>
          <p:cNvPr id="47" name="Google Shape;47;p49"/>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9"/>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9"/>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49"/>
          <p:cNvSpPr/>
          <p:nvPr/>
        </p:nvSpPr>
        <p:spPr>
          <a:xfrm>
            <a:off x="0" y="5128334"/>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53"/>
          <p:cNvSpPr/>
          <p:nvPr/>
        </p:nvSpPr>
        <p:spPr>
          <a:xfrm>
            <a:off x="0" y="1"/>
            <a:ext cx="9144000" cy="260252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3" name="Google Shape;53;p53"/>
          <p:cNvSpPr/>
          <p:nvPr/>
        </p:nvSpPr>
        <p:spPr>
          <a:xfrm>
            <a:off x="0" y="260252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4" name="Google Shape;54;p53"/>
          <p:cNvSpPr txBox="1"/>
          <p:nvPr>
            <p:ph type="title"/>
          </p:nvPr>
        </p:nvSpPr>
        <p:spPr>
          <a:xfrm>
            <a:off x="749808" y="118872"/>
            <a:ext cx="8013192" cy="1636776"/>
          </a:xfrm>
          <a:prstGeom prst="rect">
            <a:avLst/>
          </a:prstGeom>
          <a:noFill/>
          <a:ln>
            <a:noFill/>
          </a:ln>
        </p:spPr>
        <p:txBody>
          <a:bodyPr anchorCtr="0" anchor="b" bIns="0" lIns="91425" spcFirstLastPara="1" rIns="91425" wrap="square" tIns="0">
            <a:normAutofit/>
          </a:bodyPr>
          <a:lstStyle>
            <a:lvl1pPr lvl="0" algn="l">
              <a:spcBef>
                <a:spcPts val="0"/>
              </a:spcBef>
              <a:spcAft>
                <a:spcPts val="0"/>
              </a:spcAft>
              <a:buClr>
                <a:srgbClr val="FFC700"/>
              </a:buClr>
              <a:buSzPts val="4700"/>
              <a:buFont typeface="Corbel"/>
              <a:buNone/>
              <a:defRPr b="1" sz="47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53"/>
          <p:cNvSpPr txBox="1"/>
          <p:nvPr>
            <p:ph idx="1" type="body"/>
          </p:nvPr>
        </p:nvSpPr>
        <p:spPr>
          <a:xfrm>
            <a:off x="740664" y="1828800"/>
            <a:ext cx="8022336" cy="685800"/>
          </a:xfrm>
          <a:prstGeom prst="rect">
            <a:avLst/>
          </a:prstGeom>
          <a:noFill/>
          <a:ln>
            <a:noFill/>
          </a:ln>
        </p:spPr>
        <p:txBody>
          <a:bodyPr anchorCtr="0" anchor="t" bIns="0" lIns="146300" spcFirstLastPara="1" rIns="45700" wrap="square" tIns="0">
            <a:normAutofit/>
          </a:bodyPr>
          <a:lstStyle>
            <a:lvl1pPr indent="-228600" lvl="0" marL="457200" algn="l">
              <a:spcBef>
                <a:spcPts val="0"/>
              </a:spcBef>
              <a:spcAft>
                <a:spcPts val="0"/>
              </a:spcAft>
              <a:buSzPts val="1600"/>
              <a:buNone/>
              <a:defRPr sz="2000">
                <a:solidFill>
                  <a:srgbClr val="FFFFFF"/>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56" name="Google Shape;56;p53"/>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3"/>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3"/>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54"/>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54"/>
          <p:cNvSpPr txBox="1"/>
          <p:nvPr>
            <p:ph idx="1" type="body"/>
          </p:nvPr>
        </p:nvSpPr>
        <p:spPr>
          <a:xfrm>
            <a:off x="457200" y="1773936"/>
            <a:ext cx="4038600" cy="4623816"/>
          </a:xfrm>
          <a:prstGeom prst="rect">
            <a:avLst/>
          </a:prstGeom>
          <a:noFill/>
          <a:ln>
            <a:noFill/>
          </a:ln>
        </p:spPr>
        <p:txBody>
          <a:bodyPr anchorCtr="0" anchor="t" bIns="45700" lIns="91425" spcFirstLastPara="1" rIns="91425" wrap="square" tIns="91425">
            <a:normAutofit/>
          </a:bodyPr>
          <a:lstStyle>
            <a:lvl1pPr indent="-370840" lvl="0" marL="457200" algn="l">
              <a:spcBef>
                <a:spcPts val="0"/>
              </a:spcBef>
              <a:spcAft>
                <a:spcPts val="0"/>
              </a:spcAft>
              <a:buSzPts val="224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62" name="Google Shape;62;p54"/>
          <p:cNvSpPr txBox="1"/>
          <p:nvPr>
            <p:ph idx="2" type="body"/>
          </p:nvPr>
        </p:nvSpPr>
        <p:spPr>
          <a:xfrm>
            <a:off x="4648200" y="1773936"/>
            <a:ext cx="4038600" cy="4623816"/>
          </a:xfrm>
          <a:prstGeom prst="rect">
            <a:avLst/>
          </a:prstGeom>
          <a:noFill/>
          <a:ln>
            <a:noFill/>
          </a:ln>
        </p:spPr>
        <p:txBody>
          <a:bodyPr anchorCtr="0" anchor="t" bIns="45700" lIns="54850" spcFirstLastPara="1" rIns="91425" wrap="square" tIns="91425">
            <a:normAutofit/>
          </a:bodyPr>
          <a:lstStyle>
            <a:lvl1pPr indent="-370840" lvl="0" marL="457200" algn="l">
              <a:spcBef>
                <a:spcPts val="0"/>
              </a:spcBef>
              <a:spcAft>
                <a:spcPts val="0"/>
              </a:spcAft>
              <a:buSzPts val="224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63" name="Google Shape;63;p54"/>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4"/>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4"/>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55"/>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45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55"/>
          <p:cNvSpPr txBox="1"/>
          <p:nvPr>
            <p:ph idx="1" type="body"/>
          </p:nvPr>
        </p:nvSpPr>
        <p:spPr>
          <a:xfrm>
            <a:off x="457200" y="1698987"/>
            <a:ext cx="4040188" cy="715355"/>
          </a:xfrm>
          <a:prstGeom prst="rect">
            <a:avLst/>
          </a:prstGeom>
          <a:noFill/>
          <a:ln>
            <a:noFill/>
          </a:ln>
        </p:spPr>
        <p:txBody>
          <a:bodyPr anchorCtr="0" anchor="ctr" bIns="45700" lIns="146300" spcFirstLastPara="1" rIns="91425" wrap="square" tIns="91425">
            <a:normAutofit/>
          </a:bodyPr>
          <a:lstStyle>
            <a:lvl1pPr indent="-228600" lvl="0" marL="457200" algn="l">
              <a:spcBef>
                <a:spcPts val="0"/>
              </a:spcBef>
              <a:spcAft>
                <a:spcPts val="0"/>
              </a:spcAft>
              <a:buSzPts val="1840"/>
              <a:buNone/>
              <a:defRPr b="1" sz="2300" cap="none"/>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69" name="Google Shape;69;p55"/>
          <p:cNvSpPr txBox="1"/>
          <p:nvPr>
            <p:ph idx="2" type="body"/>
          </p:nvPr>
        </p:nvSpPr>
        <p:spPr>
          <a:xfrm>
            <a:off x="457200" y="2449512"/>
            <a:ext cx="4040188" cy="3951288"/>
          </a:xfrm>
          <a:prstGeom prst="rect">
            <a:avLst/>
          </a:prstGeom>
          <a:noFill/>
          <a:ln>
            <a:noFill/>
          </a:ln>
        </p:spPr>
        <p:txBody>
          <a:bodyPr anchorCtr="0" anchor="t" bIns="45700" lIns="54850" spcFirstLastPara="1" rIns="91425" wrap="square" tIns="91425">
            <a:normAutofit/>
          </a:bodyPr>
          <a:lstStyle>
            <a:lvl1pPr indent="-350520" lvl="0" marL="457200" algn="l">
              <a:spcBef>
                <a:spcPts val="0"/>
              </a:spcBef>
              <a:spcAft>
                <a:spcPts val="0"/>
              </a:spcAft>
              <a:buSzPts val="192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70" name="Google Shape;70;p55"/>
          <p:cNvSpPr txBox="1"/>
          <p:nvPr>
            <p:ph idx="3" type="body"/>
          </p:nvPr>
        </p:nvSpPr>
        <p:spPr>
          <a:xfrm>
            <a:off x="4645025" y="1698987"/>
            <a:ext cx="4041775" cy="715355"/>
          </a:xfrm>
          <a:prstGeom prst="rect">
            <a:avLst/>
          </a:prstGeom>
          <a:noFill/>
          <a:ln>
            <a:noFill/>
          </a:ln>
        </p:spPr>
        <p:txBody>
          <a:bodyPr anchorCtr="0" anchor="ctr" bIns="45700" lIns="146300" spcFirstLastPara="1" rIns="91425" wrap="square" tIns="91425">
            <a:normAutofit/>
          </a:bodyPr>
          <a:lstStyle>
            <a:lvl1pPr indent="-228600" lvl="0" marL="457200" algn="l">
              <a:spcBef>
                <a:spcPts val="0"/>
              </a:spcBef>
              <a:spcAft>
                <a:spcPts val="0"/>
              </a:spcAft>
              <a:buSzPts val="1840"/>
              <a:buNone/>
              <a:defRPr b="1" sz="2300" cap="none"/>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71" name="Google Shape;71;p55"/>
          <p:cNvSpPr txBox="1"/>
          <p:nvPr>
            <p:ph idx="4" type="body"/>
          </p:nvPr>
        </p:nvSpPr>
        <p:spPr>
          <a:xfrm>
            <a:off x="4645025" y="2449512"/>
            <a:ext cx="4041775" cy="3951288"/>
          </a:xfrm>
          <a:prstGeom prst="rect">
            <a:avLst/>
          </a:prstGeom>
          <a:noFill/>
          <a:ln>
            <a:noFill/>
          </a:ln>
        </p:spPr>
        <p:txBody>
          <a:bodyPr anchorCtr="0" anchor="t" bIns="45700" lIns="54850" spcFirstLastPara="1" rIns="91425" wrap="square" tIns="91425">
            <a:normAutofit/>
          </a:bodyPr>
          <a:lstStyle>
            <a:lvl1pPr indent="-350520" lvl="0" marL="457200" algn="l">
              <a:spcBef>
                <a:spcPts val="0"/>
              </a:spcBef>
              <a:spcAft>
                <a:spcPts val="0"/>
              </a:spcAft>
              <a:buSzPts val="192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72" name="Google Shape;72;p55"/>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5"/>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5"/>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56"/>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56"/>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6"/>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6"/>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57"/>
          <p:cNvSpPr txBox="1"/>
          <p:nvPr>
            <p:ph type="title"/>
          </p:nvPr>
        </p:nvSpPr>
        <p:spPr>
          <a:xfrm>
            <a:off x="167838" y="152400"/>
            <a:ext cx="2523744" cy="978408"/>
          </a:xfrm>
          <a:prstGeom prst="rect">
            <a:avLst/>
          </a:prstGeom>
          <a:noFill/>
          <a:ln>
            <a:noFill/>
          </a:ln>
        </p:spPr>
        <p:txBody>
          <a:bodyPr anchorCtr="0" anchor="b" bIns="0" lIns="73150" spcFirstLastPara="1" rIns="45700" wrap="square" tIns="45700">
            <a:normAutofit/>
          </a:bodyPr>
          <a:lstStyle>
            <a:lvl1pPr lvl="0" algn="l">
              <a:spcBef>
                <a:spcPts val="0"/>
              </a:spcBef>
              <a:spcAft>
                <a:spcPts val="0"/>
              </a:spcAft>
              <a:buClr>
                <a:srgbClr val="FFC700"/>
              </a:buClr>
              <a:buSzPts val="2000"/>
              <a:buFont typeface="Corbel"/>
              <a:buNone/>
              <a:defRPr b="0"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57"/>
          <p:cNvSpPr txBox="1"/>
          <p:nvPr>
            <p:ph idx="1" type="body"/>
          </p:nvPr>
        </p:nvSpPr>
        <p:spPr>
          <a:xfrm>
            <a:off x="3019377" y="1743133"/>
            <a:ext cx="5920641" cy="4558885"/>
          </a:xfrm>
          <a:prstGeom prst="rect">
            <a:avLst/>
          </a:prstGeom>
          <a:noFill/>
          <a:ln>
            <a:noFill/>
          </a:ln>
        </p:spPr>
        <p:txBody>
          <a:bodyPr anchorCtr="0" anchor="t" bIns="45700" lIns="54850" spcFirstLastPara="1" rIns="91425" wrap="square" tIns="91425">
            <a:normAutofit/>
          </a:bodyPr>
          <a:lstStyle>
            <a:lvl1pPr indent="-391160" lvl="0" marL="457200" algn="l">
              <a:spcBef>
                <a:spcPts val="0"/>
              </a:spcBef>
              <a:spcAft>
                <a:spcPts val="0"/>
              </a:spcAft>
              <a:buSzPts val="2560"/>
              <a:buChar char="◼"/>
              <a:defRPr sz="3200"/>
            </a:lvl1pPr>
            <a:lvl2pPr indent="-388619" lvl="1" marL="914400" algn="l">
              <a:spcBef>
                <a:spcPts val="560"/>
              </a:spcBef>
              <a:spcAft>
                <a:spcPts val="0"/>
              </a:spcAft>
              <a:buSzPts val="252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83" name="Google Shape;83;p57"/>
          <p:cNvSpPr txBox="1"/>
          <p:nvPr>
            <p:ph idx="2" type="body"/>
          </p:nvPr>
        </p:nvSpPr>
        <p:spPr>
          <a:xfrm>
            <a:off x="167838" y="1730018"/>
            <a:ext cx="2468880" cy="4572000"/>
          </a:xfrm>
          <a:prstGeom prst="rect">
            <a:avLst/>
          </a:prstGeom>
          <a:noFill/>
          <a:ln>
            <a:noFill/>
          </a:ln>
        </p:spPr>
        <p:txBody>
          <a:bodyPr anchorCtr="0" anchor="t" bIns="45700" lIns="54850" spcFirstLastPara="1" rIns="91425" wrap="square" tIns="91425">
            <a:normAutofit/>
          </a:bodyPr>
          <a:lstStyle>
            <a:lvl1pPr indent="-228600" lvl="0" marL="457200" algn="l">
              <a:spcBef>
                <a:spcPts val="0"/>
              </a:spcBef>
              <a:spcAft>
                <a:spcPts val="0"/>
              </a:spcAft>
              <a:buSzPts val="1120"/>
              <a:buNone/>
              <a:defRPr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84" name="Google Shape;84;p57"/>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7"/>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7"/>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57"/>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8" name="Google Shape;88;p57"/>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48"/>
          <p:cNvSpPr/>
          <p:nvPr/>
        </p:nvSpPr>
        <p:spPr>
          <a:xfrm>
            <a:off x="0" y="1435895"/>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 name="Google Shape;11;p48"/>
          <p:cNvSpPr/>
          <p:nvPr/>
        </p:nvSpPr>
        <p:spPr>
          <a:xfrm>
            <a:off x="0" y="0"/>
            <a:ext cx="9143999" cy="1433733"/>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 name="Google Shape;12;p48"/>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rmAutofit/>
          </a:bodyPr>
          <a:lstStyle>
            <a:lvl1pPr lvl="0" marR="0" rtl="0" algn="l">
              <a:spcBef>
                <a:spcPts val="0"/>
              </a:spcBef>
              <a:spcAft>
                <a:spcPts val="0"/>
              </a:spcAft>
              <a:buClr>
                <a:srgbClr val="FFC700"/>
              </a:buClr>
              <a:buSzPts val="4500"/>
              <a:buFont typeface="Corbel"/>
              <a:buNone/>
              <a:defRPr b="1" i="0" sz="4500" u="none" cap="none" strike="noStrike">
                <a:solidFill>
                  <a:srgbClr val="FFC700"/>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48"/>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lvl1pPr indent="-391160" lvl="0" marL="457200" marR="0" rtl="0" algn="l">
              <a:spcBef>
                <a:spcPts val="0"/>
              </a:spcBef>
              <a:spcAft>
                <a:spcPts val="0"/>
              </a:spcAft>
              <a:buClr>
                <a:schemeClr val="accent1"/>
              </a:buClr>
              <a:buSzPts val="2560"/>
              <a:buFont typeface="Noto Sans Symbols"/>
              <a:buChar char="◼"/>
              <a:defRPr b="0" i="0" sz="3200" u="none" cap="none" strike="noStrike">
                <a:solidFill>
                  <a:schemeClr val="lt1"/>
                </a:solidFill>
                <a:latin typeface="Corbel"/>
                <a:ea typeface="Corbel"/>
                <a:cs typeface="Corbel"/>
                <a:sym typeface="Corbel"/>
              </a:defRPr>
            </a:lvl1pPr>
            <a:lvl2pPr indent="-388619" lvl="1" marL="914400" marR="0" rtl="0" algn="l">
              <a:spcBef>
                <a:spcPts val="560"/>
              </a:spcBef>
              <a:spcAft>
                <a:spcPts val="0"/>
              </a:spcAft>
              <a:buClr>
                <a:schemeClr val="accent2"/>
              </a:buClr>
              <a:buSzPts val="2520"/>
              <a:buFont typeface="Noto Sans Symbols"/>
              <a:buChar char="▪"/>
              <a:defRPr b="0" i="0" sz="28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chemeClr val="accent3"/>
              </a:buClr>
              <a:buSzPts val="2400"/>
              <a:buFont typeface="Arial"/>
              <a:buChar char="▪"/>
              <a:defRPr b="0" i="0" sz="2400" u="none" cap="none" strike="noStrike">
                <a:solidFill>
                  <a:schemeClr val="lt1"/>
                </a:solidFill>
                <a:latin typeface="Corbel"/>
                <a:ea typeface="Corbel"/>
                <a:cs typeface="Corbel"/>
                <a:sym typeface="Corbel"/>
              </a:defRPr>
            </a:lvl3pPr>
            <a:lvl4pPr indent="-355600" lvl="3" marL="1828800" marR="0" rtl="0" algn="l">
              <a:spcBef>
                <a:spcPts val="400"/>
              </a:spcBef>
              <a:spcAft>
                <a:spcPts val="0"/>
              </a:spcAft>
              <a:buClr>
                <a:schemeClr val="accent4"/>
              </a:buClr>
              <a:buSzPts val="2000"/>
              <a:buFont typeface="Arial"/>
              <a:buChar char="▪"/>
              <a:defRPr b="0" i="0" sz="20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chemeClr val="accent5"/>
              </a:buClr>
              <a:buSzPts val="2000"/>
              <a:buFont typeface="Noto Sans Symbols"/>
              <a:buChar char="🢝"/>
              <a:defRPr b="0" i="0" sz="2000" u="none" cap="none" strike="noStrike">
                <a:solidFill>
                  <a:schemeClr val="lt1"/>
                </a:solidFill>
                <a:latin typeface="Corbel"/>
                <a:ea typeface="Corbel"/>
                <a:cs typeface="Corbel"/>
                <a:sym typeface="Corbel"/>
              </a:defRPr>
            </a:lvl5pPr>
            <a:lvl6pPr indent="-355600" lvl="5" marL="2743200" marR="0" rtl="0" algn="l">
              <a:spcBef>
                <a:spcPts val="400"/>
              </a:spcBef>
              <a:spcAft>
                <a:spcPts val="0"/>
              </a:spcAft>
              <a:buClr>
                <a:schemeClr val="accent6"/>
              </a:buClr>
              <a:buSzPts val="2000"/>
              <a:buFont typeface="Noto Sans Symbols"/>
              <a:buChar char="●"/>
              <a:defRPr b="0" i="0" sz="2000" u="none" cap="none" strike="noStrike">
                <a:solidFill>
                  <a:schemeClr val="lt1"/>
                </a:solidFill>
                <a:latin typeface="Corbel"/>
                <a:ea typeface="Corbel"/>
                <a:cs typeface="Corbel"/>
                <a:sym typeface="Corbel"/>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orbel"/>
                <a:ea typeface="Corbel"/>
                <a:cs typeface="Corbel"/>
                <a:sym typeface="Corbel"/>
              </a:defRPr>
            </a:lvl7pPr>
            <a:lvl8pPr indent="-342900" lvl="7" marL="36576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Corbel"/>
                <a:ea typeface="Corbel"/>
                <a:cs typeface="Corbel"/>
                <a:sym typeface="Corbel"/>
              </a:defRPr>
            </a:lvl8pPr>
            <a:lvl9pPr indent="-342900" lvl="8" marL="41148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9pPr>
          </a:lstStyle>
          <a:p/>
        </p:txBody>
      </p:sp>
      <p:sp>
        <p:nvSpPr>
          <p:cNvPr id="14" name="Google Shape;14;p48"/>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marR="0" rtl="0" algn="l">
              <a:spcBef>
                <a:spcPts val="0"/>
              </a:spcBef>
              <a:spcAft>
                <a:spcPts val="0"/>
              </a:spcAft>
              <a:buSzPts val="1400"/>
              <a:buNone/>
              <a:defRPr b="0" i="0" sz="12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5" name="Google Shape;15;p48"/>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marR="0" rtl="0" algn="l">
              <a:spcBef>
                <a:spcPts val="0"/>
              </a:spcBef>
              <a:spcAft>
                <a:spcPts val="0"/>
              </a:spcAft>
              <a:buSzPts val="1400"/>
              <a:buNone/>
              <a:defRPr b="0" i="0" sz="12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6" name="Google Shape;16;p48"/>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rtl="0" algn="r">
              <a:spcBef>
                <a:spcPts val="0"/>
              </a:spcBef>
              <a:buNone/>
              <a:defRPr b="0" i="0" sz="1200" u="none" cap="none" strike="noStrike">
                <a:solidFill>
                  <a:schemeClr val="lt1"/>
                </a:solidFill>
                <a:latin typeface="Corbel"/>
                <a:ea typeface="Corbel"/>
                <a:cs typeface="Corbel"/>
                <a:sym typeface="Corbel"/>
              </a:defRPr>
            </a:lvl1pPr>
            <a:lvl2pPr indent="0" lvl="1" marL="0" marR="0" rtl="0" algn="r">
              <a:spcBef>
                <a:spcPts val="0"/>
              </a:spcBef>
              <a:buNone/>
              <a:defRPr b="0" i="0" sz="1200" u="none" cap="none" strike="noStrike">
                <a:solidFill>
                  <a:schemeClr val="lt1"/>
                </a:solidFill>
                <a:latin typeface="Corbel"/>
                <a:ea typeface="Corbel"/>
                <a:cs typeface="Corbel"/>
                <a:sym typeface="Corbel"/>
              </a:defRPr>
            </a:lvl2pPr>
            <a:lvl3pPr indent="0" lvl="2" marL="0" marR="0" rtl="0" algn="r">
              <a:spcBef>
                <a:spcPts val="0"/>
              </a:spcBef>
              <a:buNone/>
              <a:defRPr b="0" i="0" sz="1200" u="none" cap="none" strike="noStrike">
                <a:solidFill>
                  <a:schemeClr val="lt1"/>
                </a:solidFill>
                <a:latin typeface="Corbel"/>
                <a:ea typeface="Corbel"/>
                <a:cs typeface="Corbel"/>
                <a:sym typeface="Corbel"/>
              </a:defRPr>
            </a:lvl3pPr>
            <a:lvl4pPr indent="0" lvl="3" marL="0" marR="0" rtl="0" algn="r">
              <a:spcBef>
                <a:spcPts val="0"/>
              </a:spcBef>
              <a:buNone/>
              <a:defRPr b="0" i="0" sz="1200" u="none" cap="none" strike="noStrike">
                <a:solidFill>
                  <a:schemeClr val="lt1"/>
                </a:solidFill>
                <a:latin typeface="Corbel"/>
                <a:ea typeface="Corbel"/>
                <a:cs typeface="Corbel"/>
                <a:sym typeface="Corbel"/>
              </a:defRPr>
            </a:lvl4pPr>
            <a:lvl5pPr indent="0" lvl="4" marL="0" marR="0" rtl="0" algn="r">
              <a:spcBef>
                <a:spcPts val="0"/>
              </a:spcBef>
              <a:buNone/>
              <a:defRPr b="0" i="0" sz="1200" u="none" cap="none" strike="noStrike">
                <a:solidFill>
                  <a:schemeClr val="lt1"/>
                </a:solidFill>
                <a:latin typeface="Corbel"/>
                <a:ea typeface="Corbel"/>
                <a:cs typeface="Corbel"/>
                <a:sym typeface="Corbel"/>
              </a:defRPr>
            </a:lvl5pPr>
            <a:lvl6pPr indent="0" lvl="5" marL="0" marR="0" rtl="0" algn="r">
              <a:spcBef>
                <a:spcPts val="0"/>
              </a:spcBef>
              <a:buNone/>
              <a:defRPr b="0" i="0" sz="1200" u="none" cap="none" strike="noStrike">
                <a:solidFill>
                  <a:schemeClr val="lt1"/>
                </a:solidFill>
                <a:latin typeface="Corbel"/>
                <a:ea typeface="Corbel"/>
                <a:cs typeface="Corbel"/>
                <a:sym typeface="Corbel"/>
              </a:defRPr>
            </a:lvl6pPr>
            <a:lvl7pPr indent="0" lvl="6" marL="0" marR="0" rtl="0" algn="r">
              <a:spcBef>
                <a:spcPts val="0"/>
              </a:spcBef>
              <a:buNone/>
              <a:defRPr b="0" i="0" sz="1200" u="none" cap="none" strike="noStrike">
                <a:solidFill>
                  <a:schemeClr val="lt1"/>
                </a:solidFill>
                <a:latin typeface="Corbel"/>
                <a:ea typeface="Corbel"/>
                <a:cs typeface="Corbel"/>
                <a:sym typeface="Corbel"/>
              </a:defRPr>
            </a:lvl7pPr>
            <a:lvl8pPr indent="0" lvl="7" marL="0" marR="0" rtl="0" algn="r">
              <a:spcBef>
                <a:spcPts val="0"/>
              </a:spcBef>
              <a:buNone/>
              <a:defRPr b="0" i="0" sz="1200" u="none" cap="none" strike="noStrike">
                <a:solidFill>
                  <a:schemeClr val="lt1"/>
                </a:solidFill>
                <a:latin typeface="Corbel"/>
                <a:ea typeface="Corbel"/>
                <a:cs typeface="Corbel"/>
                <a:sym typeface="Corbel"/>
              </a:defRPr>
            </a:lvl8pPr>
            <a:lvl9pPr indent="0" lvl="8" marL="0" marR="0" rtl="0" algn="r">
              <a:spcBef>
                <a:spcPts val="0"/>
              </a:spcBef>
              <a:buNone/>
              <a:defRPr b="0" i="0" sz="12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47"/>
          <p:cNvSpPr/>
          <p:nvPr/>
        </p:nvSpPr>
        <p:spPr>
          <a:xfrm>
            <a:off x="0" y="1435895"/>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7" name="Google Shape;27;p47"/>
          <p:cNvSpPr/>
          <p:nvPr/>
        </p:nvSpPr>
        <p:spPr>
          <a:xfrm>
            <a:off x="0" y="0"/>
            <a:ext cx="9143999" cy="1433733"/>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8" name="Google Shape;28;p47"/>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rmAutofit/>
          </a:bodyPr>
          <a:lstStyle>
            <a:lvl1pPr lvl="0" marR="0" rtl="0" algn="l">
              <a:spcBef>
                <a:spcPts val="0"/>
              </a:spcBef>
              <a:spcAft>
                <a:spcPts val="0"/>
              </a:spcAft>
              <a:buClr>
                <a:srgbClr val="FFC700"/>
              </a:buClr>
              <a:buSzPts val="4500"/>
              <a:buFont typeface="Corbel"/>
              <a:buNone/>
              <a:defRPr b="1" i="0" sz="4500" u="none" cap="none" strike="noStrike">
                <a:solidFill>
                  <a:srgbClr val="FFC700"/>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7"/>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lvl1pPr indent="-391160" lvl="0" marL="457200" marR="0" rtl="0" algn="l">
              <a:spcBef>
                <a:spcPts val="0"/>
              </a:spcBef>
              <a:spcAft>
                <a:spcPts val="0"/>
              </a:spcAft>
              <a:buClr>
                <a:schemeClr val="accent1"/>
              </a:buClr>
              <a:buSzPts val="2560"/>
              <a:buFont typeface="Noto Sans Symbols"/>
              <a:buChar char="◼"/>
              <a:defRPr b="0" i="0" sz="3200" u="none" cap="none" strike="noStrike">
                <a:solidFill>
                  <a:schemeClr val="dk1"/>
                </a:solidFill>
                <a:latin typeface="Corbel"/>
                <a:ea typeface="Corbel"/>
                <a:cs typeface="Corbel"/>
                <a:sym typeface="Corbel"/>
              </a:defRPr>
            </a:lvl1pPr>
            <a:lvl2pPr indent="-388619" lvl="1" marL="914400" marR="0" rtl="0" algn="l">
              <a:spcBef>
                <a:spcPts val="560"/>
              </a:spcBef>
              <a:spcAft>
                <a:spcPts val="0"/>
              </a:spcAft>
              <a:buClr>
                <a:schemeClr val="accent2"/>
              </a:buClr>
              <a:buSzPts val="2520"/>
              <a:buFont typeface="Noto Sans Symbols"/>
              <a:buChar char="▪"/>
              <a:defRPr b="0" i="0" sz="2800" u="none" cap="none" strike="noStrike">
                <a:solidFill>
                  <a:schemeClr val="dk1"/>
                </a:solidFill>
                <a:latin typeface="Corbel"/>
                <a:ea typeface="Corbel"/>
                <a:cs typeface="Corbel"/>
                <a:sym typeface="Corbel"/>
              </a:defRPr>
            </a:lvl2pPr>
            <a:lvl3pPr indent="-381000" lvl="2" marL="1371600" marR="0" rtl="0" algn="l">
              <a:spcBef>
                <a:spcPts val="480"/>
              </a:spcBef>
              <a:spcAft>
                <a:spcPts val="0"/>
              </a:spcAft>
              <a:buClr>
                <a:schemeClr val="accent3"/>
              </a:buClr>
              <a:buSzPts val="2400"/>
              <a:buFont typeface="Arial"/>
              <a:buChar char="▪"/>
              <a:defRPr b="0" i="0" sz="2400" u="none" cap="none" strike="noStrike">
                <a:solidFill>
                  <a:schemeClr val="dk1"/>
                </a:solidFill>
                <a:latin typeface="Corbel"/>
                <a:ea typeface="Corbel"/>
                <a:cs typeface="Corbel"/>
                <a:sym typeface="Corbel"/>
              </a:defRPr>
            </a:lvl3pPr>
            <a:lvl4pPr indent="-355600" lvl="3" marL="1828800" marR="0" rtl="0" algn="l">
              <a:spcBef>
                <a:spcPts val="400"/>
              </a:spcBef>
              <a:spcAft>
                <a:spcPts val="0"/>
              </a:spcAft>
              <a:buClr>
                <a:schemeClr val="accent4"/>
              </a:buClr>
              <a:buSzPts val="2000"/>
              <a:buFont typeface="Arial"/>
              <a:buChar char="▪"/>
              <a:defRPr b="0" i="0" sz="2000" u="none" cap="none" strike="noStrike">
                <a:solidFill>
                  <a:schemeClr val="dk1"/>
                </a:solidFill>
                <a:latin typeface="Corbel"/>
                <a:ea typeface="Corbel"/>
                <a:cs typeface="Corbel"/>
                <a:sym typeface="Corbel"/>
              </a:defRPr>
            </a:lvl4pPr>
            <a:lvl5pPr indent="-355600" lvl="4" marL="2286000" marR="0" rtl="0" algn="l">
              <a:spcBef>
                <a:spcPts val="400"/>
              </a:spcBef>
              <a:spcAft>
                <a:spcPts val="0"/>
              </a:spcAft>
              <a:buClr>
                <a:schemeClr val="accent5"/>
              </a:buClr>
              <a:buSzPts val="2000"/>
              <a:buFont typeface="Noto Sans Symbols"/>
              <a:buChar char="🢝"/>
              <a:defRPr b="0" i="0" sz="2000" u="none" cap="none" strike="noStrike">
                <a:solidFill>
                  <a:schemeClr val="dk1"/>
                </a:solidFill>
                <a:latin typeface="Corbel"/>
                <a:ea typeface="Corbel"/>
                <a:cs typeface="Corbel"/>
                <a:sym typeface="Corbel"/>
              </a:defRPr>
            </a:lvl5pPr>
            <a:lvl6pPr indent="-355600" lvl="5" marL="2743200" marR="0" rtl="0" algn="l">
              <a:spcBef>
                <a:spcPts val="400"/>
              </a:spcBef>
              <a:spcAft>
                <a:spcPts val="0"/>
              </a:spcAft>
              <a:buClr>
                <a:schemeClr val="accent6"/>
              </a:buClr>
              <a:buSzPts val="2000"/>
              <a:buFont typeface="Noto Sans Symbols"/>
              <a:buChar char="●"/>
              <a:defRPr b="0" i="0" sz="2000" u="none" cap="none" strike="noStrike">
                <a:solidFill>
                  <a:schemeClr val="dk1"/>
                </a:solidFill>
                <a:latin typeface="Corbel"/>
                <a:ea typeface="Corbel"/>
                <a:cs typeface="Corbel"/>
                <a:sym typeface="Corbel"/>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Corbel"/>
                <a:ea typeface="Corbel"/>
                <a:cs typeface="Corbel"/>
                <a:sym typeface="Corbel"/>
              </a:defRPr>
            </a:lvl7pPr>
            <a:lvl8pPr indent="-342900" lvl="7" marL="36576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Corbel"/>
                <a:ea typeface="Corbel"/>
                <a:cs typeface="Corbel"/>
                <a:sym typeface="Corbel"/>
              </a:defRPr>
            </a:lvl8pPr>
            <a:lvl9pPr indent="-342900" lvl="8" marL="41148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30" name="Google Shape;30;p47"/>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marR="0" rtl="0" algn="l">
              <a:spcBef>
                <a:spcPts val="0"/>
              </a:spcBef>
              <a:spcAft>
                <a:spcPts val="0"/>
              </a:spcAft>
              <a:buSzPts val="1400"/>
              <a:buNone/>
              <a:defRPr b="0" i="0" sz="1200" u="none" cap="none" strike="noStrike">
                <a:solidFill>
                  <a:srgbClr val="41414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1" name="Google Shape;31;p47"/>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marR="0" rtl="0" algn="l">
              <a:spcBef>
                <a:spcPts val="0"/>
              </a:spcBef>
              <a:spcAft>
                <a:spcPts val="0"/>
              </a:spcAft>
              <a:buSzPts val="1400"/>
              <a:buNone/>
              <a:defRPr b="0" i="0" sz="1200" u="none" cap="none" strike="noStrike">
                <a:solidFill>
                  <a:srgbClr val="41414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2" name="Google Shape;32;p47"/>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rtl="0" algn="r">
              <a:spcBef>
                <a:spcPts val="0"/>
              </a:spcBef>
              <a:buNone/>
              <a:defRPr b="0" i="0" sz="1200" u="none" cap="none" strike="noStrike">
                <a:solidFill>
                  <a:srgbClr val="414141"/>
                </a:solidFill>
                <a:latin typeface="Corbel"/>
                <a:ea typeface="Corbel"/>
                <a:cs typeface="Corbel"/>
                <a:sym typeface="Corbel"/>
              </a:defRPr>
            </a:lvl1pPr>
            <a:lvl2pPr indent="0" lvl="1" marL="0" marR="0" rtl="0" algn="r">
              <a:spcBef>
                <a:spcPts val="0"/>
              </a:spcBef>
              <a:buNone/>
              <a:defRPr b="0" i="0" sz="1200" u="none" cap="none" strike="noStrike">
                <a:solidFill>
                  <a:srgbClr val="414141"/>
                </a:solidFill>
                <a:latin typeface="Corbel"/>
                <a:ea typeface="Corbel"/>
                <a:cs typeface="Corbel"/>
                <a:sym typeface="Corbel"/>
              </a:defRPr>
            </a:lvl2pPr>
            <a:lvl3pPr indent="0" lvl="2" marL="0" marR="0" rtl="0" algn="r">
              <a:spcBef>
                <a:spcPts val="0"/>
              </a:spcBef>
              <a:buNone/>
              <a:defRPr b="0" i="0" sz="1200" u="none" cap="none" strike="noStrike">
                <a:solidFill>
                  <a:srgbClr val="414141"/>
                </a:solidFill>
                <a:latin typeface="Corbel"/>
                <a:ea typeface="Corbel"/>
                <a:cs typeface="Corbel"/>
                <a:sym typeface="Corbel"/>
              </a:defRPr>
            </a:lvl3pPr>
            <a:lvl4pPr indent="0" lvl="3" marL="0" marR="0" rtl="0" algn="r">
              <a:spcBef>
                <a:spcPts val="0"/>
              </a:spcBef>
              <a:buNone/>
              <a:defRPr b="0" i="0" sz="1200" u="none" cap="none" strike="noStrike">
                <a:solidFill>
                  <a:srgbClr val="414141"/>
                </a:solidFill>
                <a:latin typeface="Corbel"/>
                <a:ea typeface="Corbel"/>
                <a:cs typeface="Corbel"/>
                <a:sym typeface="Corbel"/>
              </a:defRPr>
            </a:lvl4pPr>
            <a:lvl5pPr indent="0" lvl="4" marL="0" marR="0" rtl="0" algn="r">
              <a:spcBef>
                <a:spcPts val="0"/>
              </a:spcBef>
              <a:buNone/>
              <a:defRPr b="0" i="0" sz="1200" u="none" cap="none" strike="noStrike">
                <a:solidFill>
                  <a:srgbClr val="414141"/>
                </a:solidFill>
                <a:latin typeface="Corbel"/>
                <a:ea typeface="Corbel"/>
                <a:cs typeface="Corbel"/>
                <a:sym typeface="Corbel"/>
              </a:defRPr>
            </a:lvl5pPr>
            <a:lvl6pPr indent="0" lvl="5" marL="0" marR="0" rtl="0" algn="r">
              <a:spcBef>
                <a:spcPts val="0"/>
              </a:spcBef>
              <a:buNone/>
              <a:defRPr b="0" i="0" sz="1200" u="none" cap="none" strike="noStrike">
                <a:solidFill>
                  <a:srgbClr val="414141"/>
                </a:solidFill>
                <a:latin typeface="Corbel"/>
                <a:ea typeface="Corbel"/>
                <a:cs typeface="Corbel"/>
                <a:sym typeface="Corbel"/>
              </a:defRPr>
            </a:lvl6pPr>
            <a:lvl7pPr indent="0" lvl="6" marL="0" marR="0" rtl="0" algn="r">
              <a:spcBef>
                <a:spcPts val="0"/>
              </a:spcBef>
              <a:buNone/>
              <a:defRPr b="0" i="0" sz="1200" u="none" cap="none" strike="noStrike">
                <a:solidFill>
                  <a:srgbClr val="414141"/>
                </a:solidFill>
                <a:latin typeface="Corbel"/>
                <a:ea typeface="Corbel"/>
                <a:cs typeface="Corbel"/>
                <a:sym typeface="Corbel"/>
              </a:defRPr>
            </a:lvl7pPr>
            <a:lvl8pPr indent="0" lvl="7" marL="0" marR="0" rtl="0" algn="r">
              <a:spcBef>
                <a:spcPts val="0"/>
              </a:spcBef>
              <a:buNone/>
              <a:defRPr b="0" i="0" sz="1200" u="none" cap="none" strike="noStrike">
                <a:solidFill>
                  <a:srgbClr val="414141"/>
                </a:solidFill>
                <a:latin typeface="Corbel"/>
                <a:ea typeface="Corbel"/>
                <a:cs typeface="Corbel"/>
                <a:sym typeface="Corbel"/>
              </a:defRPr>
            </a:lvl8pPr>
            <a:lvl9pPr indent="0" lvl="8" marL="0" marR="0" rtl="0" algn="r">
              <a:spcBef>
                <a:spcPts val="0"/>
              </a:spcBef>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gif"/><Relationship Id="rId4" Type="http://schemas.openxmlformats.org/officeDocument/2006/relationships/hyperlink" Target="https://en.wikipedia.org/wiki/Fourier_seri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hyperlink" Target="https://math.stackexchange.com/questions/736749/fourier-transform-of-sinc-func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en.wikipedia.org/wiki/Hertz" TargetMode="External"/><Relationship Id="rId4" Type="http://schemas.openxmlformats.org/officeDocument/2006/relationships/hyperlink" Target="https://en.wikipedia.org/wiki/Envelope_(waves)" TargetMode="External"/><Relationship Id="rId5" Type="http://schemas.openxmlformats.org/officeDocument/2006/relationships/hyperlink" Target="https://en.wikipedia.org/wiki/Gaussian_function" TargetMode="External"/><Relationship Id="rId6" Type="http://schemas.openxmlformats.org/officeDocument/2006/relationships/hyperlink" Target="https://en.wikipedia.org/wiki/Fourier_transfor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en.wikipedia.org/wiki/File:Function_ocsillating_at_3_hertz.svg" TargetMode="External"/><Relationship Id="rId4" Type="http://schemas.openxmlformats.org/officeDocument/2006/relationships/image" Target="../media/image16.png"/><Relationship Id="rId11" Type="http://schemas.openxmlformats.org/officeDocument/2006/relationships/hyperlink" Target="https://en.wikipedia.org/wiki/Fourier_transform" TargetMode="External"/><Relationship Id="rId10" Type="http://schemas.openxmlformats.org/officeDocument/2006/relationships/image" Target="../media/image25.png"/><Relationship Id="rId9" Type="http://schemas.openxmlformats.org/officeDocument/2006/relationships/hyperlink" Target="https://en.wikipedia.org/wiki/File:Fourier_transform_of_oscillating_function.svg" TargetMode="External"/><Relationship Id="rId5" Type="http://schemas.openxmlformats.org/officeDocument/2006/relationships/hyperlink" Target="https://en.wikipedia.org/wiki/File:Onfreq.svg" TargetMode="External"/><Relationship Id="rId6" Type="http://schemas.openxmlformats.org/officeDocument/2006/relationships/image" Target="../media/image21.png"/><Relationship Id="rId7" Type="http://schemas.openxmlformats.org/officeDocument/2006/relationships/hyperlink" Target="https://en.wikipedia.org/wiki/File:Offfreq.svg" TargetMode="External"/><Relationship Id="rId8"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archive.nptel.ac.in/content/storage2/courses/117101001/downloads/Lec-39_Script.pd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p>
            <a:pPr indent="0" lvl="0" marL="0" rtl="0" algn="l">
              <a:spcBef>
                <a:spcPts val="0"/>
              </a:spcBef>
              <a:spcAft>
                <a:spcPts val="0"/>
              </a:spcAft>
              <a:buClr>
                <a:srgbClr val="FFC700"/>
              </a:buClr>
              <a:buSzPts val="4700"/>
              <a:buFont typeface="Corbel"/>
              <a:buNone/>
            </a:pPr>
            <a:r>
              <a:rPr lang="en-US"/>
              <a:t>Fourier Analysis</a:t>
            </a:r>
            <a:endParaRPr/>
          </a:p>
        </p:txBody>
      </p:sp>
      <p:sp>
        <p:nvSpPr>
          <p:cNvPr id="117" name="Google Shape;117;p1"/>
          <p:cNvSpPr txBox="1"/>
          <p:nvPr>
            <p:ph idx="1" type="subTitle"/>
          </p:nvPr>
        </p:nvSpPr>
        <p:spPr>
          <a:xfrm>
            <a:off x="457200" y="5410200"/>
            <a:ext cx="8077200" cy="457200"/>
          </a:xfrm>
          <a:prstGeom prst="rect">
            <a:avLst/>
          </a:prstGeom>
          <a:noFill/>
          <a:ln>
            <a:noFill/>
          </a:ln>
        </p:spPr>
        <p:txBody>
          <a:bodyPr anchorCtr="0" anchor="b" bIns="0" lIns="118850" spcFirstLastPara="1" rIns="45700" wrap="square" tIns="0">
            <a:normAutofit/>
          </a:bodyPr>
          <a:lstStyle/>
          <a:p>
            <a:pPr indent="0" lvl="0" marL="0" rtl="0" algn="l">
              <a:spcBef>
                <a:spcPts val="0"/>
              </a:spcBef>
              <a:spcAft>
                <a:spcPts val="0"/>
              </a:spcAft>
              <a:buSzPts val="1600"/>
              <a:buNone/>
            </a:pPr>
            <a:r>
              <a:rPr lang="en-US"/>
              <a:t>Ajit Rajwade</a:t>
            </a:r>
            <a:endParaRPr/>
          </a:p>
        </p:txBody>
      </p:sp>
      <p:sp>
        <p:nvSpPr>
          <p:cNvPr id="118" name="Google Shape;118;p1"/>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descr="https://upload.wikimedia.org/wikipedia/commons/2/2b/Fourier_series_and_transform.gif" id="184" name="Google Shape;184;p10"/>
          <p:cNvPicPr preferRelativeResize="0"/>
          <p:nvPr/>
        </p:nvPicPr>
        <p:blipFill rotWithShape="1">
          <a:blip r:embed="rId3">
            <a:alphaModFix/>
          </a:blip>
          <a:srcRect b="0" l="0" r="0" t="0"/>
          <a:stretch/>
        </p:blipFill>
        <p:spPr>
          <a:xfrm>
            <a:off x="1981200" y="609600"/>
            <a:ext cx="4648200" cy="3718562"/>
          </a:xfrm>
          <a:prstGeom prst="rect">
            <a:avLst/>
          </a:prstGeom>
          <a:noFill/>
          <a:ln>
            <a:noFill/>
          </a:ln>
        </p:spPr>
      </p:pic>
      <p:sp>
        <p:nvSpPr>
          <p:cNvPr id="185" name="Google Shape;185;p10"/>
          <p:cNvSpPr/>
          <p:nvPr/>
        </p:nvSpPr>
        <p:spPr>
          <a:xfrm>
            <a:off x="152400" y="4419600"/>
            <a:ext cx="8534400" cy="1015663"/>
          </a:xfrm>
          <a:prstGeom prst="rect">
            <a:avLst/>
          </a:prstGeom>
          <a:solidFill>
            <a:srgbClr val="F8F9FA"/>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02122"/>
              </a:buClr>
              <a:buSzPts val="2000"/>
              <a:buFont typeface="Arial"/>
              <a:buNone/>
            </a:pPr>
            <a:r>
              <a:rPr b="0" i="0" lang="en-US" sz="2000" u="none" cap="none" strike="noStrike">
                <a:solidFill>
                  <a:srgbClr val="202122"/>
                </a:solidFill>
                <a:latin typeface="Arial"/>
                <a:ea typeface="Arial"/>
                <a:cs typeface="Arial"/>
                <a:sym typeface="Arial"/>
              </a:rPr>
              <a:t>Function  s(t) (in red) is a sum of six sine functions of different amplitudes </a:t>
            </a:r>
            <a:endParaRPr/>
          </a:p>
          <a:p>
            <a:pPr indent="0" lvl="0" marL="0" marR="0" rtl="0" algn="l">
              <a:lnSpc>
                <a:spcPct val="100000"/>
              </a:lnSpc>
              <a:spcBef>
                <a:spcPts val="0"/>
              </a:spcBef>
              <a:spcAft>
                <a:spcPts val="0"/>
              </a:spcAft>
              <a:buClr>
                <a:srgbClr val="202122"/>
              </a:buClr>
              <a:buSzPts val="2000"/>
              <a:buFont typeface="Arial"/>
              <a:buNone/>
            </a:pPr>
            <a:r>
              <a:rPr b="0" i="0" lang="en-US" sz="2000" u="none" cap="none" strike="noStrike">
                <a:solidFill>
                  <a:srgbClr val="202122"/>
                </a:solidFill>
                <a:latin typeface="Arial"/>
                <a:ea typeface="Arial"/>
                <a:cs typeface="Arial"/>
                <a:sym typeface="Arial"/>
              </a:rPr>
              <a:t>and harmonically related frequencies. Their summation is called a Fourier series. </a:t>
            </a:r>
            <a:endParaRPr/>
          </a:p>
        </p:txBody>
      </p:sp>
      <p:sp>
        <p:nvSpPr>
          <p:cNvPr descr="s(x)" id="186" name="Google Shape;186;p10"/>
          <p:cNvSpPr/>
          <p:nvPr/>
        </p:nvSpPr>
        <p:spPr>
          <a:xfrm>
            <a:off x="59372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descr="S(f)" id="187" name="Google Shape;187;p10"/>
          <p:cNvSpPr/>
          <p:nvPr/>
        </p:nvSpPr>
        <p:spPr>
          <a:xfrm>
            <a:off x="9042400"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88" name="Google Shape;188;p10"/>
          <p:cNvSpPr/>
          <p:nvPr/>
        </p:nvSpPr>
        <p:spPr>
          <a:xfrm>
            <a:off x="457200" y="5638800"/>
            <a:ext cx="8382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orbel"/>
                <a:ea typeface="Corbel"/>
                <a:cs typeface="Corbel"/>
                <a:sym typeface="Corbel"/>
                <a:hlinkClick r:id="rId4">
                  <a:extLst>
                    <a:ext uri="{A12FA001-AC4F-418D-AE19-62706E023703}">
                      <ahyp:hlinkClr val="tx"/>
                    </a:ext>
                  </a:extLst>
                </a:hlinkClick>
              </a:rPr>
              <a:t>https://en.wikipedia.org/wiki/Fourier_series#/media/File:Fourier_series_and_transform.gif</a:t>
            </a:r>
            <a:r>
              <a:rPr lang="en-US" sz="1800">
                <a:solidFill>
                  <a:schemeClr val="dk1"/>
                </a:solidFill>
                <a:latin typeface="Corbel"/>
                <a:ea typeface="Corbel"/>
                <a:cs typeface="Corbel"/>
                <a:sym typeface="Corbel"/>
              </a:rPr>
              <a:t> </a:t>
            </a:r>
            <a:endParaRPr sz="1800">
              <a:solidFill>
                <a:schemeClr val="dk1"/>
              </a:solidFill>
              <a:latin typeface="Corbel"/>
              <a:ea typeface="Corbel"/>
              <a:cs typeface="Corbel"/>
              <a:sym typeface="Corbel"/>
            </a:endParaRPr>
          </a:p>
        </p:txBody>
      </p:sp>
      <p:sp>
        <p:nvSpPr>
          <p:cNvPr id="189" name="Google Shape;189;p10"/>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Why complex exponentials?</a:t>
            </a:r>
            <a:endParaRPr/>
          </a:p>
        </p:txBody>
      </p:sp>
      <p:sp>
        <p:nvSpPr>
          <p:cNvPr id="195" name="Google Shape;195;p11"/>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We need complex exponentials as they consist of both sines and cosines.</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Only sine signals cannot represent shifted sine waves or cosine waves completely. </a:t>
            </a:r>
            <a:endParaRPr/>
          </a:p>
        </p:txBody>
      </p:sp>
      <p:pic>
        <p:nvPicPr>
          <p:cNvPr id="196" name="Google Shape;196;p11"/>
          <p:cNvPicPr preferRelativeResize="0"/>
          <p:nvPr/>
        </p:nvPicPr>
        <p:blipFill rotWithShape="1">
          <a:blip r:embed="rId3">
            <a:alphaModFix/>
          </a:blip>
          <a:srcRect b="0" l="0" r="0" t="0"/>
          <a:stretch/>
        </p:blipFill>
        <p:spPr>
          <a:xfrm>
            <a:off x="990600" y="4419600"/>
            <a:ext cx="4357688" cy="381000"/>
          </a:xfrm>
          <a:prstGeom prst="rect">
            <a:avLst/>
          </a:prstGeom>
          <a:noFill/>
          <a:ln>
            <a:noFill/>
          </a:ln>
        </p:spPr>
      </p:pic>
      <p:sp>
        <p:nvSpPr>
          <p:cNvPr id="197" name="Google Shape;197;p11"/>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Fourier transform</a:t>
            </a:r>
            <a:endParaRPr/>
          </a:p>
        </p:txBody>
      </p:sp>
      <p:sp>
        <p:nvSpPr>
          <p:cNvPr id="203" name="Google Shape;203;p12"/>
          <p:cNvSpPr txBox="1"/>
          <p:nvPr>
            <p:ph idx="1" type="body"/>
          </p:nvPr>
        </p:nvSpPr>
        <p:spPr>
          <a:xfrm>
            <a:off x="457200" y="1524000"/>
            <a:ext cx="8229600" cy="4625609"/>
          </a:xfrm>
          <a:prstGeom prst="rect">
            <a:avLst/>
          </a:prstGeom>
          <a:noFill/>
          <a:ln>
            <a:noFill/>
          </a:ln>
        </p:spPr>
        <p:txBody>
          <a:bodyPr anchorCtr="0" anchor="t" bIns="45700" lIns="54850" spcFirstLastPara="1" rIns="91425" wrap="square" tIns="91425">
            <a:normAutofit fontScale="92500" lnSpcReduction="20000"/>
          </a:bodyPr>
          <a:lstStyle/>
          <a:p>
            <a:pPr indent="-320040" lvl="0" marL="438912" rtl="0" algn="l">
              <a:spcBef>
                <a:spcPts val="0"/>
              </a:spcBef>
              <a:spcAft>
                <a:spcPts val="0"/>
              </a:spcAft>
              <a:buSzPct val="80000"/>
              <a:buChar char="◼"/>
            </a:pPr>
            <a:r>
              <a:rPr lang="en-US"/>
              <a:t>Extension of Fourier series to non-periodic but absolutely integrable or square integrable signals. </a:t>
            </a:r>
            <a:endParaRPr/>
          </a:p>
          <a:p>
            <a:pPr indent="-320040" lvl="0" marL="438912" rtl="0" algn="l">
              <a:spcBef>
                <a:spcPts val="0"/>
              </a:spcBef>
              <a:spcAft>
                <a:spcPts val="0"/>
              </a:spcAft>
              <a:buSzPct val="80000"/>
              <a:buChar char="◼"/>
            </a:pPr>
            <a:r>
              <a:rPr lang="en-US"/>
              <a:t>Mathematically given as follows:</a:t>
            </a:r>
            <a:endParaRPr/>
          </a:p>
          <a:p>
            <a:pPr indent="-169672" lvl="0" marL="438912" rtl="0" algn="l">
              <a:spcBef>
                <a:spcPts val="0"/>
              </a:spcBef>
              <a:spcAft>
                <a:spcPts val="0"/>
              </a:spcAft>
              <a:buSzPct val="80000"/>
              <a:buNone/>
            </a:pPr>
            <a:r>
              <a:t/>
            </a:r>
            <a:endParaRPr/>
          </a:p>
          <a:p>
            <a:pPr indent="-169672" lvl="0" marL="438912" rtl="0" algn="l">
              <a:spcBef>
                <a:spcPts val="0"/>
              </a:spcBef>
              <a:spcAft>
                <a:spcPts val="0"/>
              </a:spcAft>
              <a:buSzPct val="80000"/>
              <a:buNone/>
            </a:pPr>
            <a:r>
              <a:t/>
            </a:r>
            <a:endParaRPr/>
          </a:p>
          <a:p>
            <a:pPr indent="-169672" lvl="0" marL="438912" rtl="0" algn="l">
              <a:spcBef>
                <a:spcPts val="0"/>
              </a:spcBef>
              <a:spcAft>
                <a:spcPts val="0"/>
              </a:spcAft>
              <a:buSzPct val="80000"/>
              <a:buNone/>
            </a:pPr>
            <a:r>
              <a:t/>
            </a:r>
            <a:endParaRPr/>
          </a:p>
          <a:p>
            <a:pPr indent="-169672" lvl="0" marL="438912" rtl="0" algn="l">
              <a:spcBef>
                <a:spcPts val="0"/>
              </a:spcBef>
              <a:spcAft>
                <a:spcPts val="0"/>
              </a:spcAft>
              <a:buSzPct val="80000"/>
              <a:buNone/>
            </a:pPr>
            <a:r>
              <a:t/>
            </a:r>
            <a:endParaRPr/>
          </a:p>
          <a:p>
            <a:pPr indent="-320040" lvl="0" marL="438912" rtl="0" algn="l">
              <a:spcBef>
                <a:spcPts val="0"/>
              </a:spcBef>
              <a:spcAft>
                <a:spcPts val="0"/>
              </a:spcAft>
              <a:buSzPct val="80000"/>
              <a:buChar char="◼"/>
            </a:pPr>
            <a:r>
              <a:rPr lang="en-US"/>
              <a:t>We also have:</a:t>
            </a:r>
            <a:endParaRPr/>
          </a:p>
          <a:p>
            <a:pPr indent="-169672" lvl="0" marL="438912" rtl="0" algn="l">
              <a:spcBef>
                <a:spcPts val="0"/>
              </a:spcBef>
              <a:spcAft>
                <a:spcPts val="0"/>
              </a:spcAft>
              <a:buSzPct val="80000"/>
              <a:buNone/>
            </a:pPr>
            <a:r>
              <a:t/>
            </a:r>
            <a:endParaRPr/>
          </a:p>
          <a:p>
            <a:pPr indent="-320040" lvl="0" marL="438912" rtl="0" algn="l">
              <a:spcBef>
                <a:spcPts val="0"/>
              </a:spcBef>
              <a:spcAft>
                <a:spcPts val="0"/>
              </a:spcAft>
              <a:buSzPct val="80000"/>
              <a:buChar char="◼"/>
            </a:pPr>
            <a:r>
              <a:rPr lang="en-US"/>
              <a:t>These formulae are consistent, due to the orthogonality of the sinusoidal functions. </a:t>
            </a:r>
            <a:endParaRPr/>
          </a:p>
          <a:p>
            <a:pPr indent="-169672" lvl="0" marL="438912" rtl="0" algn="l">
              <a:spcBef>
                <a:spcPts val="0"/>
              </a:spcBef>
              <a:spcAft>
                <a:spcPts val="0"/>
              </a:spcAft>
              <a:buSzPct val="80000"/>
              <a:buNone/>
            </a:pPr>
            <a:r>
              <a:t/>
            </a:r>
            <a:endParaRPr/>
          </a:p>
          <a:p>
            <a:pPr indent="-169672" lvl="0" marL="438912" rtl="0" algn="l">
              <a:spcBef>
                <a:spcPts val="0"/>
              </a:spcBef>
              <a:spcAft>
                <a:spcPts val="0"/>
              </a:spcAft>
              <a:buSzPct val="80000"/>
              <a:buNone/>
            </a:pPr>
            <a:r>
              <a:t/>
            </a:r>
            <a:endParaRPr/>
          </a:p>
          <a:p>
            <a:pPr indent="-169672" lvl="0" marL="438912" rtl="0" algn="l">
              <a:spcBef>
                <a:spcPts val="0"/>
              </a:spcBef>
              <a:spcAft>
                <a:spcPts val="0"/>
              </a:spcAft>
              <a:buSzPct val="80000"/>
              <a:buNone/>
            </a:pPr>
            <a:r>
              <a:t/>
            </a:r>
            <a:endParaRPr/>
          </a:p>
          <a:p>
            <a:pPr indent="-169672" lvl="0" marL="438912" rtl="0" algn="l">
              <a:spcBef>
                <a:spcPts val="0"/>
              </a:spcBef>
              <a:spcAft>
                <a:spcPts val="0"/>
              </a:spcAft>
              <a:buSzPct val="80000"/>
              <a:buNone/>
            </a:pPr>
            <a:r>
              <a:t/>
            </a:r>
            <a:endParaRPr/>
          </a:p>
          <a:p>
            <a:pPr indent="-169672" lvl="0" marL="438912" rtl="0" algn="l">
              <a:spcBef>
                <a:spcPts val="0"/>
              </a:spcBef>
              <a:spcAft>
                <a:spcPts val="0"/>
              </a:spcAft>
              <a:buSzPct val="80000"/>
              <a:buNone/>
            </a:pPr>
            <a:r>
              <a:t/>
            </a:r>
            <a:endParaRPr/>
          </a:p>
        </p:txBody>
      </p:sp>
      <p:pic>
        <p:nvPicPr>
          <p:cNvPr id="204" name="Google Shape;204;p12"/>
          <p:cNvPicPr preferRelativeResize="0"/>
          <p:nvPr/>
        </p:nvPicPr>
        <p:blipFill rotWithShape="1">
          <a:blip r:embed="rId3">
            <a:alphaModFix/>
          </a:blip>
          <a:srcRect b="0" l="0" r="0" t="0"/>
          <a:stretch/>
        </p:blipFill>
        <p:spPr>
          <a:xfrm>
            <a:off x="938213" y="3048000"/>
            <a:ext cx="4294187" cy="1333500"/>
          </a:xfrm>
          <a:prstGeom prst="rect">
            <a:avLst/>
          </a:prstGeom>
          <a:noFill/>
          <a:ln>
            <a:noFill/>
          </a:ln>
        </p:spPr>
      </p:pic>
      <p:pic>
        <p:nvPicPr>
          <p:cNvPr id="205" name="Google Shape;205;p12"/>
          <p:cNvPicPr preferRelativeResize="0"/>
          <p:nvPr/>
        </p:nvPicPr>
        <p:blipFill rotWithShape="1">
          <a:blip r:embed="rId4">
            <a:alphaModFix/>
          </a:blip>
          <a:srcRect b="0" l="0" r="0" t="0"/>
          <a:stretch/>
        </p:blipFill>
        <p:spPr>
          <a:xfrm>
            <a:off x="3733800" y="4343400"/>
            <a:ext cx="2743200" cy="931496"/>
          </a:xfrm>
          <a:prstGeom prst="rect">
            <a:avLst/>
          </a:prstGeom>
          <a:noFill/>
          <a:ln>
            <a:noFill/>
          </a:ln>
        </p:spPr>
      </p:pic>
      <p:sp>
        <p:nvSpPr>
          <p:cNvPr id="206" name="Google Shape;206;p12"/>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3"/>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Fourier Transform</a:t>
            </a:r>
            <a:endParaRPr/>
          </a:p>
        </p:txBody>
      </p:sp>
      <p:sp>
        <p:nvSpPr>
          <p:cNvPr id="212" name="Google Shape;212;p13"/>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fontScale="70000" lnSpcReduction="20000"/>
          </a:bodyPr>
          <a:lstStyle/>
          <a:p>
            <a:pPr indent="-320040" lvl="0" marL="438912" rtl="0" algn="l">
              <a:spcBef>
                <a:spcPts val="0"/>
              </a:spcBef>
              <a:spcAft>
                <a:spcPts val="0"/>
              </a:spcAft>
              <a:buSzPct val="80000"/>
              <a:buChar char="◼"/>
            </a:pPr>
            <a:r>
              <a:rPr lang="en-US"/>
              <a:t>F(µ) is the Fourier coefficient at frequency µ, computed by integrating out the time variable t.</a:t>
            </a:r>
            <a:endParaRPr/>
          </a:p>
          <a:p>
            <a:pPr indent="-206248" lvl="0" marL="438912" rtl="0" algn="l">
              <a:spcBef>
                <a:spcPts val="0"/>
              </a:spcBef>
              <a:spcAft>
                <a:spcPts val="0"/>
              </a:spcAft>
              <a:buSzPct val="80000"/>
              <a:buNone/>
            </a:pPr>
            <a:r>
              <a:t/>
            </a:r>
            <a:endParaRPr/>
          </a:p>
          <a:p>
            <a:pPr indent="-320040" lvl="0" marL="438912" rtl="0" algn="l">
              <a:spcBef>
                <a:spcPts val="0"/>
              </a:spcBef>
              <a:spcAft>
                <a:spcPts val="0"/>
              </a:spcAft>
              <a:buSzPct val="80000"/>
              <a:buChar char="◼"/>
            </a:pPr>
            <a:r>
              <a:rPr lang="en-US"/>
              <a:t>The original signal can be reconstructed accurately (without loss of information) from its Fourier coefficients by integrating out the frequency variable.  </a:t>
            </a:r>
            <a:endParaRPr/>
          </a:p>
          <a:p>
            <a:pPr indent="-206248" lvl="0" marL="438912" rtl="0" algn="l">
              <a:spcBef>
                <a:spcPts val="0"/>
              </a:spcBef>
              <a:spcAft>
                <a:spcPts val="0"/>
              </a:spcAft>
              <a:buSzPct val="80000"/>
              <a:buNone/>
            </a:pPr>
            <a:r>
              <a:t/>
            </a:r>
            <a:endParaRPr/>
          </a:p>
          <a:p>
            <a:pPr indent="-320040" lvl="0" marL="438912" rtl="0" algn="l">
              <a:spcBef>
                <a:spcPts val="0"/>
              </a:spcBef>
              <a:spcAft>
                <a:spcPts val="0"/>
              </a:spcAft>
              <a:buSzPct val="80000"/>
              <a:buChar char="◼"/>
            </a:pPr>
            <a:r>
              <a:rPr lang="en-US"/>
              <a:t>Thus a signal and its Fourier transform (the set of all its Fourier coefficients) form a </a:t>
            </a:r>
            <a:r>
              <a:rPr b="1" lang="en-US"/>
              <a:t>unique</a:t>
            </a:r>
            <a:r>
              <a:rPr lang="en-US"/>
              <a:t> “Fourier pair”. </a:t>
            </a:r>
            <a:endParaRPr/>
          </a:p>
          <a:p>
            <a:pPr indent="-206248" lvl="0" marL="438912" rtl="0" algn="l">
              <a:spcBef>
                <a:spcPts val="0"/>
              </a:spcBef>
              <a:spcAft>
                <a:spcPts val="0"/>
              </a:spcAft>
              <a:buSzPct val="80000"/>
              <a:buNone/>
            </a:pPr>
            <a:r>
              <a:t/>
            </a:r>
            <a:endParaRPr/>
          </a:p>
          <a:p>
            <a:pPr indent="-320040" lvl="0" marL="438912" rtl="0" algn="l">
              <a:spcBef>
                <a:spcPts val="0"/>
              </a:spcBef>
              <a:spcAft>
                <a:spcPts val="0"/>
              </a:spcAft>
              <a:buSzPct val="80000"/>
              <a:buChar char="◼"/>
            </a:pPr>
            <a:r>
              <a:rPr lang="en-US"/>
              <a:t>Convention: Time-domain signals are denoted in lower case (eg: f(t)), whereas their Fourier transforms are denoted in upper case (F(µ)).</a:t>
            </a:r>
            <a:endParaRPr/>
          </a:p>
          <a:p>
            <a:pPr indent="-206248" lvl="0" marL="438912" rtl="0" algn="l">
              <a:spcBef>
                <a:spcPts val="0"/>
              </a:spcBef>
              <a:spcAft>
                <a:spcPts val="0"/>
              </a:spcAft>
              <a:buSzPct val="80000"/>
              <a:buNone/>
            </a:pPr>
            <a:r>
              <a:t/>
            </a:r>
            <a:endParaRPr/>
          </a:p>
          <a:p>
            <a:pPr indent="-320040" lvl="0" marL="438912" rtl="0" algn="l">
              <a:spcBef>
                <a:spcPts val="0"/>
              </a:spcBef>
              <a:spcAft>
                <a:spcPts val="0"/>
              </a:spcAft>
              <a:buSzPct val="80000"/>
              <a:buChar char="◼"/>
            </a:pPr>
            <a:r>
              <a:rPr lang="en-US"/>
              <a:t>The Fourier operator is denoted by </a:t>
            </a:r>
            <a:r>
              <a:rPr b="1" lang="en-US"/>
              <a:t>F </a:t>
            </a:r>
            <a:r>
              <a:rPr lang="en-US"/>
              <a:t>(bold font) to distinguish it from the Fourier transform of f.</a:t>
            </a:r>
            <a:endParaRPr/>
          </a:p>
        </p:txBody>
      </p:sp>
      <p:sp>
        <p:nvSpPr>
          <p:cNvPr id="213" name="Google Shape;213;p13"/>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4"/>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Example 1: Rect and sinc</a:t>
            </a:r>
            <a:endParaRPr/>
          </a:p>
        </p:txBody>
      </p:sp>
      <p:pic>
        <p:nvPicPr>
          <p:cNvPr id="219" name="Google Shape;219;p14"/>
          <p:cNvPicPr preferRelativeResize="0"/>
          <p:nvPr/>
        </p:nvPicPr>
        <p:blipFill rotWithShape="1">
          <a:blip r:embed="rId3">
            <a:alphaModFix/>
          </a:blip>
          <a:srcRect b="0" l="0" r="0" t="0"/>
          <a:stretch/>
        </p:blipFill>
        <p:spPr>
          <a:xfrm>
            <a:off x="228601" y="1524000"/>
            <a:ext cx="7315200" cy="2989476"/>
          </a:xfrm>
          <a:prstGeom prst="rect">
            <a:avLst/>
          </a:prstGeom>
          <a:noFill/>
          <a:ln>
            <a:noFill/>
          </a:ln>
        </p:spPr>
      </p:pic>
      <p:sp>
        <p:nvSpPr>
          <p:cNvPr id="220" name="Google Shape;220;p14"/>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5"/>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Example 1: Rect and sinc</a:t>
            </a:r>
            <a:endParaRPr/>
          </a:p>
        </p:txBody>
      </p:sp>
      <p:pic>
        <p:nvPicPr>
          <p:cNvPr id="227" name="Google Shape;227;p15"/>
          <p:cNvPicPr preferRelativeResize="0"/>
          <p:nvPr/>
        </p:nvPicPr>
        <p:blipFill rotWithShape="1">
          <a:blip r:embed="rId3">
            <a:alphaModFix/>
          </a:blip>
          <a:srcRect b="0" l="0" r="0" t="0"/>
          <a:stretch/>
        </p:blipFill>
        <p:spPr>
          <a:xfrm>
            <a:off x="457200" y="1524000"/>
            <a:ext cx="7102475" cy="4351338"/>
          </a:xfrm>
          <a:prstGeom prst="rect">
            <a:avLst/>
          </a:prstGeom>
          <a:noFill/>
          <a:ln>
            <a:noFill/>
          </a:ln>
        </p:spPr>
      </p:pic>
      <p:sp>
        <p:nvSpPr>
          <p:cNvPr id="228" name="Google Shape;228;p15"/>
          <p:cNvSpPr txBox="1"/>
          <p:nvPr/>
        </p:nvSpPr>
        <p:spPr>
          <a:xfrm>
            <a:off x="304800" y="6096000"/>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It also turns out that the Fourier transform of a sinc in the time domain is a rect in the frequency domain.  This has a much more complicated </a:t>
            </a:r>
            <a:r>
              <a:rPr lang="en-US" sz="1800" u="sng">
                <a:solidFill>
                  <a:schemeClr val="dk1"/>
                </a:solidFill>
                <a:latin typeface="Corbel"/>
                <a:ea typeface="Corbel"/>
                <a:cs typeface="Corbel"/>
                <a:sym typeface="Corbel"/>
                <a:hlinkClick r:id="rId4">
                  <a:extLst>
                    <a:ext uri="{A12FA001-AC4F-418D-AE19-62706E023703}">
                      <ahyp:hlinkClr val="tx"/>
                    </a:ext>
                  </a:extLst>
                </a:hlinkClick>
              </a:rPr>
              <a:t>proof</a:t>
            </a:r>
            <a:r>
              <a:rPr lang="en-US" sz="1800">
                <a:solidFill>
                  <a:schemeClr val="dk1"/>
                </a:solidFill>
                <a:latin typeface="Corbel"/>
                <a:ea typeface="Corbel"/>
                <a:cs typeface="Corbel"/>
                <a:sym typeface="Corbel"/>
              </a:rPr>
              <a:t>. </a:t>
            </a:r>
            <a:endParaRPr sz="1800">
              <a:solidFill>
                <a:schemeClr val="dk1"/>
              </a:solidFill>
              <a:latin typeface="Corbel"/>
              <a:ea typeface="Corbel"/>
              <a:cs typeface="Corbel"/>
              <a:sym typeface="Corbel"/>
            </a:endParaRPr>
          </a:p>
        </p:txBody>
      </p:sp>
      <p:sp>
        <p:nvSpPr>
          <p:cNvPr id="229" name="Google Shape;229;p15"/>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6"/>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Example 2: Delta Functions</a:t>
            </a:r>
            <a:endParaRPr/>
          </a:p>
        </p:txBody>
      </p:sp>
      <p:sp>
        <p:nvSpPr>
          <p:cNvPr id="235" name="Google Shape;235;p16"/>
          <p:cNvSpPr txBox="1"/>
          <p:nvPr>
            <p:ph idx="1" type="body"/>
          </p:nvPr>
        </p:nvSpPr>
        <p:spPr>
          <a:xfrm>
            <a:off x="381000" y="1600200"/>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The Dirac Delta or the unit impulse signal with continuous variable t is defined as follows:</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Sifting property:</a:t>
            </a:r>
            <a:endParaRPr/>
          </a:p>
        </p:txBody>
      </p:sp>
      <p:pic>
        <p:nvPicPr>
          <p:cNvPr id="236" name="Google Shape;236;p16"/>
          <p:cNvPicPr preferRelativeResize="0"/>
          <p:nvPr/>
        </p:nvPicPr>
        <p:blipFill rotWithShape="1">
          <a:blip r:embed="rId3">
            <a:alphaModFix/>
          </a:blip>
          <a:srcRect b="0" l="0" r="0" t="0"/>
          <a:stretch/>
        </p:blipFill>
        <p:spPr>
          <a:xfrm>
            <a:off x="914400" y="3200400"/>
            <a:ext cx="3657600" cy="1732547"/>
          </a:xfrm>
          <a:prstGeom prst="rect">
            <a:avLst/>
          </a:prstGeom>
          <a:noFill/>
          <a:ln>
            <a:noFill/>
          </a:ln>
        </p:spPr>
      </p:pic>
      <p:pic>
        <p:nvPicPr>
          <p:cNvPr id="237" name="Google Shape;237;p16"/>
          <p:cNvPicPr preferRelativeResize="0"/>
          <p:nvPr/>
        </p:nvPicPr>
        <p:blipFill rotWithShape="1">
          <a:blip r:embed="rId4">
            <a:alphaModFix/>
          </a:blip>
          <a:srcRect b="0" l="0" r="0" t="0"/>
          <a:stretch/>
        </p:blipFill>
        <p:spPr>
          <a:xfrm>
            <a:off x="838200" y="5638800"/>
            <a:ext cx="2406650" cy="890588"/>
          </a:xfrm>
          <a:prstGeom prst="rect">
            <a:avLst/>
          </a:prstGeom>
          <a:noFill/>
          <a:ln>
            <a:noFill/>
          </a:ln>
        </p:spPr>
      </p:pic>
      <p:sp>
        <p:nvSpPr>
          <p:cNvPr id="238" name="Google Shape;238;p16"/>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7"/>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Example 2: Delta Functions</a:t>
            </a:r>
            <a:endParaRPr/>
          </a:p>
        </p:txBody>
      </p:sp>
      <p:sp>
        <p:nvSpPr>
          <p:cNvPr id="244" name="Google Shape;244;p17"/>
          <p:cNvSpPr txBox="1"/>
          <p:nvPr>
            <p:ph idx="1" type="body"/>
          </p:nvPr>
        </p:nvSpPr>
        <p:spPr>
          <a:xfrm>
            <a:off x="381000" y="1600200"/>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Sifting property:</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Note the Dirac delta function is defined when the time variable t is continuous.</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This is different from the Kronecker delta function defined on discrete time:</a:t>
            </a:r>
            <a:endParaRPr/>
          </a:p>
        </p:txBody>
      </p:sp>
      <p:pic>
        <p:nvPicPr>
          <p:cNvPr id="245" name="Google Shape;245;p17"/>
          <p:cNvPicPr preferRelativeResize="0"/>
          <p:nvPr/>
        </p:nvPicPr>
        <p:blipFill rotWithShape="1">
          <a:blip r:embed="rId3">
            <a:alphaModFix/>
          </a:blip>
          <a:srcRect b="0" l="0" r="0" t="0"/>
          <a:stretch/>
        </p:blipFill>
        <p:spPr>
          <a:xfrm>
            <a:off x="762000" y="2286000"/>
            <a:ext cx="2911475" cy="890588"/>
          </a:xfrm>
          <a:prstGeom prst="rect">
            <a:avLst/>
          </a:prstGeom>
          <a:noFill/>
          <a:ln>
            <a:noFill/>
          </a:ln>
        </p:spPr>
      </p:pic>
      <p:pic>
        <p:nvPicPr>
          <p:cNvPr id="246" name="Google Shape;246;p17"/>
          <p:cNvPicPr preferRelativeResize="0"/>
          <p:nvPr/>
        </p:nvPicPr>
        <p:blipFill rotWithShape="1">
          <a:blip r:embed="rId4">
            <a:alphaModFix/>
          </a:blip>
          <a:srcRect b="0" l="0" r="0" t="0"/>
          <a:stretch/>
        </p:blipFill>
        <p:spPr>
          <a:xfrm>
            <a:off x="838200" y="5791200"/>
            <a:ext cx="1755775" cy="769937"/>
          </a:xfrm>
          <a:prstGeom prst="rect">
            <a:avLst/>
          </a:prstGeom>
          <a:noFill/>
          <a:ln>
            <a:noFill/>
          </a:ln>
        </p:spPr>
      </p:pic>
      <p:sp>
        <p:nvSpPr>
          <p:cNvPr id="247" name="Google Shape;247;p17"/>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8"/>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Example 2: Delta Functions</a:t>
            </a:r>
            <a:endParaRPr/>
          </a:p>
        </p:txBody>
      </p:sp>
      <p:sp>
        <p:nvSpPr>
          <p:cNvPr id="253" name="Google Shape;253;p18"/>
          <p:cNvSpPr txBox="1"/>
          <p:nvPr>
            <p:ph idx="1" type="body"/>
          </p:nvPr>
        </p:nvSpPr>
        <p:spPr>
          <a:xfrm>
            <a:off x="381000" y="1600200"/>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There is a sifting property for Kronecker delta functions too:</a:t>
            </a:r>
            <a:endParaRPr/>
          </a:p>
        </p:txBody>
      </p:sp>
      <p:pic>
        <p:nvPicPr>
          <p:cNvPr id="254" name="Google Shape;254;p18"/>
          <p:cNvPicPr preferRelativeResize="0"/>
          <p:nvPr/>
        </p:nvPicPr>
        <p:blipFill rotWithShape="1">
          <a:blip r:embed="rId3">
            <a:alphaModFix/>
          </a:blip>
          <a:srcRect b="0" l="0" r="0" t="0"/>
          <a:stretch/>
        </p:blipFill>
        <p:spPr>
          <a:xfrm>
            <a:off x="838200" y="2743200"/>
            <a:ext cx="2622550" cy="1684338"/>
          </a:xfrm>
          <a:prstGeom prst="rect">
            <a:avLst/>
          </a:prstGeom>
          <a:noFill/>
          <a:ln>
            <a:noFill/>
          </a:ln>
        </p:spPr>
      </p:pic>
      <p:sp>
        <p:nvSpPr>
          <p:cNvPr id="255" name="Google Shape;255;p18"/>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9"/>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Example 2: Delta Functions</a:t>
            </a:r>
            <a:endParaRPr/>
          </a:p>
        </p:txBody>
      </p:sp>
      <p:sp>
        <p:nvSpPr>
          <p:cNvPr id="261" name="Google Shape;261;p19"/>
          <p:cNvSpPr txBox="1"/>
          <p:nvPr>
            <p:ph idx="1" type="body"/>
          </p:nvPr>
        </p:nvSpPr>
        <p:spPr>
          <a:xfrm>
            <a:off x="381000" y="1600200"/>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Fourier transform of the Dirac Delta Function:</a:t>
            </a:r>
            <a:endParaRPr/>
          </a:p>
        </p:txBody>
      </p:sp>
      <p:pic>
        <p:nvPicPr>
          <p:cNvPr id="262" name="Google Shape;262;p19"/>
          <p:cNvPicPr preferRelativeResize="0"/>
          <p:nvPr/>
        </p:nvPicPr>
        <p:blipFill rotWithShape="1">
          <a:blip r:embed="rId3">
            <a:alphaModFix/>
          </a:blip>
          <a:srcRect b="0" l="0" r="0" t="0"/>
          <a:stretch/>
        </p:blipFill>
        <p:spPr>
          <a:xfrm>
            <a:off x="762000" y="2362200"/>
            <a:ext cx="5341938" cy="2238375"/>
          </a:xfrm>
          <a:prstGeom prst="rect">
            <a:avLst/>
          </a:prstGeom>
          <a:noFill/>
          <a:ln>
            <a:noFill/>
          </a:ln>
        </p:spPr>
      </p:pic>
      <p:sp>
        <p:nvSpPr>
          <p:cNvPr id="263" name="Google Shape;263;p19"/>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Fourier Analysis</a:t>
            </a:r>
            <a:endParaRPr/>
          </a:p>
        </p:txBody>
      </p:sp>
      <p:sp>
        <p:nvSpPr>
          <p:cNvPr id="124" name="Google Shape;124;p2"/>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fontScale="85000" lnSpcReduction="10000"/>
          </a:bodyPr>
          <a:lstStyle/>
          <a:p>
            <a:pPr indent="-320040" lvl="0" marL="438912" rtl="0" algn="l">
              <a:spcBef>
                <a:spcPts val="0"/>
              </a:spcBef>
              <a:spcAft>
                <a:spcPts val="0"/>
              </a:spcAft>
              <a:buSzPct val="80000"/>
              <a:buChar char="◼"/>
            </a:pPr>
            <a:r>
              <a:rPr lang="en-US"/>
              <a:t>Discovery by the French Mathematician Joseph Fourier.</a:t>
            </a:r>
            <a:endParaRPr/>
          </a:p>
          <a:p>
            <a:pPr indent="-181864" lvl="0" marL="438912" rtl="0" algn="l">
              <a:spcBef>
                <a:spcPts val="0"/>
              </a:spcBef>
              <a:spcAft>
                <a:spcPts val="0"/>
              </a:spcAft>
              <a:buSzPct val="80000"/>
              <a:buNone/>
            </a:pPr>
            <a:r>
              <a:t/>
            </a:r>
            <a:endParaRPr/>
          </a:p>
          <a:p>
            <a:pPr indent="-320040" lvl="0" marL="438912" rtl="0" algn="l">
              <a:spcBef>
                <a:spcPts val="0"/>
              </a:spcBef>
              <a:spcAft>
                <a:spcPts val="0"/>
              </a:spcAft>
              <a:buSzPct val="80000"/>
              <a:buChar char="◼"/>
            </a:pPr>
            <a:r>
              <a:rPr lang="en-US"/>
              <a:t>Motivated initially from thermodynamics (heat equation).</a:t>
            </a:r>
            <a:endParaRPr/>
          </a:p>
          <a:p>
            <a:pPr indent="-181864" lvl="0" marL="438912" rtl="0" algn="l">
              <a:spcBef>
                <a:spcPts val="0"/>
              </a:spcBef>
              <a:spcAft>
                <a:spcPts val="0"/>
              </a:spcAft>
              <a:buSzPct val="80000"/>
              <a:buNone/>
            </a:pPr>
            <a:r>
              <a:t/>
            </a:r>
            <a:endParaRPr/>
          </a:p>
          <a:p>
            <a:pPr indent="-320040" lvl="0" marL="438912" rtl="0" algn="l">
              <a:spcBef>
                <a:spcPts val="0"/>
              </a:spcBef>
              <a:spcAft>
                <a:spcPts val="0"/>
              </a:spcAft>
              <a:buSzPct val="80000"/>
              <a:buChar char="◼"/>
            </a:pPr>
            <a:r>
              <a:rPr lang="en-US"/>
              <a:t>Fundamental to modern signal and image processing (particularly in image or signal filtering).</a:t>
            </a:r>
            <a:endParaRPr/>
          </a:p>
          <a:p>
            <a:pPr indent="-181864" lvl="0" marL="438912" rtl="0" algn="l">
              <a:spcBef>
                <a:spcPts val="0"/>
              </a:spcBef>
              <a:spcAft>
                <a:spcPts val="0"/>
              </a:spcAft>
              <a:buSzPct val="80000"/>
              <a:buNone/>
            </a:pPr>
            <a:r>
              <a:t/>
            </a:r>
            <a:endParaRPr/>
          </a:p>
          <a:p>
            <a:pPr indent="-320040" lvl="0" marL="438912" rtl="0" algn="l">
              <a:spcBef>
                <a:spcPts val="0"/>
              </a:spcBef>
              <a:spcAft>
                <a:spcPts val="0"/>
              </a:spcAft>
              <a:buSzPct val="80000"/>
              <a:buChar char="◼"/>
            </a:pPr>
            <a:r>
              <a:rPr lang="en-US"/>
              <a:t>Also very widely used in optics, probability theory, solutions of partial differential equations and many other areas of mathematics. </a:t>
            </a:r>
            <a:endParaRPr/>
          </a:p>
        </p:txBody>
      </p:sp>
      <p:sp>
        <p:nvSpPr>
          <p:cNvPr id="125" name="Google Shape;125;p2"/>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7" name="Shape 267"/>
        <p:cNvGrpSpPr/>
        <p:nvPr/>
      </p:nvGrpSpPr>
      <p:grpSpPr>
        <a:xfrm>
          <a:off x="0" y="0"/>
          <a:ext cx="0" cy="0"/>
          <a:chOff x="0" y="0"/>
          <a:chExt cx="0" cy="0"/>
        </a:xfrm>
      </p:grpSpPr>
      <p:sp>
        <p:nvSpPr>
          <p:cNvPr id="268" name="Google Shape;268;p20"/>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Example 3</a:t>
            </a:r>
            <a:endParaRPr/>
          </a:p>
        </p:txBody>
      </p:sp>
      <p:sp>
        <p:nvSpPr>
          <p:cNvPr id="269" name="Google Shape;269;p20"/>
          <p:cNvSpPr/>
          <p:nvPr/>
        </p:nvSpPr>
        <p:spPr>
          <a:xfrm>
            <a:off x="152400" y="1562525"/>
            <a:ext cx="8785800" cy="4790100"/>
          </a:xfrm>
          <a:prstGeom prst="rect">
            <a:avLst/>
          </a:prstGeom>
          <a:solidFill>
            <a:srgbClr val="FFF2CC"/>
          </a:solidFill>
          <a:ln>
            <a:noFill/>
          </a:ln>
        </p:spPr>
        <p:txBody>
          <a:bodyPr anchorCtr="0" anchor="ctr" bIns="45700" lIns="91425" spcFirstLastPara="1" rIns="91425" wrap="square" tIns="45700">
            <a:spAutoFit/>
          </a:bodyPr>
          <a:lstStyle/>
          <a:p>
            <a:pPr indent="-330200" lvl="0" marL="457200" marR="0" rtl="0" algn="just">
              <a:spcBef>
                <a:spcPts val="0"/>
              </a:spcBef>
              <a:spcAft>
                <a:spcPts val="0"/>
              </a:spcAft>
              <a:buClr>
                <a:srgbClr val="202122"/>
              </a:buClr>
              <a:buSzPts val="1600"/>
              <a:buChar char="●"/>
            </a:pPr>
            <a:r>
              <a:rPr lang="en-US" sz="1600">
                <a:solidFill>
                  <a:srgbClr val="202122"/>
                </a:solidFill>
                <a:latin typeface="Arial"/>
                <a:ea typeface="Arial"/>
                <a:cs typeface="Arial"/>
                <a:sym typeface="Arial"/>
              </a:rPr>
              <a:t>The </a:t>
            </a:r>
            <a:r>
              <a:rPr lang="en-US" sz="1600">
                <a:solidFill>
                  <a:srgbClr val="202122"/>
                </a:solidFill>
              </a:rPr>
              <a:t>f</a:t>
            </a:r>
            <a:r>
              <a:rPr lang="en-US" sz="1600">
                <a:solidFill>
                  <a:srgbClr val="202122"/>
                </a:solidFill>
                <a:latin typeface="Arial"/>
                <a:ea typeface="Arial"/>
                <a:cs typeface="Arial"/>
                <a:sym typeface="Arial"/>
              </a:rPr>
              <a:t>igures on the next sli</a:t>
            </a:r>
            <a:r>
              <a:rPr lang="en-US" sz="1600">
                <a:solidFill>
                  <a:srgbClr val="202122"/>
                </a:solidFill>
              </a:rPr>
              <a:t>de</a:t>
            </a:r>
            <a:r>
              <a:rPr lang="en-US" sz="1600">
                <a:solidFill>
                  <a:srgbClr val="202122"/>
                </a:solidFill>
                <a:latin typeface="Arial"/>
                <a:ea typeface="Arial"/>
                <a:cs typeface="Arial"/>
                <a:sym typeface="Arial"/>
              </a:rPr>
              <a:t> provide a visual illustration how the Fourier transform measures whether a frequency is present in a particular function. </a:t>
            </a:r>
            <a:endParaRPr sz="1600">
              <a:solidFill>
                <a:srgbClr val="202122"/>
              </a:solidFill>
            </a:endParaRPr>
          </a:p>
          <a:p>
            <a:pPr indent="-330200" lvl="0" marL="457200" marR="0" rtl="0" algn="just">
              <a:spcBef>
                <a:spcPts val="0"/>
              </a:spcBef>
              <a:spcAft>
                <a:spcPts val="0"/>
              </a:spcAft>
              <a:buClr>
                <a:srgbClr val="202122"/>
              </a:buClr>
              <a:buSzPts val="1600"/>
              <a:buChar char="●"/>
            </a:pPr>
            <a:r>
              <a:rPr lang="en-US" sz="1600">
                <a:solidFill>
                  <a:srgbClr val="202122"/>
                </a:solidFill>
                <a:latin typeface="Arial"/>
                <a:ea typeface="Arial"/>
                <a:cs typeface="Arial"/>
                <a:sym typeface="Arial"/>
              </a:rPr>
              <a:t>The depicted function </a:t>
            </a:r>
            <a:r>
              <a:rPr i="1" lang="en-US" sz="1600">
                <a:solidFill>
                  <a:srgbClr val="202122"/>
                </a:solidFill>
                <a:latin typeface="Arial"/>
                <a:ea typeface="Arial"/>
                <a:cs typeface="Arial"/>
                <a:sym typeface="Arial"/>
              </a:rPr>
              <a:t>f</a:t>
            </a:r>
            <a:r>
              <a:rPr lang="en-US" sz="1600">
                <a:solidFill>
                  <a:srgbClr val="202122"/>
                </a:solidFill>
                <a:latin typeface="Arial"/>
                <a:ea typeface="Arial"/>
                <a:cs typeface="Arial"/>
                <a:sym typeface="Arial"/>
              </a:rPr>
              <a:t> (</a:t>
            </a:r>
            <a:r>
              <a:rPr i="1" lang="en-US" sz="1600">
                <a:solidFill>
                  <a:srgbClr val="202122"/>
                </a:solidFill>
                <a:latin typeface="Arial"/>
                <a:ea typeface="Arial"/>
                <a:cs typeface="Arial"/>
                <a:sym typeface="Arial"/>
              </a:rPr>
              <a:t>t</a:t>
            </a:r>
            <a:r>
              <a:rPr lang="en-US" sz="1600">
                <a:solidFill>
                  <a:srgbClr val="202122"/>
                </a:solidFill>
                <a:latin typeface="Arial"/>
                <a:ea typeface="Arial"/>
                <a:cs typeface="Arial"/>
                <a:sym typeface="Arial"/>
              </a:rPr>
              <a:t>) = cos(6π</a:t>
            </a:r>
            <a:r>
              <a:rPr i="1" lang="en-US" sz="1600">
                <a:solidFill>
                  <a:srgbClr val="202122"/>
                </a:solidFill>
                <a:latin typeface="Arial"/>
                <a:ea typeface="Arial"/>
                <a:cs typeface="Arial"/>
                <a:sym typeface="Arial"/>
              </a:rPr>
              <a:t>t</a:t>
            </a:r>
            <a:r>
              <a:rPr lang="en-US" sz="1600">
                <a:solidFill>
                  <a:srgbClr val="202122"/>
                </a:solidFill>
                <a:latin typeface="Arial"/>
                <a:ea typeface="Arial"/>
                <a:cs typeface="Arial"/>
                <a:sym typeface="Arial"/>
              </a:rPr>
              <a:t>) </a:t>
            </a:r>
            <a:r>
              <a:rPr i="1" lang="en-US" sz="1600">
                <a:solidFill>
                  <a:srgbClr val="202122"/>
                </a:solidFill>
                <a:latin typeface="Arial"/>
                <a:ea typeface="Arial"/>
                <a:cs typeface="Arial"/>
                <a:sym typeface="Arial"/>
              </a:rPr>
              <a:t>e</a:t>
            </a:r>
            <a:r>
              <a:rPr baseline="30000" lang="en-US" sz="1600">
                <a:solidFill>
                  <a:srgbClr val="202122"/>
                </a:solidFill>
                <a:latin typeface="Arial"/>
                <a:ea typeface="Arial"/>
                <a:cs typeface="Arial"/>
                <a:sym typeface="Arial"/>
              </a:rPr>
              <a:t>−π</a:t>
            </a:r>
            <a:r>
              <a:rPr baseline="30000" i="1" lang="en-US" sz="1600">
                <a:solidFill>
                  <a:srgbClr val="202122"/>
                </a:solidFill>
                <a:latin typeface="Arial"/>
                <a:ea typeface="Arial"/>
                <a:cs typeface="Arial"/>
                <a:sym typeface="Arial"/>
              </a:rPr>
              <a:t>t</a:t>
            </a:r>
            <a:r>
              <a:rPr baseline="30000" lang="en-US" sz="1600">
                <a:solidFill>
                  <a:srgbClr val="202122"/>
                </a:solidFill>
              </a:rPr>
              <a:t>*t</a:t>
            </a:r>
            <a:r>
              <a:rPr lang="en-US" sz="1600">
                <a:solidFill>
                  <a:srgbClr val="202122"/>
                </a:solidFill>
                <a:latin typeface="Arial"/>
                <a:ea typeface="Arial"/>
                <a:cs typeface="Arial"/>
                <a:sym typeface="Arial"/>
              </a:rPr>
              <a:t> oscillates at 3 </a:t>
            </a:r>
            <a:r>
              <a:rPr lang="en-US" sz="1600" u="sng">
                <a:solidFill>
                  <a:srgbClr val="0645AD"/>
                </a:solidFill>
                <a:latin typeface="Arial"/>
                <a:ea typeface="Arial"/>
                <a:cs typeface="Arial"/>
                <a:sym typeface="Arial"/>
                <a:hlinkClick r:id="rId3">
                  <a:extLst>
                    <a:ext uri="{A12FA001-AC4F-418D-AE19-62706E023703}">
                      <ahyp:hlinkClr val="tx"/>
                    </a:ext>
                  </a:extLst>
                </a:hlinkClick>
              </a:rPr>
              <a:t>Hz</a:t>
            </a:r>
            <a:r>
              <a:rPr lang="en-US" sz="1600">
                <a:solidFill>
                  <a:srgbClr val="202122"/>
                </a:solidFill>
                <a:latin typeface="Arial"/>
                <a:ea typeface="Arial"/>
                <a:cs typeface="Arial"/>
                <a:sym typeface="Arial"/>
              </a:rPr>
              <a:t> (if </a:t>
            </a:r>
            <a:r>
              <a:rPr i="1" lang="en-US" sz="1600">
                <a:solidFill>
                  <a:srgbClr val="202122"/>
                </a:solidFill>
                <a:latin typeface="Arial"/>
                <a:ea typeface="Arial"/>
                <a:cs typeface="Arial"/>
                <a:sym typeface="Arial"/>
              </a:rPr>
              <a:t>t</a:t>
            </a:r>
            <a:r>
              <a:rPr lang="en-US" sz="1600">
                <a:solidFill>
                  <a:srgbClr val="202122"/>
                </a:solidFill>
                <a:latin typeface="Arial"/>
                <a:ea typeface="Arial"/>
                <a:cs typeface="Arial"/>
                <a:sym typeface="Arial"/>
              </a:rPr>
              <a:t> measures seconds) and tends quickly to 0. (The second factor in this equation is an </a:t>
            </a:r>
            <a:r>
              <a:rPr lang="en-US" sz="1600" u="sng">
                <a:solidFill>
                  <a:srgbClr val="0645AD"/>
                </a:solidFill>
                <a:latin typeface="Arial"/>
                <a:ea typeface="Arial"/>
                <a:cs typeface="Arial"/>
                <a:sym typeface="Arial"/>
                <a:hlinkClick r:id="rId4">
                  <a:extLst>
                    <a:ext uri="{A12FA001-AC4F-418D-AE19-62706E023703}">
                      <ahyp:hlinkClr val="tx"/>
                    </a:ext>
                  </a:extLst>
                </a:hlinkClick>
              </a:rPr>
              <a:t>envelope function</a:t>
            </a:r>
            <a:r>
              <a:rPr lang="en-US" sz="1600">
                <a:solidFill>
                  <a:srgbClr val="202122"/>
                </a:solidFill>
                <a:latin typeface="Arial"/>
                <a:ea typeface="Arial"/>
                <a:cs typeface="Arial"/>
                <a:sym typeface="Arial"/>
              </a:rPr>
              <a:t> that shapes the continuous sinusoid into a short pulse. Its general form is a </a:t>
            </a:r>
            <a:r>
              <a:rPr lang="en-US" sz="1600" u="sng">
                <a:solidFill>
                  <a:srgbClr val="0645AD"/>
                </a:solidFill>
                <a:latin typeface="Arial"/>
                <a:ea typeface="Arial"/>
                <a:cs typeface="Arial"/>
                <a:sym typeface="Arial"/>
                <a:hlinkClick r:id="rId5">
                  <a:extLst>
                    <a:ext uri="{A12FA001-AC4F-418D-AE19-62706E023703}">
                      <ahyp:hlinkClr val="tx"/>
                    </a:ext>
                  </a:extLst>
                </a:hlinkClick>
              </a:rPr>
              <a:t>Gaussian function</a:t>
            </a:r>
            <a:r>
              <a:rPr lang="en-US" sz="1600">
                <a:solidFill>
                  <a:srgbClr val="202122"/>
                </a:solidFill>
                <a:latin typeface="Arial"/>
                <a:ea typeface="Arial"/>
                <a:cs typeface="Arial"/>
                <a:sym typeface="Arial"/>
              </a:rPr>
              <a:t>). This function was specially chosen to have a </a:t>
            </a:r>
            <a:r>
              <a:rPr b="1" lang="en-US" sz="1600">
                <a:solidFill>
                  <a:srgbClr val="202122"/>
                </a:solidFill>
              </a:rPr>
              <a:t>real Fourier transform</a:t>
            </a:r>
            <a:r>
              <a:rPr lang="en-US" sz="1600">
                <a:solidFill>
                  <a:srgbClr val="202122"/>
                </a:solidFill>
                <a:latin typeface="Arial"/>
                <a:ea typeface="Arial"/>
                <a:cs typeface="Arial"/>
                <a:sym typeface="Arial"/>
              </a:rPr>
              <a:t> that can be easily plotted. </a:t>
            </a:r>
            <a:endParaRPr sz="1600">
              <a:solidFill>
                <a:srgbClr val="202122"/>
              </a:solidFill>
            </a:endParaRPr>
          </a:p>
          <a:p>
            <a:pPr indent="-330200" lvl="0" marL="457200" marR="0" rtl="0" algn="just">
              <a:spcBef>
                <a:spcPts val="0"/>
              </a:spcBef>
              <a:spcAft>
                <a:spcPts val="0"/>
              </a:spcAft>
              <a:buClr>
                <a:srgbClr val="202122"/>
              </a:buClr>
              <a:buSzPts val="1600"/>
              <a:buChar char="●"/>
            </a:pPr>
            <a:r>
              <a:rPr lang="en-US" sz="1600">
                <a:solidFill>
                  <a:srgbClr val="202122"/>
                </a:solidFill>
                <a:latin typeface="Arial"/>
                <a:ea typeface="Arial"/>
                <a:cs typeface="Arial"/>
                <a:sym typeface="Arial"/>
              </a:rPr>
              <a:t>The first image contains its graph. In order to calculate  the transform at the frequency 3  we must integrate </a:t>
            </a:r>
            <a:r>
              <a:rPr i="1" lang="en-US" sz="1600">
                <a:solidFill>
                  <a:srgbClr val="202122"/>
                </a:solidFill>
                <a:latin typeface="Arial"/>
                <a:ea typeface="Arial"/>
                <a:cs typeface="Arial"/>
                <a:sym typeface="Arial"/>
              </a:rPr>
              <a:t>e</a:t>
            </a:r>
            <a:r>
              <a:rPr baseline="30000" lang="en-US" sz="1600">
                <a:solidFill>
                  <a:srgbClr val="202122"/>
                </a:solidFill>
                <a:latin typeface="Arial"/>
                <a:ea typeface="Arial"/>
                <a:cs typeface="Arial"/>
                <a:sym typeface="Arial"/>
              </a:rPr>
              <a:t>−2π</a:t>
            </a:r>
            <a:r>
              <a:rPr baseline="30000" i="1" lang="en-US" sz="1600">
                <a:solidFill>
                  <a:srgbClr val="202122"/>
                </a:solidFill>
                <a:latin typeface="Arial"/>
                <a:ea typeface="Arial"/>
                <a:cs typeface="Arial"/>
                <a:sym typeface="Arial"/>
              </a:rPr>
              <a:t>i</a:t>
            </a:r>
            <a:r>
              <a:rPr baseline="30000" lang="en-US" sz="1600">
                <a:solidFill>
                  <a:srgbClr val="202122"/>
                </a:solidFill>
                <a:latin typeface="Arial"/>
                <a:ea typeface="Arial"/>
                <a:cs typeface="Arial"/>
                <a:sym typeface="Arial"/>
              </a:rPr>
              <a:t>(3</a:t>
            </a:r>
            <a:r>
              <a:rPr baseline="30000" i="1" lang="en-US" sz="1600">
                <a:solidFill>
                  <a:srgbClr val="202122"/>
                </a:solidFill>
                <a:latin typeface="Arial"/>
                <a:ea typeface="Arial"/>
                <a:cs typeface="Arial"/>
                <a:sym typeface="Arial"/>
              </a:rPr>
              <a:t>t</a:t>
            </a:r>
            <a:r>
              <a:rPr baseline="30000" lang="en-US" sz="1600">
                <a:solidFill>
                  <a:srgbClr val="202122"/>
                </a:solidFill>
                <a:latin typeface="Arial"/>
                <a:ea typeface="Arial"/>
                <a:cs typeface="Arial"/>
                <a:sym typeface="Arial"/>
              </a:rPr>
              <a:t>)</a:t>
            </a:r>
            <a:r>
              <a:rPr i="1" lang="en-US" sz="1600">
                <a:solidFill>
                  <a:srgbClr val="202122"/>
                </a:solidFill>
                <a:latin typeface="Arial"/>
                <a:ea typeface="Arial"/>
                <a:cs typeface="Arial"/>
                <a:sym typeface="Arial"/>
              </a:rPr>
              <a:t>f</a:t>
            </a:r>
            <a:r>
              <a:rPr lang="en-US" sz="1600">
                <a:solidFill>
                  <a:srgbClr val="202122"/>
                </a:solidFill>
                <a:latin typeface="Arial"/>
                <a:ea typeface="Arial"/>
                <a:cs typeface="Arial"/>
                <a:sym typeface="Arial"/>
              </a:rPr>
              <a:t> (</a:t>
            </a:r>
            <a:r>
              <a:rPr i="1" lang="en-US" sz="1600">
                <a:solidFill>
                  <a:srgbClr val="202122"/>
                </a:solidFill>
                <a:latin typeface="Arial"/>
                <a:ea typeface="Arial"/>
                <a:cs typeface="Arial"/>
                <a:sym typeface="Arial"/>
              </a:rPr>
              <a:t>t</a:t>
            </a:r>
            <a:r>
              <a:rPr lang="en-US" sz="1600">
                <a:solidFill>
                  <a:srgbClr val="202122"/>
                </a:solidFill>
                <a:latin typeface="Arial"/>
                <a:ea typeface="Arial"/>
                <a:cs typeface="Arial"/>
                <a:sym typeface="Arial"/>
              </a:rPr>
              <a:t>). </a:t>
            </a:r>
            <a:endParaRPr sz="1600">
              <a:solidFill>
                <a:srgbClr val="202122"/>
              </a:solidFill>
            </a:endParaRPr>
          </a:p>
          <a:p>
            <a:pPr indent="-330200" lvl="0" marL="457200" marR="0" rtl="0" algn="just">
              <a:spcBef>
                <a:spcPts val="0"/>
              </a:spcBef>
              <a:spcAft>
                <a:spcPts val="0"/>
              </a:spcAft>
              <a:buClr>
                <a:srgbClr val="202122"/>
              </a:buClr>
              <a:buSzPts val="1600"/>
              <a:buChar char="●"/>
            </a:pPr>
            <a:r>
              <a:rPr lang="en-US" sz="1600">
                <a:solidFill>
                  <a:srgbClr val="202122"/>
                </a:solidFill>
                <a:latin typeface="Arial"/>
                <a:ea typeface="Arial"/>
                <a:cs typeface="Arial"/>
                <a:sym typeface="Arial"/>
              </a:rPr>
              <a:t>The second image shows the plot of the real and imaginary parts of this function. The real part of the integrand is almost always positive, because when </a:t>
            </a:r>
            <a:r>
              <a:rPr i="1" lang="en-US" sz="1600">
                <a:solidFill>
                  <a:srgbClr val="202122"/>
                </a:solidFill>
                <a:latin typeface="Arial"/>
                <a:ea typeface="Arial"/>
                <a:cs typeface="Arial"/>
                <a:sym typeface="Arial"/>
              </a:rPr>
              <a:t>f</a:t>
            </a:r>
            <a:r>
              <a:rPr lang="en-US" sz="1600">
                <a:solidFill>
                  <a:srgbClr val="202122"/>
                </a:solidFill>
                <a:latin typeface="Arial"/>
                <a:ea typeface="Arial"/>
                <a:cs typeface="Arial"/>
                <a:sym typeface="Arial"/>
              </a:rPr>
              <a:t> (</a:t>
            </a:r>
            <a:r>
              <a:rPr i="1" lang="en-US" sz="1600">
                <a:solidFill>
                  <a:srgbClr val="202122"/>
                </a:solidFill>
                <a:latin typeface="Arial"/>
                <a:ea typeface="Arial"/>
                <a:cs typeface="Arial"/>
                <a:sym typeface="Arial"/>
              </a:rPr>
              <a:t>t</a:t>
            </a:r>
            <a:r>
              <a:rPr lang="en-US" sz="1600">
                <a:solidFill>
                  <a:srgbClr val="202122"/>
                </a:solidFill>
                <a:latin typeface="Arial"/>
                <a:ea typeface="Arial"/>
                <a:cs typeface="Arial"/>
                <a:sym typeface="Arial"/>
              </a:rPr>
              <a:t>) is negative, the real part of </a:t>
            </a:r>
            <a:r>
              <a:rPr i="1" lang="en-US" sz="1600">
                <a:solidFill>
                  <a:srgbClr val="202122"/>
                </a:solidFill>
                <a:latin typeface="Arial"/>
                <a:ea typeface="Arial"/>
                <a:cs typeface="Arial"/>
                <a:sym typeface="Arial"/>
              </a:rPr>
              <a:t>e</a:t>
            </a:r>
            <a:r>
              <a:rPr baseline="30000" lang="en-US" sz="1600">
                <a:solidFill>
                  <a:srgbClr val="202122"/>
                </a:solidFill>
                <a:latin typeface="Arial"/>
                <a:ea typeface="Arial"/>
                <a:cs typeface="Arial"/>
                <a:sym typeface="Arial"/>
              </a:rPr>
              <a:t>−2π</a:t>
            </a:r>
            <a:r>
              <a:rPr baseline="30000" i="1" lang="en-US" sz="1600">
                <a:solidFill>
                  <a:srgbClr val="202122"/>
                </a:solidFill>
                <a:latin typeface="Arial"/>
                <a:ea typeface="Arial"/>
                <a:cs typeface="Arial"/>
                <a:sym typeface="Arial"/>
              </a:rPr>
              <a:t>i</a:t>
            </a:r>
            <a:r>
              <a:rPr baseline="30000" lang="en-US" sz="1600">
                <a:solidFill>
                  <a:srgbClr val="202122"/>
                </a:solidFill>
                <a:latin typeface="Arial"/>
                <a:ea typeface="Arial"/>
                <a:cs typeface="Arial"/>
                <a:sym typeface="Arial"/>
              </a:rPr>
              <a:t>(3</a:t>
            </a:r>
            <a:r>
              <a:rPr baseline="30000" i="1" lang="en-US" sz="1600">
                <a:solidFill>
                  <a:srgbClr val="202122"/>
                </a:solidFill>
                <a:latin typeface="Arial"/>
                <a:ea typeface="Arial"/>
                <a:cs typeface="Arial"/>
                <a:sym typeface="Arial"/>
              </a:rPr>
              <a:t>t</a:t>
            </a:r>
            <a:r>
              <a:rPr baseline="30000" lang="en-US" sz="1600">
                <a:solidFill>
                  <a:srgbClr val="202122"/>
                </a:solidFill>
                <a:latin typeface="Arial"/>
                <a:ea typeface="Arial"/>
                <a:cs typeface="Arial"/>
                <a:sym typeface="Arial"/>
              </a:rPr>
              <a:t>)</a:t>
            </a:r>
            <a:r>
              <a:rPr lang="en-US" sz="1600">
                <a:solidFill>
                  <a:srgbClr val="202122"/>
                </a:solidFill>
                <a:latin typeface="Arial"/>
                <a:ea typeface="Arial"/>
                <a:cs typeface="Arial"/>
                <a:sym typeface="Arial"/>
              </a:rPr>
              <a:t> is negative as well. Because they oscillate at the same rate, when </a:t>
            </a:r>
            <a:r>
              <a:rPr i="1" lang="en-US" sz="1600">
                <a:solidFill>
                  <a:srgbClr val="202122"/>
                </a:solidFill>
                <a:latin typeface="Arial"/>
                <a:ea typeface="Arial"/>
                <a:cs typeface="Arial"/>
                <a:sym typeface="Arial"/>
              </a:rPr>
              <a:t>f</a:t>
            </a:r>
            <a:r>
              <a:rPr lang="en-US" sz="1600">
                <a:solidFill>
                  <a:srgbClr val="202122"/>
                </a:solidFill>
                <a:latin typeface="Arial"/>
                <a:ea typeface="Arial"/>
                <a:cs typeface="Arial"/>
                <a:sym typeface="Arial"/>
              </a:rPr>
              <a:t> (</a:t>
            </a:r>
            <a:r>
              <a:rPr i="1" lang="en-US" sz="1600">
                <a:solidFill>
                  <a:srgbClr val="202122"/>
                </a:solidFill>
                <a:latin typeface="Arial"/>
                <a:ea typeface="Arial"/>
                <a:cs typeface="Arial"/>
                <a:sym typeface="Arial"/>
              </a:rPr>
              <a:t>t</a:t>
            </a:r>
            <a:r>
              <a:rPr lang="en-US" sz="1600">
                <a:solidFill>
                  <a:srgbClr val="202122"/>
                </a:solidFill>
                <a:latin typeface="Arial"/>
                <a:ea typeface="Arial"/>
                <a:cs typeface="Arial"/>
                <a:sym typeface="Arial"/>
              </a:rPr>
              <a:t>) is positive, so is the real part of </a:t>
            </a:r>
            <a:r>
              <a:rPr i="1" lang="en-US" sz="1600">
                <a:solidFill>
                  <a:srgbClr val="202122"/>
                </a:solidFill>
                <a:latin typeface="Arial"/>
                <a:ea typeface="Arial"/>
                <a:cs typeface="Arial"/>
                <a:sym typeface="Arial"/>
              </a:rPr>
              <a:t>e</a:t>
            </a:r>
            <a:r>
              <a:rPr baseline="30000" lang="en-US" sz="1600">
                <a:solidFill>
                  <a:srgbClr val="202122"/>
                </a:solidFill>
                <a:latin typeface="Arial"/>
                <a:ea typeface="Arial"/>
                <a:cs typeface="Arial"/>
                <a:sym typeface="Arial"/>
              </a:rPr>
              <a:t>−2π</a:t>
            </a:r>
            <a:r>
              <a:rPr baseline="30000" i="1" lang="en-US" sz="1600">
                <a:solidFill>
                  <a:srgbClr val="202122"/>
                </a:solidFill>
                <a:latin typeface="Arial"/>
                <a:ea typeface="Arial"/>
                <a:cs typeface="Arial"/>
                <a:sym typeface="Arial"/>
              </a:rPr>
              <a:t>i</a:t>
            </a:r>
            <a:r>
              <a:rPr baseline="30000" lang="en-US" sz="1600">
                <a:solidFill>
                  <a:srgbClr val="202122"/>
                </a:solidFill>
                <a:latin typeface="Arial"/>
                <a:ea typeface="Arial"/>
                <a:cs typeface="Arial"/>
                <a:sym typeface="Arial"/>
              </a:rPr>
              <a:t>(3</a:t>
            </a:r>
            <a:r>
              <a:rPr baseline="30000" i="1" lang="en-US" sz="1600">
                <a:solidFill>
                  <a:srgbClr val="202122"/>
                </a:solidFill>
                <a:latin typeface="Arial"/>
                <a:ea typeface="Arial"/>
                <a:cs typeface="Arial"/>
                <a:sym typeface="Arial"/>
              </a:rPr>
              <a:t>t</a:t>
            </a:r>
            <a:r>
              <a:rPr baseline="30000" lang="en-US" sz="1600">
                <a:solidFill>
                  <a:srgbClr val="202122"/>
                </a:solidFill>
                <a:latin typeface="Arial"/>
                <a:ea typeface="Arial"/>
                <a:cs typeface="Arial"/>
                <a:sym typeface="Arial"/>
              </a:rPr>
              <a:t>)</a:t>
            </a:r>
            <a:r>
              <a:rPr lang="en-US" sz="1600">
                <a:solidFill>
                  <a:srgbClr val="202122"/>
                </a:solidFill>
                <a:latin typeface="Arial"/>
                <a:ea typeface="Arial"/>
                <a:cs typeface="Arial"/>
                <a:sym typeface="Arial"/>
              </a:rPr>
              <a:t>. The result is that when you integrate the real part of the integrand you get a relatively large number (in this case 1/2). </a:t>
            </a:r>
            <a:endParaRPr sz="1600">
              <a:solidFill>
                <a:srgbClr val="202122"/>
              </a:solidFill>
              <a:latin typeface="Arial"/>
              <a:ea typeface="Arial"/>
              <a:cs typeface="Arial"/>
              <a:sym typeface="Arial"/>
            </a:endParaRPr>
          </a:p>
          <a:p>
            <a:pPr indent="-330200" lvl="0" marL="457200" marR="0" rtl="0" algn="just">
              <a:spcBef>
                <a:spcPts val="0"/>
              </a:spcBef>
              <a:spcAft>
                <a:spcPts val="0"/>
              </a:spcAft>
              <a:buClr>
                <a:srgbClr val="202122"/>
              </a:buClr>
              <a:buSzPts val="1600"/>
              <a:buChar char="●"/>
            </a:pPr>
            <a:r>
              <a:rPr lang="en-US" sz="1600">
                <a:solidFill>
                  <a:srgbClr val="202122"/>
                </a:solidFill>
                <a:latin typeface="Arial"/>
                <a:ea typeface="Arial"/>
                <a:cs typeface="Arial"/>
                <a:sym typeface="Arial"/>
              </a:rPr>
              <a:t>On the other hand, when you try to measure a frequency that is not present, as in the case when we look at  a fr</a:t>
            </a:r>
            <a:r>
              <a:rPr lang="en-US" sz="1600">
                <a:solidFill>
                  <a:srgbClr val="202122"/>
                </a:solidFill>
              </a:rPr>
              <a:t>equency of 5</a:t>
            </a:r>
            <a:r>
              <a:rPr lang="en-US" sz="1600">
                <a:solidFill>
                  <a:srgbClr val="202122"/>
                </a:solidFill>
                <a:latin typeface="Arial"/>
                <a:ea typeface="Arial"/>
                <a:cs typeface="Arial"/>
                <a:sym typeface="Arial"/>
              </a:rPr>
              <a:t> , you see that both real and imaginary component of this function vary rapidly between positive and negative values, as plotted in the third image. Therefore, in this case, the integrand oscillates fast enough so that the integral is very small and the value for the Fourier transform for that frequency is nearly zero.</a:t>
            </a:r>
            <a:r>
              <a:rPr lang="en-US" sz="1600">
                <a:solidFill>
                  <a:schemeClr val="dk1"/>
                </a:solidFill>
                <a:latin typeface="Arial"/>
                <a:ea typeface="Arial"/>
                <a:cs typeface="Arial"/>
                <a:sym typeface="Arial"/>
              </a:rPr>
              <a:t> </a:t>
            </a:r>
            <a:endParaRPr sz="1600">
              <a:solidFill>
                <a:srgbClr val="202122"/>
              </a:solidFill>
              <a:latin typeface="Arial"/>
              <a:ea typeface="Arial"/>
              <a:cs typeface="Arial"/>
              <a:sym typeface="Arial"/>
            </a:endParaRPr>
          </a:p>
        </p:txBody>
      </p:sp>
      <p:sp>
        <p:nvSpPr>
          <p:cNvPr descr="{\displaystyle {\hat {f}}(3)}" id="270" name="Google Shape;270;p20"/>
          <p:cNvSpPr/>
          <p:nvPr/>
        </p:nvSpPr>
        <p:spPr>
          <a:xfrm>
            <a:off x="8269288" y="-365125"/>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descr="{\displaystyle {\hat {f}}(5)}" id="271" name="Google Shape;271;p20"/>
          <p:cNvSpPr/>
          <p:nvPr/>
        </p:nvSpPr>
        <p:spPr>
          <a:xfrm>
            <a:off x="2916238" y="106363"/>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72" name="Google Shape;272;p20"/>
          <p:cNvSpPr/>
          <p:nvPr/>
        </p:nvSpPr>
        <p:spPr>
          <a:xfrm>
            <a:off x="308875" y="6429500"/>
            <a:ext cx="7960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orbel"/>
                <a:ea typeface="Corbel"/>
                <a:cs typeface="Corbel"/>
                <a:sym typeface="Corbel"/>
                <a:hlinkClick r:id="rId6">
                  <a:extLst>
                    <a:ext uri="{A12FA001-AC4F-418D-AE19-62706E023703}">
                      <ahyp:hlinkClr val="tx"/>
                    </a:ext>
                  </a:extLst>
                </a:hlinkClick>
              </a:rPr>
              <a:t>https://en.wikipedia.org/wiki/Fourier_transform</a:t>
            </a:r>
            <a:r>
              <a:rPr lang="en-US" sz="1800">
                <a:solidFill>
                  <a:schemeClr val="dk1"/>
                </a:solidFill>
                <a:latin typeface="Corbel"/>
                <a:ea typeface="Corbel"/>
                <a:cs typeface="Corbel"/>
                <a:sym typeface="Corbel"/>
              </a:rPr>
              <a:t> (see under “Example”)</a:t>
            </a:r>
            <a:endParaRPr sz="1800">
              <a:solidFill>
                <a:schemeClr val="dk1"/>
              </a:solidFill>
              <a:latin typeface="Corbel"/>
              <a:ea typeface="Corbel"/>
              <a:cs typeface="Corbel"/>
              <a:sym typeface="Corbel"/>
            </a:endParaRPr>
          </a:p>
        </p:txBody>
      </p:sp>
      <p:sp>
        <p:nvSpPr>
          <p:cNvPr id="273" name="Google Shape;273;p20"/>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7" name="Shape 277"/>
        <p:cNvGrpSpPr/>
        <p:nvPr/>
      </p:nvGrpSpPr>
      <p:grpSpPr>
        <a:xfrm>
          <a:off x="0" y="0"/>
          <a:ext cx="0" cy="0"/>
          <a:chOff x="0" y="0"/>
          <a:chExt cx="0" cy="0"/>
        </a:xfrm>
      </p:grpSpPr>
      <p:pic>
        <p:nvPicPr>
          <p:cNvPr descr="https://upload.wikimedia.org/wikipedia/commons/thumb/c/c3/Function_ocsillating_at_3_hertz.svg/360px-Function_ocsillating_at_3_hertz.svg.png" id="278" name="Google Shape;278;p21">
            <a:hlinkClick r:id="rId3"/>
          </p:cNvPr>
          <p:cNvPicPr preferRelativeResize="0"/>
          <p:nvPr/>
        </p:nvPicPr>
        <p:blipFill rotWithShape="1">
          <a:blip r:embed="rId4">
            <a:alphaModFix/>
          </a:blip>
          <a:srcRect b="0" l="0" r="0" t="0"/>
          <a:stretch/>
        </p:blipFill>
        <p:spPr>
          <a:xfrm>
            <a:off x="0" y="14301"/>
            <a:ext cx="3810000" cy="3259666"/>
          </a:xfrm>
          <a:prstGeom prst="rect">
            <a:avLst/>
          </a:prstGeom>
          <a:noFill/>
          <a:ln>
            <a:noFill/>
          </a:ln>
        </p:spPr>
      </p:pic>
      <p:pic>
        <p:nvPicPr>
          <p:cNvPr descr="https://upload.wikimedia.org/wikipedia/commons/thumb/f/f6/Onfreq.svg/360px-Onfreq.svg.png" id="279" name="Google Shape;279;p21">
            <a:hlinkClick r:id="rId5"/>
          </p:cNvPr>
          <p:cNvPicPr preferRelativeResize="0"/>
          <p:nvPr/>
        </p:nvPicPr>
        <p:blipFill rotWithShape="1">
          <a:blip r:embed="rId6">
            <a:alphaModFix/>
          </a:blip>
          <a:srcRect b="0" l="0" r="0" t="0"/>
          <a:stretch/>
        </p:blipFill>
        <p:spPr>
          <a:xfrm>
            <a:off x="4191000" y="0"/>
            <a:ext cx="3695525" cy="3192525"/>
          </a:xfrm>
          <a:prstGeom prst="rect">
            <a:avLst/>
          </a:prstGeom>
          <a:noFill/>
          <a:ln>
            <a:noFill/>
          </a:ln>
        </p:spPr>
      </p:pic>
      <p:pic>
        <p:nvPicPr>
          <p:cNvPr descr="https://upload.wikimedia.org/wikipedia/commons/thumb/e/ef/Offfreq.svg/360px-Offfreq.svg.png" id="280" name="Google Shape;280;p21">
            <a:hlinkClick r:id="rId7"/>
          </p:cNvPr>
          <p:cNvPicPr preferRelativeResize="0"/>
          <p:nvPr/>
        </p:nvPicPr>
        <p:blipFill rotWithShape="1">
          <a:blip r:embed="rId8">
            <a:alphaModFix/>
          </a:blip>
          <a:srcRect b="0" l="0" r="0" t="0"/>
          <a:stretch/>
        </p:blipFill>
        <p:spPr>
          <a:xfrm>
            <a:off x="44294" y="3124200"/>
            <a:ext cx="3918107" cy="3373925"/>
          </a:xfrm>
          <a:prstGeom prst="rect">
            <a:avLst/>
          </a:prstGeom>
          <a:noFill/>
          <a:ln>
            <a:noFill/>
          </a:ln>
        </p:spPr>
      </p:pic>
      <p:pic>
        <p:nvPicPr>
          <p:cNvPr descr="https://upload.wikimedia.org/wikipedia/commons/thumb/4/40/Fourier_transform_of_oscillating_function.svg/360px-Fourier_transform_of_oscillating_function.svg.png" id="281" name="Google Shape;281;p21">
            <a:hlinkClick r:id="rId9"/>
          </p:cNvPr>
          <p:cNvPicPr preferRelativeResize="0"/>
          <p:nvPr/>
        </p:nvPicPr>
        <p:blipFill rotWithShape="1">
          <a:blip r:embed="rId10">
            <a:alphaModFix/>
          </a:blip>
          <a:srcRect b="0" l="0" r="0" t="0"/>
          <a:stretch/>
        </p:blipFill>
        <p:spPr>
          <a:xfrm>
            <a:off x="3962400" y="3124200"/>
            <a:ext cx="4324350" cy="3567600"/>
          </a:xfrm>
          <a:prstGeom prst="rect">
            <a:avLst/>
          </a:prstGeom>
          <a:noFill/>
          <a:ln>
            <a:noFill/>
          </a:ln>
        </p:spPr>
      </p:pic>
      <p:sp>
        <p:nvSpPr>
          <p:cNvPr id="282" name="Google Shape;282;p21"/>
          <p:cNvSpPr/>
          <p:nvPr/>
        </p:nvSpPr>
        <p:spPr>
          <a:xfrm>
            <a:off x="993900" y="6429500"/>
            <a:ext cx="6400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orbel"/>
                <a:ea typeface="Corbel"/>
                <a:cs typeface="Corbel"/>
                <a:sym typeface="Corbel"/>
                <a:hlinkClick r:id="rId11">
                  <a:extLst>
                    <a:ext uri="{A12FA001-AC4F-418D-AE19-62706E023703}">
                      <ahyp:hlinkClr val="tx"/>
                    </a:ext>
                  </a:extLst>
                </a:hlinkClick>
              </a:rPr>
              <a:t>https://en.wikipedia.org/wiki/Fourier_transform</a:t>
            </a:r>
            <a:r>
              <a:rPr lang="en-US" sz="1800">
                <a:solidFill>
                  <a:schemeClr val="dk1"/>
                </a:solidFill>
                <a:latin typeface="Corbel"/>
                <a:ea typeface="Corbel"/>
                <a:cs typeface="Corbel"/>
                <a:sym typeface="Corbel"/>
              </a:rPr>
              <a:t> </a:t>
            </a:r>
            <a:endParaRPr sz="1800">
              <a:solidFill>
                <a:schemeClr val="dk1"/>
              </a:solidFill>
              <a:latin typeface="Corbel"/>
              <a:ea typeface="Corbel"/>
              <a:cs typeface="Corbel"/>
              <a:sym typeface="Corbel"/>
            </a:endParaRPr>
          </a:p>
        </p:txBody>
      </p:sp>
      <p:sp>
        <p:nvSpPr>
          <p:cNvPr id="283" name="Google Shape;283;p21"/>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2"/>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Example 4: Cosine and Sine Waves</a:t>
            </a:r>
            <a:endParaRPr/>
          </a:p>
        </p:txBody>
      </p:sp>
      <p:pic>
        <p:nvPicPr>
          <p:cNvPr id="289" name="Google Shape;289;p22"/>
          <p:cNvPicPr preferRelativeResize="0"/>
          <p:nvPr/>
        </p:nvPicPr>
        <p:blipFill rotWithShape="1">
          <a:blip r:embed="rId3">
            <a:alphaModFix/>
          </a:blip>
          <a:srcRect b="0" l="0" r="0" t="0"/>
          <a:stretch/>
        </p:blipFill>
        <p:spPr>
          <a:xfrm>
            <a:off x="76200" y="1600200"/>
            <a:ext cx="4191000" cy="3120957"/>
          </a:xfrm>
          <a:prstGeom prst="rect">
            <a:avLst/>
          </a:prstGeom>
          <a:noFill/>
          <a:ln>
            <a:noFill/>
          </a:ln>
        </p:spPr>
      </p:pic>
      <p:pic>
        <p:nvPicPr>
          <p:cNvPr id="290" name="Google Shape;290;p22"/>
          <p:cNvPicPr preferRelativeResize="0"/>
          <p:nvPr/>
        </p:nvPicPr>
        <p:blipFill rotWithShape="1">
          <a:blip r:embed="rId4">
            <a:alphaModFix/>
          </a:blip>
          <a:srcRect b="0" l="0" r="0" t="0"/>
          <a:stretch/>
        </p:blipFill>
        <p:spPr>
          <a:xfrm>
            <a:off x="4495800" y="1600200"/>
            <a:ext cx="4324350" cy="3254375"/>
          </a:xfrm>
          <a:prstGeom prst="rect">
            <a:avLst/>
          </a:prstGeom>
          <a:noFill/>
          <a:ln>
            <a:noFill/>
          </a:ln>
        </p:spPr>
      </p:pic>
      <p:sp>
        <p:nvSpPr>
          <p:cNvPr id="291" name="Google Shape;291;p22"/>
          <p:cNvSpPr txBox="1"/>
          <p:nvPr/>
        </p:nvSpPr>
        <p:spPr>
          <a:xfrm>
            <a:off x="304800" y="5181600"/>
            <a:ext cx="6888300" cy="369300"/>
          </a:xfrm>
          <a:prstGeom prst="rect">
            <a:avLst/>
          </a:prstGeom>
          <a:solidFill>
            <a:srgbClr val="D0E0E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In both cases, these are Dirac delta (and not Kronecker delta) functions.</a:t>
            </a:r>
            <a:endParaRPr sz="1800">
              <a:solidFill>
                <a:schemeClr val="dk1"/>
              </a:solidFill>
              <a:latin typeface="Corbel"/>
              <a:ea typeface="Corbel"/>
              <a:cs typeface="Corbel"/>
              <a:sym typeface="Corbel"/>
            </a:endParaRPr>
          </a:p>
        </p:txBody>
      </p:sp>
      <p:sp>
        <p:nvSpPr>
          <p:cNvPr id="292" name="Google Shape;292;p22"/>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3"/>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Fourier Transform</a:t>
            </a:r>
            <a:endParaRPr/>
          </a:p>
        </p:txBody>
      </p:sp>
      <p:sp>
        <p:nvSpPr>
          <p:cNvPr id="298" name="Google Shape;298;p23"/>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lnSpcReduction="10000"/>
          </a:bodyPr>
          <a:lstStyle/>
          <a:p>
            <a:pPr indent="-320040" lvl="0" marL="438912" rtl="0" algn="l">
              <a:spcBef>
                <a:spcPts val="0"/>
              </a:spcBef>
              <a:spcAft>
                <a:spcPts val="0"/>
              </a:spcAft>
              <a:buSzPts val="2560"/>
              <a:buChar char="◼"/>
            </a:pPr>
            <a:r>
              <a:rPr lang="en-US"/>
              <a:t>In general, the Fourier transform of a real-valued signal yields complex-valued Fourier coefficients.</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Just like a Fourier series, it allows for complete signal recovery.</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Unlike a Fourier series, it allows for non-periodic signals and also allows for the frequencies to be non-integer (real-valued). </a:t>
            </a:r>
            <a:endParaRPr/>
          </a:p>
        </p:txBody>
      </p:sp>
      <p:sp>
        <p:nvSpPr>
          <p:cNvPr id="299" name="Google Shape;299;p23"/>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4"/>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Fourier Transform and Music</a:t>
            </a:r>
            <a:endParaRPr/>
          </a:p>
        </p:txBody>
      </p:sp>
      <p:sp>
        <p:nvSpPr>
          <p:cNvPr id="305" name="Google Shape;305;p24"/>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fontScale="77500" lnSpcReduction="20000"/>
          </a:bodyPr>
          <a:lstStyle/>
          <a:p>
            <a:pPr indent="-295656" lvl="0" marL="438912" rtl="0" algn="l">
              <a:spcBef>
                <a:spcPts val="0"/>
              </a:spcBef>
              <a:spcAft>
                <a:spcPts val="0"/>
              </a:spcAft>
              <a:buSzPct val="80000"/>
              <a:buChar char="◼"/>
            </a:pPr>
            <a:r>
              <a:rPr lang="en-US"/>
              <a:t>Audio/music signals are recorded in the time domain.</a:t>
            </a:r>
            <a:endParaRPr/>
          </a:p>
          <a:p>
            <a:pPr indent="-169672" lvl="0" marL="438912" rtl="0" algn="l">
              <a:spcBef>
                <a:spcPts val="0"/>
              </a:spcBef>
              <a:spcAft>
                <a:spcPts val="0"/>
              </a:spcAft>
              <a:buSzPct val="80000"/>
              <a:buNone/>
            </a:pPr>
            <a:r>
              <a:t/>
            </a:r>
            <a:endParaRPr/>
          </a:p>
          <a:p>
            <a:pPr indent="-295656" lvl="0" marL="438912" rtl="0" algn="l">
              <a:spcBef>
                <a:spcPts val="0"/>
              </a:spcBef>
              <a:spcAft>
                <a:spcPts val="0"/>
              </a:spcAft>
              <a:buSzPct val="80000"/>
              <a:buChar char="◼"/>
            </a:pPr>
            <a:r>
              <a:rPr lang="en-US"/>
              <a:t>However the different musical notes are represented by fundamental frequencies (eg: the note C#, typical scale of male vocalists, is 138.59 Hz; the scale of a typical female vocalist is 246.94 Hz).</a:t>
            </a:r>
            <a:endParaRPr/>
          </a:p>
          <a:p>
            <a:pPr indent="-169672" lvl="0" marL="438912" rtl="0" algn="l">
              <a:spcBef>
                <a:spcPts val="0"/>
              </a:spcBef>
              <a:spcAft>
                <a:spcPts val="0"/>
              </a:spcAft>
              <a:buSzPct val="80000"/>
              <a:buNone/>
            </a:pPr>
            <a:r>
              <a:t/>
            </a:r>
            <a:endParaRPr/>
          </a:p>
          <a:p>
            <a:pPr indent="-295656" lvl="0" marL="438912" rtl="0" algn="l">
              <a:spcBef>
                <a:spcPts val="0"/>
              </a:spcBef>
              <a:spcAft>
                <a:spcPts val="0"/>
              </a:spcAft>
              <a:buSzPct val="80000"/>
              <a:buChar char="◼"/>
            </a:pPr>
            <a:r>
              <a:rPr lang="en-US"/>
              <a:t>Fourier transform allows for identification of the musical notes within the audio signal.</a:t>
            </a:r>
            <a:endParaRPr/>
          </a:p>
          <a:p>
            <a:pPr indent="0" lvl="0" marL="438912" rtl="0" algn="l">
              <a:spcBef>
                <a:spcPts val="0"/>
              </a:spcBef>
              <a:spcAft>
                <a:spcPts val="0"/>
              </a:spcAft>
              <a:buNone/>
            </a:pPr>
            <a:r>
              <a:rPr lang="en-US"/>
              <a:t> </a:t>
            </a:r>
            <a:endParaRPr/>
          </a:p>
          <a:p>
            <a:pPr indent="-240538" lvl="0" marL="438912" rtl="0" algn="l">
              <a:spcBef>
                <a:spcPts val="0"/>
              </a:spcBef>
              <a:spcAft>
                <a:spcPts val="0"/>
              </a:spcAft>
              <a:buSzPct val="45000"/>
              <a:buChar char="◼"/>
            </a:pPr>
            <a:r>
              <a:rPr lang="en-US"/>
              <a:t>A musical note sung or played is never just a single frequency - it contains many frequencies (overtones) but the amplitude is the highest at its fundamental frequency.</a:t>
            </a:r>
            <a:endParaRPr/>
          </a:p>
          <a:p>
            <a:pPr indent="0" lvl="0" marL="0" rtl="0" algn="l">
              <a:spcBef>
                <a:spcPts val="0"/>
              </a:spcBef>
              <a:spcAft>
                <a:spcPts val="0"/>
              </a:spcAft>
              <a:buNone/>
            </a:pPr>
            <a:r>
              <a:t/>
            </a:r>
            <a:endParaRPr/>
          </a:p>
        </p:txBody>
      </p:sp>
      <p:sp>
        <p:nvSpPr>
          <p:cNvPr id="306" name="Google Shape;306;p24"/>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5"/>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 Properties of the Fourier Transform</a:t>
            </a:r>
            <a:endParaRPr/>
          </a:p>
        </p:txBody>
      </p:sp>
      <p:sp>
        <p:nvSpPr>
          <p:cNvPr id="312" name="Google Shape;312;p25"/>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Linearity</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This follows from the definition of the Fourier transform. </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Is it shift invariant? </a:t>
            </a:r>
            <a:endParaRPr/>
          </a:p>
        </p:txBody>
      </p:sp>
      <p:pic>
        <p:nvPicPr>
          <p:cNvPr id="313" name="Google Shape;313;p25"/>
          <p:cNvPicPr preferRelativeResize="0"/>
          <p:nvPr/>
        </p:nvPicPr>
        <p:blipFill rotWithShape="1">
          <a:blip r:embed="rId3">
            <a:alphaModFix/>
          </a:blip>
          <a:srcRect b="0" l="0" r="0" t="0"/>
          <a:stretch/>
        </p:blipFill>
        <p:spPr>
          <a:xfrm>
            <a:off x="1044575" y="2514600"/>
            <a:ext cx="4732338" cy="914400"/>
          </a:xfrm>
          <a:prstGeom prst="rect">
            <a:avLst/>
          </a:prstGeom>
          <a:noFill/>
          <a:ln>
            <a:noFill/>
          </a:ln>
        </p:spPr>
      </p:pic>
      <p:sp>
        <p:nvSpPr>
          <p:cNvPr id="314" name="Google Shape;314;p25"/>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6"/>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Properties of the Fourier Transform</a:t>
            </a:r>
            <a:endParaRPr/>
          </a:p>
        </p:txBody>
      </p:sp>
      <p:sp>
        <p:nvSpPr>
          <p:cNvPr id="320" name="Google Shape;320;p26"/>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Is it shift invariant? </a:t>
            </a:r>
            <a:endParaRPr/>
          </a:p>
        </p:txBody>
      </p:sp>
      <p:pic>
        <p:nvPicPr>
          <p:cNvPr id="321" name="Google Shape;321;p26"/>
          <p:cNvPicPr preferRelativeResize="0"/>
          <p:nvPr/>
        </p:nvPicPr>
        <p:blipFill rotWithShape="1">
          <a:blip r:embed="rId3">
            <a:alphaModFix/>
          </a:blip>
          <a:srcRect b="0" l="0" r="0" t="0"/>
          <a:stretch/>
        </p:blipFill>
        <p:spPr>
          <a:xfrm>
            <a:off x="304800" y="2514600"/>
            <a:ext cx="4738688" cy="2814638"/>
          </a:xfrm>
          <a:prstGeom prst="rect">
            <a:avLst/>
          </a:prstGeom>
          <a:noFill/>
          <a:ln>
            <a:noFill/>
          </a:ln>
        </p:spPr>
      </p:pic>
      <p:sp>
        <p:nvSpPr>
          <p:cNvPr id="322" name="Google Shape;322;p26"/>
          <p:cNvSpPr txBox="1"/>
          <p:nvPr/>
        </p:nvSpPr>
        <p:spPr>
          <a:xfrm>
            <a:off x="381000" y="5486400"/>
            <a:ext cx="7543800" cy="923330"/>
          </a:xfrm>
          <a:prstGeom prst="rect">
            <a:avLst/>
          </a:prstGeom>
          <a:solidFill>
            <a:srgbClr val="C9DAF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The Fourier transform of a signal f shifted by time t</a:t>
            </a:r>
            <a:r>
              <a:rPr baseline="-25000" lang="en-US" sz="1800">
                <a:solidFill>
                  <a:schemeClr val="dk1"/>
                </a:solidFill>
                <a:latin typeface="Corbel"/>
                <a:ea typeface="Corbel"/>
                <a:cs typeface="Corbel"/>
                <a:sym typeface="Corbel"/>
              </a:rPr>
              <a:t>0 </a:t>
            </a:r>
            <a:r>
              <a:rPr lang="en-US" sz="1800">
                <a:solidFill>
                  <a:schemeClr val="dk1"/>
                </a:solidFill>
                <a:latin typeface="Corbel"/>
                <a:ea typeface="Corbel"/>
                <a:cs typeface="Corbel"/>
                <a:sym typeface="Corbel"/>
              </a:rPr>
              <a:t>is equal to the Fourier transform of the original signal f but multiplied by a phase factor dependent on t</a:t>
            </a:r>
            <a:r>
              <a:rPr baseline="-25000" lang="en-US" sz="1800">
                <a:solidFill>
                  <a:schemeClr val="dk1"/>
                </a:solidFill>
                <a:latin typeface="Corbel"/>
                <a:ea typeface="Corbel"/>
                <a:cs typeface="Corbel"/>
                <a:sym typeface="Corbel"/>
              </a:rPr>
              <a:t>0</a:t>
            </a:r>
            <a:r>
              <a:rPr lang="en-US" sz="1800">
                <a:solidFill>
                  <a:schemeClr val="dk1"/>
                </a:solidFill>
                <a:latin typeface="Corbel"/>
                <a:ea typeface="Corbel"/>
                <a:cs typeface="Corbel"/>
                <a:sym typeface="Corbel"/>
              </a:rPr>
              <a:t>.  This is called the </a:t>
            </a:r>
            <a:r>
              <a:rPr b="1" lang="en-US" sz="1800">
                <a:solidFill>
                  <a:schemeClr val="dk1"/>
                </a:solidFill>
                <a:latin typeface="Corbel"/>
                <a:ea typeface="Corbel"/>
                <a:cs typeface="Corbel"/>
                <a:sym typeface="Corbel"/>
              </a:rPr>
              <a:t>Fourier shift theorem</a:t>
            </a:r>
            <a:r>
              <a:rPr lang="en-US" sz="1800">
                <a:solidFill>
                  <a:schemeClr val="dk1"/>
                </a:solidFill>
                <a:latin typeface="Corbel"/>
                <a:ea typeface="Corbel"/>
                <a:cs typeface="Corbel"/>
                <a:sym typeface="Corbel"/>
              </a:rPr>
              <a:t>.</a:t>
            </a:r>
            <a:endParaRPr sz="1800">
              <a:solidFill>
                <a:schemeClr val="dk1"/>
              </a:solidFill>
              <a:latin typeface="Corbel"/>
              <a:ea typeface="Corbel"/>
              <a:cs typeface="Corbel"/>
              <a:sym typeface="Corbel"/>
            </a:endParaRPr>
          </a:p>
        </p:txBody>
      </p:sp>
      <p:sp>
        <p:nvSpPr>
          <p:cNvPr id="323" name="Google Shape;323;p26"/>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7"/>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Properties of the Fourier Transform</a:t>
            </a:r>
            <a:endParaRPr/>
          </a:p>
        </p:txBody>
      </p:sp>
      <p:sp>
        <p:nvSpPr>
          <p:cNvPr id="329" name="Google Shape;329;p27"/>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A variant of the Fourier shift theorem:</a:t>
            </a:r>
            <a:endParaRPr/>
          </a:p>
        </p:txBody>
      </p:sp>
      <p:pic>
        <p:nvPicPr>
          <p:cNvPr id="330" name="Google Shape;330;p27"/>
          <p:cNvPicPr preferRelativeResize="0"/>
          <p:nvPr/>
        </p:nvPicPr>
        <p:blipFill rotWithShape="1">
          <a:blip r:embed="rId3">
            <a:alphaModFix/>
          </a:blip>
          <a:srcRect b="0" l="0" r="0" t="0"/>
          <a:stretch/>
        </p:blipFill>
        <p:spPr>
          <a:xfrm>
            <a:off x="952500" y="2438400"/>
            <a:ext cx="5089525" cy="2990850"/>
          </a:xfrm>
          <a:prstGeom prst="rect">
            <a:avLst/>
          </a:prstGeom>
          <a:noFill/>
          <a:ln>
            <a:noFill/>
          </a:ln>
        </p:spPr>
      </p:pic>
      <p:sp>
        <p:nvSpPr>
          <p:cNvPr id="331" name="Google Shape;331;p27"/>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2" name="Google Shape;332;p27"/>
          <p:cNvSpPr txBox="1"/>
          <p:nvPr/>
        </p:nvSpPr>
        <p:spPr>
          <a:xfrm>
            <a:off x="321900" y="5472900"/>
            <a:ext cx="8017800" cy="12528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dk1"/>
                </a:solidFill>
                <a:latin typeface="Corbel"/>
                <a:ea typeface="Corbel"/>
                <a:cs typeface="Corbel"/>
                <a:sym typeface="Corbel"/>
              </a:rPr>
              <a:t>Translation in the Fourier space by a factor 𝜇</a:t>
            </a:r>
            <a:r>
              <a:rPr baseline="-25000" lang="en-US" sz="2500">
                <a:solidFill>
                  <a:schemeClr val="dk1"/>
                </a:solidFill>
                <a:latin typeface="Corbel"/>
                <a:ea typeface="Corbel"/>
                <a:cs typeface="Corbel"/>
                <a:sym typeface="Corbel"/>
              </a:rPr>
              <a:t>0</a:t>
            </a:r>
            <a:r>
              <a:rPr lang="en-US" sz="2500">
                <a:solidFill>
                  <a:schemeClr val="dk1"/>
                </a:solidFill>
                <a:latin typeface="Corbel"/>
                <a:ea typeface="Corbel"/>
                <a:cs typeface="Corbel"/>
                <a:sym typeface="Corbel"/>
              </a:rPr>
              <a:t> is equivalent to modulation of the original signal by a phase factor which </a:t>
            </a:r>
            <a:r>
              <a:rPr lang="en-US" sz="2500">
                <a:solidFill>
                  <a:schemeClr val="dk1"/>
                </a:solidFill>
                <a:latin typeface="Corbel"/>
                <a:ea typeface="Corbel"/>
                <a:cs typeface="Corbel"/>
                <a:sym typeface="Corbel"/>
              </a:rPr>
              <a:t>depends</a:t>
            </a:r>
            <a:r>
              <a:rPr lang="en-US" sz="2500">
                <a:solidFill>
                  <a:schemeClr val="dk1"/>
                </a:solidFill>
                <a:latin typeface="Corbel"/>
                <a:ea typeface="Corbel"/>
                <a:cs typeface="Corbel"/>
                <a:sym typeface="Corbel"/>
              </a:rPr>
              <a:t> on </a:t>
            </a:r>
            <a:r>
              <a:rPr lang="en-US" sz="2500">
                <a:solidFill>
                  <a:schemeClr val="dk1"/>
                </a:solidFill>
                <a:latin typeface="Corbel"/>
                <a:ea typeface="Corbel"/>
                <a:cs typeface="Corbel"/>
                <a:sym typeface="Corbel"/>
              </a:rPr>
              <a:t>𝜇</a:t>
            </a:r>
            <a:r>
              <a:rPr baseline="-25000" lang="en-US" sz="2500">
                <a:solidFill>
                  <a:schemeClr val="dk1"/>
                </a:solidFill>
                <a:latin typeface="Corbel"/>
                <a:ea typeface="Corbel"/>
                <a:cs typeface="Corbel"/>
                <a:sym typeface="Corbel"/>
              </a:rPr>
              <a:t>0</a:t>
            </a:r>
            <a:r>
              <a:rPr lang="en-US" sz="2500">
                <a:solidFill>
                  <a:schemeClr val="dk1"/>
                </a:solidFill>
                <a:latin typeface="Corbel"/>
                <a:ea typeface="Corbel"/>
                <a:cs typeface="Corbel"/>
                <a:sym typeface="Corbel"/>
              </a:rPr>
              <a:t>. </a:t>
            </a:r>
            <a:endParaRPr sz="2500">
              <a:solidFill>
                <a:schemeClr val="dk1"/>
              </a:solidFill>
              <a:latin typeface="Corbel"/>
              <a:ea typeface="Corbel"/>
              <a:cs typeface="Corbel"/>
              <a:sym typeface="Corbe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8"/>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Properties of the Fourier Transform: Convolution Theorem </a:t>
            </a:r>
            <a:endParaRPr/>
          </a:p>
        </p:txBody>
      </p:sp>
      <p:sp>
        <p:nvSpPr>
          <p:cNvPr id="338" name="Google Shape;338;p28"/>
          <p:cNvSpPr txBox="1"/>
          <p:nvPr>
            <p:ph idx="1" type="body"/>
          </p:nvPr>
        </p:nvSpPr>
        <p:spPr>
          <a:xfrm>
            <a:off x="457200" y="1600200"/>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Concept of convolution: we have seen the convolution in the discrete setting. </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Recall: </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The convolution is defined in the case of continuous signals as follows:</a:t>
            </a:r>
            <a:endParaRPr/>
          </a:p>
        </p:txBody>
      </p:sp>
      <p:pic>
        <p:nvPicPr>
          <p:cNvPr id="339" name="Google Shape;339;p28"/>
          <p:cNvPicPr preferRelativeResize="0"/>
          <p:nvPr/>
        </p:nvPicPr>
        <p:blipFill rotWithShape="1">
          <a:blip r:embed="rId3">
            <a:alphaModFix/>
          </a:blip>
          <a:srcRect b="0" l="0" r="0" t="0"/>
          <a:stretch/>
        </p:blipFill>
        <p:spPr>
          <a:xfrm>
            <a:off x="2209800" y="3048000"/>
            <a:ext cx="3305175" cy="852487"/>
          </a:xfrm>
          <a:prstGeom prst="rect">
            <a:avLst/>
          </a:prstGeom>
          <a:noFill/>
          <a:ln>
            <a:noFill/>
          </a:ln>
        </p:spPr>
      </p:pic>
      <p:pic>
        <p:nvPicPr>
          <p:cNvPr id="340" name="Google Shape;340;p28"/>
          <p:cNvPicPr preferRelativeResize="0"/>
          <p:nvPr/>
        </p:nvPicPr>
        <p:blipFill rotWithShape="1">
          <a:blip r:embed="rId4">
            <a:alphaModFix/>
          </a:blip>
          <a:srcRect b="0" l="0" r="0" t="0"/>
          <a:stretch/>
        </p:blipFill>
        <p:spPr>
          <a:xfrm>
            <a:off x="914400" y="5181600"/>
            <a:ext cx="3379787" cy="928688"/>
          </a:xfrm>
          <a:prstGeom prst="rect">
            <a:avLst/>
          </a:prstGeom>
          <a:noFill/>
          <a:ln>
            <a:noFill/>
          </a:ln>
        </p:spPr>
      </p:pic>
      <p:sp>
        <p:nvSpPr>
          <p:cNvPr id="341" name="Google Shape;341;p28"/>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9"/>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Properties of the Fourier Transform: Convolution Theorem </a:t>
            </a:r>
            <a:endParaRPr/>
          </a:p>
        </p:txBody>
      </p:sp>
      <p:sp>
        <p:nvSpPr>
          <p:cNvPr id="347" name="Google Shape;347;p29"/>
          <p:cNvSpPr txBox="1"/>
          <p:nvPr>
            <p:ph idx="1" type="body"/>
          </p:nvPr>
        </p:nvSpPr>
        <p:spPr>
          <a:xfrm>
            <a:off x="381000" y="1447800"/>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The Fourier transform of the convolution  is given as follows:</a:t>
            </a:r>
            <a:endParaRPr/>
          </a:p>
        </p:txBody>
      </p:sp>
      <p:pic>
        <p:nvPicPr>
          <p:cNvPr id="348" name="Google Shape;348;p29"/>
          <p:cNvPicPr preferRelativeResize="0"/>
          <p:nvPr/>
        </p:nvPicPr>
        <p:blipFill rotWithShape="1">
          <a:blip r:embed="rId3">
            <a:alphaModFix/>
          </a:blip>
          <a:srcRect b="0" l="0" r="0" t="0"/>
          <a:stretch/>
        </p:blipFill>
        <p:spPr>
          <a:xfrm>
            <a:off x="990600" y="2514600"/>
            <a:ext cx="5657851" cy="4343400"/>
          </a:xfrm>
          <a:prstGeom prst="rect">
            <a:avLst/>
          </a:prstGeom>
          <a:noFill/>
          <a:ln>
            <a:noFill/>
          </a:ln>
        </p:spPr>
      </p:pic>
      <p:sp>
        <p:nvSpPr>
          <p:cNvPr id="349" name="Google Shape;349;p29"/>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Fourier Series</a:t>
            </a:r>
            <a:endParaRPr/>
          </a:p>
        </p:txBody>
      </p:sp>
      <p:sp>
        <p:nvSpPr>
          <p:cNvPr id="131" name="Google Shape;131;p3"/>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Any periodic function can be represented </a:t>
            </a:r>
            <a:r>
              <a:rPr i="1" lang="en-US"/>
              <a:t>accurately</a:t>
            </a:r>
            <a:r>
              <a:rPr lang="en-US"/>
              <a:t> as the linear combination of </a:t>
            </a:r>
            <a:r>
              <a:rPr b="1" lang="en-US"/>
              <a:t>sine</a:t>
            </a:r>
            <a:r>
              <a:rPr lang="en-US"/>
              <a:t> and </a:t>
            </a:r>
            <a:r>
              <a:rPr b="1" lang="en-US"/>
              <a:t>cosine</a:t>
            </a:r>
            <a:r>
              <a:rPr lang="en-US"/>
              <a:t> signals of different frequencies.</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This is called the </a:t>
            </a:r>
            <a:r>
              <a:rPr b="1" lang="en-US"/>
              <a:t>Fourier</a:t>
            </a:r>
            <a:r>
              <a:rPr lang="en-US"/>
              <a:t> </a:t>
            </a:r>
            <a:r>
              <a:rPr b="1" lang="en-US"/>
              <a:t>series.</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The sinusoidal signals are given as:</a:t>
            </a:r>
            <a:endParaRPr/>
          </a:p>
        </p:txBody>
      </p:sp>
      <p:pic>
        <p:nvPicPr>
          <p:cNvPr id="132" name="Google Shape;132;p3"/>
          <p:cNvPicPr preferRelativeResize="0"/>
          <p:nvPr/>
        </p:nvPicPr>
        <p:blipFill rotWithShape="1">
          <a:blip r:embed="rId3">
            <a:alphaModFix/>
          </a:blip>
          <a:srcRect b="0" l="0" r="0" t="0"/>
          <a:stretch/>
        </p:blipFill>
        <p:spPr>
          <a:xfrm>
            <a:off x="990600" y="5334000"/>
            <a:ext cx="4476750" cy="1250950"/>
          </a:xfrm>
          <a:prstGeom prst="rect">
            <a:avLst/>
          </a:prstGeom>
          <a:noFill/>
          <a:ln>
            <a:noFill/>
          </a:ln>
        </p:spPr>
      </p:pic>
      <p:sp>
        <p:nvSpPr>
          <p:cNvPr id="133" name="Google Shape;133;p3"/>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0"/>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Properties of the Fourier Transform: Convolution Theorem </a:t>
            </a:r>
            <a:endParaRPr/>
          </a:p>
        </p:txBody>
      </p:sp>
      <p:sp>
        <p:nvSpPr>
          <p:cNvPr id="355" name="Google Shape;355;p30"/>
          <p:cNvSpPr txBox="1"/>
          <p:nvPr>
            <p:ph idx="1" type="body"/>
          </p:nvPr>
        </p:nvSpPr>
        <p:spPr>
          <a:xfrm>
            <a:off x="457200" y="1600200"/>
            <a:ext cx="8229600" cy="4625609"/>
          </a:xfrm>
          <a:prstGeom prst="rect">
            <a:avLst/>
          </a:prstGeom>
          <a:noFill/>
          <a:ln>
            <a:noFill/>
          </a:ln>
        </p:spPr>
        <p:txBody>
          <a:bodyPr anchorCtr="0" anchor="t" bIns="45700" lIns="54850" spcFirstLastPara="1" rIns="91425" wrap="square" tIns="91425">
            <a:normAutofit lnSpcReduction="10000"/>
          </a:bodyPr>
          <a:lstStyle/>
          <a:p>
            <a:pPr indent="-320040" lvl="0" marL="438912" rtl="0" algn="l">
              <a:spcBef>
                <a:spcPts val="0"/>
              </a:spcBef>
              <a:spcAft>
                <a:spcPts val="0"/>
              </a:spcAft>
              <a:buSzPts val="2560"/>
              <a:buChar char="◼"/>
            </a:pPr>
            <a:r>
              <a:rPr b="1" lang="en-US"/>
              <a:t>Theorem:</a:t>
            </a:r>
            <a:r>
              <a:rPr lang="en-US"/>
              <a:t> The Fourier transform (for frequency µ) of the convolution of two signals is given by the product of their Fourier transforms at the same frequency.</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This is an extremely important theorem in signal processing. It is called the </a:t>
            </a:r>
            <a:r>
              <a:rPr b="1" lang="en-US"/>
              <a:t>convolution theorem</a:t>
            </a:r>
            <a:r>
              <a:rPr lang="en-US"/>
              <a:t>.</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It will be very useful in Fourier-based filtering.</a:t>
            </a:r>
            <a:endParaRPr/>
          </a:p>
        </p:txBody>
      </p:sp>
      <p:sp>
        <p:nvSpPr>
          <p:cNvPr id="356" name="Google Shape;356;p30"/>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1"/>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Variant of the convolution theorem</a:t>
            </a:r>
            <a:endParaRPr/>
          </a:p>
        </p:txBody>
      </p:sp>
      <p:sp>
        <p:nvSpPr>
          <p:cNvPr id="362" name="Google Shape;362;p31"/>
          <p:cNvSpPr txBox="1"/>
          <p:nvPr>
            <p:ph idx="1" type="body"/>
          </p:nvPr>
        </p:nvSpPr>
        <p:spPr>
          <a:xfrm>
            <a:off x="381000" y="1524000"/>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The Fourier transform of the point-wise multiplication of two signals at frequency µ  is equal to the convolution of their respective Fourier transforms, evaluated at frequency µ. </a:t>
            </a:r>
            <a:endParaRPr/>
          </a:p>
        </p:txBody>
      </p:sp>
      <p:sp>
        <p:nvSpPr>
          <p:cNvPr id="363" name="Google Shape;363;p31"/>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32"/>
          <p:cNvPicPr preferRelativeResize="0"/>
          <p:nvPr/>
        </p:nvPicPr>
        <p:blipFill rotWithShape="1">
          <a:blip r:embed="rId3">
            <a:alphaModFix/>
          </a:blip>
          <a:srcRect b="0" l="0" r="0" t="0"/>
          <a:stretch/>
        </p:blipFill>
        <p:spPr>
          <a:xfrm>
            <a:off x="406400" y="304800"/>
            <a:ext cx="5883275" cy="5373688"/>
          </a:xfrm>
          <a:prstGeom prst="rect">
            <a:avLst/>
          </a:prstGeom>
          <a:noFill/>
          <a:ln>
            <a:noFill/>
          </a:ln>
        </p:spPr>
      </p:pic>
      <p:sp>
        <p:nvSpPr>
          <p:cNvPr id="369" name="Google Shape;369;p32"/>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3"/>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Properties of the Fourier Transform: Parseval’s theorem</a:t>
            </a:r>
            <a:endParaRPr/>
          </a:p>
        </p:txBody>
      </p:sp>
      <p:pic>
        <p:nvPicPr>
          <p:cNvPr id="375" name="Google Shape;375;p33"/>
          <p:cNvPicPr preferRelativeResize="0"/>
          <p:nvPr/>
        </p:nvPicPr>
        <p:blipFill rotWithShape="1">
          <a:blip r:embed="rId3">
            <a:alphaModFix/>
          </a:blip>
          <a:srcRect b="0" l="0" r="0" t="0"/>
          <a:stretch/>
        </p:blipFill>
        <p:spPr>
          <a:xfrm>
            <a:off x="228600" y="1524000"/>
            <a:ext cx="5943600" cy="4841690"/>
          </a:xfrm>
          <a:prstGeom prst="rect">
            <a:avLst/>
          </a:prstGeom>
          <a:noFill/>
          <a:ln>
            <a:noFill/>
          </a:ln>
        </p:spPr>
      </p:pic>
      <p:sp>
        <p:nvSpPr>
          <p:cNvPr id="376" name="Google Shape;376;p33"/>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4"/>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Properties of the Fourier Transform: Parseval’s theorem</a:t>
            </a:r>
            <a:endParaRPr/>
          </a:p>
        </p:txBody>
      </p:sp>
      <p:sp>
        <p:nvSpPr>
          <p:cNvPr id="382" name="Google Shape;382;p34"/>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Parseval’s theorem has interesting implications in image compression – which we will study later.</a:t>
            </a:r>
            <a:endParaRPr/>
          </a:p>
        </p:txBody>
      </p:sp>
      <p:sp>
        <p:nvSpPr>
          <p:cNvPr id="383" name="Google Shape;383;p34"/>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5"/>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Properties of the Fourier Transform: Parseval’s theorem (variant)</a:t>
            </a:r>
            <a:endParaRPr/>
          </a:p>
        </p:txBody>
      </p:sp>
      <p:sp>
        <p:nvSpPr>
          <p:cNvPr id="389" name="Google Shape;389;p35"/>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90" name="Google Shape;390;p35"/>
          <p:cNvPicPr preferRelativeResize="0"/>
          <p:nvPr/>
        </p:nvPicPr>
        <p:blipFill rotWithShape="1">
          <a:blip r:embed="rId3">
            <a:alphaModFix/>
          </a:blip>
          <a:srcRect b="0" l="0" r="0" t="0"/>
          <a:stretch/>
        </p:blipFill>
        <p:spPr>
          <a:xfrm>
            <a:off x="204788" y="1524000"/>
            <a:ext cx="5992812" cy="4841875"/>
          </a:xfrm>
          <a:prstGeom prst="rect">
            <a:avLst/>
          </a:prstGeom>
          <a:noFill/>
          <a:ln>
            <a:noFill/>
          </a:ln>
        </p:spPr>
      </p:pic>
      <p:sp>
        <p:nvSpPr>
          <p:cNvPr id="391" name="Google Shape;391;p35"/>
          <p:cNvSpPr txBox="1"/>
          <p:nvPr/>
        </p:nvSpPr>
        <p:spPr>
          <a:xfrm>
            <a:off x="5334000" y="4495800"/>
            <a:ext cx="3429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This variant is more general than the earlier one, which assumed f(t) = g(t). </a:t>
            </a:r>
            <a:endParaRPr sz="1800">
              <a:solidFill>
                <a:schemeClr val="dk1"/>
              </a:solidFill>
              <a:latin typeface="Corbel"/>
              <a:ea typeface="Corbel"/>
              <a:cs typeface="Corbel"/>
              <a:sym typeface="Corbe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6"/>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Properties of the Fourier transform: Differentiation theorem</a:t>
            </a:r>
            <a:endParaRPr/>
          </a:p>
        </p:txBody>
      </p:sp>
      <p:sp>
        <p:nvSpPr>
          <p:cNvPr id="397" name="Google Shape;397;p36"/>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For a differentiable function f(t), we have: </a:t>
            </a:r>
            <a:endParaRPr/>
          </a:p>
        </p:txBody>
      </p:sp>
      <p:sp>
        <p:nvSpPr>
          <p:cNvPr id="398" name="Google Shape;398;p36"/>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99" name="Google Shape;399;p36"/>
          <p:cNvPicPr preferRelativeResize="0"/>
          <p:nvPr/>
        </p:nvPicPr>
        <p:blipFill rotWithShape="1">
          <a:blip r:embed="rId3">
            <a:alphaModFix/>
          </a:blip>
          <a:srcRect b="0" l="0" r="0" t="0"/>
          <a:stretch/>
        </p:blipFill>
        <p:spPr>
          <a:xfrm>
            <a:off x="152400" y="2438400"/>
            <a:ext cx="8839200" cy="3470275"/>
          </a:xfrm>
          <a:prstGeom prst="rect">
            <a:avLst/>
          </a:prstGeom>
          <a:noFill/>
          <a:ln>
            <a:noFill/>
          </a:ln>
        </p:spPr>
      </p:pic>
      <p:sp>
        <p:nvSpPr>
          <p:cNvPr id="400" name="Google Shape;400;p36"/>
          <p:cNvSpPr txBox="1"/>
          <p:nvPr/>
        </p:nvSpPr>
        <p:spPr>
          <a:xfrm>
            <a:off x="6477000" y="5029200"/>
            <a:ext cx="21336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This assumes that the function is twice differentiable</a:t>
            </a:r>
            <a:endParaRPr sz="1800">
              <a:solidFill>
                <a:schemeClr val="dk1"/>
              </a:solidFill>
              <a:latin typeface="Corbel"/>
              <a:ea typeface="Corbel"/>
              <a:cs typeface="Corbel"/>
              <a:sym typeface="Corbel"/>
            </a:endParaRPr>
          </a:p>
        </p:txBody>
      </p:sp>
      <p:cxnSp>
        <p:nvCxnSpPr>
          <p:cNvPr id="401" name="Google Shape;401;p36"/>
          <p:cNvCxnSpPr>
            <a:endCxn id="400" idx="1"/>
          </p:cNvCxnSpPr>
          <p:nvPr/>
        </p:nvCxnSpPr>
        <p:spPr>
          <a:xfrm>
            <a:off x="1447800" y="5029165"/>
            <a:ext cx="5029200" cy="461700"/>
          </a:xfrm>
          <a:prstGeom prst="straightConnector1">
            <a:avLst/>
          </a:prstGeom>
          <a:noFill/>
          <a:ln cap="flat" cmpd="sng" w="38100">
            <a:solidFill>
              <a:srgbClr val="EFAB00"/>
            </a:solidFill>
            <a:prstDash val="solid"/>
            <a:round/>
            <a:headEnd len="sm" w="sm" type="none"/>
            <a:tailEnd len="med" w="med" type="stealth"/>
          </a:ln>
        </p:spPr>
      </p:cxnSp>
      <p:sp>
        <p:nvSpPr>
          <p:cNvPr id="402" name="Google Shape;402;p36"/>
          <p:cNvSpPr txBox="1"/>
          <p:nvPr/>
        </p:nvSpPr>
        <p:spPr>
          <a:xfrm>
            <a:off x="6477000" y="3810000"/>
            <a:ext cx="2133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Using integration by parts</a:t>
            </a:r>
            <a:endParaRPr sz="1800">
              <a:solidFill>
                <a:schemeClr val="dk1"/>
              </a:solidFill>
              <a:latin typeface="Corbel"/>
              <a:ea typeface="Corbel"/>
              <a:cs typeface="Corbel"/>
              <a:sym typeface="Corbel"/>
            </a:endParaRPr>
          </a:p>
        </p:txBody>
      </p:sp>
      <p:cxnSp>
        <p:nvCxnSpPr>
          <p:cNvPr id="403" name="Google Shape;403;p36"/>
          <p:cNvCxnSpPr>
            <a:endCxn id="402" idx="1"/>
          </p:cNvCxnSpPr>
          <p:nvPr/>
        </p:nvCxnSpPr>
        <p:spPr>
          <a:xfrm>
            <a:off x="5562600" y="3657666"/>
            <a:ext cx="914400" cy="475500"/>
          </a:xfrm>
          <a:prstGeom prst="straightConnector1">
            <a:avLst/>
          </a:prstGeom>
          <a:noFill/>
          <a:ln cap="flat" cmpd="sng" w="38100">
            <a:solidFill>
              <a:srgbClr val="EFAB00"/>
            </a:solidFill>
            <a:prstDash val="solid"/>
            <a:round/>
            <a:headEnd len="sm" w="sm" type="none"/>
            <a:tailEnd len="med" w="med" type="stealth"/>
          </a:ln>
        </p:spPr>
      </p:cxnSp>
      <p:cxnSp>
        <p:nvCxnSpPr>
          <p:cNvPr id="404" name="Google Shape;404;p36"/>
          <p:cNvCxnSpPr/>
          <p:nvPr/>
        </p:nvCxnSpPr>
        <p:spPr>
          <a:xfrm>
            <a:off x="3124200" y="3657600"/>
            <a:ext cx="5867400" cy="1588"/>
          </a:xfrm>
          <a:prstGeom prst="straightConnector1">
            <a:avLst/>
          </a:prstGeom>
          <a:noFill/>
          <a:ln cap="flat" cmpd="sng" w="38100">
            <a:solidFill>
              <a:srgbClr val="EFAB00"/>
            </a:solidFill>
            <a:prstDash val="solid"/>
            <a:round/>
            <a:headEnd len="sm" w="sm" type="none"/>
            <a:tailEnd len="med" w="med" type="stealth"/>
          </a:ln>
        </p:spPr>
      </p:cxnSp>
      <p:sp>
        <p:nvSpPr>
          <p:cNvPr id="405" name="Google Shape;405;p36"/>
          <p:cNvSpPr txBox="1"/>
          <p:nvPr/>
        </p:nvSpPr>
        <p:spPr>
          <a:xfrm>
            <a:off x="0" y="5908625"/>
            <a:ext cx="8839200" cy="6462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latin typeface="Corbel"/>
                <a:ea typeface="Corbel"/>
                <a:cs typeface="Corbel"/>
                <a:sym typeface="Corbel"/>
              </a:rPr>
              <a:t>Here we are assuming that f and f’ are both integrable. This property is useful in solving partial differential equations because derivatives get turned into simple products.</a:t>
            </a:r>
            <a:endParaRPr sz="1900">
              <a:solidFill>
                <a:schemeClr val="dk1"/>
              </a:solidFill>
              <a:latin typeface="Corbel"/>
              <a:ea typeface="Corbel"/>
              <a:cs typeface="Corbel"/>
              <a:sym typeface="Corbe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7"/>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Properties of the Fourier transform: Differentiation theorem</a:t>
            </a:r>
            <a:endParaRPr/>
          </a:p>
        </p:txBody>
      </p:sp>
      <p:sp>
        <p:nvSpPr>
          <p:cNvPr id="411" name="Google Shape;411;p37"/>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Continuing this derivation recursively further for a </a:t>
            </a:r>
            <a:r>
              <a:rPr i="1" lang="en-US"/>
              <a:t>n</a:t>
            </a:r>
            <a:r>
              <a:rPr lang="en-US"/>
              <a:t>-times differentiable function f(t), we have: </a:t>
            </a:r>
            <a:endParaRPr/>
          </a:p>
        </p:txBody>
      </p:sp>
      <p:sp>
        <p:nvSpPr>
          <p:cNvPr id="412" name="Google Shape;412;p37"/>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13" name="Google Shape;413;p37"/>
          <p:cNvPicPr preferRelativeResize="0"/>
          <p:nvPr/>
        </p:nvPicPr>
        <p:blipFill rotWithShape="1">
          <a:blip r:embed="rId3">
            <a:alphaModFix/>
          </a:blip>
          <a:srcRect b="0" l="0" r="0" t="0"/>
          <a:stretch/>
        </p:blipFill>
        <p:spPr>
          <a:xfrm>
            <a:off x="990600" y="3429000"/>
            <a:ext cx="3446463" cy="422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8"/>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Time-limited and band-limited signals</a:t>
            </a:r>
            <a:endParaRPr/>
          </a:p>
        </p:txBody>
      </p:sp>
      <p:sp>
        <p:nvSpPr>
          <p:cNvPr id="419" name="Google Shape;419;p38"/>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fontScale="92500" lnSpcReduction="20000"/>
          </a:bodyPr>
          <a:lstStyle/>
          <a:p>
            <a:pPr indent="-320040" lvl="0" marL="438912" rtl="0" algn="l">
              <a:spcBef>
                <a:spcPts val="0"/>
              </a:spcBef>
              <a:spcAft>
                <a:spcPts val="0"/>
              </a:spcAft>
              <a:buSzPct val="80000"/>
              <a:buChar char="◼"/>
            </a:pPr>
            <a:r>
              <a:rPr lang="en-US"/>
              <a:t>A signal is said to be </a:t>
            </a:r>
            <a:r>
              <a:rPr b="1" lang="en-US"/>
              <a:t>time-limited</a:t>
            </a:r>
            <a:r>
              <a:rPr lang="en-US"/>
              <a:t> if it is of finite duration.</a:t>
            </a:r>
            <a:endParaRPr/>
          </a:p>
          <a:p>
            <a:pPr indent="-169672" lvl="0" marL="438912" rtl="0" algn="l">
              <a:spcBef>
                <a:spcPts val="0"/>
              </a:spcBef>
              <a:spcAft>
                <a:spcPts val="0"/>
              </a:spcAft>
              <a:buSzPct val="80000"/>
              <a:buNone/>
            </a:pPr>
            <a:r>
              <a:t/>
            </a:r>
            <a:endParaRPr/>
          </a:p>
          <a:p>
            <a:pPr indent="-320040" lvl="0" marL="438912" rtl="0" algn="l">
              <a:spcBef>
                <a:spcPts val="0"/>
              </a:spcBef>
              <a:spcAft>
                <a:spcPts val="0"/>
              </a:spcAft>
              <a:buSzPct val="80000"/>
              <a:buChar char="◼"/>
            </a:pPr>
            <a:r>
              <a:rPr lang="en-US"/>
              <a:t>A signal is said to be </a:t>
            </a:r>
            <a:r>
              <a:rPr b="1" lang="en-US"/>
              <a:t>band-limited</a:t>
            </a:r>
            <a:r>
              <a:rPr lang="en-US"/>
              <a:t> if for every frequency |µ| &gt; B (where ∞ &gt; B &gt;= 0), we have F(µ) = 0. </a:t>
            </a:r>
            <a:endParaRPr/>
          </a:p>
          <a:p>
            <a:pPr indent="-169672" lvl="0" marL="438912" rtl="0" algn="l">
              <a:spcBef>
                <a:spcPts val="0"/>
              </a:spcBef>
              <a:spcAft>
                <a:spcPts val="0"/>
              </a:spcAft>
              <a:buSzPct val="80000"/>
              <a:buNone/>
            </a:pPr>
            <a:r>
              <a:t/>
            </a:r>
            <a:endParaRPr/>
          </a:p>
          <a:p>
            <a:pPr indent="-320040" lvl="0" marL="438912" rtl="0" algn="l">
              <a:spcBef>
                <a:spcPts val="0"/>
              </a:spcBef>
              <a:spcAft>
                <a:spcPts val="0"/>
              </a:spcAft>
              <a:buSzPct val="80000"/>
              <a:buChar char="◼"/>
            </a:pPr>
            <a:r>
              <a:rPr lang="en-US"/>
              <a:t>Any signal stored in a digital computer will always be time-limited (this will later extend to 2D images which are space-limited as they have a finite extent in the XY space).</a:t>
            </a:r>
            <a:endParaRPr/>
          </a:p>
        </p:txBody>
      </p:sp>
      <p:sp>
        <p:nvSpPr>
          <p:cNvPr id="420" name="Google Shape;420;p38"/>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9"/>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Time-limited and band-limited signals</a:t>
            </a:r>
            <a:endParaRPr/>
          </a:p>
        </p:txBody>
      </p:sp>
      <p:sp>
        <p:nvSpPr>
          <p:cNvPr id="426" name="Google Shape;426;p39"/>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(1) A non-zero time-limited signal cannot be band-limited.</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(2) A non-zero band-limited signal cannot be time-limited. </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To some extent, we have observed this via pairs as the rect and sinc, Dirac impulse and uniform signal. We will now prove it. </a:t>
            </a:r>
            <a:endParaRPr/>
          </a:p>
        </p:txBody>
      </p:sp>
      <p:sp>
        <p:nvSpPr>
          <p:cNvPr id="427" name="Google Shape;427;p39"/>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Fourier Series</a:t>
            </a:r>
            <a:endParaRPr/>
          </a:p>
        </p:txBody>
      </p:sp>
      <p:sp>
        <p:nvSpPr>
          <p:cNvPr id="139" name="Google Shape;139;p4"/>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The Fourier series for a signal f(t) with period </a:t>
            </a:r>
            <a:r>
              <a:rPr i="1" lang="en-US"/>
              <a:t>T</a:t>
            </a:r>
            <a:r>
              <a:rPr lang="en-US"/>
              <a:t> is given as follows:</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How do you justify the formula for </a:t>
            </a:r>
            <a:r>
              <a:rPr i="1" lang="en-US"/>
              <a:t>c</a:t>
            </a:r>
            <a:r>
              <a:rPr baseline="-25000" i="1" lang="en-US"/>
              <a:t>n</a:t>
            </a:r>
            <a:r>
              <a:rPr lang="en-US"/>
              <a:t>?</a:t>
            </a:r>
            <a:endParaRPr/>
          </a:p>
        </p:txBody>
      </p:sp>
      <p:pic>
        <p:nvPicPr>
          <p:cNvPr id="140" name="Google Shape;140;p4"/>
          <p:cNvPicPr preferRelativeResize="0"/>
          <p:nvPr/>
        </p:nvPicPr>
        <p:blipFill rotWithShape="1">
          <a:blip r:embed="rId3">
            <a:alphaModFix/>
          </a:blip>
          <a:srcRect b="0" l="0" r="0" t="0"/>
          <a:stretch/>
        </p:blipFill>
        <p:spPr>
          <a:xfrm>
            <a:off x="762000" y="2819400"/>
            <a:ext cx="7675563" cy="2282825"/>
          </a:xfrm>
          <a:prstGeom prst="rect">
            <a:avLst/>
          </a:prstGeom>
          <a:noFill/>
          <a:ln>
            <a:noFill/>
          </a:ln>
        </p:spPr>
      </p:pic>
      <p:sp>
        <p:nvSpPr>
          <p:cNvPr id="141" name="Google Shape;141;p4"/>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0"/>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Time-limited and band-limited signals</a:t>
            </a:r>
            <a:endParaRPr/>
          </a:p>
        </p:txBody>
      </p:sp>
      <p:sp>
        <p:nvSpPr>
          <p:cNvPr id="433" name="Google Shape;433;p40"/>
          <p:cNvSpPr txBox="1"/>
          <p:nvPr>
            <p:ph idx="1" type="body"/>
          </p:nvPr>
        </p:nvSpPr>
        <p:spPr>
          <a:xfrm>
            <a:off x="181725" y="1528716"/>
            <a:ext cx="8229600" cy="4625700"/>
          </a:xfrm>
          <a:prstGeom prst="rect">
            <a:avLst/>
          </a:prstGeom>
          <a:noFill/>
          <a:ln>
            <a:noFill/>
          </a:ln>
        </p:spPr>
        <p:txBody>
          <a:bodyPr anchorCtr="0" anchor="t" bIns="45700" lIns="54850" spcFirstLastPara="1" rIns="91425" wrap="square" tIns="91425">
            <a:normAutofit fontScale="92500" lnSpcReduction="20000"/>
          </a:bodyPr>
          <a:lstStyle/>
          <a:p>
            <a:pPr indent="-320040" lvl="0" marL="438912" rtl="0" algn="l">
              <a:spcBef>
                <a:spcPts val="0"/>
              </a:spcBef>
              <a:spcAft>
                <a:spcPts val="0"/>
              </a:spcAft>
              <a:buSzPct val="80000"/>
              <a:buChar char="◼"/>
            </a:pPr>
            <a:r>
              <a:rPr lang="en-US"/>
              <a:t>(1) A non-zero time-limited signal cannot be band-limited.</a:t>
            </a:r>
            <a:endParaRPr/>
          </a:p>
          <a:p>
            <a:pPr indent="-169672" lvl="0" marL="438912" rtl="0" algn="l">
              <a:spcBef>
                <a:spcPts val="0"/>
              </a:spcBef>
              <a:spcAft>
                <a:spcPts val="0"/>
              </a:spcAft>
              <a:buSzPct val="80000"/>
              <a:buNone/>
            </a:pPr>
            <a:r>
              <a:t/>
            </a:r>
            <a:endParaRPr/>
          </a:p>
          <a:p>
            <a:pPr indent="-320040" lvl="0" marL="438912" rtl="0" algn="l">
              <a:spcBef>
                <a:spcPts val="0"/>
              </a:spcBef>
              <a:spcAft>
                <a:spcPts val="0"/>
              </a:spcAft>
              <a:buSzPct val="80000"/>
              <a:buChar char="◼"/>
            </a:pPr>
            <a:r>
              <a:rPr lang="en-US"/>
              <a:t>Proof: </a:t>
            </a:r>
            <a:endParaRPr/>
          </a:p>
          <a:p>
            <a:pPr indent="-320040" lvl="0" marL="438912" rtl="0" algn="l">
              <a:spcBef>
                <a:spcPts val="0"/>
              </a:spcBef>
              <a:spcAft>
                <a:spcPts val="0"/>
              </a:spcAft>
              <a:buSzPct val="80000"/>
              <a:buFont typeface="Noto Sans Symbols"/>
              <a:buChar char="✔"/>
            </a:pPr>
            <a:r>
              <a:rPr lang="en-US"/>
              <a:t>Let us assume a time-limited signal g(t) which is zero everywhere for |t| &gt; W/2. </a:t>
            </a:r>
            <a:endParaRPr/>
          </a:p>
          <a:p>
            <a:pPr indent="-320040" lvl="0" marL="438912" rtl="0" algn="l">
              <a:spcBef>
                <a:spcPts val="0"/>
              </a:spcBef>
              <a:spcAft>
                <a:spcPts val="0"/>
              </a:spcAft>
              <a:buSzPct val="80000"/>
              <a:buFont typeface="Noto Sans Symbols"/>
              <a:buChar char="✔"/>
            </a:pPr>
            <a:r>
              <a:rPr lang="en-US"/>
              <a:t>Then we can write g(t) = g(t).rect(t;W/2). </a:t>
            </a:r>
            <a:endParaRPr/>
          </a:p>
          <a:p>
            <a:pPr indent="-320040" lvl="0" marL="438912" rtl="0" algn="l">
              <a:spcBef>
                <a:spcPts val="0"/>
              </a:spcBef>
              <a:spcAft>
                <a:spcPts val="0"/>
              </a:spcAft>
              <a:buSzPct val="80000"/>
              <a:buFont typeface="Noto Sans Symbols"/>
              <a:buChar char="✔"/>
            </a:pPr>
            <a:r>
              <a:rPr lang="en-US"/>
              <a:t>Then taking Fourier transform on both sides, we have G(µ)=G(µ)*Wsinc(Wµ). </a:t>
            </a:r>
            <a:endParaRPr/>
          </a:p>
          <a:p>
            <a:pPr indent="-320040" lvl="0" marL="438912" rtl="0" algn="l">
              <a:spcBef>
                <a:spcPts val="0"/>
              </a:spcBef>
              <a:spcAft>
                <a:spcPts val="0"/>
              </a:spcAft>
              <a:buSzPct val="80000"/>
              <a:buFont typeface="Noto Sans Symbols"/>
              <a:buChar char="✔"/>
            </a:pPr>
            <a:r>
              <a:rPr lang="en-US"/>
              <a:t>As the sinc function never completely goes to zero, G cannot have finite support in the frequency domain, so g cannot be band-limited. </a:t>
            </a:r>
            <a:endParaRPr/>
          </a:p>
        </p:txBody>
      </p:sp>
      <p:sp>
        <p:nvSpPr>
          <p:cNvPr id="434" name="Google Shape;434;p40"/>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5" name="Google Shape;435;p40"/>
          <p:cNvSpPr txBox="1"/>
          <p:nvPr/>
        </p:nvSpPr>
        <p:spPr>
          <a:xfrm>
            <a:off x="120825" y="5950375"/>
            <a:ext cx="8351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chemeClr val="dk1"/>
                </a:solidFill>
                <a:latin typeface="Corbel"/>
                <a:ea typeface="Corbel"/>
                <a:cs typeface="Corbel"/>
                <a:sym typeface="Corbel"/>
              </a:rPr>
              <a:t>A detailed proof, especially illustrating the last point above is </a:t>
            </a:r>
            <a:r>
              <a:rPr lang="en-US" sz="3000" u="sng">
                <a:solidFill>
                  <a:schemeClr val="hlink"/>
                </a:solidFill>
                <a:latin typeface="Corbel"/>
                <a:ea typeface="Corbel"/>
                <a:cs typeface="Corbel"/>
                <a:sym typeface="Corbel"/>
                <a:hlinkClick r:id="rId3"/>
              </a:rPr>
              <a:t>here</a:t>
            </a:r>
            <a:r>
              <a:rPr lang="en-US" sz="3000">
                <a:solidFill>
                  <a:schemeClr val="dk1"/>
                </a:solidFill>
                <a:latin typeface="Corbel"/>
                <a:ea typeface="Corbel"/>
                <a:cs typeface="Corbel"/>
                <a:sym typeface="Corbel"/>
              </a:rPr>
              <a:t>.</a:t>
            </a:r>
            <a:endParaRPr sz="3000">
              <a:solidFill>
                <a:schemeClr val="dk1"/>
              </a:solidFill>
              <a:latin typeface="Corbel"/>
              <a:ea typeface="Corbel"/>
              <a:cs typeface="Corbel"/>
              <a:sym typeface="Corbe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1"/>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Time-limited and band-limited signals</a:t>
            </a:r>
            <a:endParaRPr/>
          </a:p>
        </p:txBody>
      </p:sp>
      <p:sp>
        <p:nvSpPr>
          <p:cNvPr id="441" name="Google Shape;441;p41"/>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fontScale="85000" lnSpcReduction="10000"/>
          </a:bodyPr>
          <a:lstStyle/>
          <a:p>
            <a:pPr indent="-320040" lvl="0" marL="438912" rtl="0" algn="l">
              <a:spcBef>
                <a:spcPts val="0"/>
              </a:spcBef>
              <a:spcAft>
                <a:spcPts val="0"/>
              </a:spcAft>
              <a:buSzPct val="80000"/>
              <a:buChar char="◼"/>
            </a:pPr>
            <a:r>
              <a:rPr lang="en-US"/>
              <a:t>(2) A non-zero band-limited signal cannot be time-limited.</a:t>
            </a:r>
            <a:endParaRPr/>
          </a:p>
          <a:p>
            <a:pPr indent="-181864" lvl="0" marL="438912" rtl="0" algn="l">
              <a:spcBef>
                <a:spcPts val="0"/>
              </a:spcBef>
              <a:spcAft>
                <a:spcPts val="0"/>
              </a:spcAft>
              <a:buSzPct val="80000"/>
              <a:buNone/>
            </a:pPr>
            <a:r>
              <a:t/>
            </a:r>
            <a:endParaRPr/>
          </a:p>
          <a:p>
            <a:pPr indent="-320040" lvl="0" marL="438912" rtl="0" algn="l">
              <a:spcBef>
                <a:spcPts val="0"/>
              </a:spcBef>
              <a:spcAft>
                <a:spcPts val="0"/>
              </a:spcAft>
              <a:buSzPct val="80000"/>
              <a:buChar char="◼"/>
            </a:pPr>
            <a:r>
              <a:rPr lang="en-US"/>
              <a:t>Proof: </a:t>
            </a:r>
            <a:endParaRPr/>
          </a:p>
          <a:p>
            <a:pPr indent="-320040" lvl="0" marL="438912" rtl="0" algn="l">
              <a:spcBef>
                <a:spcPts val="0"/>
              </a:spcBef>
              <a:spcAft>
                <a:spcPts val="0"/>
              </a:spcAft>
              <a:buSzPct val="80000"/>
              <a:buFont typeface="Noto Sans Symbols"/>
              <a:buChar char="✔"/>
            </a:pPr>
            <a:r>
              <a:rPr lang="en-US"/>
              <a:t>Let us assume a band-limited signal h(t). Its Fourier transform H(µ) is zero everywhere for |µ| &gt; B/2. </a:t>
            </a:r>
            <a:endParaRPr/>
          </a:p>
          <a:p>
            <a:pPr indent="-320040" lvl="0" marL="438912" rtl="0" algn="l">
              <a:spcBef>
                <a:spcPts val="0"/>
              </a:spcBef>
              <a:spcAft>
                <a:spcPts val="0"/>
              </a:spcAft>
              <a:buSzPct val="80000"/>
              <a:buFont typeface="Noto Sans Symbols"/>
              <a:buChar char="✔"/>
            </a:pPr>
            <a:r>
              <a:rPr lang="en-US"/>
              <a:t>Then we can write H(µ) = H(µ).rect(µ;B/2). </a:t>
            </a:r>
            <a:endParaRPr/>
          </a:p>
          <a:p>
            <a:pPr indent="-320040" lvl="0" marL="438912" rtl="0" algn="l">
              <a:spcBef>
                <a:spcPts val="0"/>
              </a:spcBef>
              <a:spcAft>
                <a:spcPts val="0"/>
              </a:spcAft>
              <a:buSzPct val="80000"/>
              <a:buFont typeface="Noto Sans Symbols"/>
              <a:buChar char="✔"/>
            </a:pPr>
            <a:r>
              <a:rPr lang="en-US"/>
              <a:t>Then taking inverse Fourier transform on both sides, we have h(t)=h(t)*Bsinc(Bt). </a:t>
            </a:r>
            <a:endParaRPr/>
          </a:p>
          <a:p>
            <a:pPr indent="-320040" lvl="0" marL="438912" rtl="0" algn="l">
              <a:spcBef>
                <a:spcPts val="0"/>
              </a:spcBef>
              <a:spcAft>
                <a:spcPts val="0"/>
              </a:spcAft>
              <a:buSzPct val="80000"/>
              <a:buFont typeface="Noto Sans Symbols"/>
              <a:buChar char="✔"/>
            </a:pPr>
            <a:r>
              <a:rPr lang="en-US"/>
              <a:t>As the sinc function never completely goes to zero, h cannot have finite support in the time domain, so h cannot be time-limited. </a:t>
            </a:r>
            <a:endParaRPr/>
          </a:p>
        </p:txBody>
      </p:sp>
      <p:sp>
        <p:nvSpPr>
          <p:cNvPr id="442" name="Google Shape;442;p41"/>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2"/>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Time-limited and band-limited signals</a:t>
            </a:r>
            <a:endParaRPr/>
          </a:p>
        </p:txBody>
      </p:sp>
      <p:sp>
        <p:nvSpPr>
          <p:cNvPr id="448" name="Google Shape;448;p42"/>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We already know that for any signal h, we must have h(t) = (h*δ)(t) where δ is the Dirac delta function.</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But the earlier proof tells us that for a </a:t>
            </a:r>
            <a:r>
              <a:rPr b="1" lang="en-US"/>
              <a:t>band-limited</a:t>
            </a:r>
            <a:r>
              <a:rPr lang="en-US"/>
              <a:t> signal h(t), we also have h(t)=h(t)*Bsinc(Bt)!  </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None/>
            </a:pPr>
            <a:r>
              <a:t/>
            </a:r>
            <a:endParaRPr/>
          </a:p>
        </p:txBody>
      </p:sp>
      <p:sp>
        <p:nvSpPr>
          <p:cNvPr id="449" name="Google Shape;449;p42"/>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3"/>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Time-limited and band-limited signals</a:t>
            </a:r>
            <a:endParaRPr/>
          </a:p>
        </p:txBody>
      </p:sp>
      <p:sp>
        <p:nvSpPr>
          <p:cNvPr id="455" name="Google Shape;455;p43"/>
          <p:cNvSpPr txBox="1"/>
          <p:nvPr>
            <p:ph idx="1" type="body"/>
          </p:nvPr>
        </p:nvSpPr>
        <p:spPr>
          <a:xfrm>
            <a:off x="457200" y="1600200"/>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A band-limited signal is infinitely differentiable (converse is not true – eg: Gaussian). </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None/>
            </a:pPr>
            <a:r>
              <a:t/>
            </a:r>
            <a:endParaRPr/>
          </a:p>
        </p:txBody>
      </p:sp>
      <p:sp>
        <p:nvSpPr>
          <p:cNvPr id="456" name="Google Shape;456;p43"/>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57" name="Google Shape;457;p43"/>
          <p:cNvPicPr preferRelativeResize="0"/>
          <p:nvPr/>
        </p:nvPicPr>
        <p:blipFill rotWithShape="1">
          <a:blip r:embed="rId3">
            <a:alphaModFix/>
          </a:blip>
          <a:srcRect b="0" l="0" r="0" t="0"/>
          <a:stretch/>
        </p:blipFill>
        <p:spPr>
          <a:xfrm>
            <a:off x="914400" y="3124200"/>
            <a:ext cx="7162800" cy="343648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4"/>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Fourier Transforms in 2D</a:t>
            </a:r>
            <a:endParaRPr/>
          </a:p>
        </p:txBody>
      </p:sp>
      <p:sp>
        <p:nvSpPr>
          <p:cNvPr id="463" name="Google Shape;463;p44"/>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lnSpcReduction="10000"/>
          </a:bodyPr>
          <a:lstStyle/>
          <a:p>
            <a:pPr indent="-320040" lvl="0" marL="438912" rtl="0" algn="l">
              <a:spcBef>
                <a:spcPts val="0"/>
              </a:spcBef>
              <a:spcAft>
                <a:spcPts val="0"/>
              </a:spcAft>
              <a:buSzPts val="2560"/>
              <a:buChar char="◼"/>
            </a:pPr>
            <a:r>
              <a:rPr lang="en-US"/>
              <a:t>Fourier Transforms and its inverse in 2D – spatial coordinates (x,y) and frequency coordinates (µ,ν).</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In fact, such pairs exist in higher dimensions (3,4,…) as well. </a:t>
            </a:r>
            <a:endParaRPr/>
          </a:p>
        </p:txBody>
      </p:sp>
      <p:pic>
        <p:nvPicPr>
          <p:cNvPr id="464" name="Google Shape;464;p44"/>
          <p:cNvPicPr preferRelativeResize="0"/>
          <p:nvPr/>
        </p:nvPicPr>
        <p:blipFill rotWithShape="1">
          <a:blip r:embed="rId3">
            <a:alphaModFix/>
          </a:blip>
          <a:srcRect b="0" l="0" r="0" t="0"/>
          <a:stretch/>
        </p:blipFill>
        <p:spPr>
          <a:xfrm>
            <a:off x="977900" y="3276600"/>
            <a:ext cx="4445000" cy="1930400"/>
          </a:xfrm>
          <a:prstGeom prst="rect">
            <a:avLst/>
          </a:prstGeom>
          <a:noFill/>
          <a:ln>
            <a:noFill/>
          </a:ln>
        </p:spPr>
      </p:pic>
      <p:sp>
        <p:nvSpPr>
          <p:cNvPr id="465" name="Google Shape;465;p44"/>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5"/>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Fourier Transforms in 2D</a:t>
            </a:r>
            <a:endParaRPr/>
          </a:p>
        </p:txBody>
      </p:sp>
      <p:sp>
        <p:nvSpPr>
          <p:cNvPr id="471" name="Google Shape;471;p45"/>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fontScale="85000" lnSpcReduction="10000"/>
          </a:bodyPr>
          <a:lstStyle/>
          <a:p>
            <a:pPr indent="-320040" lvl="0" marL="438912" rtl="0" algn="l">
              <a:spcBef>
                <a:spcPts val="0"/>
              </a:spcBef>
              <a:spcAft>
                <a:spcPts val="0"/>
              </a:spcAft>
              <a:buSzPct val="80000"/>
              <a:buChar char="◼"/>
            </a:pPr>
            <a:r>
              <a:rPr lang="en-US"/>
              <a:t>All aforementioned theorems hold in higher dimensions too: shift theorem, convolution theorem, Parseval’s theorem, and others. </a:t>
            </a:r>
            <a:endParaRPr/>
          </a:p>
          <a:p>
            <a:pPr indent="-181864" lvl="0" marL="438912" rtl="0" algn="l">
              <a:spcBef>
                <a:spcPts val="0"/>
              </a:spcBef>
              <a:spcAft>
                <a:spcPts val="0"/>
              </a:spcAft>
              <a:buSzPct val="80000"/>
              <a:buNone/>
            </a:pPr>
            <a:r>
              <a:t/>
            </a:r>
            <a:endParaRPr/>
          </a:p>
          <a:p>
            <a:pPr indent="-320040" lvl="0" marL="438912" rtl="0" algn="l">
              <a:spcBef>
                <a:spcPts val="0"/>
              </a:spcBef>
              <a:spcAft>
                <a:spcPts val="0"/>
              </a:spcAft>
              <a:buSzPct val="80000"/>
              <a:buChar char="◼"/>
            </a:pPr>
            <a:r>
              <a:rPr lang="en-US"/>
              <a:t>The higher dimensional Fourier transform has the property of </a:t>
            </a:r>
            <a:r>
              <a:rPr b="1" lang="en-US"/>
              <a:t>separability</a:t>
            </a:r>
            <a:r>
              <a:rPr lang="en-US"/>
              <a:t>.</a:t>
            </a:r>
            <a:endParaRPr/>
          </a:p>
          <a:p>
            <a:pPr indent="-181864" lvl="0" marL="438912" rtl="0" algn="l">
              <a:spcBef>
                <a:spcPts val="0"/>
              </a:spcBef>
              <a:spcAft>
                <a:spcPts val="0"/>
              </a:spcAft>
              <a:buSzPct val="80000"/>
              <a:buNone/>
            </a:pPr>
            <a:r>
              <a:t/>
            </a:r>
            <a:endParaRPr/>
          </a:p>
          <a:p>
            <a:pPr indent="-320040" lvl="0" marL="438912" rtl="0" algn="l">
              <a:spcBef>
                <a:spcPts val="0"/>
              </a:spcBef>
              <a:spcAft>
                <a:spcPts val="0"/>
              </a:spcAft>
              <a:buSzPct val="80000"/>
              <a:buChar char="◼"/>
            </a:pPr>
            <a:r>
              <a:rPr lang="en-US"/>
              <a:t>That is a 2D Fourier transform is obtained as follows:</a:t>
            </a:r>
            <a:endParaRPr/>
          </a:p>
          <a:p>
            <a:pPr indent="-320040" lvl="0" marL="438912" rtl="0" algn="l">
              <a:spcBef>
                <a:spcPts val="0"/>
              </a:spcBef>
              <a:spcAft>
                <a:spcPts val="0"/>
              </a:spcAft>
              <a:buSzPct val="80000"/>
              <a:buFont typeface="Noto Sans Symbols"/>
              <a:buChar char="✔"/>
            </a:pPr>
            <a:r>
              <a:rPr lang="en-US"/>
              <a:t> For every x, compute the 1D Fourier transform of f(x,.) integrating across y to produce a signal F(x,ν).</a:t>
            </a:r>
            <a:endParaRPr/>
          </a:p>
          <a:p>
            <a:pPr indent="-320040" lvl="0" marL="438912" rtl="0" algn="l">
              <a:spcBef>
                <a:spcPts val="0"/>
              </a:spcBef>
              <a:spcAft>
                <a:spcPts val="0"/>
              </a:spcAft>
              <a:buSzPct val="80000"/>
              <a:buFont typeface="Noto Sans Symbols"/>
              <a:buChar char="✔"/>
            </a:pPr>
            <a:r>
              <a:rPr lang="en-US"/>
              <a:t>Then compute the 1D Fourier transform of F(.,ν) by integrating across x to get F(µ,ν).</a:t>
            </a:r>
            <a:endParaRPr/>
          </a:p>
        </p:txBody>
      </p:sp>
      <p:sp>
        <p:nvSpPr>
          <p:cNvPr id="472" name="Google Shape;472;p45"/>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6"/>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78" name="Google Shape;478;p46"/>
          <p:cNvPicPr preferRelativeResize="0"/>
          <p:nvPr/>
        </p:nvPicPr>
        <p:blipFill rotWithShape="1">
          <a:blip r:embed="rId3">
            <a:alphaModFix/>
          </a:blip>
          <a:srcRect b="0" l="0" r="0" t="0"/>
          <a:stretch/>
        </p:blipFill>
        <p:spPr>
          <a:xfrm>
            <a:off x="304800" y="609600"/>
            <a:ext cx="8077200" cy="1981200"/>
          </a:xfrm>
          <a:prstGeom prst="rect">
            <a:avLst/>
          </a:prstGeom>
          <a:noFill/>
          <a:ln>
            <a:noFill/>
          </a:ln>
        </p:spPr>
      </p:pic>
      <p:sp>
        <p:nvSpPr>
          <p:cNvPr id="479" name="Google Shape;479;p46"/>
          <p:cNvSpPr txBox="1"/>
          <p:nvPr/>
        </p:nvSpPr>
        <p:spPr>
          <a:xfrm>
            <a:off x="1752600" y="2819400"/>
            <a:ext cx="3065700" cy="461700"/>
          </a:xfrm>
          <a:prstGeom prst="rect">
            <a:avLst/>
          </a:prstGeom>
          <a:solidFill>
            <a:srgbClr val="F4CCC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rbel"/>
                <a:ea typeface="Corbel"/>
                <a:cs typeface="Corbel"/>
                <a:sym typeface="Corbel"/>
              </a:rPr>
              <a:t>1D Fourier Transforms</a:t>
            </a:r>
            <a:endParaRPr sz="2400">
              <a:solidFill>
                <a:schemeClr val="dk1"/>
              </a:solidFill>
              <a:latin typeface="Corbel"/>
              <a:ea typeface="Corbel"/>
              <a:cs typeface="Corbel"/>
              <a:sym typeface="Corbel"/>
            </a:endParaRPr>
          </a:p>
        </p:txBody>
      </p:sp>
      <p:cxnSp>
        <p:nvCxnSpPr>
          <p:cNvPr id="480" name="Google Shape;480;p46"/>
          <p:cNvCxnSpPr/>
          <p:nvPr/>
        </p:nvCxnSpPr>
        <p:spPr>
          <a:xfrm>
            <a:off x="2057400" y="2286000"/>
            <a:ext cx="838200" cy="533400"/>
          </a:xfrm>
          <a:prstGeom prst="straightConnector1">
            <a:avLst/>
          </a:prstGeom>
          <a:noFill/>
          <a:ln cap="flat" cmpd="sng" w="63500">
            <a:solidFill>
              <a:srgbClr val="EFAB00"/>
            </a:solidFill>
            <a:prstDash val="solid"/>
            <a:round/>
            <a:headEnd len="sm" w="sm" type="none"/>
            <a:tailEnd len="med" w="med" type="stealth"/>
          </a:ln>
        </p:spPr>
      </p:cxnSp>
      <p:cxnSp>
        <p:nvCxnSpPr>
          <p:cNvPr id="481" name="Google Shape;481;p46"/>
          <p:cNvCxnSpPr/>
          <p:nvPr/>
        </p:nvCxnSpPr>
        <p:spPr>
          <a:xfrm flipH="1">
            <a:off x="3810000" y="2362200"/>
            <a:ext cx="2057400" cy="533400"/>
          </a:xfrm>
          <a:prstGeom prst="straightConnector1">
            <a:avLst/>
          </a:prstGeom>
          <a:noFill/>
          <a:ln cap="flat" cmpd="sng" w="63500">
            <a:solidFill>
              <a:srgbClr val="EFAB00"/>
            </a:solidFill>
            <a:prstDash val="solid"/>
            <a:round/>
            <a:headEnd len="sm" w="sm" type="none"/>
            <a:tailEnd len="med" w="med" type="stealth"/>
          </a:ln>
        </p:spPr>
      </p:cxnSp>
      <p:sp>
        <p:nvSpPr>
          <p:cNvPr id="482" name="Google Shape;482;p46"/>
          <p:cNvSpPr txBox="1"/>
          <p:nvPr/>
        </p:nvSpPr>
        <p:spPr>
          <a:xfrm>
            <a:off x="762000" y="3733800"/>
            <a:ext cx="6529500" cy="1200600"/>
          </a:xfrm>
          <a:prstGeom prst="rect">
            <a:avLst/>
          </a:prstGeom>
          <a:solidFill>
            <a:srgbClr val="FFF2C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2D Fourier transforms are said to be separable as they are computed by 1D Fourier transforms in each of the coordinates. You may verify that the separability property holds true even for inverse Fourier transforms in 2D.</a:t>
            </a:r>
            <a:endParaRPr sz="1800">
              <a:solidFill>
                <a:schemeClr val="dk1"/>
              </a:solidFill>
              <a:latin typeface="Corbel"/>
              <a:ea typeface="Corbel"/>
              <a:cs typeface="Corbel"/>
              <a:sym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5"/>
          <p:cNvPicPr preferRelativeResize="0"/>
          <p:nvPr/>
        </p:nvPicPr>
        <p:blipFill rotWithShape="1">
          <a:blip r:embed="rId3">
            <a:alphaModFix/>
          </a:blip>
          <a:srcRect b="0" l="0" r="0" t="0"/>
          <a:stretch/>
        </p:blipFill>
        <p:spPr>
          <a:xfrm>
            <a:off x="1289504" y="457200"/>
            <a:ext cx="6254296" cy="6286956"/>
          </a:xfrm>
          <a:prstGeom prst="rect">
            <a:avLst/>
          </a:prstGeom>
          <a:noFill/>
          <a:ln>
            <a:noFill/>
          </a:ln>
        </p:spPr>
      </p:pic>
      <p:sp>
        <p:nvSpPr>
          <p:cNvPr id="147" name="Google Shape;147;p5"/>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Fourier Series</a:t>
            </a:r>
            <a:endParaRPr/>
          </a:p>
        </p:txBody>
      </p:sp>
      <p:sp>
        <p:nvSpPr>
          <p:cNvPr id="153" name="Google Shape;153;p6"/>
          <p:cNvSpPr txBox="1"/>
          <p:nvPr>
            <p:ph idx="1" type="body"/>
          </p:nvPr>
        </p:nvSpPr>
        <p:spPr>
          <a:xfrm>
            <a:off x="457200" y="1524000"/>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It follows from the following trigonometric identity:</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None/>
            </a:pPr>
            <a:r>
              <a:t/>
            </a:r>
            <a:endParaRPr/>
          </a:p>
        </p:txBody>
      </p:sp>
      <p:pic>
        <p:nvPicPr>
          <p:cNvPr id="154" name="Google Shape;154;p6"/>
          <p:cNvPicPr preferRelativeResize="0"/>
          <p:nvPr/>
        </p:nvPicPr>
        <p:blipFill rotWithShape="1">
          <a:blip r:embed="rId3">
            <a:alphaModFix/>
          </a:blip>
          <a:srcRect b="0" l="0" r="0" t="0"/>
          <a:stretch/>
        </p:blipFill>
        <p:spPr>
          <a:xfrm>
            <a:off x="914400" y="2667000"/>
            <a:ext cx="6234112" cy="3482975"/>
          </a:xfrm>
          <a:prstGeom prst="rect">
            <a:avLst/>
          </a:prstGeom>
          <a:noFill/>
          <a:ln>
            <a:noFill/>
          </a:ln>
        </p:spPr>
      </p:pic>
      <p:sp>
        <p:nvSpPr>
          <p:cNvPr id="155" name="Google Shape;155;p6"/>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Fourier Series</a:t>
            </a:r>
            <a:endParaRPr/>
          </a:p>
        </p:txBody>
      </p:sp>
      <p:sp>
        <p:nvSpPr>
          <p:cNvPr id="161" name="Google Shape;161;p7"/>
          <p:cNvSpPr txBox="1"/>
          <p:nvPr>
            <p:ph idx="1" type="body"/>
          </p:nvPr>
        </p:nvSpPr>
        <p:spPr>
          <a:xfrm>
            <a:off x="457200" y="1524000"/>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Given a signal f(t), how do we obtain its Fourier series coefficients?</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To find the coefficient at frequency 2πn/T, we compute the following integral:</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None/>
            </a:pPr>
            <a:r>
              <a:t/>
            </a:r>
            <a:endParaRPr/>
          </a:p>
        </p:txBody>
      </p:sp>
      <p:pic>
        <p:nvPicPr>
          <p:cNvPr id="162" name="Google Shape;162;p7"/>
          <p:cNvPicPr preferRelativeResize="0"/>
          <p:nvPr/>
        </p:nvPicPr>
        <p:blipFill rotWithShape="1">
          <a:blip r:embed="rId3">
            <a:alphaModFix/>
          </a:blip>
          <a:srcRect b="0" l="0" r="0" t="0"/>
          <a:stretch/>
        </p:blipFill>
        <p:spPr>
          <a:xfrm>
            <a:off x="914400" y="4114800"/>
            <a:ext cx="2840038" cy="912812"/>
          </a:xfrm>
          <a:prstGeom prst="rect">
            <a:avLst/>
          </a:prstGeom>
          <a:noFill/>
          <a:ln>
            <a:noFill/>
          </a:ln>
        </p:spPr>
      </p:pic>
      <p:sp>
        <p:nvSpPr>
          <p:cNvPr id="163" name="Google Shape;163;p7"/>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Fourier Series</a:t>
            </a:r>
            <a:endParaRPr/>
          </a:p>
        </p:txBody>
      </p:sp>
      <p:sp>
        <p:nvSpPr>
          <p:cNvPr id="169" name="Google Shape;169;p8"/>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Consider integral of the following form:</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The inner product between two periodic complex valued functions f and g is given as:</a:t>
            </a:r>
            <a:endParaRPr/>
          </a:p>
        </p:txBody>
      </p:sp>
      <p:pic>
        <p:nvPicPr>
          <p:cNvPr id="170" name="Google Shape;170;p8"/>
          <p:cNvPicPr preferRelativeResize="0"/>
          <p:nvPr/>
        </p:nvPicPr>
        <p:blipFill rotWithShape="1">
          <a:blip r:embed="rId3">
            <a:alphaModFix/>
          </a:blip>
          <a:srcRect b="0" l="0" r="0" t="0"/>
          <a:stretch/>
        </p:blipFill>
        <p:spPr>
          <a:xfrm>
            <a:off x="1066800" y="2438400"/>
            <a:ext cx="2311400" cy="912812"/>
          </a:xfrm>
          <a:prstGeom prst="rect">
            <a:avLst/>
          </a:prstGeom>
          <a:noFill/>
          <a:ln>
            <a:noFill/>
          </a:ln>
        </p:spPr>
      </p:pic>
      <p:pic>
        <p:nvPicPr>
          <p:cNvPr id="171" name="Google Shape;171;p8"/>
          <p:cNvPicPr preferRelativeResize="0"/>
          <p:nvPr/>
        </p:nvPicPr>
        <p:blipFill rotWithShape="1">
          <a:blip r:embed="rId4">
            <a:alphaModFix/>
          </a:blip>
          <a:srcRect b="0" l="0" r="0" t="0"/>
          <a:stretch/>
        </p:blipFill>
        <p:spPr>
          <a:xfrm>
            <a:off x="703263" y="4876800"/>
            <a:ext cx="4689475" cy="1801813"/>
          </a:xfrm>
          <a:prstGeom prst="rect">
            <a:avLst/>
          </a:prstGeom>
          <a:noFill/>
          <a:ln>
            <a:noFill/>
          </a:ln>
        </p:spPr>
      </p:pic>
      <p:sp>
        <p:nvSpPr>
          <p:cNvPr id="172" name="Google Shape;172;p8"/>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Fourier Series</a:t>
            </a:r>
            <a:endParaRPr/>
          </a:p>
        </p:txBody>
      </p:sp>
      <p:sp>
        <p:nvSpPr>
          <p:cNvPr id="178" name="Google Shape;178;p9"/>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fontScale="85000" lnSpcReduction="10000"/>
          </a:bodyPr>
          <a:lstStyle/>
          <a:p>
            <a:pPr indent="-320040" lvl="0" marL="438912" rtl="0" algn="l">
              <a:spcBef>
                <a:spcPts val="0"/>
              </a:spcBef>
              <a:spcAft>
                <a:spcPts val="0"/>
              </a:spcAft>
              <a:buSzPct val="80000"/>
              <a:buChar char="◼"/>
            </a:pPr>
            <a:r>
              <a:rPr lang="en-US"/>
              <a:t>In computing Fourier series coefficients, we are considering inner products of complex sinusoidal signals of different frequencies.</a:t>
            </a:r>
            <a:endParaRPr/>
          </a:p>
          <a:p>
            <a:pPr indent="-181864" lvl="0" marL="438912" rtl="0" algn="l">
              <a:spcBef>
                <a:spcPts val="0"/>
              </a:spcBef>
              <a:spcAft>
                <a:spcPts val="0"/>
              </a:spcAft>
              <a:buSzPct val="80000"/>
              <a:buNone/>
            </a:pPr>
            <a:r>
              <a:t/>
            </a:r>
            <a:endParaRPr/>
          </a:p>
          <a:p>
            <a:pPr indent="-320040" lvl="0" marL="438912" rtl="0" algn="l">
              <a:spcBef>
                <a:spcPts val="0"/>
              </a:spcBef>
              <a:spcAft>
                <a:spcPts val="0"/>
              </a:spcAft>
              <a:buSzPct val="80000"/>
              <a:buChar char="◼"/>
            </a:pPr>
            <a:r>
              <a:rPr lang="en-US"/>
              <a:t>When the frequencies are different, the inner product is 0.</a:t>
            </a:r>
            <a:endParaRPr/>
          </a:p>
          <a:p>
            <a:pPr indent="-181864" lvl="0" marL="438912" rtl="0" algn="l">
              <a:spcBef>
                <a:spcPts val="0"/>
              </a:spcBef>
              <a:spcAft>
                <a:spcPts val="0"/>
              </a:spcAft>
              <a:buSzPct val="80000"/>
              <a:buNone/>
            </a:pPr>
            <a:r>
              <a:t/>
            </a:r>
            <a:endParaRPr/>
          </a:p>
          <a:p>
            <a:pPr indent="-320040" lvl="0" marL="438912" rtl="0" algn="l">
              <a:spcBef>
                <a:spcPts val="0"/>
              </a:spcBef>
              <a:spcAft>
                <a:spcPts val="0"/>
              </a:spcAft>
              <a:buSzPct val="80000"/>
              <a:buChar char="◼"/>
            </a:pPr>
            <a:r>
              <a:rPr lang="en-US"/>
              <a:t>When the frequencies are the same, the inner product is T.</a:t>
            </a:r>
            <a:endParaRPr/>
          </a:p>
          <a:p>
            <a:pPr indent="-181864" lvl="0" marL="438912" rtl="0" algn="l">
              <a:spcBef>
                <a:spcPts val="0"/>
              </a:spcBef>
              <a:spcAft>
                <a:spcPts val="0"/>
              </a:spcAft>
              <a:buSzPct val="80000"/>
              <a:buNone/>
            </a:pPr>
            <a:r>
              <a:t/>
            </a:r>
            <a:endParaRPr/>
          </a:p>
          <a:p>
            <a:pPr indent="-320040" lvl="0" marL="438912" rtl="0" algn="l">
              <a:spcBef>
                <a:spcPts val="0"/>
              </a:spcBef>
              <a:spcAft>
                <a:spcPts val="0"/>
              </a:spcAft>
              <a:buSzPct val="80000"/>
              <a:buChar char="◼"/>
            </a:pPr>
            <a:r>
              <a:rPr lang="en-US"/>
              <a:t>Any signal can be represented using these sinusoidal signals – giving rise to an orthogonal basis. </a:t>
            </a:r>
            <a:endParaRPr/>
          </a:p>
        </p:txBody>
      </p:sp>
      <p:sp>
        <p:nvSpPr>
          <p:cNvPr id="179" name="Google Shape;179;p9"/>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Ajit</dc:creator>
</cp:coreProperties>
</file>