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690" r:id="rId3"/>
    <p:sldId id="278" r:id="rId4"/>
    <p:sldId id="279" r:id="rId5"/>
    <p:sldId id="287" r:id="rId6"/>
    <p:sldId id="691" r:id="rId7"/>
    <p:sldId id="276" r:id="rId8"/>
    <p:sldId id="280" r:id="rId9"/>
    <p:sldId id="260" r:id="rId10"/>
    <p:sldId id="277" r:id="rId11"/>
    <p:sldId id="281" r:id="rId12"/>
    <p:sldId id="284" r:id="rId13"/>
    <p:sldId id="283" r:id="rId14"/>
    <p:sldId id="285" r:id="rId15"/>
    <p:sldId id="286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2A"/>
    <a:srgbClr val="FFBD54"/>
    <a:srgbClr val="0C4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1"/>
    <p:restoredTop sz="92623"/>
  </p:normalViewPr>
  <p:slideViewPr>
    <p:cSldViewPr snapToGrid="0" snapToObjects="1">
      <p:cViewPr varScale="1">
        <p:scale>
          <a:sx n="112" d="100"/>
          <a:sy n="112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9F27-7F24-BE42-A26F-98289ABC4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1D120-BFCF-4742-BDFD-5F16E2BB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6F47-B7DB-964C-B98B-AE647D4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FC70-C4BB-F742-B976-28E4278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F33F-6755-0A42-ABA0-4DDA03B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ABC-2ED1-6149-B3DA-C3F58BB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801C-1054-6944-A8AE-C5DCBE0B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20B-4BD8-344F-97D5-7992DCD2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23B4-BC67-CB44-BE25-9D6991BC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670F-09CC-1E4A-8352-FC7E411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99BC-0C52-D34E-916C-6CEF75F4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EE77-5573-E044-BE4B-FB1BF5A3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4028-8359-D84F-8D3C-945FCAA6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0AD2-4B02-4144-9955-64882A00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A0CE-EE54-B94E-BC95-7DBB7583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2AA2-F23D-F141-B657-8C1E762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4DD9-2318-BF46-B252-B9E67C8C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A686-6AE7-2B4A-94C2-D371881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2E3F-A029-2C46-B5B3-448E4AE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422A-8AB8-904F-9558-6044370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F50-F6A9-A649-90E5-088CEEF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4C65-5DB6-2B4E-8E29-67B5ECD0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11F6-2D6A-C243-AC06-4109FAD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ED47-DEBD-5C4A-9E8C-BB9D2F22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900D-F797-4F42-A947-B08B4CF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7D2-D555-F64D-8B24-C062CD7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273E-E9B7-4045-B0A9-33DBC7606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F1FD-8493-6244-ABAE-E98BF251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254E-6B07-B240-9DEF-7E326E16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1081-8C0B-7D45-BBD4-3900D85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0D0E-5450-1549-BF0E-C2EFC62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42B-3993-2445-ACEF-CB28F5D8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84F3-95D2-C34F-AD61-9AE0DFF2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039D-4D73-F34A-A09E-D6A124AD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18BF-89E7-4541-9138-D4677A74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2F20-61B1-6344-ACCA-EE6F99D3E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3876-32FB-364B-A43E-98295F1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155C-5FFE-4C4D-A8F5-55325322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7A63-6BA3-2946-BF08-4B0F4DD5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789-0D46-7744-A047-B02F554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E5921-1FBD-1D46-BBC8-A0B5162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9BA1-BA7E-0F41-BBEC-CCCD33D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6D769-75D4-D64A-8849-83D29E3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D7283-E30A-9E42-8E95-012E926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DCF3-E11A-2447-84AA-287CF092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F63E-9784-3F47-9674-3FB4B69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BC1-C79C-654F-8830-29B34200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E578-0F5A-764C-B90F-54017226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8886-63A2-8F4B-A719-6DBAB7F5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4804-3437-B345-94CD-3F42B928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2240-4C87-2740-B625-D8B880A7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94C7-0974-9841-89A6-DEEFC991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9B5-C980-254B-AC91-62311CB4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9A1CE-35FC-2E45-AE66-719C7174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62E6-C50C-3B42-9614-6C3D588F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E583-6175-5A4F-A2F5-5E6D6EAA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61D0-1269-3B48-9111-BBCBDD6F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8C66-6CD6-1842-84EE-F596F44A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F99B1-E10D-E542-9B81-41A1F513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05EE-0374-D74A-9702-B500BBB0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4B5A-9384-6E4F-91B9-C38357FD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8F17-50F8-F742-B5FC-D45035F2581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D556-B1BA-8347-A9F8-F967B1F8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CF5B-0F8D-0A41-8C75-644AE81F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5240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Prof. Subodh Wagle, IIT Bombay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bg1"/>
                </a:solidFill>
                <a:latin typeface="Trebuchet MS" panose="020B0703020202090204" pitchFamily="34" charset="0"/>
              </a:rPr>
              <a:t>TD 638: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latin typeface="Trebuchet MS" panose="020B0703020202090204" pitchFamily="34" charset="0"/>
              </a:rPr>
              <a:t>Development Perspectives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C000"/>
                </a:solidFill>
                <a:latin typeface="Trebuchet MS" panose="020B0703020202090204" pitchFamily="34" charset="0"/>
              </a:rPr>
              <a:t>Topic A: Introduction to the Course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675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591"/>
            <a:ext cx="12192000" cy="7543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Readings and Text Books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29D57-D735-D441-825B-7F705B118D76}"/>
              </a:ext>
            </a:extLst>
          </p:cNvPr>
          <p:cNvSpPr txBox="1">
            <a:spLocks/>
          </p:cNvSpPr>
          <p:nvPr/>
        </p:nvSpPr>
        <p:spPr>
          <a:xfrm>
            <a:off x="1" y="902971"/>
            <a:ext cx="11646326" cy="5955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Main Text Books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Potter, B. and Smith, E. (2008) Geographies of Development: An Introduction to Development Studies</a:t>
            </a:r>
            <a:r>
              <a:rPr lang="en-US" sz="1800" i="1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Pearson Education Limited. (Selected Chapters and Excerpts)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Haslam, P.A., Schafer, J. and Beaudet, P. (eds.) (2012). Introduction to International Development: Approaches, Actors and Issues. Oxford: Oxford University Press. (Selected Chapters and Excerpts)</a:t>
            </a:r>
            <a:endParaRPr lang="en-IN" sz="18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Other Optional Books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Clark, D. (ed.) (2006). The Elgar Companion to Development Studies. Northampton, Mass.: Edward Elgar. (Selected Chapters and Excerpts)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Currie-Alder, B., </a:t>
            </a:r>
            <a:r>
              <a:rPr lang="en-US" sz="1800" dirty="0" err="1">
                <a:solidFill>
                  <a:schemeClr val="bg1"/>
                </a:solidFill>
              </a:rPr>
              <a:t>Kanbur</a:t>
            </a:r>
            <a:r>
              <a:rPr lang="en-US" sz="1800" dirty="0">
                <a:solidFill>
                  <a:schemeClr val="bg1"/>
                </a:solidFill>
              </a:rPr>
              <a:t>, R., Malone, D.M., and </a:t>
            </a:r>
            <a:r>
              <a:rPr lang="en-US" sz="1800" dirty="0" err="1">
                <a:solidFill>
                  <a:schemeClr val="bg1"/>
                </a:solidFill>
              </a:rPr>
              <a:t>Medhora</a:t>
            </a:r>
            <a:r>
              <a:rPr lang="en-US" sz="1800" dirty="0">
                <a:solidFill>
                  <a:schemeClr val="bg1"/>
                </a:solidFill>
              </a:rPr>
              <a:t>, R. (eds.) (2014). International Development: Ideas, Experience, and Prospects. Oxford: Oxford University Press. (Selected Chapters and Excerpts)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Desai, V. and Potter, R. B. (eds.) (2014). The Companion to Development Studies. Third edition. Abingdon, Oxon: Routledge. (Selected Chapters and Excerpts)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Peet, R. and Hartwick, E. (2015). Theories of development: Contentions, arguments, alternatives. Guilford Publications. (Selected Chapters and Excerpts)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03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Class Prep Note</a:t>
            </a:r>
            <a:r>
              <a:rPr lang="en-IN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: Reflections on “Development and Me” . .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161144"/>
            <a:ext cx="11646328" cy="5696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b="1" dirty="0">
                <a:solidFill>
                  <a:schemeClr val="bg1"/>
                </a:solidFill>
              </a:rPr>
              <a:t>Answer the following questions: </a:t>
            </a:r>
            <a:r>
              <a:rPr lang="en-US" sz="1700" dirty="0">
                <a:solidFill>
                  <a:schemeClr val="bg1"/>
                </a:solidFill>
              </a:rPr>
              <a:t>(Using the points mentioned in the bracket, but not limited to these points; you may use your additional points if any.)</a:t>
            </a:r>
            <a:r>
              <a:rPr lang="en-IN" sz="1700" dirty="0">
                <a:solidFill>
                  <a:schemeClr val="bg1"/>
                </a:solidFill>
              </a:rPr>
              <a:t> </a:t>
            </a:r>
            <a:endParaRPr lang="en-US" sz="17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700" dirty="0">
                <a:solidFill>
                  <a:srgbClr val="FFFF00"/>
                </a:solidFill>
              </a:rPr>
              <a:t>Who Am I? </a:t>
            </a:r>
            <a:r>
              <a:rPr lang="en-US" sz="1700" dirty="0">
                <a:solidFill>
                  <a:schemeClr val="bg1"/>
                </a:solidFill>
              </a:rPr>
              <a:t>[Answer should be in between 300 and 500 Words]</a:t>
            </a:r>
            <a:r>
              <a:rPr lang="en-IN" sz="1700" dirty="0">
                <a:solidFill>
                  <a:schemeClr val="bg1"/>
                </a:solidFill>
              </a:rPr>
              <a:t> </a:t>
            </a:r>
            <a:endParaRPr lang="en-US" sz="1700" dirty="0">
              <a:solidFill>
                <a:schemeClr val="bg1"/>
              </a:solidFill>
            </a:endParaRPr>
          </a:p>
          <a:p>
            <a:pPr marL="414338" indent="-46038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My locations</a:t>
            </a:r>
            <a:r>
              <a:rPr lang="en-US" sz="1700" dirty="0">
                <a:solidFill>
                  <a:srgbClr val="FFC000"/>
                </a:solidFill>
              </a:rPr>
              <a:t>: Demographic [</a:t>
            </a:r>
            <a:r>
              <a:rPr lang="en-US" sz="1700" dirty="0">
                <a:solidFill>
                  <a:srgbClr val="FF8B2A"/>
                </a:solidFill>
              </a:rPr>
              <a:t>Age, Gender</a:t>
            </a:r>
            <a:r>
              <a:rPr lang="en-US" sz="1700" dirty="0">
                <a:solidFill>
                  <a:srgbClr val="FFC000"/>
                </a:solidFill>
              </a:rPr>
              <a:t>], Social [</a:t>
            </a:r>
            <a:r>
              <a:rPr lang="en-US" sz="1700" dirty="0">
                <a:solidFill>
                  <a:srgbClr val="FF8B2A"/>
                </a:solidFill>
              </a:rPr>
              <a:t>Family, Community</a:t>
            </a:r>
            <a:r>
              <a:rPr lang="en-US" sz="1700" dirty="0">
                <a:solidFill>
                  <a:srgbClr val="FFC000"/>
                </a:solidFill>
              </a:rPr>
              <a:t>], Education and Training, Geographic [</a:t>
            </a:r>
            <a:r>
              <a:rPr lang="en-US" sz="1700" dirty="0">
                <a:solidFill>
                  <a:srgbClr val="FF8B2A"/>
                </a:solidFill>
              </a:rPr>
              <a:t>Location, Region, Resource-Endowment</a:t>
            </a:r>
            <a:r>
              <a:rPr lang="en-US" sz="1700" dirty="0">
                <a:solidFill>
                  <a:srgbClr val="FFC000"/>
                </a:solidFill>
              </a:rPr>
              <a:t>] Physical [</a:t>
            </a:r>
            <a:r>
              <a:rPr lang="en-US" sz="1700" dirty="0">
                <a:solidFill>
                  <a:srgbClr val="FF8B2A"/>
                </a:solidFill>
              </a:rPr>
              <a:t>Health, Food/ Diet, Sports</a:t>
            </a:r>
            <a:r>
              <a:rPr lang="en-US" sz="1700" dirty="0">
                <a:solidFill>
                  <a:srgbClr val="FFC000"/>
                </a:solidFill>
              </a:rPr>
              <a:t>], Economic [</a:t>
            </a:r>
            <a:r>
              <a:rPr lang="en-US" sz="1700" dirty="0">
                <a:solidFill>
                  <a:srgbClr val="FF8B2A"/>
                </a:solidFill>
              </a:rPr>
              <a:t>Class, Income, Wealth, Security</a:t>
            </a:r>
            <a:r>
              <a:rPr lang="en-US" sz="1700" dirty="0">
                <a:solidFill>
                  <a:srgbClr val="FFC000"/>
                </a:solidFill>
              </a:rPr>
              <a:t>], Cultural [</a:t>
            </a:r>
            <a:r>
              <a:rPr lang="en-US" sz="1700" dirty="0">
                <a:solidFill>
                  <a:srgbClr val="FF8B2A"/>
                </a:solidFill>
              </a:rPr>
              <a:t>Beliefs, Values, Preferences, Hobbies, Recreation</a:t>
            </a:r>
            <a:r>
              <a:rPr lang="en-US" sz="1700" dirty="0">
                <a:solidFill>
                  <a:srgbClr val="FFC000"/>
                </a:solidFill>
              </a:rPr>
              <a:t>], Political [</a:t>
            </a:r>
            <a:r>
              <a:rPr lang="en-US" sz="1700" dirty="0">
                <a:solidFill>
                  <a:srgbClr val="FF8B2A"/>
                </a:solidFill>
              </a:rPr>
              <a:t>Beliefs, Values, Preferences</a:t>
            </a:r>
            <a:r>
              <a:rPr lang="en-US" sz="1700" dirty="0">
                <a:solidFill>
                  <a:srgbClr val="FFC000"/>
                </a:solidFill>
              </a:rPr>
              <a:t>]</a:t>
            </a:r>
            <a:r>
              <a:rPr lang="en-US" sz="1700" dirty="0">
                <a:solidFill>
                  <a:schemeClr val="bg1"/>
                </a:solidFill>
              </a:rPr>
              <a:t>) [Minimum 300 Words]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sz="1700" dirty="0">
                <a:solidFill>
                  <a:srgbClr val="FFFF00"/>
                </a:solidFill>
              </a:rPr>
              <a:t>What Shaped Me? </a:t>
            </a:r>
            <a:r>
              <a:rPr lang="en-US" sz="1700" dirty="0">
                <a:solidFill>
                  <a:schemeClr val="bg1"/>
                </a:solidFill>
              </a:rPr>
              <a:t>[Answer should be in between 300 and 500 Words]</a:t>
            </a:r>
            <a:r>
              <a:rPr lang="en-IN" sz="1700" dirty="0">
                <a:solidFill>
                  <a:schemeClr val="bg1"/>
                </a:solidFill>
              </a:rPr>
              <a:t> </a:t>
            </a:r>
            <a:endParaRPr lang="en-US" sz="1700" dirty="0">
              <a:solidFill>
                <a:schemeClr val="bg1"/>
              </a:solidFill>
            </a:endParaRPr>
          </a:p>
          <a:p>
            <a:pPr marL="36830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solidFill>
                  <a:srgbClr val="FFC000"/>
                </a:solidFill>
              </a:rPr>
              <a:t>(</a:t>
            </a:r>
            <a:r>
              <a:rPr lang="en-US" sz="1700" dirty="0">
                <a:solidFill>
                  <a:schemeClr val="bg1"/>
                </a:solidFill>
              </a:rPr>
              <a:t>Age, Gender, Family, Community, Education and Training, Geographic Location, Region, Resource-Endowments, Physical Health, Food/ Diet, Sports, Class, Income, Wealth, Economic Security, Cultural Beliefs, Values, Preferences, Hobbies, Recreation, Political Beliefs, Values, Preferences</a:t>
            </a:r>
            <a:r>
              <a:rPr lang="en-US" sz="1700" dirty="0">
                <a:solidFill>
                  <a:srgbClr val="FFC000"/>
                </a:solidFill>
              </a:rPr>
              <a:t>) [</a:t>
            </a:r>
            <a:r>
              <a:rPr lang="en-US" sz="1700" dirty="0">
                <a:solidFill>
                  <a:schemeClr val="bg1"/>
                </a:solidFill>
              </a:rPr>
              <a:t>Minimum 300 Words]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744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03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Class Prep Note</a:t>
            </a:r>
            <a:r>
              <a:rPr lang="en-IN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: Reflections on “Development and Me” . . 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161144"/>
            <a:ext cx="11646328" cy="56968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Answer the following questions: </a:t>
            </a:r>
            <a:r>
              <a:rPr lang="en-US" sz="1800" dirty="0">
                <a:solidFill>
                  <a:schemeClr val="bg1"/>
                </a:solidFill>
              </a:rPr>
              <a:t>(Using the points mentioned in the bracket, but not limited to these points; you may use your additional points if any.)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1800" b="1" dirty="0">
                <a:solidFill>
                  <a:schemeClr val="bg1"/>
                </a:solidFill>
              </a:rPr>
              <a:t>Write</a:t>
            </a:r>
            <a:r>
              <a:rPr lang="en-US" sz="1800" dirty="0">
                <a:solidFill>
                  <a:schemeClr val="bg1"/>
                </a:solidFill>
              </a:rPr>
              <a:t> about </a:t>
            </a:r>
            <a:r>
              <a:rPr lang="en-US" sz="1800" b="1" u="sng" dirty="0">
                <a:solidFill>
                  <a:srgbClr val="FFFF00"/>
                </a:solidFill>
              </a:rPr>
              <a:t>FIVE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b="1" u="sng" dirty="0">
                <a:solidFill>
                  <a:srgbClr val="00B0F0"/>
                </a:solidFill>
              </a:rPr>
              <a:t>YOUR OWN </a:t>
            </a:r>
            <a:r>
              <a:rPr lang="en-US" sz="1800" dirty="0">
                <a:solidFill>
                  <a:srgbClr val="FFC000"/>
                </a:solidFill>
              </a:rPr>
              <a:t>most-important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rgbClr val="FF8B2A"/>
                </a:solidFill>
              </a:rPr>
              <a:t>(according to you)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ideas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or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concerns </a:t>
            </a:r>
            <a:r>
              <a:rPr lang="en-US" sz="1800" dirty="0">
                <a:solidFill>
                  <a:schemeClr val="bg1"/>
                </a:solidFill>
              </a:rPr>
              <a:t>about</a:t>
            </a:r>
            <a:r>
              <a:rPr lang="en-US" sz="1800" dirty="0">
                <a:solidFill>
                  <a:srgbClr val="FFFF00"/>
                </a:solidFill>
              </a:rPr>
              <a:t> DEVELOPMENT?</a:t>
            </a:r>
            <a:r>
              <a:rPr lang="en-US" sz="1800" dirty="0">
                <a:solidFill>
                  <a:schemeClr val="bg1"/>
                </a:solidFill>
              </a:rPr>
              <a:t> [Write between 500 to 1000 Words, </a:t>
            </a:r>
            <a:r>
              <a:rPr lang="en-US" sz="1800" u="sng" dirty="0">
                <a:solidFill>
                  <a:schemeClr val="bg1"/>
                </a:solidFill>
              </a:rPr>
              <a:t>at least</a:t>
            </a:r>
            <a:r>
              <a:rPr lang="en-US" sz="1800" dirty="0">
                <a:solidFill>
                  <a:schemeClr val="bg1"/>
                </a:solidFill>
              </a:rPr>
              <a:t> 100 words for each idea/ emotion/ etc.]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1800" dirty="0">
                <a:solidFill>
                  <a:schemeClr val="bg1"/>
                </a:solidFill>
              </a:rPr>
              <a:t>Where does </a:t>
            </a:r>
            <a:r>
              <a:rPr lang="en-US" sz="1800" dirty="0">
                <a:solidFill>
                  <a:srgbClr val="FFFF00"/>
                </a:solidFill>
              </a:rPr>
              <a:t>each of these </a:t>
            </a:r>
            <a:r>
              <a:rPr lang="en-US" sz="1800" b="1" u="sng" dirty="0">
                <a:solidFill>
                  <a:srgbClr val="FFFF00"/>
                </a:solidFill>
              </a:rPr>
              <a:t>FIVE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8B2A"/>
                </a:solidFill>
              </a:rPr>
              <a:t>come from</a:t>
            </a:r>
            <a:r>
              <a:rPr lang="en-US" sz="1800" dirty="0">
                <a:solidFill>
                  <a:srgbClr val="FFFF00"/>
                </a:solidFill>
              </a:rPr>
              <a:t>? </a:t>
            </a:r>
            <a:r>
              <a:rPr lang="en-US" sz="1800" dirty="0">
                <a:solidFill>
                  <a:schemeClr val="bg1"/>
                </a:solidFill>
              </a:rPr>
              <a:t>How it is </a:t>
            </a:r>
            <a:r>
              <a:rPr lang="en-US" sz="1800" dirty="0">
                <a:solidFill>
                  <a:srgbClr val="FFFF00"/>
                </a:solidFill>
              </a:rPr>
              <a:t>connected </a:t>
            </a:r>
            <a:r>
              <a:rPr lang="en-US" sz="1800" dirty="0">
                <a:solidFill>
                  <a:schemeClr val="bg1"/>
                </a:solidFill>
              </a:rPr>
              <a:t>with </a:t>
            </a:r>
            <a:r>
              <a:rPr lang="en-US" sz="1800" dirty="0">
                <a:solidFill>
                  <a:srgbClr val="FF8B2A"/>
                </a:solidFill>
              </a:rPr>
              <a:t>your answers to the questions </a:t>
            </a:r>
            <a:r>
              <a:rPr lang="en-US" sz="1800" dirty="0">
                <a:solidFill>
                  <a:schemeClr val="bg1"/>
                </a:solidFill>
              </a:rPr>
              <a:t>of</a:t>
            </a:r>
            <a:r>
              <a:rPr lang="en-US" sz="1800" dirty="0">
                <a:solidFill>
                  <a:srgbClr val="FFFF00"/>
                </a:solidFill>
              </a:rPr>
              <a:t> “Who am I? What shaped me?” </a:t>
            </a:r>
            <a:r>
              <a:rPr lang="en-US" sz="1800" dirty="0">
                <a:solidFill>
                  <a:schemeClr val="bg1"/>
                </a:solidFill>
              </a:rPr>
              <a:t>[Write between 500 to 1000 Words, </a:t>
            </a:r>
            <a:r>
              <a:rPr lang="en-US" sz="1800" u="sng" dirty="0">
                <a:solidFill>
                  <a:schemeClr val="bg1"/>
                </a:solidFill>
              </a:rPr>
              <a:t>at least</a:t>
            </a:r>
            <a:r>
              <a:rPr lang="en-US" sz="1800" dirty="0">
                <a:solidFill>
                  <a:schemeClr val="bg1"/>
                </a:solidFill>
              </a:rPr>
              <a:t> 100 words for each idea/ emotion/ etc.]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160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2192000" cy="72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Initial Assignment: Reflective Note: Development and Me . . . 3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2CAF45-294D-FEF1-558C-28F167B3AA1B}"/>
              </a:ext>
            </a:extLst>
          </p:cNvPr>
          <p:cNvSpPr/>
          <p:nvPr/>
        </p:nvSpPr>
        <p:spPr>
          <a:xfrm>
            <a:off x="764088" y="1352190"/>
            <a:ext cx="3510115" cy="1959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2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Who Am I?</a:t>
            </a:r>
            <a:r>
              <a:rPr lang="en-US" sz="1600" b="1" dirty="0">
                <a:solidFill>
                  <a:schemeClr val="bg1"/>
                </a:solidFill>
              </a:rPr>
              <a:t> [</a:t>
            </a:r>
            <a:r>
              <a:rPr lang="en-US" sz="1600" dirty="0">
                <a:solidFill>
                  <a:schemeClr val="bg1"/>
                </a:solidFill>
              </a:rPr>
              <a:t>300 and 500 Words</a:t>
            </a:r>
            <a:r>
              <a:rPr lang="en-US" sz="1600" b="1" dirty="0">
                <a:solidFill>
                  <a:schemeClr val="bg1"/>
                </a:solidFill>
              </a:rPr>
              <a:t>]</a:t>
            </a:r>
          </a:p>
          <a:p>
            <a:pPr algn="ctr">
              <a:lnSpc>
                <a:spcPct val="12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My locations</a:t>
            </a:r>
            <a:r>
              <a:rPr lang="en-US" sz="1400" dirty="0">
                <a:solidFill>
                  <a:srgbClr val="FFC000"/>
                </a:solidFill>
              </a:rPr>
              <a:t>: Demographic, Social, Education and Training, Geographic, Physical, Economic, Cultural, Political</a:t>
            </a:r>
            <a:r>
              <a:rPr lang="en-US" sz="1400" dirty="0">
                <a:solidFill>
                  <a:schemeClr val="bg1"/>
                </a:solidFill>
              </a:rPr>
              <a:t>) [300]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9629955-4EB9-6E44-A023-6B13D41250ED}"/>
              </a:ext>
            </a:extLst>
          </p:cNvPr>
          <p:cNvSpPr/>
          <p:nvPr/>
        </p:nvSpPr>
        <p:spPr>
          <a:xfrm>
            <a:off x="6275540" y="1352190"/>
            <a:ext cx="5035605" cy="1959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20000"/>
              </a:lnSpc>
              <a:spcBef>
                <a:spcPts val="1400"/>
              </a:spcBef>
              <a:buFont typeface="+mj-lt"/>
              <a:buAutoNum type="arabicPeriod" startAt="2"/>
            </a:pPr>
            <a:r>
              <a:rPr lang="en-US" sz="1600" b="1" dirty="0">
                <a:solidFill>
                  <a:srgbClr val="FFFF00"/>
                </a:solidFill>
              </a:rPr>
              <a:t>What Shaped Me? </a:t>
            </a:r>
            <a:r>
              <a:rPr lang="en-US" sz="1600" b="1" dirty="0">
                <a:solidFill>
                  <a:schemeClr val="bg1"/>
                </a:solidFill>
              </a:rPr>
              <a:t>[</a:t>
            </a:r>
            <a:r>
              <a:rPr lang="en-US" sz="1600" dirty="0">
                <a:solidFill>
                  <a:schemeClr val="bg1"/>
                </a:solidFill>
              </a:rPr>
              <a:t>300 and 500 Words</a:t>
            </a:r>
            <a:r>
              <a:rPr lang="en-US" sz="1600" b="1" dirty="0">
                <a:solidFill>
                  <a:schemeClr val="bg1"/>
                </a:solidFill>
              </a:rPr>
              <a:t>]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>
              <a:lnSpc>
                <a:spcPct val="12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</a:rPr>
              <a:t>(My Age, Gender, Family, Community, Education and Training, Geographic Location, Region, Resource-Endowments, Physical Health, Food/ Diet, Sports, Class, Income, Wealth, Economic Security, Cultural Beliefs, Values, Preferences, Hobbies, Recreation, Political Beliefs, Values, Preferences</a:t>
            </a:r>
            <a:r>
              <a:rPr lang="en-US" sz="1400" dirty="0">
                <a:solidFill>
                  <a:srgbClr val="FFC000"/>
                </a:solidFill>
              </a:rPr>
              <a:t>)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12C9FF6-88FE-4404-871F-AD620CA59430}"/>
              </a:ext>
            </a:extLst>
          </p:cNvPr>
          <p:cNvSpPr/>
          <p:nvPr/>
        </p:nvSpPr>
        <p:spPr>
          <a:xfrm>
            <a:off x="189140" y="5098093"/>
            <a:ext cx="11411212" cy="1352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20000"/>
              </a:lnSpc>
              <a:spcBef>
                <a:spcPts val="1400"/>
              </a:spcBef>
              <a:buFont typeface="+mj-lt"/>
              <a:buAutoNum type="arabicPeriod" startAt="3"/>
            </a:pPr>
            <a:r>
              <a:rPr lang="en-US" sz="1600" b="1" dirty="0">
                <a:solidFill>
                  <a:srgbClr val="FFFF00"/>
                </a:solidFill>
              </a:rPr>
              <a:t>What are </a:t>
            </a:r>
            <a:r>
              <a:rPr lang="en-US" sz="1600" b="1" dirty="0">
                <a:solidFill>
                  <a:srgbClr val="FF0000"/>
                </a:solidFill>
              </a:rPr>
              <a:t>MY OWN</a:t>
            </a:r>
            <a:r>
              <a:rPr lang="en-US" sz="1600" b="1" dirty="0">
                <a:solidFill>
                  <a:srgbClr val="FFFF00"/>
                </a:solidFill>
              </a:rPr>
              <a:t>  five most-important </a:t>
            </a:r>
            <a:r>
              <a:rPr lang="en-US" sz="1600" b="1" dirty="0">
                <a:solidFill>
                  <a:srgbClr val="00B0F0"/>
                </a:solidFill>
              </a:rPr>
              <a:t>ideas</a:t>
            </a:r>
            <a:r>
              <a:rPr lang="en-US" sz="1600" b="1" dirty="0">
                <a:solidFill>
                  <a:srgbClr val="FFFF00"/>
                </a:solidFill>
              </a:rPr>
              <a:t> or </a:t>
            </a:r>
            <a:r>
              <a:rPr lang="en-US" sz="1600" b="1" dirty="0">
                <a:solidFill>
                  <a:srgbClr val="00B0F0"/>
                </a:solidFill>
              </a:rPr>
              <a:t>concerns </a:t>
            </a:r>
            <a:r>
              <a:rPr lang="en-US" sz="1600" b="1" dirty="0">
                <a:solidFill>
                  <a:srgbClr val="FFFF00"/>
                </a:solidFill>
              </a:rPr>
              <a:t>about </a:t>
            </a:r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DEVELOPMENT</a:t>
            </a:r>
            <a:r>
              <a:rPr lang="en-US" sz="1600" b="1" dirty="0">
                <a:solidFill>
                  <a:srgbClr val="FFFF00"/>
                </a:solidFill>
              </a:rPr>
              <a:t>?</a:t>
            </a:r>
            <a:endParaRPr lang="en-US" sz="1600" b="1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120000"/>
              </a:lnSpc>
              <a:spcBef>
                <a:spcPts val="1400"/>
              </a:spcBef>
              <a:buFont typeface="+mj-lt"/>
              <a:buAutoNum type="arabicPeriod" startAt="3"/>
            </a:pPr>
            <a:r>
              <a:rPr lang="en-US" sz="1600" b="1" dirty="0">
                <a:solidFill>
                  <a:srgbClr val="FFFF00"/>
                </a:solidFill>
              </a:rPr>
              <a:t>Where does each of these five come from? How it is connected with me or Who am I &amp; What shaped me? </a:t>
            </a:r>
          </a:p>
          <a:p>
            <a:pPr algn="ctr">
              <a:lnSpc>
                <a:spcPct val="12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</a:rPr>
              <a:t>[Both answers between 500 to 1000 Words, </a:t>
            </a:r>
            <a:r>
              <a:rPr lang="en-US" sz="1600" u="sng" dirty="0">
                <a:solidFill>
                  <a:schemeClr val="bg1"/>
                </a:solidFill>
              </a:rPr>
              <a:t>at least</a:t>
            </a:r>
            <a:r>
              <a:rPr lang="en-US" sz="1600" dirty="0">
                <a:solidFill>
                  <a:schemeClr val="bg1"/>
                </a:solidFill>
              </a:rPr>
              <a:t> 100 words for each idea/ emotion/ etc.]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570B293-534B-512C-D8E5-6E99E38B97B8}"/>
              </a:ext>
            </a:extLst>
          </p:cNvPr>
          <p:cNvSpPr/>
          <p:nvPr/>
        </p:nvSpPr>
        <p:spPr>
          <a:xfrm>
            <a:off x="3237800" y="3336670"/>
            <a:ext cx="826718" cy="163616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2798810-8480-9EAF-A73B-8692428EF0E9}"/>
              </a:ext>
            </a:extLst>
          </p:cNvPr>
          <p:cNvSpPr/>
          <p:nvPr/>
        </p:nvSpPr>
        <p:spPr>
          <a:xfrm>
            <a:off x="6778002" y="3323176"/>
            <a:ext cx="826718" cy="163616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>
              <a:rot lat="0" lon="0" rev="19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D6896-16C9-DB4F-025A-2B78BE22BCD1}"/>
              </a:ext>
            </a:extLst>
          </p:cNvPr>
          <p:cNvSpPr txBox="1"/>
          <p:nvPr/>
        </p:nvSpPr>
        <p:spPr>
          <a:xfrm>
            <a:off x="4274203" y="4158301"/>
            <a:ext cx="219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8B2A"/>
                </a:solidFill>
              </a:rPr>
              <a:t>In the light of answers to Question 1 and 2</a:t>
            </a:r>
          </a:p>
        </p:txBody>
      </p:sp>
    </p:spTree>
    <p:extLst>
      <p:ext uri="{BB962C8B-B14F-4D97-AF65-F5344CB8AC3E}">
        <p14:creationId xmlns:p14="http://schemas.microsoft.com/office/powerpoint/2010/main" val="40948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 build="allAtOnce" animBg="1"/>
      <p:bldP spid="7" grpId="0" animBg="1"/>
      <p:bldP spid="8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03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Class Prep Note</a:t>
            </a:r>
            <a:r>
              <a:rPr lang="en-IN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: Reflections on “Development and Me” . . 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161144"/>
            <a:ext cx="11646328" cy="569685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dirty="0">
                <a:solidFill>
                  <a:srgbClr val="FFFF00"/>
                </a:solidFill>
              </a:rPr>
              <a:t>Other Instructions</a:t>
            </a:r>
            <a:endParaRPr lang="en-IN" sz="1800" dirty="0">
              <a:solidFill>
                <a:srgbClr val="FFFF00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You rely on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 understanding </a:t>
            </a:r>
            <a:r>
              <a:rPr lang="en-US" sz="1800" dirty="0">
                <a:solidFill>
                  <a:schemeClr val="bg1"/>
                </a:solidFill>
              </a:rPr>
              <a:t>of “what does Development mean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(TO YOU</a:t>
            </a:r>
            <a:r>
              <a:rPr lang="en-US" sz="1800" dirty="0">
                <a:solidFill>
                  <a:schemeClr val="bg1"/>
                </a:solidFill>
              </a:rPr>
              <a:t>)?” </a:t>
            </a:r>
          </a:p>
          <a:p>
            <a:pPr lvl="0"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You may discuss your points with other students. </a:t>
            </a:r>
            <a:endParaRPr lang="en-IN" sz="18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Think</a:t>
            </a:r>
            <a:r>
              <a:rPr lang="en-US" sz="1800" dirty="0">
                <a:solidFill>
                  <a:schemeClr val="bg1"/>
                </a:solidFill>
              </a:rPr>
              <a:t> a lot. Make multiple drafts/ versions. This will help you write your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other assignments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IN" sz="18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You may write in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bullet format </a:t>
            </a:r>
            <a:r>
              <a:rPr lang="en-US" sz="1800" dirty="0">
                <a:solidFill>
                  <a:schemeClr val="bg1"/>
                </a:solidFill>
              </a:rPr>
              <a:t>or in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short paragraphs</a:t>
            </a:r>
            <a:r>
              <a:rPr lang="en-US" sz="1800" dirty="0">
                <a:solidFill>
                  <a:schemeClr val="bg1"/>
                </a:solidFill>
              </a:rPr>
              <a:t>. But write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full sentences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u="sng" dirty="0">
                <a:solidFill>
                  <a:schemeClr val="bg1"/>
                </a:solidFill>
              </a:rPr>
              <a:t>not</a:t>
            </a:r>
            <a:r>
              <a:rPr lang="en-US" sz="1800" dirty="0">
                <a:solidFill>
                  <a:schemeClr val="bg1"/>
                </a:solidFill>
              </a:rPr>
              <a:t> words or phrases. </a:t>
            </a:r>
            <a:endParaRPr lang="en-IN" sz="18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Try to find a perfect word for the idea that you have in mind. Check the dictionary and Thesaurus repeatedly. </a:t>
            </a:r>
            <a:endParaRPr lang="en-IN" sz="18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Type in Font: Calibri or Helvetica, Font Size: 11, Spacing: 1.5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974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03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Class Prep Note</a:t>
            </a:r>
            <a:r>
              <a:rPr lang="en-IN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: Reflections on “Development and Me” . . .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161144"/>
            <a:ext cx="11646328" cy="569685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dirty="0">
                <a:solidFill>
                  <a:srgbClr val="FFFF00"/>
                </a:solidFill>
              </a:rPr>
              <a:t>Submission and Deadline</a:t>
            </a:r>
            <a:endParaRPr lang="en-IN" sz="1800" dirty="0">
              <a:solidFill>
                <a:srgbClr val="FFFF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Please send a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pdf file </a:t>
            </a:r>
            <a:r>
              <a:rPr lang="en-US" sz="1800" dirty="0">
                <a:solidFill>
                  <a:schemeClr val="bg1"/>
                </a:solidFill>
              </a:rPr>
              <a:t>with the </a:t>
            </a:r>
            <a:r>
              <a:rPr lang="en-US" sz="1800" dirty="0">
                <a:solidFill>
                  <a:srgbClr val="FFC000"/>
                </a:solidFill>
              </a:rPr>
              <a:t>file name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&lt;Your Role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No_Short_Name_TD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638_Reflection Note 1&gt;</a:t>
            </a:r>
            <a:endParaRPr lang="en-IN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Submission by email sent to one of the two </a:t>
            </a:r>
            <a:r>
              <a:rPr lang="en-US" sz="1800" dirty="0" err="1">
                <a:solidFill>
                  <a:schemeClr val="bg1"/>
                </a:solidFill>
              </a:rPr>
              <a:t>TAs.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u="sng" dirty="0">
                <a:solidFill>
                  <a:srgbClr val="FFC000"/>
                </a:solidFill>
              </a:rPr>
              <a:t>Subject Line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Your Role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No_Short_Name_TD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638_Reflection Note 1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IN" sz="18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Please confirm the receipt of the email by contacting TA by phone or WhatsApp message.</a:t>
            </a:r>
            <a:endParaRPr lang="en-IN" sz="18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800" b="1" i="1" dirty="0">
                <a:solidFill>
                  <a:srgbClr val="FFFF00"/>
                </a:solidFill>
              </a:rPr>
              <a:t>Deadline</a:t>
            </a:r>
            <a:r>
              <a:rPr lang="en-US" sz="1800" dirty="0">
                <a:solidFill>
                  <a:schemeClr val="bg1"/>
                </a:solidFill>
              </a:rPr>
              <a:t>: Monday 5th August 2024 at 10 am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rgbClr val="FF8B2A"/>
                </a:solidFill>
              </a:rPr>
              <a:t>Penalty for late submission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5660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770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Assessment Scheme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3908121"/>
            <a:ext cx="11646328" cy="29498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You will write </a:t>
            </a:r>
            <a:r>
              <a:rPr lang="en-IN" sz="1800" dirty="0">
                <a:solidFill>
                  <a:srgbClr val="FFFF00"/>
                </a:solidFill>
              </a:rPr>
              <a:t>TWO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FFBD54"/>
                </a:solidFill>
              </a:rPr>
              <a:t>Assignments </a:t>
            </a:r>
            <a:r>
              <a:rPr lang="en-IN" sz="1800" dirty="0">
                <a:solidFill>
                  <a:schemeClr val="bg1"/>
                </a:solidFill>
              </a:rPr>
              <a:t>in a semester based on </a:t>
            </a:r>
            <a:r>
              <a:rPr lang="en-IN" sz="1800" dirty="0">
                <a:solidFill>
                  <a:srgbClr val="FFBD54"/>
                </a:solidFill>
              </a:rPr>
              <a:t>class discussion.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All Assignments will be explained in </a:t>
            </a:r>
            <a:r>
              <a:rPr lang="en-IN" sz="1800">
                <a:solidFill>
                  <a:schemeClr val="bg1"/>
                </a:solidFill>
              </a:rPr>
              <a:t>separate detailed Concept </a:t>
            </a:r>
            <a:r>
              <a:rPr lang="en-IN" sz="1800" dirty="0">
                <a:solidFill>
                  <a:schemeClr val="bg1"/>
                </a:solidFill>
              </a:rPr>
              <a:t>Notes.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All </a:t>
            </a:r>
            <a:r>
              <a:rPr lang="en-IN" sz="1800" dirty="0">
                <a:solidFill>
                  <a:srgbClr val="FFC000"/>
                </a:solidFill>
              </a:rPr>
              <a:t>deadlines </a:t>
            </a:r>
            <a:r>
              <a:rPr lang="en-IN" sz="1800" dirty="0">
                <a:solidFill>
                  <a:schemeClr val="bg1"/>
                </a:solidFill>
              </a:rPr>
              <a:t>will be informed at least two weeks in advance and will be strictly adhered to.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Late submissions/ late reporting for chats will attract </a:t>
            </a:r>
            <a:r>
              <a:rPr lang="en-IN" sz="1800" dirty="0">
                <a:solidFill>
                  <a:srgbClr val="FFC000"/>
                </a:solidFill>
              </a:rPr>
              <a:t>penalties</a:t>
            </a:r>
            <a:r>
              <a:rPr lang="en-IN" sz="1800" dirty="0">
                <a:solidFill>
                  <a:schemeClr val="bg1"/>
                </a:solidFill>
              </a:rPr>
              <a:t>. There will be </a:t>
            </a:r>
            <a:r>
              <a:rPr lang="en-IN" sz="1800" dirty="0">
                <a:solidFill>
                  <a:srgbClr val="FFC000"/>
                </a:solidFill>
              </a:rPr>
              <a:t>no second chances </a:t>
            </a:r>
            <a:r>
              <a:rPr lang="en-IN" sz="1800" dirty="0">
                <a:solidFill>
                  <a:schemeClr val="bg1"/>
                </a:solidFill>
              </a:rPr>
              <a:t>of any kind.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rgbClr val="FFC000"/>
                </a:solidFill>
              </a:rPr>
              <a:t>Plagiarism </a:t>
            </a:r>
            <a:r>
              <a:rPr lang="en-IN" sz="1800" dirty="0">
                <a:solidFill>
                  <a:schemeClr val="bg1"/>
                </a:solidFill>
              </a:rPr>
              <a:t>of any type and </a:t>
            </a:r>
            <a:r>
              <a:rPr lang="en-IN" sz="1800" dirty="0">
                <a:solidFill>
                  <a:srgbClr val="FFBD54"/>
                </a:solidFill>
              </a:rPr>
              <a:t>Use of Chat-GPT/ Bard </a:t>
            </a:r>
            <a:r>
              <a:rPr lang="en-IN" sz="1800" dirty="0">
                <a:solidFill>
                  <a:schemeClr val="bg1"/>
                </a:solidFill>
              </a:rPr>
              <a:t>type instruments is prohibited  and will be severely punished.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5E4118-8834-7549-BBC8-DF0B9E092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54071"/>
              </p:ext>
            </p:extLst>
          </p:nvPr>
        </p:nvGraphicFramePr>
        <p:xfrm>
          <a:off x="703142" y="1161143"/>
          <a:ext cx="99687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3552">
                  <a:extLst>
                    <a:ext uri="{9D8B030D-6E8A-4147-A177-3AD203B41FA5}">
                      <a16:colId xmlns:a16="http://schemas.microsoft.com/office/drawing/2014/main" val="3454632872"/>
                    </a:ext>
                  </a:extLst>
                </a:gridCol>
                <a:gridCol w="3125164">
                  <a:extLst>
                    <a:ext uri="{9D8B030D-6E8A-4147-A177-3AD203B41FA5}">
                      <a16:colId xmlns:a16="http://schemas.microsoft.com/office/drawing/2014/main" val="112078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Assessment Type and 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Grade Weightage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3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Reaction/ Reflection Papers/  Class Assignments (Short, 2 to 4 numbers)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20%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6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Mid-Sem (Short Answer Questions, Reflection Questions)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Assignment (On Development Controversy or Government Scheme)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20%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End-Sem (Short Answer Questions, Reflection Questions)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0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5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1770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Thank You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8351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798287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187325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Dr. Subodh Wagle: Brief Introduction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AF2EE4-D4E5-9E47-96E5-054048F640E2}"/>
              </a:ext>
            </a:extLst>
          </p:cNvPr>
          <p:cNvSpPr/>
          <p:nvPr/>
        </p:nvSpPr>
        <p:spPr>
          <a:xfrm>
            <a:off x="362858" y="1140823"/>
            <a:ext cx="11003143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bg1"/>
                </a:solidFill>
              </a:rPr>
              <a:t>B. Tech from IIT Bombay (1977-1982) [Mech. Engg.] {Hostel 5}</a:t>
            </a:r>
            <a:endParaRPr lang="en-US" sz="1500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6623FA-045E-A946-8403-CBE54E8382FC}"/>
              </a:ext>
            </a:extLst>
          </p:cNvPr>
          <p:cNvSpPr/>
          <p:nvPr/>
        </p:nvSpPr>
        <p:spPr>
          <a:xfrm>
            <a:off x="333496" y="1786810"/>
            <a:ext cx="11003144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Ten years of work at the grass-roots level in rural areas for application of science and technology in rural development </a:t>
            </a:r>
            <a:endParaRPr lang="en-US" sz="1500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48EC143-1681-A548-AC9C-4B49F8B4A459}"/>
              </a:ext>
            </a:extLst>
          </p:cNvPr>
          <p:cNvSpPr/>
          <p:nvPr/>
        </p:nvSpPr>
        <p:spPr>
          <a:xfrm>
            <a:off x="338877" y="2416251"/>
            <a:ext cx="11003144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Ph.D. in Energy and Environmental Policy (Social Science Faculty) from University of Delaware, USA (1992-96)</a:t>
            </a:r>
            <a:endParaRPr lang="en-US" sz="1500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F841D15-C829-BB4D-8577-12CD4AE8A5C8}"/>
              </a:ext>
            </a:extLst>
          </p:cNvPr>
          <p:cNvSpPr/>
          <p:nvPr/>
        </p:nvSpPr>
        <p:spPr>
          <a:xfrm>
            <a:off x="306076" y="3009422"/>
            <a:ext cx="11030564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Co-Founder, President, Lead Member, PRAYAS, Pune (Independent Policy Analysis and Advocacy Organization) &lt;w3.prayaspune.org&gt;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DC2427-5B46-6D48-988B-8F80FB68E3D5}"/>
              </a:ext>
            </a:extLst>
          </p:cNvPr>
          <p:cNvSpPr/>
          <p:nvPr/>
        </p:nvSpPr>
        <p:spPr>
          <a:xfrm>
            <a:off x="345533" y="3639921"/>
            <a:ext cx="10991107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Adjunct Faculty, CTARA, IIT Bombay</a:t>
            </a:r>
            <a:r>
              <a:rPr lang="en-US" sz="1500">
                <a:solidFill>
                  <a:schemeClr val="bg1"/>
                </a:solidFill>
              </a:rPr>
              <a:t>, [Role </a:t>
            </a:r>
            <a:r>
              <a:rPr lang="en-US" sz="1500" dirty="0">
                <a:solidFill>
                  <a:schemeClr val="bg1"/>
                </a:solidFill>
              </a:rPr>
              <a:t>in designing and establishing M Tech (Technology &amp; Development) Program]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212664-35D7-A045-BACF-4AB6BBD0B613}"/>
              </a:ext>
            </a:extLst>
          </p:cNvPr>
          <p:cNvSpPr/>
          <p:nvPr/>
        </p:nvSpPr>
        <p:spPr>
          <a:xfrm>
            <a:off x="327400" y="4289956"/>
            <a:ext cx="11009240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Founding Dean, School of Habitat Studies, Tata Institute of Social Sciences (TISS), Mumbai [Started 4 new master’s public policy programs]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4EC2EE-81E3-FC48-B4FC-A159689BB385}"/>
              </a:ext>
            </a:extLst>
          </p:cNvPr>
          <p:cNvSpPr/>
          <p:nvPr/>
        </p:nvSpPr>
        <p:spPr>
          <a:xfrm>
            <a:off x="333496" y="4917844"/>
            <a:ext cx="11003144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Faculty, Center for Energy &amp; Environmental Policy, University of Delaware, USA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CA0A42-0006-D44C-9AD1-6054BE0C0013}"/>
              </a:ext>
            </a:extLst>
          </p:cNvPr>
          <p:cNvSpPr/>
          <p:nvPr/>
        </p:nvSpPr>
        <p:spPr>
          <a:xfrm>
            <a:off x="306076" y="5536148"/>
            <a:ext cx="10952457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Professor, CTARA, IIT Bombay (Teaching course in Public Policy since 2007)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CD56D75-B3EC-E740-8495-2EE4669E6EFA}"/>
              </a:ext>
            </a:extLst>
          </p:cNvPr>
          <p:cNvSpPr/>
          <p:nvPr/>
        </p:nvSpPr>
        <p:spPr>
          <a:xfrm>
            <a:off x="362858" y="6129782"/>
            <a:ext cx="10895675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>
              <a:lnSpc>
                <a:spcPct val="140000"/>
              </a:lnSpc>
              <a:spcBef>
                <a:spcPts val="16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Associate Faculty, Centre for Policy Studies [Led efforts to design MPP Program and Supported designing of PhD Program]</a:t>
            </a:r>
          </a:p>
        </p:txBody>
      </p:sp>
    </p:spTree>
    <p:extLst>
      <p:ext uri="{BB962C8B-B14F-4D97-AF65-F5344CB8AC3E}">
        <p14:creationId xmlns:p14="http://schemas.microsoft.com/office/powerpoint/2010/main" val="39302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2192000" cy="72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Course Rationale and Key Features . .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983848"/>
            <a:ext cx="11495645" cy="570270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 focus </a:t>
            </a:r>
            <a:r>
              <a:rPr lang="en-US" sz="2000" dirty="0">
                <a:solidFill>
                  <a:schemeClr val="bg1"/>
                </a:solidFill>
              </a:rPr>
              <a:t>of the program of </a:t>
            </a:r>
            <a:r>
              <a:rPr lang="en-US" sz="2000" dirty="0">
                <a:solidFill>
                  <a:srgbClr val="00B0F0"/>
                </a:solidFill>
              </a:rPr>
              <a:t>M Tech in Technology and Development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rgbClr val="00B0F0"/>
                </a:solidFill>
              </a:rPr>
              <a:t>MTD</a:t>
            </a:r>
            <a:r>
              <a:rPr lang="en-US" sz="2000" dirty="0">
                <a:solidFill>
                  <a:schemeClr val="bg1"/>
                </a:solidFill>
              </a:rPr>
              <a:t>) is on </a:t>
            </a:r>
          </a:p>
          <a:p>
            <a:pPr marL="1120775" indent="-217488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i="1" dirty="0">
                <a:solidFill>
                  <a:srgbClr val="FFFF00"/>
                </a:solidFill>
              </a:rPr>
              <a:t>interface of technology and development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582613" indent="-217488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In other words, </a:t>
            </a:r>
          </a:p>
          <a:p>
            <a:pPr marL="944563" indent="-206375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how does </a:t>
            </a:r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chemeClr val="bg1"/>
                </a:solidFill>
              </a:rPr>
              <a:t>interact with </a:t>
            </a: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i="1" dirty="0">
                <a:solidFill>
                  <a:srgbClr val="00B0F0"/>
                </a:solidFill>
              </a:rPr>
              <a:t>society</a:t>
            </a:r>
            <a:r>
              <a:rPr lang="en-US" sz="2000" dirty="0">
                <a:solidFill>
                  <a:schemeClr val="bg1"/>
                </a:solidFill>
              </a:rPr>
              <a:t> in creating </a:t>
            </a:r>
            <a:r>
              <a:rPr lang="en-US" sz="2000" b="1" i="1" dirty="0">
                <a:solidFill>
                  <a:srgbClr val="FFFF00"/>
                </a:solidFill>
              </a:rPr>
              <a:t>developmental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outputs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273050" indent="-261938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This requires good </a:t>
            </a:r>
            <a:r>
              <a:rPr lang="en-US" sz="2000" dirty="0">
                <a:solidFill>
                  <a:srgbClr val="00B0F0"/>
                </a:solidFill>
              </a:rPr>
              <a:t>academic</a:t>
            </a:r>
            <a:r>
              <a:rPr lang="en-US" sz="2000" dirty="0">
                <a:solidFill>
                  <a:schemeClr val="bg1"/>
                </a:solidFill>
              </a:rPr>
              <a:t> as well as </a:t>
            </a:r>
            <a:r>
              <a:rPr lang="en-US" sz="2000" dirty="0">
                <a:solidFill>
                  <a:srgbClr val="00B0F0"/>
                </a:solidFill>
              </a:rPr>
              <a:t>practical </a:t>
            </a:r>
            <a:r>
              <a:rPr lang="en-US" sz="2000" dirty="0">
                <a:solidFill>
                  <a:srgbClr val="FF8B2A"/>
                </a:solidFill>
              </a:rPr>
              <a:t>understanding</a:t>
            </a:r>
            <a:r>
              <a:rPr lang="en-US" sz="2000" dirty="0">
                <a:solidFill>
                  <a:schemeClr val="bg1"/>
                </a:solidFill>
              </a:rPr>
              <a:t> of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development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means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273050" indent="-261938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The program contain many courses and components that provide inputs to students </a:t>
            </a:r>
          </a:p>
          <a:p>
            <a:pPr marL="582613" indent="-258763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on the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practice</a:t>
            </a:r>
            <a:r>
              <a:rPr lang="en-US" sz="2000" dirty="0">
                <a:solidFill>
                  <a:schemeClr val="bg1"/>
                </a:solidFill>
              </a:rPr>
              <a:t> of </a:t>
            </a:r>
            <a:r>
              <a:rPr lang="en-US" sz="2000" dirty="0">
                <a:solidFill>
                  <a:srgbClr val="FFFF00"/>
                </a:solidFill>
              </a:rPr>
              <a:t>development</a:t>
            </a:r>
            <a:r>
              <a:rPr lang="en-US" sz="2000" dirty="0">
                <a:solidFill>
                  <a:schemeClr val="bg1"/>
                </a:solidFill>
              </a:rPr>
              <a:t> (e.g., TD 609).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00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2192000" cy="72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Course Rationale and Key Features . . 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983848"/>
            <a:ext cx="11495645" cy="5702701"/>
          </a:xfrm>
        </p:spPr>
        <p:txBody>
          <a:bodyPr>
            <a:normAutofit/>
          </a:bodyPr>
          <a:lstStyle/>
          <a:p>
            <a:pPr marL="273050" indent="-261938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rgbClr val="00B0F0"/>
                </a:solidFill>
              </a:rPr>
              <a:t>course</a:t>
            </a:r>
            <a:r>
              <a:rPr lang="en-US" sz="2000" dirty="0">
                <a:solidFill>
                  <a:schemeClr val="bg1"/>
                </a:solidFill>
              </a:rPr>
              <a:t> [TD 638: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Development Perspectives: Ideas, Approaches, and Theories</a:t>
            </a:r>
            <a:r>
              <a:rPr lang="en-US" sz="2000" dirty="0">
                <a:solidFill>
                  <a:schemeClr val="bg1"/>
                </a:solidFill>
              </a:rPr>
              <a:t>] </a:t>
            </a:r>
          </a:p>
          <a:p>
            <a:pPr marL="273050" indent="-261938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u="sng" dirty="0">
                <a:solidFill>
                  <a:schemeClr val="bg1"/>
                </a:solidFill>
              </a:rPr>
              <a:t>aimed</a:t>
            </a:r>
            <a:r>
              <a:rPr lang="en-US" sz="2000" dirty="0">
                <a:solidFill>
                  <a:schemeClr val="bg1"/>
                </a:solidFill>
              </a:rPr>
              <a:t> at </a:t>
            </a:r>
          </a:p>
          <a:p>
            <a:pPr marL="582613" indent="-311150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providing basic academic understanding of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approaches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theories</a:t>
            </a:r>
            <a:r>
              <a:rPr lang="en-US" sz="2000" dirty="0">
                <a:solidFill>
                  <a:schemeClr val="bg1"/>
                </a:solidFill>
              </a:rPr>
              <a:t> of </a:t>
            </a:r>
            <a:r>
              <a:rPr lang="en-US" sz="2000" b="1" i="1" dirty="0">
                <a:solidFill>
                  <a:srgbClr val="FFFF00"/>
                </a:solidFill>
              </a:rPr>
              <a:t>development</a:t>
            </a:r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73050" indent="-261938">
              <a:lnSpc>
                <a:spcPct val="140000"/>
              </a:lnSpc>
            </a:pPr>
            <a:r>
              <a:rPr lang="en-US" sz="2000" dirty="0">
                <a:solidFill>
                  <a:schemeClr val="bg1"/>
                </a:solidFill>
              </a:rPr>
              <a:t>By doing this, it aims at instilling among students of MTD program a </a:t>
            </a:r>
            <a:r>
              <a:rPr lang="en-US" sz="2000" b="1" i="1" dirty="0">
                <a:solidFill>
                  <a:srgbClr val="FFFF00"/>
                </a:solidFill>
              </a:rPr>
              <a:t>development perspective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982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2192000" cy="72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Course Rationale and Key Features . . 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983848"/>
            <a:ext cx="11495645" cy="5702701"/>
          </a:xfrm>
        </p:spPr>
        <p:txBody>
          <a:bodyPr>
            <a:normAutofit/>
          </a:bodyPr>
          <a:lstStyle/>
          <a:p>
            <a:pPr marL="11112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Understanding What </a:t>
            </a:r>
            <a:r>
              <a:rPr lang="en-US" sz="2000" b="1" dirty="0">
                <a:solidFill>
                  <a:srgbClr val="FFFF00"/>
                </a:solidFill>
              </a:rPr>
              <a:t>Perspective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8B2A"/>
                </a:solidFill>
              </a:rPr>
              <a:t>means</a:t>
            </a:r>
            <a:r>
              <a:rPr lang="en-US" sz="2000" dirty="0">
                <a:solidFill>
                  <a:schemeClr val="bg1"/>
                </a:solidFill>
              </a:rPr>
              <a:t>? </a:t>
            </a:r>
          </a:p>
          <a:p>
            <a:pPr marL="273050" indent="-261938">
              <a:lnSpc>
                <a:spcPct val="150000"/>
              </a:lnSpc>
              <a:spcBef>
                <a:spcPts val="800"/>
              </a:spcBef>
            </a:pPr>
            <a:r>
              <a:rPr lang="en-US" sz="2000" b="1" dirty="0">
                <a:solidFill>
                  <a:srgbClr val="FFFF00"/>
                </a:solidFill>
              </a:rPr>
              <a:t>(Your) Location</a:t>
            </a:r>
            <a:r>
              <a:rPr lang="en-US" sz="2000" dirty="0">
                <a:solidFill>
                  <a:schemeClr val="bg1"/>
                </a:solidFill>
              </a:rPr>
              <a:t>: Where you </a:t>
            </a:r>
            <a:r>
              <a:rPr lang="en-US" sz="2000" dirty="0">
                <a:solidFill>
                  <a:srgbClr val="FF8B2A"/>
                </a:solidFill>
              </a:rPr>
              <a:t>are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8B2A"/>
                </a:solidFill>
              </a:rPr>
              <a:t>placed</a:t>
            </a:r>
            <a:r>
              <a:rPr lang="en-US" sz="2000" dirty="0">
                <a:solidFill>
                  <a:schemeClr val="bg1"/>
                </a:solidFill>
              </a:rPr>
              <a:t>? Your Geographic, Economic-Financial, Socio-Cultural, Political, Gender, Demographic </a:t>
            </a:r>
            <a:r>
              <a:rPr lang="en-US" sz="2000" dirty="0">
                <a:solidFill>
                  <a:srgbClr val="FFFF00"/>
                </a:solidFill>
              </a:rPr>
              <a:t>LOCATION</a:t>
            </a:r>
            <a:endParaRPr lang="en-US" sz="2000" dirty="0">
              <a:solidFill>
                <a:schemeClr val="bg1"/>
              </a:solidFill>
            </a:endParaRPr>
          </a:p>
          <a:p>
            <a:pPr marL="273050" indent="-261938">
              <a:lnSpc>
                <a:spcPct val="150000"/>
              </a:lnSpc>
              <a:spcBef>
                <a:spcPts val="800"/>
              </a:spcBef>
            </a:pPr>
            <a:r>
              <a:rPr lang="en-US" sz="2000" b="1" dirty="0">
                <a:solidFill>
                  <a:srgbClr val="FFFF00"/>
                </a:solidFill>
              </a:rPr>
              <a:t>(Your) Standpoint</a:t>
            </a:r>
            <a:r>
              <a:rPr lang="en-US" sz="2000" dirty="0">
                <a:solidFill>
                  <a:schemeClr val="bg1"/>
                </a:solidFill>
              </a:rPr>
              <a:t>/ </a:t>
            </a:r>
            <a:r>
              <a:rPr lang="en-US" sz="2000" b="1" dirty="0">
                <a:solidFill>
                  <a:srgbClr val="FFFF00"/>
                </a:solidFill>
              </a:rPr>
              <a:t>View-Point</a:t>
            </a:r>
            <a:r>
              <a:rPr lang="en-US" sz="2000" dirty="0">
                <a:solidFill>
                  <a:schemeClr val="bg1"/>
                </a:solidFill>
              </a:rPr>
              <a:t>: While standing on your </a:t>
            </a:r>
            <a:r>
              <a:rPr lang="en-US" sz="2000" dirty="0">
                <a:solidFill>
                  <a:srgbClr val="FFFF00"/>
                </a:solidFill>
              </a:rPr>
              <a:t>LOCATION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</a:p>
          <a:p>
            <a:pPr marL="1828800" indent="-236538">
              <a:lnSpc>
                <a:spcPct val="150000"/>
              </a:lnSpc>
              <a:spcBef>
                <a:spcPts val="800"/>
              </a:spcBef>
            </a:pPr>
            <a:r>
              <a:rPr lang="en-US" sz="2000" dirty="0">
                <a:solidFill>
                  <a:schemeClr val="bg1"/>
                </a:solidFill>
              </a:rPr>
              <a:t>What </a:t>
            </a:r>
            <a:r>
              <a:rPr lang="en-US" sz="2000" dirty="0">
                <a:solidFill>
                  <a:srgbClr val="FFBD54"/>
                </a:solidFill>
              </a:rPr>
              <a:t>part of reality </a:t>
            </a:r>
            <a:r>
              <a:rPr lang="en-US" sz="2000" dirty="0">
                <a:solidFill>
                  <a:schemeClr val="bg1"/>
                </a:solidFill>
              </a:rPr>
              <a:t>you </a:t>
            </a:r>
            <a:r>
              <a:rPr lang="en-US" sz="2000" dirty="0">
                <a:solidFill>
                  <a:srgbClr val="00B0F0"/>
                </a:solidFill>
              </a:rPr>
              <a:t>GET to SEE</a:t>
            </a:r>
            <a:r>
              <a:rPr lang="en-US" sz="2000" dirty="0">
                <a:solidFill>
                  <a:schemeClr val="bg1"/>
                </a:solidFill>
              </a:rPr>
              <a:t>? What </a:t>
            </a:r>
            <a:r>
              <a:rPr lang="en-US" sz="2000" dirty="0">
                <a:solidFill>
                  <a:srgbClr val="FFBD54"/>
                </a:solidFill>
              </a:rPr>
              <a:t>part of reality </a:t>
            </a:r>
            <a:r>
              <a:rPr lang="en-US" sz="2000" dirty="0">
                <a:solidFill>
                  <a:schemeClr val="bg1"/>
                </a:solidFill>
              </a:rPr>
              <a:t>you </a:t>
            </a:r>
            <a:r>
              <a:rPr lang="en-US" sz="2000" dirty="0">
                <a:solidFill>
                  <a:srgbClr val="FF8B2A"/>
                </a:solidFill>
              </a:rPr>
              <a:t>don’ GET </a:t>
            </a:r>
            <a:r>
              <a:rPr lang="en-US" sz="2000" dirty="0">
                <a:solidFill>
                  <a:schemeClr val="bg1"/>
                </a:solidFill>
              </a:rPr>
              <a:t>to </a:t>
            </a:r>
            <a:r>
              <a:rPr lang="en-US" sz="2000" dirty="0">
                <a:solidFill>
                  <a:srgbClr val="FF8B2A"/>
                </a:solidFill>
              </a:rPr>
              <a:t>SEE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</a:p>
          <a:p>
            <a:pPr marL="273050" indent="-261938">
              <a:lnSpc>
                <a:spcPct val="150000"/>
              </a:lnSpc>
              <a:spcBef>
                <a:spcPts val="800"/>
              </a:spcBef>
            </a:pPr>
            <a:r>
              <a:rPr lang="en-US" sz="2000" b="1" dirty="0">
                <a:solidFill>
                  <a:srgbClr val="FFFF00"/>
                </a:solidFill>
              </a:rPr>
              <a:t>(Your) Perspective</a:t>
            </a:r>
            <a:r>
              <a:rPr lang="en-US" sz="2000" dirty="0">
                <a:solidFill>
                  <a:schemeClr val="bg1"/>
                </a:solidFill>
              </a:rPr>
              <a:t>: HOW do you </a:t>
            </a:r>
            <a:r>
              <a:rPr lang="en-US" sz="2000" dirty="0">
                <a:solidFill>
                  <a:srgbClr val="00B0F0"/>
                </a:solidFill>
              </a:rPr>
              <a:t>UNDERSTAND/ INTERPRET </a:t>
            </a:r>
            <a:r>
              <a:rPr lang="en-US" sz="2000" dirty="0">
                <a:solidFill>
                  <a:schemeClr val="bg1"/>
                </a:solidFill>
              </a:rPr>
              <a:t>from your </a:t>
            </a:r>
            <a:r>
              <a:rPr lang="en-US" sz="2000" b="1" dirty="0">
                <a:solidFill>
                  <a:srgbClr val="FFFF00"/>
                </a:solidFill>
              </a:rPr>
              <a:t>Standpoint </a:t>
            </a:r>
          </a:p>
          <a:p>
            <a:pPr marL="9525" indent="2397125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rgbClr val="FFBD54"/>
                </a:solidFill>
              </a:rPr>
              <a:t> reality </a:t>
            </a:r>
            <a:r>
              <a:rPr lang="en-US" sz="2000" dirty="0">
                <a:solidFill>
                  <a:schemeClr val="bg1"/>
                </a:solidFill>
              </a:rPr>
              <a:t>you are </a:t>
            </a:r>
            <a:r>
              <a:rPr lang="en-US" sz="2000" dirty="0">
                <a:solidFill>
                  <a:srgbClr val="00B0F0"/>
                </a:solidFill>
              </a:rPr>
              <a:t>ABLE </a:t>
            </a:r>
            <a:r>
              <a:rPr lang="en-US" sz="2000" dirty="0">
                <a:solidFill>
                  <a:srgbClr val="FF8B2A"/>
                </a:solidFill>
              </a:rPr>
              <a:t>and</a:t>
            </a:r>
            <a:r>
              <a:rPr lang="en-US" sz="2000" dirty="0">
                <a:solidFill>
                  <a:srgbClr val="00B0F0"/>
                </a:solidFill>
              </a:rPr>
              <a:t> NOT ABLE to SEE </a:t>
            </a:r>
            <a:r>
              <a:rPr lang="en-US" sz="2000" dirty="0">
                <a:solidFill>
                  <a:schemeClr val="bg1"/>
                </a:solidFill>
              </a:rPr>
              <a:t>from your </a:t>
            </a:r>
            <a:r>
              <a:rPr lang="en-US" sz="2000" b="1" dirty="0">
                <a:solidFill>
                  <a:srgbClr val="FFFF00"/>
                </a:solidFill>
              </a:rPr>
              <a:t>Standpoint</a:t>
            </a:r>
            <a:r>
              <a:rPr lang="en-US" sz="2000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125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2192000" cy="72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Course Rationale and Key Features . . 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983848"/>
            <a:ext cx="11495645" cy="5702701"/>
          </a:xfrm>
        </p:spPr>
        <p:txBody>
          <a:bodyPr>
            <a:normAutofit/>
          </a:bodyPr>
          <a:lstStyle/>
          <a:p>
            <a:pPr marL="534988" indent="-261938">
              <a:lnSpc>
                <a:spcPct val="130000"/>
              </a:lnSpc>
              <a:spcBef>
                <a:spcPts val="800"/>
              </a:spcBef>
            </a:pPr>
            <a:r>
              <a:rPr lang="en-US" sz="2000" b="1" dirty="0">
                <a:solidFill>
                  <a:srgbClr val="FFFF00"/>
                </a:solidFill>
              </a:rPr>
              <a:t>(Your) Perspective </a:t>
            </a:r>
            <a:r>
              <a:rPr lang="en-US" sz="2000" dirty="0">
                <a:solidFill>
                  <a:schemeClr val="bg1"/>
                </a:solidFill>
              </a:rPr>
              <a:t>depends on/ shaped by the </a:t>
            </a:r>
            <a:r>
              <a:rPr lang="en-US" sz="2000" dirty="0">
                <a:solidFill>
                  <a:srgbClr val="FFFF00"/>
                </a:solidFill>
              </a:rPr>
              <a:t>intellectual equipment </a:t>
            </a:r>
            <a:r>
              <a:rPr lang="en-US" sz="2000" dirty="0">
                <a:solidFill>
                  <a:schemeClr val="bg1"/>
                </a:solidFill>
              </a:rPr>
              <a:t>you have. </a:t>
            </a:r>
          </a:p>
          <a:p>
            <a:pPr marL="534988" indent="-261938">
              <a:lnSpc>
                <a:spcPct val="130000"/>
              </a:lnSpc>
              <a:spcBef>
                <a:spcPts val="800"/>
              </a:spcBef>
            </a:pPr>
            <a:r>
              <a:rPr lang="en-US" sz="2000" dirty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rgbClr val="FFFF00"/>
                </a:solidFill>
              </a:rPr>
              <a:t>intellectual equipment </a:t>
            </a:r>
            <a:r>
              <a:rPr lang="en-US" sz="2000" b="1" i="1" dirty="0">
                <a:solidFill>
                  <a:schemeClr val="bg1"/>
                </a:solidFill>
              </a:rPr>
              <a:t>expands</a:t>
            </a:r>
            <a:r>
              <a:rPr lang="en-US" sz="2000" dirty="0">
                <a:solidFill>
                  <a:schemeClr val="bg1"/>
                </a:solidFill>
              </a:rPr>
              <a:t> your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HORIZON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>
                <a:solidFill>
                  <a:srgbClr val="FF8B2A"/>
                </a:solidFill>
              </a:rPr>
              <a:t>Broaden</a:t>
            </a:r>
            <a:r>
              <a:rPr lang="en-US" sz="2000" dirty="0">
                <a:solidFill>
                  <a:schemeClr val="bg1"/>
                </a:solidFill>
              </a:rPr>
              <a:t> what you are </a:t>
            </a:r>
            <a:r>
              <a:rPr lang="en-US" sz="2000" dirty="0">
                <a:solidFill>
                  <a:srgbClr val="FF8B2A"/>
                </a:solidFill>
              </a:rPr>
              <a:t>ABLE to VIEW</a:t>
            </a:r>
            <a:r>
              <a:rPr lang="en-US" sz="2000" dirty="0">
                <a:solidFill>
                  <a:schemeClr val="bg1"/>
                </a:solidFill>
              </a:rPr>
              <a:t>) and </a:t>
            </a:r>
          </a:p>
          <a:p>
            <a:pPr marL="1779588" indent="-261938">
              <a:lnSpc>
                <a:spcPct val="130000"/>
              </a:lnSpc>
              <a:spcBef>
                <a:spcPts val="800"/>
              </a:spcBef>
            </a:pPr>
            <a:r>
              <a:rPr lang="en-US" sz="2000" b="1" i="1" dirty="0">
                <a:solidFill>
                  <a:schemeClr val="bg1"/>
                </a:solidFill>
              </a:rPr>
              <a:t>develops</a:t>
            </a:r>
            <a:r>
              <a:rPr lang="en-US" sz="2000" dirty="0">
                <a:solidFill>
                  <a:schemeClr val="bg1"/>
                </a:solidFill>
              </a:rPr>
              <a:t> your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VISION</a:t>
            </a:r>
            <a:r>
              <a:rPr lang="en-US" sz="2000" dirty="0">
                <a:solidFill>
                  <a:schemeClr val="bg1"/>
                </a:solidFill>
              </a:rPr>
              <a:t> (= Ability to </a:t>
            </a:r>
            <a:r>
              <a:rPr lang="en-US" sz="2000" dirty="0">
                <a:solidFill>
                  <a:srgbClr val="FF8B2A"/>
                </a:solidFill>
              </a:rPr>
              <a:t>understand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rgbClr val="FF8B2A"/>
                </a:solidFill>
              </a:rPr>
              <a:t>interpret</a:t>
            </a:r>
            <a:r>
              <a:rPr lang="en-US" sz="2000" dirty="0">
                <a:solidFill>
                  <a:schemeClr val="bg1"/>
                </a:solidFill>
              </a:rPr>
              <a:t> what you are </a:t>
            </a:r>
            <a:r>
              <a:rPr lang="en-US" sz="2000" dirty="0">
                <a:solidFill>
                  <a:srgbClr val="FF8B2A"/>
                </a:solidFill>
              </a:rPr>
              <a:t>ABLE to VIEW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534988" indent="-249238">
              <a:lnSpc>
                <a:spcPct val="130000"/>
              </a:lnSpc>
              <a:spcBef>
                <a:spcPts val="800"/>
              </a:spcBef>
            </a:pPr>
            <a:r>
              <a:rPr lang="en-US" sz="2000" b="1" i="1" dirty="0">
                <a:solidFill>
                  <a:schemeClr val="bg1"/>
                </a:solidFill>
              </a:rPr>
              <a:t>Building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Perspective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b="1" i="1" dirty="0">
                <a:solidFill>
                  <a:schemeClr val="bg1"/>
                </a:solidFill>
              </a:rPr>
              <a:t>Expanding</a:t>
            </a:r>
            <a:r>
              <a:rPr lang="en-US" sz="2000" dirty="0">
                <a:solidFill>
                  <a:schemeClr val="bg1"/>
                </a:solidFill>
              </a:rPr>
              <a:t> your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HORIZON</a:t>
            </a:r>
            <a:r>
              <a:rPr lang="en-US" sz="2000" dirty="0">
                <a:solidFill>
                  <a:schemeClr val="bg1"/>
                </a:solidFill>
              </a:rPr>
              <a:t> by Knowing </a:t>
            </a:r>
            <a:r>
              <a:rPr lang="en-US" sz="2000" dirty="0">
                <a:solidFill>
                  <a:srgbClr val="FF8B2A"/>
                </a:solidFill>
              </a:rPr>
              <a:t>HISTORY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rgbClr val="FF8B2A"/>
                </a:solidFill>
              </a:rPr>
              <a:t>CURRENT STATE</a:t>
            </a:r>
            <a:endParaRPr lang="en-US" sz="2000" dirty="0">
              <a:solidFill>
                <a:schemeClr val="bg1"/>
              </a:solidFill>
            </a:endParaRPr>
          </a:p>
          <a:p>
            <a:pPr marL="2540000" indent="-225425">
              <a:lnSpc>
                <a:spcPct val="130000"/>
              </a:lnSpc>
              <a:spcBef>
                <a:spcPts val="800"/>
              </a:spcBef>
              <a:buNone/>
            </a:pPr>
            <a:r>
              <a:rPr lang="en-US" sz="2000" b="1" dirty="0">
                <a:solidFill>
                  <a:srgbClr val="FFFF00"/>
                </a:solidFill>
              </a:rPr>
              <a:t>+ </a:t>
            </a:r>
            <a:r>
              <a:rPr lang="en-US" sz="2000" b="1" i="1" dirty="0">
                <a:solidFill>
                  <a:schemeClr val="bg1"/>
                </a:solidFill>
              </a:rPr>
              <a:t>Developing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VISION </a:t>
            </a:r>
            <a:r>
              <a:rPr lang="en-US" sz="2000" dirty="0">
                <a:solidFill>
                  <a:schemeClr val="bg1"/>
                </a:solidFill>
              </a:rPr>
              <a:t>by gaining </a:t>
            </a:r>
            <a:r>
              <a:rPr lang="en-US" sz="2000" dirty="0">
                <a:solidFill>
                  <a:srgbClr val="FF8B2A"/>
                </a:solidFill>
              </a:rPr>
              <a:t>KNOWLEDGE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(in the form of </a:t>
            </a:r>
            <a:r>
              <a:rPr lang="en-US" sz="2000" dirty="0">
                <a:solidFill>
                  <a:srgbClr val="FF8B2A"/>
                </a:solidFill>
              </a:rPr>
              <a:t>Concepts</a:t>
            </a:r>
            <a:r>
              <a:rPr lang="en-US" sz="2000" dirty="0">
                <a:solidFill>
                  <a:schemeClr val="bg1"/>
                </a:solidFill>
              </a:rPr>
              <a:t> &amp; </a:t>
            </a:r>
            <a:r>
              <a:rPr lang="en-US" sz="2000" dirty="0">
                <a:solidFill>
                  <a:srgbClr val="FF8B2A"/>
                </a:solidFill>
              </a:rPr>
              <a:t>Theories)</a:t>
            </a:r>
            <a:endParaRPr lang="en-IN" sz="2000" dirty="0">
              <a:solidFill>
                <a:srgbClr val="FF8B2A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147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770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Course Contents: Main Topics in the Syllabus </a:t>
            </a:r>
            <a:r>
              <a:rPr lang="en-US" sz="360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(Planned)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38" y="1319515"/>
            <a:ext cx="5163366" cy="5529866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What is Development?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Colonial Legacy and Development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Brief Review of Classical Political Economy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Early Economistic Theories and Models: Conventional/ Mainstream and Critical Theories and Models 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Late ‘Economistic’ Theories and Models: Neo-liberalism, Washington Consensus, New Institutional Economics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Development and Social Equity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Gender and Development</a:t>
            </a:r>
          </a:p>
          <a:p>
            <a:pPr lvl="0">
              <a:lnSpc>
                <a:spcPct val="130000"/>
              </a:lnSpc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29D57-D735-D441-825B-7F705B118D76}"/>
              </a:ext>
            </a:extLst>
          </p:cNvPr>
          <p:cNvSpPr txBox="1">
            <a:spLocks/>
          </p:cNvSpPr>
          <p:nvPr/>
        </p:nvSpPr>
        <p:spPr>
          <a:xfrm>
            <a:off x="6366075" y="1319514"/>
            <a:ext cx="5355047" cy="5529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Post-Development and Cultural Turn in Development Thinking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Environmental Turn in Development Thinking: Sustainable Development and Its Critiques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Depoliticization and Development:</a:t>
            </a:r>
            <a:endParaRPr lang="en-IN" sz="20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Development Thinking in the Indian Context: Gandhian Perspective, Caste and Development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Recent Ideas, Approaches, and Frameworks: MDGs and SDGs, Corporate Social Responsibility, Social Entrepreneurship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F82D9B-8260-1D42-FF52-97E5B439775D}"/>
              </a:ext>
            </a:extLst>
          </p:cNvPr>
          <p:cNvCxnSpPr/>
          <p:nvPr/>
        </p:nvCxnSpPr>
        <p:spPr>
          <a:xfrm>
            <a:off x="5764192" y="1504709"/>
            <a:ext cx="0" cy="472247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2192000" cy="72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Course Structure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2CAF45-294D-FEF1-558C-28F167B3AA1B}"/>
              </a:ext>
            </a:extLst>
          </p:cNvPr>
          <p:cNvSpPr/>
          <p:nvPr/>
        </p:nvSpPr>
        <p:spPr>
          <a:xfrm>
            <a:off x="2194559" y="2319906"/>
            <a:ext cx="2873829" cy="1959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/>
              <a:t>Economic, Social, Financial, Political, Cultural, Technological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Phenomena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9629955-4EB9-6E44-A023-6B13D41250ED}"/>
              </a:ext>
            </a:extLst>
          </p:cNvPr>
          <p:cNvSpPr/>
          <p:nvPr/>
        </p:nvSpPr>
        <p:spPr>
          <a:xfrm>
            <a:off x="6910255" y="2319906"/>
            <a:ext cx="2873829" cy="1959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/>
              <a:t>Evolution of Ideas, Concepts, Approaches, Models, and Theories, about </a:t>
            </a:r>
            <a:r>
              <a:rPr lang="en-US" b="1" dirty="0">
                <a:solidFill>
                  <a:srgbClr val="FFFF00"/>
                </a:solidFill>
              </a:rPr>
              <a:t>Development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BF2BE505-B707-8CB1-DF9A-E57C23AAB544}"/>
              </a:ext>
            </a:extLst>
          </p:cNvPr>
          <p:cNvSpPr/>
          <p:nvPr/>
        </p:nvSpPr>
        <p:spPr>
          <a:xfrm>
            <a:off x="5068388" y="3077515"/>
            <a:ext cx="1828799" cy="48860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B073C-1F29-595D-4A81-A8B4C8CB5E83}"/>
              </a:ext>
            </a:extLst>
          </p:cNvPr>
          <p:cNvSpPr txBox="1"/>
          <p:nvPr/>
        </p:nvSpPr>
        <p:spPr>
          <a:xfrm>
            <a:off x="5518986" y="2819066"/>
            <a:ext cx="95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Mutual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A6782-D16D-9EA2-6330-2FBDBEE3B4E5}"/>
              </a:ext>
            </a:extLst>
          </p:cNvPr>
          <p:cNvSpPr txBox="1"/>
          <p:nvPr/>
        </p:nvSpPr>
        <p:spPr>
          <a:xfrm>
            <a:off x="5438640" y="3455240"/>
            <a:ext cx="110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Influence 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C8FC9CD0-4017-AD5D-EA12-05F25C2468FC}"/>
              </a:ext>
            </a:extLst>
          </p:cNvPr>
          <p:cNvSpPr/>
          <p:nvPr/>
        </p:nvSpPr>
        <p:spPr>
          <a:xfrm>
            <a:off x="1354727" y="1881756"/>
            <a:ext cx="391886" cy="38327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3F096-9FE6-6B28-6A1E-1CB632B3361B}"/>
              </a:ext>
            </a:extLst>
          </p:cNvPr>
          <p:cNvSpPr txBox="1"/>
          <p:nvPr/>
        </p:nvSpPr>
        <p:spPr>
          <a:xfrm>
            <a:off x="9692641" y="3428774"/>
            <a:ext cx="2207623" cy="369332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Historical Dimension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C5A1F-EB51-FCD3-2ED3-8400A7FF5EFA}"/>
              </a:ext>
            </a:extLst>
          </p:cNvPr>
          <p:cNvSpPr txBox="1"/>
          <p:nvPr/>
        </p:nvSpPr>
        <p:spPr>
          <a:xfrm>
            <a:off x="67673" y="3493667"/>
            <a:ext cx="2207623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Historical Dimension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D508FC3-12BF-7814-A405-839C2EF61FE9}"/>
              </a:ext>
            </a:extLst>
          </p:cNvPr>
          <p:cNvSpPr/>
          <p:nvPr/>
        </p:nvSpPr>
        <p:spPr>
          <a:xfrm>
            <a:off x="10193382" y="1881756"/>
            <a:ext cx="391886" cy="38327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4" grpId="0" animBg="1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03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Course Proceedings . .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161144"/>
            <a:ext cx="11646328" cy="56968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</a:rPr>
              <a:t>As mentioned before, the two main components (having mutual influence) of the course are:</a:t>
            </a:r>
          </a:p>
          <a:p>
            <a:pPr marL="666750" indent="-339725">
              <a:lnSpc>
                <a:spcPct val="12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1800" b="1" i="1" dirty="0">
                <a:solidFill>
                  <a:srgbClr val="FFC000"/>
                </a:solidFill>
              </a:rPr>
              <a:t>Ideas 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Approaches</a:t>
            </a:r>
            <a:r>
              <a:rPr lang="en-US" sz="1800" dirty="0">
                <a:solidFill>
                  <a:schemeClr val="bg1"/>
                </a:solidFill>
              </a:rPr>
              <a:t>, and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Theories</a:t>
            </a:r>
            <a:r>
              <a:rPr lang="en-US" sz="1800" dirty="0">
                <a:solidFill>
                  <a:schemeClr val="bg1"/>
                </a:solidFill>
              </a:rPr>
              <a:t>) and Their </a:t>
            </a:r>
            <a:r>
              <a:rPr lang="en-US" sz="1800" dirty="0">
                <a:solidFill>
                  <a:srgbClr val="FFC000"/>
                </a:solidFill>
              </a:rPr>
              <a:t>Conceptual Structures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dirty="0">
                <a:solidFill>
                  <a:srgbClr val="FFC000"/>
                </a:solidFill>
              </a:rPr>
              <a:t>Contents</a:t>
            </a:r>
          </a:p>
          <a:p>
            <a:pPr marL="666750" indent="-339725">
              <a:lnSpc>
                <a:spcPct val="120000"/>
              </a:lnSpc>
              <a:spcBef>
                <a:spcPts val="1400"/>
              </a:spcBef>
              <a:buFont typeface="+mj-lt"/>
              <a:buAutoNum type="arabicPeriod"/>
            </a:pPr>
            <a:r>
              <a:rPr lang="en-US" sz="1800" b="1" i="1" dirty="0">
                <a:solidFill>
                  <a:srgbClr val="FFC000"/>
                </a:solidFill>
              </a:rPr>
              <a:t>Histories</a:t>
            </a:r>
            <a:r>
              <a:rPr lang="en-US" sz="1800" dirty="0">
                <a:solidFill>
                  <a:schemeClr val="bg1"/>
                </a:solidFill>
              </a:rPr>
              <a:t>: Historical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Phenomena</a:t>
            </a:r>
            <a:r>
              <a:rPr lang="en-US" sz="1800" dirty="0">
                <a:solidFill>
                  <a:schemeClr val="bg1"/>
                </a:solidFill>
              </a:rPr>
              <a:t> (social, economic, financial, political, cultural, technological) 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dirty="0">
                <a:solidFill>
                  <a:srgbClr val="FFC000"/>
                </a:solidFill>
              </a:rPr>
              <a:t>Class Readings</a:t>
            </a:r>
            <a:r>
              <a:rPr lang="en-US" sz="1800" dirty="0">
                <a:solidFill>
                  <a:schemeClr val="bg1"/>
                </a:solidFill>
              </a:rPr>
              <a:t> are important component of the course as they help understand the nuances of the ideas and histories. 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</a:rPr>
              <a:t>Prescribed </a:t>
            </a:r>
            <a:r>
              <a:rPr lang="en-US" sz="1800" dirty="0">
                <a:solidFill>
                  <a:srgbClr val="FFC000"/>
                </a:solidFill>
              </a:rPr>
              <a:t>Class Readings </a:t>
            </a:r>
            <a:r>
              <a:rPr lang="en-US" sz="1800" dirty="0">
                <a:solidFill>
                  <a:schemeClr val="bg1"/>
                </a:solidFill>
              </a:rPr>
              <a:t>will be made available to students via the </a:t>
            </a:r>
            <a:r>
              <a:rPr lang="en-US" sz="1800" dirty="0">
                <a:solidFill>
                  <a:srgbClr val="FFC000"/>
                </a:solidFill>
              </a:rPr>
              <a:t>Moodle </a:t>
            </a:r>
            <a:r>
              <a:rPr lang="en-US" sz="1800" dirty="0">
                <a:solidFill>
                  <a:schemeClr val="bg1"/>
                </a:solidFill>
              </a:rPr>
              <a:t>before the class.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</a:rPr>
              <a:t>Students are </a:t>
            </a:r>
            <a:r>
              <a:rPr lang="en-US" sz="1800" dirty="0">
                <a:solidFill>
                  <a:srgbClr val="FFC000"/>
                </a:solidFill>
              </a:rPr>
              <a:t>expected to study readings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the</a:t>
            </a:r>
            <a:r>
              <a:rPr lang="en-US" sz="1800" dirty="0">
                <a:solidFill>
                  <a:srgbClr val="FFC000"/>
                </a:solidFill>
              </a:rPr>
              <a:t> class </a:t>
            </a:r>
            <a:r>
              <a:rPr lang="en-US" sz="1800" dirty="0">
                <a:solidFill>
                  <a:schemeClr val="bg1"/>
                </a:solidFill>
              </a:rPr>
              <a:t>and come prepared with </a:t>
            </a:r>
            <a:r>
              <a:rPr lang="en-US" sz="1800" dirty="0">
                <a:solidFill>
                  <a:srgbClr val="FFC000"/>
                </a:solidFill>
              </a:rPr>
              <a:t>their queries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dirty="0">
                <a:solidFill>
                  <a:srgbClr val="FFC000"/>
                </a:solidFill>
              </a:rPr>
              <a:t>comments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b="1" i="1" dirty="0">
                <a:solidFill>
                  <a:srgbClr val="FFC000"/>
                </a:solidFill>
              </a:rPr>
              <a:t>Presentations </a:t>
            </a:r>
            <a:r>
              <a:rPr lang="en-US" sz="1800" dirty="0">
                <a:solidFill>
                  <a:schemeClr val="bg1"/>
                </a:solidFill>
              </a:rPr>
              <a:t>by the </a:t>
            </a:r>
            <a:r>
              <a:rPr lang="en-US" sz="1800" b="1" i="1" dirty="0">
                <a:solidFill>
                  <a:srgbClr val="FFC000"/>
                </a:solidFill>
              </a:rPr>
              <a:t>instructor </a:t>
            </a:r>
            <a:r>
              <a:rPr lang="en-US" sz="1800" dirty="0">
                <a:solidFill>
                  <a:schemeClr val="bg1"/>
                </a:solidFill>
              </a:rPr>
              <a:t>meant </a:t>
            </a:r>
            <a:r>
              <a:rPr lang="en-US" sz="1800" b="1" i="1" dirty="0">
                <a:solidFill>
                  <a:schemeClr val="bg1"/>
                </a:solidFill>
              </a:rPr>
              <a:t>to explain </a:t>
            </a:r>
            <a: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KEY </a:t>
            </a:r>
            <a:r>
              <a:rPr lang="en-US" sz="1800" b="1" i="1" dirty="0">
                <a:solidFill>
                  <a:srgbClr val="FFC000"/>
                </a:solidFill>
              </a:rPr>
              <a:t>ideas </a:t>
            </a:r>
            <a:r>
              <a:rPr lang="en-US" sz="1800" dirty="0">
                <a:solidFill>
                  <a:schemeClr val="bg1"/>
                </a:solidFill>
              </a:rPr>
              <a:t>and</a:t>
            </a:r>
            <a:r>
              <a:rPr lang="en-US" sz="1800" b="1" i="1" dirty="0">
                <a:solidFill>
                  <a:srgbClr val="FFC000"/>
                </a:solidFill>
              </a:rPr>
              <a:t> historical phenomena. 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b="1" u="sng" dirty="0">
                <a:solidFill>
                  <a:srgbClr val="92D050"/>
                </a:solidFill>
              </a:rPr>
              <a:t>ALL</a:t>
            </a:r>
            <a:r>
              <a:rPr lang="en-US" sz="1800" dirty="0">
                <a:solidFill>
                  <a:schemeClr val="bg1"/>
                </a:solidFill>
              </a:rPr>
              <a:t> the </a:t>
            </a:r>
            <a:r>
              <a:rPr lang="en-US" sz="1800" dirty="0">
                <a:solidFill>
                  <a:srgbClr val="FFBD54"/>
                </a:solidFill>
              </a:rPr>
              <a:t>assessments, exams </a:t>
            </a:r>
            <a:r>
              <a:rPr lang="en-US" sz="1800" dirty="0">
                <a:solidFill>
                  <a:schemeClr val="bg1"/>
                </a:solidFill>
              </a:rPr>
              <a:t>will cover the </a:t>
            </a:r>
            <a:r>
              <a:rPr lang="en-US" sz="1800" dirty="0">
                <a:solidFill>
                  <a:srgbClr val="FF8B2A"/>
                </a:solidFill>
              </a:rPr>
              <a:t>class discussions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dirty="0">
                <a:solidFill>
                  <a:srgbClr val="FF0000"/>
                </a:solidFill>
              </a:rPr>
              <a:t>content in the readings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FFC000"/>
                </a:solidFill>
              </a:rPr>
              <a:t>main</a:t>
            </a:r>
            <a:r>
              <a:rPr lang="en-US" sz="1800" dirty="0">
                <a:solidFill>
                  <a:schemeClr val="bg1"/>
                </a:solidFill>
              </a:rPr>
              <a:t> mode of communication will be </a:t>
            </a:r>
            <a:r>
              <a:rPr lang="en-US" sz="1800" dirty="0">
                <a:solidFill>
                  <a:srgbClr val="FFC000"/>
                </a:solidFill>
              </a:rPr>
              <a:t>Moodle.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</a:rPr>
              <a:t>For </a:t>
            </a:r>
            <a:r>
              <a:rPr lang="en-US" sz="1800" dirty="0">
                <a:solidFill>
                  <a:srgbClr val="FFC000"/>
                </a:solidFill>
              </a:rPr>
              <a:t>urgent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dirty="0">
                <a:solidFill>
                  <a:srgbClr val="FFC000"/>
                </a:solidFill>
              </a:rPr>
              <a:t>minor</a:t>
            </a:r>
            <a:r>
              <a:rPr lang="en-US" sz="1800" dirty="0">
                <a:solidFill>
                  <a:schemeClr val="bg1"/>
                </a:solidFill>
              </a:rPr>
              <a:t> communication, a separate </a:t>
            </a:r>
            <a:r>
              <a:rPr lang="en-US" sz="1800" dirty="0">
                <a:solidFill>
                  <a:srgbClr val="FFC000"/>
                </a:solidFill>
              </a:rPr>
              <a:t>WhatsApp Group </a:t>
            </a:r>
            <a:r>
              <a:rPr lang="en-US" sz="1800" dirty="0">
                <a:solidFill>
                  <a:schemeClr val="bg1"/>
                </a:solidFill>
              </a:rPr>
              <a:t>will be set up by </a:t>
            </a:r>
            <a:r>
              <a:rPr lang="en-US" sz="1800" dirty="0" err="1">
                <a:solidFill>
                  <a:schemeClr val="bg1"/>
                </a:solidFill>
              </a:rPr>
              <a:t>TAs.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</a:rPr>
              <a:t>Students are encouraged to </a:t>
            </a:r>
            <a:r>
              <a:rPr lang="en-US" sz="1800" dirty="0">
                <a:solidFill>
                  <a:srgbClr val="FFC000"/>
                </a:solidFill>
              </a:rPr>
              <a:t>use the ‘Forum</a:t>
            </a:r>
            <a:r>
              <a:rPr lang="en-US" sz="1800" dirty="0">
                <a:solidFill>
                  <a:schemeClr val="bg1"/>
                </a:solidFill>
              </a:rPr>
              <a:t>’ feature on the Moodle for </a:t>
            </a:r>
            <a:r>
              <a:rPr lang="en-US" sz="1800" dirty="0">
                <a:solidFill>
                  <a:srgbClr val="FFC000"/>
                </a:solidFill>
              </a:rPr>
              <a:t>raising queries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dirty="0">
                <a:solidFill>
                  <a:srgbClr val="FFC000"/>
                </a:solidFill>
              </a:rPr>
              <a:t>initiate discussions.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454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 601_A_Intro_1_Intro to Course" id="{E8700A05-973D-DD4B-8C26-2F25EE08D96E}" vid="{CEDFA291-E85F-5248-9059-38F2A0D973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6019</TotalTime>
  <Words>2011</Words>
  <Application>Microsoft Macintosh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Office Theme</vt:lpstr>
      <vt:lpstr>Prof. Subodh Wagle, IIT Bombay</vt:lpstr>
      <vt:lpstr>Dr. Subodh Wagle: Brief Introduction</vt:lpstr>
      <vt:lpstr>Course Rationale and Key Features . . . 1</vt:lpstr>
      <vt:lpstr>Course Rationale and Key Features . . . 2</vt:lpstr>
      <vt:lpstr>Course Rationale and Key Features . . . 3</vt:lpstr>
      <vt:lpstr>Course Rationale and Key Features . . . 4</vt:lpstr>
      <vt:lpstr>Course Contents: Main Topics in the Syllabus (Planned)</vt:lpstr>
      <vt:lpstr>Course Structure</vt:lpstr>
      <vt:lpstr>Course Proceedings . . . 1</vt:lpstr>
      <vt:lpstr>Readings and Text Books</vt:lpstr>
      <vt:lpstr>Class Prep Note : Reflections on “Development and Me” . . . 1</vt:lpstr>
      <vt:lpstr>Class Prep Note : Reflections on “Development and Me” . . . 2</vt:lpstr>
      <vt:lpstr>Initial Assignment: Reflective Note: Development and Me . . . 3</vt:lpstr>
      <vt:lpstr>Class Prep Note : Reflections on “Development and Me” . . . 4</vt:lpstr>
      <vt:lpstr>Class Prep Note : Reflections on “Development and Me” . . . 5</vt:lpstr>
      <vt:lpstr>Assessment Scheme (Tentative)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Subodh Wagle, IIT Bombay</dc:title>
  <dc:creator>Microsoft Office User</dc:creator>
  <cp:lastModifiedBy>Subodh Wagle</cp:lastModifiedBy>
  <cp:revision>47</cp:revision>
  <dcterms:created xsi:type="dcterms:W3CDTF">2020-08-13T03:23:32Z</dcterms:created>
  <dcterms:modified xsi:type="dcterms:W3CDTF">2024-07-30T03:36:27Z</dcterms:modified>
</cp:coreProperties>
</file>