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331" r:id="rId3"/>
    <p:sldId id="290" r:id="rId4"/>
    <p:sldId id="339" r:id="rId5"/>
    <p:sldId id="334" r:id="rId6"/>
    <p:sldId id="335" r:id="rId7"/>
    <p:sldId id="277" r:id="rId8"/>
    <p:sldId id="302" r:id="rId9"/>
    <p:sldId id="340" r:id="rId10"/>
    <p:sldId id="343" r:id="rId11"/>
    <p:sldId id="344" r:id="rId12"/>
    <p:sldId id="348" r:id="rId13"/>
    <p:sldId id="349" r:id="rId14"/>
    <p:sldId id="350" r:id="rId15"/>
    <p:sldId id="351" r:id="rId16"/>
    <p:sldId id="352" r:id="rId17"/>
    <p:sldId id="292" r:id="rId18"/>
    <p:sldId id="353" r:id="rId19"/>
    <p:sldId id="354" r:id="rId20"/>
    <p:sldId id="293" r:id="rId21"/>
    <p:sldId id="303" r:id="rId22"/>
    <p:sldId id="304" r:id="rId23"/>
    <p:sldId id="332" r:id="rId24"/>
    <p:sldId id="307" r:id="rId25"/>
    <p:sldId id="305" r:id="rId26"/>
    <p:sldId id="275" r:id="rId27"/>
    <p:sldId id="336" r:id="rId28"/>
    <p:sldId id="33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2A"/>
    <a:srgbClr val="FFBD54"/>
    <a:srgbClr val="0C4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259"/>
    <p:restoredTop sz="94651"/>
  </p:normalViewPr>
  <p:slideViewPr>
    <p:cSldViewPr snapToGrid="0" snapToObjects="1">
      <p:cViewPr varScale="1">
        <p:scale>
          <a:sx n="119" d="100"/>
          <a:sy n="119" d="100"/>
        </p:scale>
        <p:origin x="848"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9F27-7F24-BE42-A26F-98289ABC4E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4F1D120-BFCF-4742-BDFD-5F16E2BBF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4F6F47-B7DB-964C-B98B-AE647D4EC3B5}"/>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1DBAFC70-C4BB-F742-B976-28E4278DD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9F33F-6755-0A42-ABA0-4DDA03BE1321}"/>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201459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0ABC-2ED1-6149-B3DA-C3F58BB5317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8A801C-1054-6944-A8AE-C5DCBE0B0A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41320B-4BD8-344F-97D5-7992DCD2A15B}"/>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66C123B4-BC67-CB44-BE25-9D6991BC0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3670F-09CC-1E4A-8352-FC7E411524B1}"/>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4432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D99BC-0C52-D34E-916C-6CEF75F49B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03EE77-5573-E044-BE4B-FB1BF5A3BB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BB4028-8359-D84F-8D3C-945FCAA61A6A}"/>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E0950AD2-4B02-4144-9955-64882A007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2A0CE-EE54-B94E-BC95-7DBB7583E7B7}"/>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25161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2AA2-F23D-F141-B657-8C1E762AAA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954DD9-2318-BF46-B252-B9E67C8C79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46A686-6AE7-2B4A-94C2-D371881C8692}"/>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73992E3F-A029-2C46-B5B3-448E4AE34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2422A-8AB8-904F-9558-6044370AE5FB}"/>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74518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1F50-F6A9-A649-90E5-088CEEFBAE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324C65-5DB6-2B4E-8E29-67B5ECD00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7111F6-2D6A-C243-AC06-4109FAD362FD}"/>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58A4ED47-DEBD-5C4A-9E8C-BB9D2F229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4900D-F797-4F42-A947-B08B4CF4D0EF}"/>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281836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B7D2-D555-F64D-8B24-C062CD77B3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87273E-E9B7-4045-B0A9-33DBC76062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69F1FD-8493-6244-ABAE-E98BF2510F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248254E-6B07-B240-9DEF-7E326E16F037}"/>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6" name="Footer Placeholder 5">
            <a:extLst>
              <a:ext uri="{FF2B5EF4-FFF2-40B4-BE49-F238E27FC236}">
                <a16:creationId xmlns:a16="http://schemas.microsoft.com/office/drawing/2014/main" id="{C5D01081-8C0B-7D45-BBD4-3900D8556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00D0E-5450-1549-BF0E-C2EFC621BE1D}"/>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74870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242B-3993-2445-ACEF-CB28F5D82C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FA84F3-95D2-C34F-AD61-9AE0DFF21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22039D-4D73-F34A-A09E-D6A124AD3B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52B18BF-89E7-4541-9138-D4677A74F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6D2F20-61B1-6344-ACCA-EE6F99D3E2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1B03876-32FB-364B-A43E-98295F16AE29}"/>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8" name="Footer Placeholder 7">
            <a:extLst>
              <a:ext uri="{FF2B5EF4-FFF2-40B4-BE49-F238E27FC236}">
                <a16:creationId xmlns:a16="http://schemas.microsoft.com/office/drawing/2014/main" id="{654B155C-5FFE-4C4D-A8F5-553253223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B7A63-6BA3-2946-BF08-4B0F4DD5A6FB}"/>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80461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2789-0D46-7744-A047-B02F554A75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B4E5921-1FBD-1D46-BBC8-A0B516236C21}"/>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4" name="Footer Placeholder 3">
            <a:extLst>
              <a:ext uri="{FF2B5EF4-FFF2-40B4-BE49-F238E27FC236}">
                <a16:creationId xmlns:a16="http://schemas.microsoft.com/office/drawing/2014/main" id="{CBCC9BA1-BA7E-0F41-BBEC-CCCD33DCB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6D769-75D4-D64A-8849-83D29E3E49B1}"/>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182630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D7283-E30A-9E42-8E95-012E926ED14F}"/>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3" name="Footer Placeholder 2">
            <a:extLst>
              <a:ext uri="{FF2B5EF4-FFF2-40B4-BE49-F238E27FC236}">
                <a16:creationId xmlns:a16="http://schemas.microsoft.com/office/drawing/2014/main" id="{A438DCF3-E11A-2447-84AA-287CF09250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3F63E-9784-3F47-9674-3FB4B6965DA5}"/>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267425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FBC1-C79C-654F-8830-29B342006A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9FE578-0F5A-764C-B90F-540172261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D98886-63A2-8F4B-A719-6DBAB7F51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BE4804-3437-B345-94CD-3F42B9285A99}"/>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6" name="Footer Placeholder 5">
            <a:extLst>
              <a:ext uri="{FF2B5EF4-FFF2-40B4-BE49-F238E27FC236}">
                <a16:creationId xmlns:a16="http://schemas.microsoft.com/office/drawing/2014/main" id="{5F852240-4C87-2740-B625-D8B880A70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094C7-0974-9841-89A6-DEEFC9918DE4}"/>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321546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69B5-C980-254B-AC91-62311CB4AF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B9A1CE-35FC-2E45-AE66-719C7174C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73BC62E6-C50C-3B42-9614-6C3D588FF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A2E583-6175-5A4F-A2F5-5E6D6EAABCB5}"/>
              </a:ext>
            </a:extLst>
          </p:cNvPr>
          <p:cNvSpPr>
            <a:spLocks noGrp="1"/>
          </p:cNvSpPr>
          <p:nvPr>
            <p:ph type="dt" sz="half" idx="10"/>
          </p:nvPr>
        </p:nvSpPr>
        <p:spPr/>
        <p:txBody>
          <a:bodyPr/>
          <a:lstStyle/>
          <a:p>
            <a:fld id="{20238F17-50F8-F742-B5FC-D45035F25810}" type="datetimeFigureOut">
              <a:rPr lang="en-US" smtClean="0"/>
              <a:t>8/9/24</a:t>
            </a:fld>
            <a:endParaRPr lang="en-US"/>
          </a:p>
        </p:txBody>
      </p:sp>
      <p:sp>
        <p:nvSpPr>
          <p:cNvPr id="6" name="Footer Placeholder 5">
            <a:extLst>
              <a:ext uri="{FF2B5EF4-FFF2-40B4-BE49-F238E27FC236}">
                <a16:creationId xmlns:a16="http://schemas.microsoft.com/office/drawing/2014/main" id="{00D461D0-1269-3B48-9111-BBCBDD6FD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C8C66-6CD6-1842-84EE-F596F44AC79B}"/>
              </a:ext>
            </a:extLst>
          </p:cNvPr>
          <p:cNvSpPr>
            <a:spLocks noGrp="1"/>
          </p:cNvSpPr>
          <p:nvPr>
            <p:ph type="sldNum" sz="quarter" idx="12"/>
          </p:nvPr>
        </p:nvSpPr>
        <p:spPr/>
        <p:txBody>
          <a:bodyPr/>
          <a:lstStyle/>
          <a:p>
            <a:fld id="{0B963591-D443-1244-8B81-26135AFAFF06}" type="slidenum">
              <a:rPr lang="en-US" smtClean="0"/>
              <a:t>‹#›</a:t>
            </a:fld>
            <a:endParaRPr lang="en-US"/>
          </a:p>
        </p:txBody>
      </p:sp>
    </p:spTree>
    <p:extLst>
      <p:ext uri="{BB962C8B-B14F-4D97-AF65-F5344CB8AC3E}">
        <p14:creationId xmlns:p14="http://schemas.microsoft.com/office/powerpoint/2010/main" val="173968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F99B1-E10D-E542-9B81-41A1F513A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7E05EE-0374-D74A-9702-B500BBB03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D14B5A-9384-6E4F-91B9-C38357FDF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38F17-50F8-F742-B5FC-D45035F25810}" type="datetimeFigureOut">
              <a:rPr lang="en-US" smtClean="0"/>
              <a:t>8/9/24</a:t>
            </a:fld>
            <a:endParaRPr lang="en-US"/>
          </a:p>
        </p:txBody>
      </p:sp>
      <p:sp>
        <p:nvSpPr>
          <p:cNvPr id="5" name="Footer Placeholder 4">
            <a:extLst>
              <a:ext uri="{FF2B5EF4-FFF2-40B4-BE49-F238E27FC236}">
                <a16:creationId xmlns:a16="http://schemas.microsoft.com/office/drawing/2014/main" id="{EB7FD556-B1BA-8347-A9F8-F967B1F84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0CF5B-0F8D-0A41-8C75-644AE81FA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63591-D443-1244-8B81-26135AFAFF06}" type="slidenum">
              <a:rPr lang="en-US" smtClean="0"/>
              <a:t>‹#›</a:t>
            </a:fld>
            <a:endParaRPr lang="en-US"/>
          </a:p>
        </p:txBody>
      </p:sp>
    </p:spTree>
    <p:extLst>
      <p:ext uri="{BB962C8B-B14F-4D97-AF65-F5344CB8AC3E}">
        <p14:creationId xmlns:p14="http://schemas.microsoft.com/office/powerpoint/2010/main" val="32566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65548"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4153358"/>
            <a:ext cx="12192000" cy="941158"/>
          </a:xfrm>
          <a:solidFill>
            <a:schemeClr val="bg1"/>
          </a:solidFill>
        </p:spPr>
        <p:txBody>
          <a:bodyPr>
            <a:normAutofit/>
          </a:bodyPr>
          <a:lstStyle/>
          <a:p>
            <a:pPr algn="ctr">
              <a:tabLst>
                <a:tab pos="11241088" algn="l"/>
              </a:tabLst>
            </a:pPr>
            <a:r>
              <a:rPr lang="en-US" sz="2800" dirty="0">
                <a:solidFill>
                  <a:schemeClr val="accent6">
                    <a:lumMod val="50000"/>
                  </a:schemeClr>
                </a:solidFill>
                <a:latin typeface="Trebuchet MS" panose="020B0703020202090204" pitchFamily="34" charset="0"/>
              </a:rPr>
              <a:t>Prof. Subodh Wagle, IIT Bombay</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0" y="508000"/>
            <a:ext cx="12192000" cy="3645357"/>
          </a:xfrm>
        </p:spPr>
        <p:txBody>
          <a:bodyPr>
            <a:normAutofit/>
          </a:bodyPr>
          <a:lstStyle/>
          <a:p>
            <a:pPr marL="0" indent="0" algn="ctr">
              <a:buNone/>
            </a:pPr>
            <a:endParaRPr lang="en-US" sz="2400" dirty="0">
              <a:latin typeface="Trebuchet MS" panose="020B0703020202090204" pitchFamily="34" charset="0"/>
            </a:endParaRPr>
          </a:p>
          <a:p>
            <a:pPr marL="0" indent="0" algn="ctr">
              <a:spcBef>
                <a:spcPts val="0"/>
              </a:spcBef>
              <a:buNone/>
            </a:pPr>
            <a:r>
              <a:rPr lang="en-US" sz="3600" dirty="0">
                <a:solidFill>
                  <a:schemeClr val="bg1"/>
                </a:solidFill>
                <a:latin typeface="Trebuchet MS" panose="020B0703020202090204" pitchFamily="34" charset="0"/>
              </a:rPr>
              <a:t>TD 638: Development Perspectives</a:t>
            </a:r>
          </a:p>
          <a:p>
            <a:pPr marL="0" indent="0" algn="ctr">
              <a:spcBef>
                <a:spcPts val="0"/>
              </a:spcBef>
              <a:buNone/>
            </a:pPr>
            <a:endParaRPr lang="en-US" sz="3600" dirty="0">
              <a:solidFill>
                <a:schemeClr val="bg1"/>
              </a:solidFill>
              <a:latin typeface="Trebuchet MS" panose="020B0703020202090204" pitchFamily="34" charset="0"/>
            </a:endParaRPr>
          </a:p>
          <a:p>
            <a:pPr marL="0" indent="0" algn="ctr">
              <a:spcBef>
                <a:spcPts val="0"/>
              </a:spcBef>
              <a:buNone/>
            </a:pPr>
            <a:r>
              <a:rPr lang="en-US" sz="4400" dirty="0">
                <a:solidFill>
                  <a:schemeClr val="bg1"/>
                </a:solidFill>
                <a:latin typeface="Trebuchet MS" panose="020B0703020202090204" pitchFamily="34" charset="0"/>
              </a:rPr>
              <a:t>History of Social, Economy, Political, Technological Systems</a:t>
            </a:r>
            <a:endParaRPr lang="en-US" sz="3000" dirty="0">
              <a:solidFill>
                <a:schemeClr val="bg1"/>
              </a:solidFill>
              <a:latin typeface="Trebuchet MS" panose="020B0703020202090204" pitchFamily="34" charset="0"/>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46754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1</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734412151"/>
              </p:ext>
            </p:extLst>
          </p:nvPr>
        </p:nvGraphicFramePr>
        <p:xfrm>
          <a:off x="258155" y="1132443"/>
          <a:ext cx="11417538" cy="2788158"/>
        </p:xfrm>
        <a:graphic>
          <a:graphicData uri="http://schemas.openxmlformats.org/drawingml/2006/table">
            <a:tbl>
              <a:tblPr firstRow="1" bandRow="1">
                <a:tableStyleId>{5C22544A-7EE6-4342-B048-85BDC9FD1C3A}</a:tableStyleId>
              </a:tblPr>
              <a:tblGrid>
                <a:gridCol w="2065086">
                  <a:extLst>
                    <a:ext uri="{9D8B030D-6E8A-4147-A177-3AD203B41FA5}">
                      <a16:colId xmlns:a16="http://schemas.microsoft.com/office/drawing/2014/main" val="174387869"/>
                    </a:ext>
                  </a:extLst>
                </a:gridCol>
                <a:gridCol w="4331559">
                  <a:extLst>
                    <a:ext uri="{9D8B030D-6E8A-4147-A177-3AD203B41FA5}">
                      <a16:colId xmlns:a16="http://schemas.microsoft.com/office/drawing/2014/main" val="1640097101"/>
                    </a:ext>
                  </a:extLst>
                </a:gridCol>
                <a:gridCol w="5020893">
                  <a:extLst>
                    <a:ext uri="{9D8B030D-6E8A-4147-A177-3AD203B41FA5}">
                      <a16:colId xmlns:a16="http://schemas.microsoft.com/office/drawing/2014/main" val="175190009"/>
                    </a:ext>
                  </a:extLst>
                </a:gridCol>
              </a:tblGrid>
              <a:tr h="370840">
                <a:tc>
                  <a:txBody>
                    <a:bodyPr/>
                    <a:lstStyle/>
                    <a:p>
                      <a:r>
                        <a:rPr lang="en-US" dirty="0"/>
                        <a:t>Axis of Comparison</a:t>
                      </a:r>
                    </a:p>
                  </a:txBody>
                  <a:tcPr/>
                </a:tc>
                <a:tc>
                  <a:txBody>
                    <a:bodyPr/>
                    <a:lstStyle/>
                    <a:p>
                      <a:pPr algn="ctr"/>
                      <a:r>
                        <a:rPr lang="en-US" dirty="0"/>
                        <a:t>Feudalism</a:t>
                      </a:r>
                    </a:p>
                  </a:txBody>
                  <a:tcPr/>
                </a:tc>
                <a:tc>
                  <a:txBody>
                    <a:bodyPr/>
                    <a:lstStyle/>
                    <a:p>
                      <a:pPr algn="ctr"/>
                      <a:r>
                        <a:rPr lang="en-US" dirty="0"/>
                        <a:t>Capitalism</a:t>
                      </a:r>
                    </a:p>
                  </a:txBody>
                  <a:tcPr/>
                </a:tc>
                <a:extLst>
                  <a:ext uri="{0D108BD9-81ED-4DB2-BD59-A6C34878D82A}">
                    <a16:rowId xmlns:a16="http://schemas.microsoft.com/office/drawing/2014/main" val="3576624580"/>
                  </a:ext>
                </a:extLst>
              </a:tr>
              <a:tr h="370840">
                <a:tc>
                  <a:txBody>
                    <a:bodyPr/>
                    <a:lstStyle/>
                    <a:p>
                      <a:r>
                        <a:rPr lang="en-US" dirty="0"/>
                        <a:t>Human Habitation</a:t>
                      </a:r>
                    </a:p>
                  </a:txBody>
                  <a:tcPr/>
                </a:tc>
                <a:tc>
                  <a:txBody>
                    <a:bodyPr/>
                    <a:lstStyle/>
                    <a:p>
                      <a:pPr>
                        <a:lnSpc>
                          <a:spcPct val="130000"/>
                        </a:lnSpc>
                        <a:spcAft>
                          <a:spcPts val="600"/>
                        </a:spcAft>
                      </a:pPr>
                      <a:r>
                        <a:rPr lang="en-IN" sz="1800" dirty="0">
                          <a:solidFill>
                            <a:schemeClr val="tx1"/>
                          </a:solidFill>
                        </a:rPr>
                        <a:t>Most people </a:t>
                      </a:r>
                      <a:r>
                        <a:rPr lang="en-IN" sz="1800" b="1" i="1" dirty="0">
                          <a:solidFill>
                            <a:schemeClr val="tx1"/>
                          </a:solidFill>
                        </a:rPr>
                        <a:t>lived in </a:t>
                      </a:r>
                      <a:r>
                        <a:rPr lang="en-IN" sz="1800" dirty="0">
                          <a:solidFill>
                            <a:schemeClr val="tx1"/>
                          </a:solidFill>
                        </a:rPr>
                        <a:t>rural areas</a:t>
                      </a:r>
                      <a:endParaRPr lang="en-US" dirty="0">
                        <a:solidFill>
                          <a:schemeClr val="tx1"/>
                        </a:solidFill>
                      </a:endParaRPr>
                    </a:p>
                  </a:txBody>
                  <a:tcPr/>
                </a:tc>
                <a:tc>
                  <a:txBody>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lang="en-IN" sz="1800" dirty="0">
                          <a:solidFill>
                            <a:schemeClr val="tx1"/>
                          </a:solidFill>
                        </a:rPr>
                        <a:t>Most people </a:t>
                      </a:r>
                      <a:r>
                        <a:rPr lang="en-IN" sz="1800" b="1" i="1" dirty="0">
                          <a:solidFill>
                            <a:schemeClr val="tx1"/>
                          </a:solidFill>
                        </a:rPr>
                        <a:t>live in </a:t>
                      </a:r>
                      <a:r>
                        <a:rPr lang="en-IN" sz="1800" dirty="0">
                          <a:solidFill>
                            <a:schemeClr val="tx1"/>
                          </a:solidFill>
                        </a:rPr>
                        <a:t>urban areas</a:t>
                      </a:r>
                      <a:endParaRPr lang="en-US" dirty="0">
                        <a:solidFill>
                          <a:schemeClr val="tx1"/>
                        </a:solidFill>
                      </a:endParaRPr>
                    </a:p>
                  </a:txBody>
                  <a:tcPr/>
                </a:tc>
                <a:extLst>
                  <a:ext uri="{0D108BD9-81ED-4DB2-BD59-A6C34878D82A}">
                    <a16:rowId xmlns:a16="http://schemas.microsoft.com/office/drawing/2014/main" val="1229785523"/>
                  </a:ext>
                </a:extLst>
              </a:tr>
              <a:tr h="370840">
                <a:tc>
                  <a:txBody>
                    <a:bodyPr/>
                    <a:lstStyle/>
                    <a:p>
                      <a:r>
                        <a:rPr lang="en-US" dirty="0"/>
                        <a:t>Social Organization</a:t>
                      </a:r>
                    </a:p>
                  </a:txBody>
                  <a:tcPr/>
                </a:tc>
                <a:tc>
                  <a:txBody>
                    <a:bodyPr/>
                    <a:lstStyle/>
                    <a:p>
                      <a:pPr marL="285750" indent="-285750">
                        <a:lnSpc>
                          <a:spcPct val="130000"/>
                        </a:lnSpc>
                        <a:spcAft>
                          <a:spcPts val="600"/>
                        </a:spcAft>
                        <a:buFont typeface="Arial" panose="020B0604020202020204" pitchFamily="34" charset="0"/>
                        <a:buChar char="•"/>
                      </a:pPr>
                      <a:r>
                        <a:rPr lang="en-IN" sz="1800" dirty="0">
                          <a:solidFill>
                            <a:schemeClr val="tx1"/>
                          </a:solidFill>
                        </a:rPr>
                        <a:t>In</a:t>
                      </a:r>
                      <a:r>
                        <a:rPr lang="en-IN" sz="1800" b="1" i="1" dirty="0">
                          <a:solidFill>
                            <a:schemeClr val="tx1"/>
                          </a:solidFill>
                        </a:rPr>
                        <a:t> large size families </a:t>
                      </a:r>
                      <a:r>
                        <a:rPr lang="en-IN" sz="1800" dirty="0">
                          <a:solidFill>
                            <a:schemeClr val="tx1"/>
                          </a:solidFill>
                        </a:rPr>
                        <a:t>and</a:t>
                      </a:r>
                      <a:r>
                        <a:rPr lang="en-IN" sz="1800" b="1" i="1" dirty="0">
                          <a:solidFill>
                            <a:schemeClr val="tx1"/>
                          </a:solidFill>
                        </a:rPr>
                        <a:t> clans and </a:t>
                      </a:r>
                    </a:p>
                    <a:p>
                      <a:pPr marL="285750" indent="-285750">
                        <a:lnSpc>
                          <a:spcPct val="130000"/>
                        </a:lnSpc>
                        <a:spcAft>
                          <a:spcPts val="600"/>
                        </a:spcAft>
                        <a:buFont typeface="Arial" panose="020B0604020202020204" pitchFamily="34" charset="0"/>
                        <a:buChar char="•"/>
                      </a:pPr>
                      <a:r>
                        <a:rPr lang="en-IN" sz="1800" b="1" i="1" dirty="0">
                          <a:solidFill>
                            <a:schemeClr val="tx1"/>
                          </a:solidFill>
                        </a:rPr>
                        <a:t>Controlled by social customs</a:t>
                      </a:r>
                      <a:r>
                        <a:rPr lang="en-IN" sz="1800" dirty="0">
                          <a:solidFill>
                            <a:schemeClr val="tx1"/>
                          </a:solidFill>
                        </a:rPr>
                        <a:t>/ </a:t>
                      </a:r>
                      <a:r>
                        <a:rPr lang="en-IN" sz="1800" b="1" i="1" dirty="0">
                          <a:solidFill>
                            <a:schemeClr val="tx1"/>
                          </a:solidFill>
                        </a:rPr>
                        <a:t>religious beliefs </a:t>
                      </a:r>
                      <a:r>
                        <a:rPr lang="en-IN" sz="1800" dirty="0">
                          <a:solidFill>
                            <a:schemeClr val="tx1"/>
                          </a:solidFill>
                        </a:rPr>
                        <a:t>strictly controlled by the </a:t>
                      </a:r>
                      <a:r>
                        <a:rPr lang="en-IN" sz="1800" b="1" i="1" dirty="0">
                          <a:solidFill>
                            <a:schemeClr val="tx1"/>
                          </a:solidFill>
                        </a:rPr>
                        <a:t>Church </a:t>
                      </a:r>
                    </a:p>
                    <a:p>
                      <a:pPr marL="285750" indent="-285750">
                        <a:lnSpc>
                          <a:spcPct val="130000"/>
                        </a:lnSpc>
                        <a:spcAft>
                          <a:spcPts val="600"/>
                        </a:spcAft>
                        <a:buFont typeface="Arial" panose="020B0604020202020204" pitchFamily="34" charset="0"/>
                        <a:buChar char="•"/>
                      </a:pPr>
                      <a:r>
                        <a:rPr lang="en-IN" sz="1800" b="1" i="1" dirty="0">
                          <a:solidFill>
                            <a:schemeClr val="tx1"/>
                          </a:solidFill>
                        </a:rPr>
                        <a:t>constraining Economic Activities and Markets</a:t>
                      </a:r>
                      <a:endParaRPr lang="en-US" dirty="0">
                        <a:solidFill>
                          <a:schemeClr val="tx1"/>
                        </a:solidFill>
                      </a:endParaRPr>
                    </a:p>
                  </a:txBody>
                  <a:tcPr/>
                </a:tc>
                <a:tc>
                  <a:txBody>
                    <a:bodyPr/>
                    <a:lstStyle/>
                    <a:p>
                      <a:pPr marL="285750" indent="-285750" algn="l" defTabSz="914400" rtl="0" eaLnBrk="1" latinLnBrk="0" hangingPunct="1">
                        <a:lnSpc>
                          <a:spcPct val="130000"/>
                        </a:lnSpc>
                        <a:spcAft>
                          <a:spcPts val="600"/>
                        </a:spcAft>
                        <a:buFont typeface="Arial" panose="020B0604020202020204" pitchFamily="34" charset="0"/>
                        <a:buChar char="•"/>
                      </a:pPr>
                      <a:r>
                        <a:rPr lang="en-IN" sz="1800" b="1" i="1" dirty="0">
                          <a:solidFill>
                            <a:schemeClr val="tx1"/>
                          </a:solidFill>
                        </a:rPr>
                        <a:t>N</a:t>
                      </a:r>
                      <a:r>
                        <a:rPr lang="en-IN" sz="1800" b="1" i="1" kern="1200" dirty="0">
                          <a:solidFill>
                            <a:schemeClr val="tx1"/>
                          </a:solidFill>
                          <a:latin typeface="+mn-lt"/>
                          <a:ea typeface="+mn-ea"/>
                          <a:cs typeface="+mn-cs"/>
                        </a:rPr>
                        <a:t>uclear</a:t>
                      </a:r>
                      <a:r>
                        <a:rPr lang="en-IN" sz="1800" b="0" i="0" kern="1200" dirty="0">
                          <a:solidFill>
                            <a:schemeClr val="tx1"/>
                          </a:solidFill>
                          <a:latin typeface="+mn-lt"/>
                          <a:ea typeface="+mn-ea"/>
                          <a:cs typeface="+mn-cs"/>
                        </a:rPr>
                        <a:t> Families</a:t>
                      </a:r>
                      <a:r>
                        <a:rPr lang="en-IN" sz="1800" kern="1200" dirty="0">
                          <a:solidFill>
                            <a:schemeClr val="tx1"/>
                          </a:solidFill>
                          <a:latin typeface="+mn-lt"/>
                          <a:ea typeface="+mn-ea"/>
                          <a:cs typeface="+mn-cs"/>
                        </a:rPr>
                        <a:t>, Weak Bonds within clans</a:t>
                      </a:r>
                    </a:p>
                    <a:p>
                      <a:pPr marL="285750" indent="-285750" algn="l" defTabSz="914400" rtl="0" eaLnBrk="1" latinLnBrk="0" hangingPunct="1">
                        <a:lnSpc>
                          <a:spcPct val="130000"/>
                        </a:lnSpc>
                        <a:spcAft>
                          <a:spcPts val="600"/>
                        </a:spcAft>
                        <a:buFont typeface="Arial" panose="020B0604020202020204" pitchFamily="34" charset="0"/>
                        <a:buChar char="•"/>
                      </a:pPr>
                      <a:r>
                        <a:rPr lang="en-IN" sz="1800" kern="1200" dirty="0">
                          <a:solidFill>
                            <a:schemeClr val="tx1"/>
                          </a:solidFill>
                          <a:latin typeface="+mn-lt"/>
                          <a:ea typeface="+mn-ea"/>
                          <a:cs typeface="+mn-cs"/>
                        </a:rPr>
                        <a:t>Social customs/ religious beliefs </a:t>
                      </a:r>
                      <a:r>
                        <a:rPr lang="en-IN" sz="1800" b="1" i="1" kern="1200" dirty="0">
                          <a:solidFill>
                            <a:schemeClr val="tx1"/>
                          </a:solidFill>
                          <a:latin typeface="+mn-lt"/>
                          <a:ea typeface="+mn-ea"/>
                          <a:cs typeface="+mn-cs"/>
                        </a:rPr>
                        <a:t>were changed to serve </a:t>
                      </a:r>
                      <a:r>
                        <a:rPr lang="en-IN" sz="1800" kern="1200" dirty="0">
                          <a:solidFill>
                            <a:schemeClr val="tx1"/>
                          </a:solidFill>
                          <a:latin typeface="+mn-lt"/>
                          <a:ea typeface="+mn-ea"/>
                          <a:cs typeface="+mn-cs"/>
                        </a:rPr>
                        <a:t>Capital and the Market rather than constrain them.</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val="3028591550"/>
                  </a:ext>
                </a:extLst>
              </a:tr>
            </a:tbl>
          </a:graphicData>
        </a:graphic>
      </p:graphicFrame>
    </p:spTree>
    <p:extLst>
      <p:ext uri="{BB962C8B-B14F-4D97-AF65-F5344CB8AC3E}">
        <p14:creationId xmlns:p14="http://schemas.microsoft.com/office/powerpoint/2010/main" val="126915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1</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3493814928"/>
              </p:ext>
            </p:extLst>
          </p:nvPr>
        </p:nvGraphicFramePr>
        <p:xfrm>
          <a:off x="258155" y="1132443"/>
          <a:ext cx="11417538" cy="4710049"/>
        </p:xfrm>
        <a:graphic>
          <a:graphicData uri="http://schemas.openxmlformats.org/drawingml/2006/table">
            <a:tbl>
              <a:tblPr firstRow="1" bandRow="1">
                <a:tableStyleId>{5C22544A-7EE6-4342-B048-85BDC9FD1C3A}</a:tableStyleId>
              </a:tblPr>
              <a:tblGrid>
                <a:gridCol w="2065086">
                  <a:extLst>
                    <a:ext uri="{9D8B030D-6E8A-4147-A177-3AD203B41FA5}">
                      <a16:colId xmlns:a16="http://schemas.microsoft.com/office/drawing/2014/main" val="174387869"/>
                    </a:ext>
                  </a:extLst>
                </a:gridCol>
                <a:gridCol w="4331559">
                  <a:extLst>
                    <a:ext uri="{9D8B030D-6E8A-4147-A177-3AD203B41FA5}">
                      <a16:colId xmlns:a16="http://schemas.microsoft.com/office/drawing/2014/main" val="1640097101"/>
                    </a:ext>
                  </a:extLst>
                </a:gridCol>
                <a:gridCol w="5020893">
                  <a:extLst>
                    <a:ext uri="{9D8B030D-6E8A-4147-A177-3AD203B41FA5}">
                      <a16:colId xmlns:a16="http://schemas.microsoft.com/office/drawing/2014/main" val="175190009"/>
                    </a:ext>
                  </a:extLst>
                </a:gridCol>
              </a:tblGrid>
              <a:tr h="370840">
                <a:tc>
                  <a:txBody>
                    <a:bodyPr/>
                    <a:lstStyle/>
                    <a:p>
                      <a:r>
                        <a:rPr lang="en-US" dirty="0"/>
                        <a:t>Axis of Comparison</a:t>
                      </a:r>
                    </a:p>
                  </a:txBody>
                  <a:tcPr/>
                </a:tc>
                <a:tc>
                  <a:txBody>
                    <a:bodyPr/>
                    <a:lstStyle/>
                    <a:p>
                      <a:pPr algn="ctr"/>
                      <a:r>
                        <a:rPr lang="en-US" dirty="0"/>
                        <a:t>Feudalism</a:t>
                      </a:r>
                    </a:p>
                  </a:txBody>
                  <a:tcPr/>
                </a:tc>
                <a:tc>
                  <a:txBody>
                    <a:bodyPr/>
                    <a:lstStyle/>
                    <a:p>
                      <a:pPr algn="ctr"/>
                      <a:r>
                        <a:rPr lang="en-US" dirty="0"/>
                        <a:t>Capitalism</a:t>
                      </a:r>
                    </a:p>
                  </a:txBody>
                  <a:tcPr/>
                </a:tc>
                <a:extLst>
                  <a:ext uri="{0D108BD9-81ED-4DB2-BD59-A6C34878D82A}">
                    <a16:rowId xmlns:a16="http://schemas.microsoft.com/office/drawing/2014/main" val="3576624580"/>
                  </a:ext>
                </a:extLst>
              </a:tr>
              <a:tr h="370840">
                <a:tc>
                  <a:txBody>
                    <a:bodyPr/>
                    <a:lstStyle/>
                    <a:p>
                      <a:r>
                        <a:rPr lang="en-US" dirty="0"/>
                        <a:t>Human Habitation</a:t>
                      </a:r>
                    </a:p>
                  </a:txBody>
                  <a:tcPr/>
                </a:tc>
                <a:tc>
                  <a:txBody>
                    <a:bodyPr/>
                    <a:lstStyle/>
                    <a:p>
                      <a:pPr>
                        <a:lnSpc>
                          <a:spcPct val="130000"/>
                        </a:lnSpc>
                        <a:spcAft>
                          <a:spcPts val="600"/>
                        </a:spcAft>
                      </a:pPr>
                      <a:r>
                        <a:rPr lang="en-IN" sz="1800" dirty="0">
                          <a:solidFill>
                            <a:schemeClr val="tx1"/>
                          </a:solidFill>
                        </a:rPr>
                        <a:t>Most people </a:t>
                      </a:r>
                      <a:r>
                        <a:rPr lang="en-IN" sz="1800" b="1" i="1" dirty="0">
                          <a:solidFill>
                            <a:schemeClr val="tx1"/>
                          </a:solidFill>
                        </a:rPr>
                        <a:t>lived in </a:t>
                      </a:r>
                      <a:r>
                        <a:rPr lang="en-IN" sz="1800" dirty="0">
                          <a:solidFill>
                            <a:schemeClr val="tx1"/>
                          </a:solidFill>
                        </a:rPr>
                        <a:t>rural areas</a:t>
                      </a:r>
                      <a:endParaRPr lang="en-US" dirty="0">
                        <a:solidFill>
                          <a:schemeClr val="tx1"/>
                        </a:solidFill>
                      </a:endParaRPr>
                    </a:p>
                  </a:txBody>
                  <a:tcPr/>
                </a:tc>
                <a:tc>
                  <a:txBody>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lang="en-IN" sz="1800" dirty="0">
                          <a:solidFill>
                            <a:schemeClr val="tx1"/>
                          </a:solidFill>
                        </a:rPr>
                        <a:t>Most people </a:t>
                      </a:r>
                      <a:r>
                        <a:rPr lang="en-IN" sz="1800" b="1" i="1" dirty="0">
                          <a:solidFill>
                            <a:schemeClr val="tx1"/>
                          </a:solidFill>
                        </a:rPr>
                        <a:t>live in </a:t>
                      </a:r>
                      <a:r>
                        <a:rPr lang="en-IN" sz="1800" dirty="0">
                          <a:solidFill>
                            <a:schemeClr val="tx1"/>
                          </a:solidFill>
                        </a:rPr>
                        <a:t>urban areas</a:t>
                      </a:r>
                      <a:endParaRPr lang="en-US" dirty="0">
                        <a:solidFill>
                          <a:schemeClr val="tx1"/>
                        </a:solidFill>
                      </a:endParaRPr>
                    </a:p>
                  </a:txBody>
                  <a:tcPr/>
                </a:tc>
                <a:extLst>
                  <a:ext uri="{0D108BD9-81ED-4DB2-BD59-A6C34878D82A}">
                    <a16:rowId xmlns:a16="http://schemas.microsoft.com/office/drawing/2014/main" val="1229785523"/>
                  </a:ext>
                </a:extLst>
              </a:tr>
              <a:tr h="370840">
                <a:tc>
                  <a:txBody>
                    <a:bodyPr/>
                    <a:lstStyle/>
                    <a:p>
                      <a:r>
                        <a:rPr lang="en-US" dirty="0"/>
                        <a:t>Social Organization</a:t>
                      </a:r>
                    </a:p>
                  </a:txBody>
                  <a:tcPr/>
                </a:tc>
                <a:tc>
                  <a:txBody>
                    <a:bodyPr/>
                    <a:lstStyle/>
                    <a:p>
                      <a:pPr marL="285750" indent="-285750">
                        <a:lnSpc>
                          <a:spcPct val="130000"/>
                        </a:lnSpc>
                        <a:spcAft>
                          <a:spcPts val="600"/>
                        </a:spcAft>
                        <a:buFont typeface="Arial" panose="020B0604020202020204" pitchFamily="34" charset="0"/>
                        <a:buChar char="•"/>
                      </a:pPr>
                      <a:r>
                        <a:rPr lang="en-IN" sz="1800" dirty="0">
                          <a:solidFill>
                            <a:schemeClr val="tx1"/>
                          </a:solidFill>
                        </a:rPr>
                        <a:t>In</a:t>
                      </a:r>
                      <a:r>
                        <a:rPr lang="en-IN" sz="1800" b="1" i="1" dirty="0">
                          <a:solidFill>
                            <a:schemeClr val="tx1"/>
                          </a:solidFill>
                        </a:rPr>
                        <a:t> large size families </a:t>
                      </a:r>
                      <a:r>
                        <a:rPr lang="en-IN" sz="1800" dirty="0">
                          <a:solidFill>
                            <a:schemeClr val="tx1"/>
                          </a:solidFill>
                        </a:rPr>
                        <a:t>and</a:t>
                      </a:r>
                      <a:r>
                        <a:rPr lang="en-IN" sz="1800" b="1" i="1" dirty="0">
                          <a:solidFill>
                            <a:schemeClr val="tx1"/>
                          </a:solidFill>
                        </a:rPr>
                        <a:t> clans and </a:t>
                      </a:r>
                    </a:p>
                    <a:p>
                      <a:pPr marL="285750" indent="-285750">
                        <a:lnSpc>
                          <a:spcPct val="130000"/>
                        </a:lnSpc>
                        <a:spcAft>
                          <a:spcPts val="600"/>
                        </a:spcAft>
                        <a:buFont typeface="Arial" panose="020B0604020202020204" pitchFamily="34" charset="0"/>
                        <a:buChar char="•"/>
                      </a:pPr>
                      <a:r>
                        <a:rPr lang="en-IN" sz="1800" b="1" i="1" dirty="0">
                          <a:solidFill>
                            <a:schemeClr val="tx1"/>
                          </a:solidFill>
                        </a:rPr>
                        <a:t>Controlled by social customs</a:t>
                      </a:r>
                      <a:r>
                        <a:rPr lang="en-IN" sz="1800" dirty="0">
                          <a:solidFill>
                            <a:schemeClr val="tx1"/>
                          </a:solidFill>
                        </a:rPr>
                        <a:t>/ </a:t>
                      </a:r>
                      <a:r>
                        <a:rPr lang="en-IN" sz="1800" b="1" i="1" dirty="0">
                          <a:solidFill>
                            <a:schemeClr val="tx1"/>
                          </a:solidFill>
                        </a:rPr>
                        <a:t>religious beliefs </a:t>
                      </a:r>
                      <a:r>
                        <a:rPr lang="en-IN" sz="1800" dirty="0">
                          <a:solidFill>
                            <a:schemeClr val="tx1"/>
                          </a:solidFill>
                        </a:rPr>
                        <a:t>strictly controlled by the </a:t>
                      </a:r>
                      <a:r>
                        <a:rPr lang="en-IN" sz="1800" b="1" i="1" dirty="0">
                          <a:solidFill>
                            <a:schemeClr val="tx1"/>
                          </a:solidFill>
                        </a:rPr>
                        <a:t>Church </a:t>
                      </a:r>
                    </a:p>
                    <a:p>
                      <a:pPr marL="285750" indent="-285750">
                        <a:lnSpc>
                          <a:spcPct val="130000"/>
                        </a:lnSpc>
                        <a:spcAft>
                          <a:spcPts val="600"/>
                        </a:spcAft>
                        <a:buFont typeface="Arial" panose="020B0604020202020204" pitchFamily="34" charset="0"/>
                        <a:buChar char="•"/>
                      </a:pPr>
                      <a:r>
                        <a:rPr lang="en-IN" sz="1800" b="1" i="1" dirty="0">
                          <a:solidFill>
                            <a:schemeClr val="tx1"/>
                          </a:solidFill>
                        </a:rPr>
                        <a:t>constraining Economic Activities and Markets</a:t>
                      </a:r>
                      <a:endParaRPr lang="en-US" dirty="0">
                        <a:solidFill>
                          <a:schemeClr val="tx1"/>
                        </a:solidFill>
                      </a:endParaRPr>
                    </a:p>
                  </a:txBody>
                  <a:tcPr/>
                </a:tc>
                <a:tc>
                  <a:txBody>
                    <a:bodyPr/>
                    <a:lstStyle/>
                    <a:p>
                      <a:pPr marL="285750" indent="-285750" algn="l" defTabSz="914400" rtl="0" eaLnBrk="1" latinLnBrk="0" hangingPunct="1">
                        <a:lnSpc>
                          <a:spcPct val="130000"/>
                        </a:lnSpc>
                        <a:spcAft>
                          <a:spcPts val="600"/>
                        </a:spcAft>
                        <a:buFont typeface="Arial" panose="020B0604020202020204" pitchFamily="34" charset="0"/>
                        <a:buChar char="•"/>
                      </a:pPr>
                      <a:r>
                        <a:rPr lang="en-IN" sz="1800" b="1" i="1" dirty="0">
                          <a:solidFill>
                            <a:schemeClr val="tx1"/>
                          </a:solidFill>
                        </a:rPr>
                        <a:t>N</a:t>
                      </a:r>
                      <a:r>
                        <a:rPr lang="en-IN" sz="1800" b="1" i="1" kern="1200" dirty="0">
                          <a:solidFill>
                            <a:schemeClr val="tx1"/>
                          </a:solidFill>
                          <a:latin typeface="+mn-lt"/>
                          <a:ea typeface="+mn-ea"/>
                          <a:cs typeface="+mn-cs"/>
                        </a:rPr>
                        <a:t>uclear</a:t>
                      </a:r>
                      <a:r>
                        <a:rPr lang="en-IN" sz="1800" b="0" i="0" kern="1200" dirty="0">
                          <a:solidFill>
                            <a:schemeClr val="tx1"/>
                          </a:solidFill>
                          <a:latin typeface="+mn-lt"/>
                          <a:ea typeface="+mn-ea"/>
                          <a:cs typeface="+mn-cs"/>
                        </a:rPr>
                        <a:t> Families</a:t>
                      </a:r>
                      <a:r>
                        <a:rPr lang="en-IN" sz="1800" kern="1200" dirty="0">
                          <a:solidFill>
                            <a:schemeClr val="tx1"/>
                          </a:solidFill>
                          <a:latin typeface="+mn-lt"/>
                          <a:ea typeface="+mn-ea"/>
                          <a:cs typeface="+mn-cs"/>
                        </a:rPr>
                        <a:t>, Weak Bonds within clans</a:t>
                      </a:r>
                    </a:p>
                    <a:p>
                      <a:pPr marL="285750" indent="-285750" algn="l" defTabSz="914400" rtl="0" eaLnBrk="1" latinLnBrk="0" hangingPunct="1">
                        <a:lnSpc>
                          <a:spcPct val="130000"/>
                        </a:lnSpc>
                        <a:spcAft>
                          <a:spcPts val="600"/>
                        </a:spcAft>
                        <a:buFont typeface="Arial" panose="020B0604020202020204" pitchFamily="34" charset="0"/>
                        <a:buChar char="•"/>
                      </a:pPr>
                      <a:r>
                        <a:rPr lang="en-IN" sz="1800" kern="1200" dirty="0">
                          <a:solidFill>
                            <a:schemeClr val="tx1"/>
                          </a:solidFill>
                          <a:latin typeface="+mn-lt"/>
                          <a:ea typeface="+mn-ea"/>
                          <a:cs typeface="+mn-cs"/>
                        </a:rPr>
                        <a:t>Social customs/ religious beliefs </a:t>
                      </a:r>
                      <a:r>
                        <a:rPr lang="en-IN" sz="1800" b="1" i="1" kern="1200" dirty="0">
                          <a:solidFill>
                            <a:schemeClr val="tx1"/>
                          </a:solidFill>
                          <a:latin typeface="+mn-lt"/>
                          <a:ea typeface="+mn-ea"/>
                          <a:cs typeface="+mn-cs"/>
                        </a:rPr>
                        <a:t>were changed to serve </a:t>
                      </a:r>
                      <a:r>
                        <a:rPr lang="en-IN" sz="1800" kern="1200" dirty="0">
                          <a:solidFill>
                            <a:schemeClr val="tx1"/>
                          </a:solidFill>
                          <a:latin typeface="+mn-lt"/>
                          <a:ea typeface="+mn-ea"/>
                          <a:cs typeface="+mn-cs"/>
                        </a:rPr>
                        <a:t>Capital and the Market rather than constrain them.</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val="3028591550"/>
                  </a:ext>
                </a:extLst>
              </a:tr>
              <a:tr h="370840">
                <a:tc>
                  <a:txBody>
                    <a:bodyPr/>
                    <a:lstStyle/>
                    <a:p>
                      <a:pPr marL="0" algn="l" defTabSz="914400" rtl="0" eaLnBrk="1" latinLnBrk="0" hangingPunct="1"/>
                      <a:r>
                        <a:rPr lang="en-IN" sz="1800" kern="1200" dirty="0">
                          <a:solidFill>
                            <a:schemeClr val="dk1"/>
                          </a:solidFill>
                          <a:latin typeface="+mn-lt"/>
                          <a:ea typeface="+mn-ea"/>
                          <a:cs typeface="+mn-cs"/>
                        </a:rPr>
                        <a:t>Political </a:t>
                      </a:r>
                      <a:r>
                        <a:rPr lang="en-US" sz="1800" kern="1200" dirty="0">
                          <a:solidFill>
                            <a:schemeClr val="dk1"/>
                          </a:solidFill>
                          <a:latin typeface="+mn-lt"/>
                          <a:ea typeface="+mn-ea"/>
                          <a:cs typeface="+mn-cs"/>
                        </a:rPr>
                        <a:t>Organization</a:t>
                      </a:r>
                    </a:p>
                  </a:txBody>
                  <a:tcPr/>
                </a:tc>
                <a:tc>
                  <a:txBody>
                    <a:bodyPr/>
                    <a:lstStyle/>
                    <a:p>
                      <a:pPr marL="285750" marR="0" lvl="0" indent="-285750" algn="l" defTabSz="914400" rtl="0" eaLnBrk="1" fontAlgn="auto" latinLnBrk="0" hangingPunct="1">
                        <a:lnSpc>
                          <a:spcPct val="130000"/>
                        </a:lnSpc>
                        <a:spcBef>
                          <a:spcPts val="0"/>
                        </a:spcBef>
                        <a:spcAft>
                          <a:spcPts val="600"/>
                        </a:spcAft>
                        <a:buClrTx/>
                        <a:buSzTx/>
                        <a:buFont typeface="Arial" panose="020B0604020202020204" pitchFamily="34" charset="0"/>
                        <a:buChar char="•"/>
                        <a:tabLst/>
                        <a:defRPr/>
                      </a:pPr>
                      <a:r>
                        <a:rPr lang="en-IN" sz="1800" b="1" i="1" kern="1200" dirty="0">
                          <a:solidFill>
                            <a:schemeClr val="tx1"/>
                          </a:solidFill>
                          <a:latin typeface="+mn-lt"/>
                          <a:ea typeface="+mn-ea"/>
                          <a:cs typeface="+mn-cs"/>
                        </a:rPr>
                        <a:t>Repressive political control </a:t>
                      </a:r>
                      <a:r>
                        <a:rPr lang="en-IN" sz="1800" b="0" i="0" kern="1200" dirty="0">
                          <a:solidFill>
                            <a:schemeClr val="tx1"/>
                          </a:solidFill>
                          <a:latin typeface="+mn-lt"/>
                          <a:ea typeface="+mn-ea"/>
                          <a:cs typeface="+mn-cs"/>
                        </a:rPr>
                        <a:t>and </a:t>
                      </a:r>
                      <a:r>
                        <a:rPr lang="en-IN" sz="1800" b="1" i="1" kern="1200" dirty="0">
                          <a:solidFill>
                            <a:schemeClr val="tx1"/>
                          </a:solidFill>
                          <a:latin typeface="+mn-lt"/>
                          <a:ea typeface="+mn-ea"/>
                          <a:cs typeface="+mn-cs"/>
                        </a:rPr>
                        <a:t>regulation </a:t>
                      </a:r>
                      <a:r>
                        <a:rPr lang="en-IN" sz="1800" b="0" i="0" kern="1200" dirty="0">
                          <a:solidFill>
                            <a:schemeClr val="tx1"/>
                          </a:solidFill>
                          <a:latin typeface="+mn-lt"/>
                          <a:ea typeface="+mn-ea"/>
                          <a:cs typeface="+mn-cs"/>
                        </a:rPr>
                        <a:t>by </a:t>
                      </a:r>
                      <a:r>
                        <a:rPr lang="en-IN" sz="1800" b="1" i="1" kern="1200" dirty="0">
                          <a:solidFill>
                            <a:schemeClr val="tx1"/>
                          </a:solidFill>
                          <a:latin typeface="+mn-lt"/>
                          <a:ea typeface="+mn-ea"/>
                          <a:cs typeface="+mn-cs"/>
                        </a:rPr>
                        <a:t>Kings and Overlords </a:t>
                      </a:r>
                      <a:r>
                        <a:rPr lang="en-IN" sz="1800" b="0" i="0" kern="1200" dirty="0">
                          <a:solidFill>
                            <a:schemeClr val="tx1"/>
                          </a:solidFill>
                          <a:latin typeface="+mn-lt"/>
                          <a:ea typeface="+mn-ea"/>
                          <a:cs typeface="+mn-cs"/>
                        </a:rPr>
                        <a:t>or even</a:t>
                      </a:r>
                      <a:r>
                        <a:rPr lang="en-IN" sz="1800" b="1" i="1" kern="1200" dirty="0">
                          <a:solidFill>
                            <a:schemeClr val="tx1"/>
                          </a:solidFill>
                          <a:latin typeface="+mn-lt"/>
                          <a:ea typeface="+mn-ea"/>
                          <a:cs typeface="+mn-cs"/>
                        </a:rPr>
                        <a:t> Church</a:t>
                      </a:r>
                    </a:p>
                    <a:p>
                      <a:pPr>
                        <a:lnSpc>
                          <a:spcPct val="130000"/>
                        </a:lnSpc>
                        <a:spcAft>
                          <a:spcPts val="600"/>
                        </a:spcAft>
                      </a:pPr>
                      <a:endParaRPr lang="en-US" dirty="0"/>
                    </a:p>
                  </a:txBody>
                  <a:tcPr/>
                </a:tc>
                <a:tc>
                  <a:txBody>
                    <a:bodyPr/>
                    <a:lstStyle/>
                    <a:p>
                      <a:pPr marL="285750" marR="0" lvl="0" indent="-285750" algn="l" defTabSz="914400" rtl="0" eaLnBrk="1" fontAlgn="auto" latinLnBrk="0" hangingPunct="1">
                        <a:lnSpc>
                          <a:spcPct val="130000"/>
                        </a:lnSpc>
                        <a:spcBef>
                          <a:spcPts val="0"/>
                        </a:spcBef>
                        <a:spcAft>
                          <a:spcPts val="600"/>
                        </a:spcAft>
                        <a:buClrTx/>
                        <a:buSzTx/>
                        <a:buFont typeface="Arial" panose="020B0604020202020204" pitchFamily="34" charset="0"/>
                        <a:buChar char="•"/>
                        <a:tabLst/>
                        <a:defRPr/>
                      </a:pPr>
                      <a:r>
                        <a:rPr lang="en-IN" sz="1800" b="0" i="0" kern="1200" dirty="0">
                          <a:solidFill>
                            <a:schemeClr val="tx1"/>
                          </a:solidFill>
                          <a:latin typeface="+mn-lt"/>
                          <a:ea typeface="+mn-ea"/>
                          <a:cs typeface="+mn-cs"/>
                        </a:rPr>
                        <a:t>Political regulation </a:t>
                      </a:r>
                      <a:r>
                        <a:rPr lang="en-IN" sz="1800" b="1" i="1" kern="1200" dirty="0">
                          <a:solidFill>
                            <a:schemeClr val="tx1"/>
                          </a:solidFill>
                          <a:latin typeface="+mn-lt"/>
                          <a:ea typeface="+mn-ea"/>
                          <a:cs typeface="+mn-cs"/>
                        </a:rPr>
                        <a:t>were changed to serve Capital and Market</a:t>
                      </a:r>
                      <a:r>
                        <a:rPr lang="en-IN" sz="1800" b="0" i="0" kern="1200" dirty="0">
                          <a:solidFill>
                            <a:schemeClr val="tx1"/>
                          </a:solidFill>
                          <a:latin typeface="+mn-lt"/>
                          <a:ea typeface="+mn-ea"/>
                          <a:cs typeface="+mn-cs"/>
                        </a:rPr>
                        <a:t>, rather than constrain them</a:t>
                      </a:r>
                    </a:p>
                    <a:p>
                      <a:pPr marL="285750" marR="0" lvl="0" indent="-285750" algn="l" defTabSz="914400" rtl="0" eaLnBrk="1" fontAlgn="auto" latinLnBrk="0" hangingPunct="1">
                        <a:lnSpc>
                          <a:spcPct val="130000"/>
                        </a:lnSpc>
                        <a:spcBef>
                          <a:spcPts val="0"/>
                        </a:spcBef>
                        <a:spcAft>
                          <a:spcPts val="600"/>
                        </a:spcAft>
                        <a:buClrTx/>
                        <a:buSzTx/>
                        <a:buFont typeface="Arial" panose="020B0604020202020204" pitchFamily="34" charset="0"/>
                        <a:buChar char="•"/>
                        <a:tabLst/>
                        <a:defRPr/>
                      </a:pPr>
                      <a:r>
                        <a:rPr lang="en-IN" sz="1800" b="1" i="1" kern="1200" dirty="0">
                          <a:solidFill>
                            <a:schemeClr val="tx1"/>
                          </a:solidFill>
                          <a:latin typeface="+mn-lt"/>
                          <a:ea typeface="+mn-ea"/>
                          <a:cs typeface="+mn-cs"/>
                        </a:rPr>
                        <a:t>New Capitalist State </a:t>
                      </a:r>
                      <a:r>
                        <a:rPr lang="en-IN" sz="1800" b="0" i="0" kern="1200" dirty="0">
                          <a:solidFill>
                            <a:schemeClr val="tx1"/>
                          </a:solidFill>
                          <a:latin typeface="+mn-lt"/>
                          <a:ea typeface="+mn-ea"/>
                          <a:cs typeface="+mn-cs"/>
                        </a:rPr>
                        <a:t>became</a:t>
                      </a:r>
                      <a:r>
                        <a:rPr lang="en-IN" sz="1800" b="1" i="1" kern="1200" dirty="0">
                          <a:solidFill>
                            <a:schemeClr val="tx1"/>
                          </a:solidFill>
                          <a:latin typeface="+mn-lt"/>
                          <a:ea typeface="+mn-ea"/>
                          <a:cs typeface="+mn-cs"/>
                        </a:rPr>
                        <a:t> committed to </a:t>
                      </a:r>
                      <a:r>
                        <a:rPr lang="en-IN" sz="1800" b="0" i="0" kern="1200" dirty="0">
                          <a:solidFill>
                            <a:schemeClr val="tx1"/>
                          </a:solidFill>
                          <a:latin typeface="+mn-lt"/>
                          <a:ea typeface="+mn-ea"/>
                          <a:cs typeface="+mn-cs"/>
                        </a:rPr>
                        <a:t>creating and maintaining  the </a:t>
                      </a:r>
                      <a:r>
                        <a:rPr lang="en-IN" sz="1800" b="1" i="1" kern="1200" dirty="0">
                          <a:solidFill>
                            <a:schemeClr val="tx1"/>
                          </a:solidFill>
                          <a:latin typeface="+mn-lt"/>
                          <a:ea typeface="+mn-ea"/>
                          <a:cs typeface="+mn-cs"/>
                        </a:rPr>
                        <a:t>capitalist production.</a:t>
                      </a:r>
                    </a:p>
                  </a:txBody>
                  <a:tcPr/>
                </a:tc>
                <a:extLst>
                  <a:ext uri="{0D108BD9-81ED-4DB2-BD59-A6C34878D82A}">
                    <a16:rowId xmlns:a16="http://schemas.microsoft.com/office/drawing/2014/main" val="4182625570"/>
                  </a:ext>
                </a:extLst>
              </a:tr>
            </a:tbl>
          </a:graphicData>
        </a:graphic>
      </p:graphicFrame>
    </p:spTree>
    <p:extLst>
      <p:ext uri="{BB962C8B-B14F-4D97-AF65-F5344CB8AC3E}">
        <p14:creationId xmlns:p14="http://schemas.microsoft.com/office/powerpoint/2010/main" val="22328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2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1330914455"/>
              </p:ext>
            </p:extLst>
          </p:nvPr>
        </p:nvGraphicFramePr>
        <p:xfrm>
          <a:off x="182814" y="1132443"/>
          <a:ext cx="11417538" cy="1613027"/>
        </p:xfrm>
        <a:graphic>
          <a:graphicData uri="http://schemas.openxmlformats.org/drawingml/2006/table">
            <a:tbl>
              <a:tblPr firstRow="1" bandRow="1">
                <a:tableStyleId>{5C22544A-7EE6-4342-B048-85BDC9FD1C3A}</a:tableStyleId>
              </a:tblPr>
              <a:tblGrid>
                <a:gridCol w="1355793">
                  <a:extLst>
                    <a:ext uri="{9D8B030D-6E8A-4147-A177-3AD203B41FA5}">
                      <a16:colId xmlns:a16="http://schemas.microsoft.com/office/drawing/2014/main" val="174387869"/>
                    </a:ext>
                  </a:extLst>
                </a:gridCol>
                <a:gridCol w="4884495">
                  <a:extLst>
                    <a:ext uri="{9D8B030D-6E8A-4147-A177-3AD203B41FA5}">
                      <a16:colId xmlns:a16="http://schemas.microsoft.com/office/drawing/2014/main" val="1640097101"/>
                    </a:ext>
                  </a:extLst>
                </a:gridCol>
                <a:gridCol w="5177250">
                  <a:extLst>
                    <a:ext uri="{9D8B030D-6E8A-4147-A177-3AD203B41FA5}">
                      <a16:colId xmlns:a16="http://schemas.microsoft.com/office/drawing/2014/main" val="175190009"/>
                    </a:ext>
                  </a:extLst>
                </a:gridCol>
              </a:tblGrid>
              <a:tr h="370840">
                <a:tc>
                  <a:txBody>
                    <a:bodyPr/>
                    <a:lstStyle/>
                    <a:p>
                      <a:pPr algn="ctr"/>
                      <a:r>
                        <a:rPr lang="en-US" sz="1700" b="1" dirty="0"/>
                        <a:t>Axis of Comparison</a:t>
                      </a:r>
                    </a:p>
                  </a:txBody>
                  <a:tcPr/>
                </a:tc>
                <a:tc>
                  <a:txBody>
                    <a:bodyPr/>
                    <a:lstStyle/>
                    <a:p>
                      <a:pPr algn="ctr"/>
                      <a:r>
                        <a:rPr lang="en-US" sz="1700" b="1" dirty="0"/>
                        <a:t>Feudalism</a:t>
                      </a:r>
                    </a:p>
                  </a:txBody>
                  <a:tcPr/>
                </a:tc>
                <a:tc>
                  <a:txBody>
                    <a:bodyPr/>
                    <a:lstStyle/>
                    <a:p>
                      <a:pPr algn="ctr"/>
                      <a:r>
                        <a:rPr lang="en-US" sz="1700" b="1" dirty="0"/>
                        <a:t>Capitalism</a:t>
                      </a:r>
                    </a:p>
                  </a:txBody>
                  <a:tcPr/>
                </a:tc>
                <a:extLst>
                  <a:ext uri="{0D108BD9-81ED-4DB2-BD59-A6C34878D82A}">
                    <a16:rowId xmlns:a16="http://schemas.microsoft.com/office/drawing/2014/main" val="3576624580"/>
                  </a:ext>
                </a:extLst>
              </a:tr>
              <a:tr h="370840">
                <a:tc>
                  <a:txBody>
                    <a:bodyPr/>
                    <a:lstStyle/>
                    <a:p>
                      <a:r>
                        <a:rPr lang="en-US" sz="1700" b="0" dirty="0">
                          <a:solidFill>
                            <a:schemeClr val="tx1"/>
                          </a:solidFill>
                        </a:rPr>
                        <a:t>Role of Capital &amp; Market</a:t>
                      </a:r>
                    </a:p>
                  </a:txBody>
                  <a:tcPr/>
                </a:tc>
                <a:tc>
                  <a:txBody>
                    <a:bodyPr/>
                    <a:lstStyle/>
                    <a:p>
                      <a:pPr marL="0" algn="l" defTabSz="914400" rtl="0" eaLnBrk="1" latinLnBrk="0" hangingPunct="1">
                        <a:lnSpc>
                          <a:spcPct val="120000"/>
                        </a:lnSpc>
                        <a:spcBef>
                          <a:spcPts val="0"/>
                        </a:spcBef>
                        <a:spcAft>
                          <a:spcPts val="1000"/>
                        </a:spcAft>
                      </a:pPr>
                      <a:r>
                        <a:rPr lang="en-IN" sz="1700" b="0" kern="1200" dirty="0">
                          <a:solidFill>
                            <a:schemeClr val="tx1"/>
                          </a:solidFill>
                          <a:latin typeface="+mn-lt"/>
                          <a:ea typeface="+mn-ea"/>
                          <a:cs typeface="+mn-cs"/>
                        </a:rPr>
                        <a:t>Capital and Market either absent or constrained by political control (King) /or social customs/ religious beliefs (Church)</a:t>
                      </a:r>
                    </a:p>
                  </a:txBody>
                  <a:tcPr/>
                </a:tc>
                <a:tc>
                  <a:txBody>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lang="en-IN" sz="1700" b="0" kern="1200" dirty="0">
                          <a:solidFill>
                            <a:schemeClr val="tx1"/>
                          </a:solidFill>
                          <a:latin typeface="+mn-lt"/>
                          <a:ea typeface="+mn-ea"/>
                          <a:cs typeface="+mn-cs"/>
                        </a:rPr>
                        <a:t>Capital and Market  started governing the social production (= production by society)</a:t>
                      </a:r>
                    </a:p>
                  </a:txBody>
                  <a:tcPr/>
                </a:tc>
                <a:extLst>
                  <a:ext uri="{0D108BD9-81ED-4DB2-BD59-A6C34878D82A}">
                    <a16:rowId xmlns:a16="http://schemas.microsoft.com/office/drawing/2014/main" val="3639551470"/>
                  </a:ext>
                </a:extLst>
              </a:tr>
            </a:tbl>
          </a:graphicData>
        </a:graphic>
      </p:graphicFrame>
    </p:spTree>
    <p:extLst>
      <p:ext uri="{BB962C8B-B14F-4D97-AF65-F5344CB8AC3E}">
        <p14:creationId xmlns:p14="http://schemas.microsoft.com/office/powerpoint/2010/main" val="255299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2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1678807283"/>
              </p:ext>
            </p:extLst>
          </p:nvPr>
        </p:nvGraphicFramePr>
        <p:xfrm>
          <a:off x="182814" y="1132443"/>
          <a:ext cx="11417538" cy="2481707"/>
        </p:xfrm>
        <a:graphic>
          <a:graphicData uri="http://schemas.openxmlformats.org/drawingml/2006/table">
            <a:tbl>
              <a:tblPr firstRow="1" bandRow="1">
                <a:tableStyleId>{5C22544A-7EE6-4342-B048-85BDC9FD1C3A}</a:tableStyleId>
              </a:tblPr>
              <a:tblGrid>
                <a:gridCol w="1355793">
                  <a:extLst>
                    <a:ext uri="{9D8B030D-6E8A-4147-A177-3AD203B41FA5}">
                      <a16:colId xmlns:a16="http://schemas.microsoft.com/office/drawing/2014/main" val="174387869"/>
                    </a:ext>
                  </a:extLst>
                </a:gridCol>
                <a:gridCol w="4884495">
                  <a:extLst>
                    <a:ext uri="{9D8B030D-6E8A-4147-A177-3AD203B41FA5}">
                      <a16:colId xmlns:a16="http://schemas.microsoft.com/office/drawing/2014/main" val="1640097101"/>
                    </a:ext>
                  </a:extLst>
                </a:gridCol>
                <a:gridCol w="5177250">
                  <a:extLst>
                    <a:ext uri="{9D8B030D-6E8A-4147-A177-3AD203B41FA5}">
                      <a16:colId xmlns:a16="http://schemas.microsoft.com/office/drawing/2014/main" val="175190009"/>
                    </a:ext>
                  </a:extLst>
                </a:gridCol>
              </a:tblGrid>
              <a:tr h="370840">
                <a:tc>
                  <a:txBody>
                    <a:bodyPr/>
                    <a:lstStyle/>
                    <a:p>
                      <a:pPr algn="ctr"/>
                      <a:r>
                        <a:rPr lang="en-US" sz="1700" b="1" dirty="0"/>
                        <a:t>Axis of Comparison</a:t>
                      </a:r>
                    </a:p>
                  </a:txBody>
                  <a:tcPr/>
                </a:tc>
                <a:tc>
                  <a:txBody>
                    <a:bodyPr/>
                    <a:lstStyle/>
                    <a:p>
                      <a:pPr algn="ctr"/>
                      <a:r>
                        <a:rPr lang="en-US" sz="1700" b="1" dirty="0"/>
                        <a:t>Feudalism</a:t>
                      </a:r>
                    </a:p>
                  </a:txBody>
                  <a:tcPr/>
                </a:tc>
                <a:tc>
                  <a:txBody>
                    <a:bodyPr/>
                    <a:lstStyle/>
                    <a:p>
                      <a:pPr algn="ctr"/>
                      <a:r>
                        <a:rPr lang="en-US" sz="1700" b="1" dirty="0"/>
                        <a:t>Capitalism</a:t>
                      </a:r>
                    </a:p>
                  </a:txBody>
                  <a:tcPr/>
                </a:tc>
                <a:extLst>
                  <a:ext uri="{0D108BD9-81ED-4DB2-BD59-A6C34878D82A}">
                    <a16:rowId xmlns:a16="http://schemas.microsoft.com/office/drawing/2014/main" val="3576624580"/>
                  </a:ext>
                </a:extLst>
              </a:tr>
              <a:tr h="370840">
                <a:tc>
                  <a:txBody>
                    <a:bodyPr/>
                    <a:lstStyle/>
                    <a:p>
                      <a:r>
                        <a:rPr lang="en-US" sz="1700" b="0" dirty="0">
                          <a:solidFill>
                            <a:schemeClr val="tx1"/>
                          </a:solidFill>
                        </a:rPr>
                        <a:t>Role of Capital &amp; Market</a:t>
                      </a:r>
                    </a:p>
                  </a:txBody>
                  <a:tcPr/>
                </a:tc>
                <a:tc>
                  <a:txBody>
                    <a:bodyPr/>
                    <a:lstStyle/>
                    <a:p>
                      <a:pPr marL="0" algn="l" defTabSz="914400" rtl="0" eaLnBrk="1" latinLnBrk="0" hangingPunct="1">
                        <a:lnSpc>
                          <a:spcPct val="120000"/>
                        </a:lnSpc>
                        <a:spcBef>
                          <a:spcPts val="0"/>
                        </a:spcBef>
                        <a:spcAft>
                          <a:spcPts val="1000"/>
                        </a:spcAft>
                      </a:pPr>
                      <a:r>
                        <a:rPr lang="en-IN" sz="1700" b="0" kern="1200" dirty="0">
                          <a:solidFill>
                            <a:schemeClr val="tx1"/>
                          </a:solidFill>
                          <a:latin typeface="+mn-lt"/>
                          <a:ea typeface="+mn-ea"/>
                          <a:cs typeface="+mn-cs"/>
                        </a:rPr>
                        <a:t>Capital and Market either absent or constrained by political control (King) /or social customs/ religious beliefs (Church)</a:t>
                      </a:r>
                    </a:p>
                  </a:txBody>
                  <a:tcPr/>
                </a:tc>
                <a:tc>
                  <a:txBody>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lang="en-IN" sz="1700" b="0" kern="1200" dirty="0">
                          <a:solidFill>
                            <a:schemeClr val="tx1"/>
                          </a:solidFill>
                          <a:latin typeface="+mn-lt"/>
                          <a:ea typeface="+mn-ea"/>
                          <a:cs typeface="+mn-cs"/>
                        </a:rPr>
                        <a:t>Capital and Market  started governing the social production (= production by society)</a:t>
                      </a:r>
                    </a:p>
                  </a:txBody>
                  <a:tcPr/>
                </a:tc>
                <a:extLst>
                  <a:ext uri="{0D108BD9-81ED-4DB2-BD59-A6C34878D82A}">
                    <a16:rowId xmlns:a16="http://schemas.microsoft.com/office/drawing/2014/main" val="3639551470"/>
                  </a:ext>
                </a:extLst>
              </a:tr>
              <a:tr h="370840">
                <a:tc>
                  <a:txBody>
                    <a:bodyPr/>
                    <a:lstStyle/>
                    <a:p>
                      <a:r>
                        <a:rPr lang="en-US" sz="1700" b="0" dirty="0">
                          <a:solidFill>
                            <a:schemeClr val="tx1"/>
                          </a:solidFill>
                        </a:rPr>
                        <a:t>Production (Scale)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Some people produced manufactured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at an artisanal scale or in small, house-based workshops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In privately owned, large size factories of capitalists who own capital (hence, called capitalists)</a:t>
                      </a:r>
                    </a:p>
                  </a:txBody>
                  <a:tcPr/>
                </a:tc>
                <a:extLst>
                  <a:ext uri="{0D108BD9-81ED-4DB2-BD59-A6C34878D82A}">
                    <a16:rowId xmlns:a16="http://schemas.microsoft.com/office/drawing/2014/main" val="1229785523"/>
                  </a:ext>
                </a:extLst>
              </a:tr>
            </a:tbl>
          </a:graphicData>
        </a:graphic>
      </p:graphicFrame>
    </p:spTree>
    <p:extLst>
      <p:ext uri="{BB962C8B-B14F-4D97-AF65-F5344CB8AC3E}">
        <p14:creationId xmlns:p14="http://schemas.microsoft.com/office/powerpoint/2010/main" val="153234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2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1400736919"/>
              </p:ext>
            </p:extLst>
          </p:nvPr>
        </p:nvGraphicFramePr>
        <p:xfrm>
          <a:off x="182814" y="1132443"/>
          <a:ext cx="11417538" cy="3091307"/>
        </p:xfrm>
        <a:graphic>
          <a:graphicData uri="http://schemas.openxmlformats.org/drawingml/2006/table">
            <a:tbl>
              <a:tblPr firstRow="1" bandRow="1">
                <a:tableStyleId>{5C22544A-7EE6-4342-B048-85BDC9FD1C3A}</a:tableStyleId>
              </a:tblPr>
              <a:tblGrid>
                <a:gridCol w="1355793">
                  <a:extLst>
                    <a:ext uri="{9D8B030D-6E8A-4147-A177-3AD203B41FA5}">
                      <a16:colId xmlns:a16="http://schemas.microsoft.com/office/drawing/2014/main" val="174387869"/>
                    </a:ext>
                  </a:extLst>
                </a:gridCol>
                <a:gridCol w="4884495">
                  <a:extLst>
                    <a:ext uri="{9D8B030D-6E8A-4147-A177-3AD203B41FA5}">
                      <a16:colId xmlns:a16="http://schemas.microsoft.com/office/drawing/2014/main" val="1640097101"/>
                    </a:ext>
                  </a:extLst>
                </a:gridCol>
                <a:gridCol w="5177250">
                  <a:extLst>
                    <a:ext uri="{9D8B030D-6E8A-4147-A177-3AD203B41FA5}">
                      <a16:colId xmlns:a16="http://schemas.microsoft.com/office/drawing/2014/main" val="175190009"/>
                    </a:ext>
                  </a:extLst>
                </a:gridCol>
              </a:tblGrid>
              <a:tr h="370840">
                <a:tc>
                  <a:txBody>
                    <a:bodyPr/>
                    <a:lstStyle/>
                    <a:p>
                      <a:pPr algn="ctr"/>
                      <a:r>
                        <a:rPr lang="en-US" sz="1700" b="1" dirty="0"/>
                        <a:t>Axis of Comparison</a:t>
                      </a:r>
                    </a:p>
                  </a:txBody>
                  <a:tcPr/>
                </a:tc>
                <a:tc>
                  <a:txBody>
                    <a:bodyPr/>
                    <a:lstStyle/>
                    <a:p>
                      <a:pPr algn="ctr"/>
                      <a:r>
                        <a:rPr lang="en-US" sz="1700" b="1" dirty="0"/>
                        <a:t>Feudalism</a:t>
                      </a:r>
                    </a:p>
                  </a:txBody>
                  <a:tcPr/>
                </a:tc>
                <a:tc>
                  <a:txBody>
                    <a:bodyPr/>
                    <a:lstStyle/>
                    <a:p>
                      <a:pPr algn="ctr"/>
                      <a:r>
                        <a:rPr lang="en-US" sz="1700" b="1" dirty="0"/>
                        <a:t>Capitalism</a:t>
                      </a:r>
                    </a:p>
                  </a:txBody>
                  <a:tcPr/>
                </a:tc>
                <a:extLst>
                  <a:ext uri="{0D108BD9-81ED-4DB2-BD59-A6C34878D82A}">
                    <a16:rowId xmlns:a16="http://schemas.microsoft.com/office/drawing/2014/main" val="3576624580"/>
                  </a:ext>
                </a:extLst>
              </a:tr>
              <a:tr h="370840">
                <a:tc>
                  <a:txBody>
                    <a:bodyPr/>
                    <a:lstStyle/>
                    <a:p>
                      <a:r>
                        <a:rPr lang="en-US" sz="1700" b="0" dirty="0">
                          <a:solidFill>
                            <a:schemeClr val="tx1"/>
                          </a:solidFill>
                        </a:rPr>
                        <a:t>Role of Capital &amp; Market</a:t>
                      </a:r>
                    </a:p>
                  </a:txBody>
                  <a:tcPr/>
                </a:tc>
                <a:tc>
                  <a:txBody>
                    <a:bodyPr/>
                    <a:lstStyle/>
                    <a:p>
                      <a:pPr marL="0" algn="l" defTabSz="914400" rtl="0" eaLnBrk="1" latinLnBrk="0" hangingPunct="1">
                        <a:lnSpc>
                          <a:spcPct val="120000"/>
                        </a:lnSpc>
                        <a:spcBef>
                          <a:spcPts val="0"/>
                        </a:spcBef>
                        <a:spcAft>
                          <a:spcPts val="1000"/>
                        </a:spcAft>
                      </a:pPr>
                      <a:r>
                        <a:rPr lang="en-IN" sz="1700" b="0" kern="1200" dirty="0">
                          <a:solidFill>
                            <a:schemeClr val="tx1"/>
                          </a:solidFill>
                          <a:latin typeface="+mn-lt"/>
                          <a:ea typeface="+mn-ea"/>
                          <a:cs typeface="+mn-cs"/>
                        </a:rPr>
                        <a:t>Capital and Market either absent or constrained by political control (King) /or social customs/ religious beliefs (Church)</a:t>
                      </a:r>
                    </a:p>
                  </a:txBody>
                  <a:tcPr/>
                </a:tc>
                <a:tc>
                  <a:txBody>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lang="en-IN" sz="1700" b="0" kern="1200" dirty="0">
                          <a:solidFill>
                            <a:schemeClr val="tx1"/>
                          </a:solidFill>
                          <a:latin typeface="+mn-lt"/>
                          <a:ea typeface="+mn-ea"/>
                          <a:cs typeface="+mn-cs"/>
                        </a:rPr>
                        <a:t>Capital and Market  started governing the social production (= production by society)</a:t>
                      </a:r>
                    </a:p>
                  </a:txBody>
                  <a:tcPr/>
                </a:tc>
                <a:extLst>
                  <a:ext uri="{0D108BD9-81ED-4DB2-BD59-A6C34878D82A}">
                    <a16:rowId xmlns:a16="http://schemas.microsoft.com/office/drawing/2014/main" val="3639551470"/>
                  </a:ext>
                </a:extLst>
              </a:tr>
              <a:tr h="370840">
                <a:tc>
                  <a:txBody>
                    <a:bodyPr/>
                    <a:lstStyle/>
                    <a:p>
                      <a:r>
                        <a:rPr lang="en-US" sz="1700" b="0" dirty="0">
                          <a:solidFill>
                            <a:schemeClr val="tx1"/>
                          </a:solidFill>
                        </a:rPr>
                        <a:t>Production (Scale)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Some people produced manufactured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at an artisanal scale or in small, house-based workshops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In privately owned, large size factories of capitalists who own capital (hence, called capitalists)</a:t>
                      </a:r>
                    </a:p>
                  </a:txBody>
                  <a:tcPr/>
                </a:tc>
                <a:extLst>
                  <a:ext uri="{0D108BD9-81ED-4DB2-BD59-A6C34878D82A}">
                    <a16:rowId xmlns:a16="http://schemas.microsoft.com/office/drawing/2014/main" val="1229785523"/>
                  </a:ext>
                </a:extLst>
              </a:tr>
              <a:tr h="370840">
                <a:tc>
                  <a:txBody>
                    <a:bodyPr/>
                    <a:lstStyle/>
                    <a:p>
                      <a:r>
                        <a:rPr lang="en-US" sz="1700" b="0" dirty="0" err="1"/>
                        <a:t>Labour</a:t>
                      </a:r>
                      <a:endParaRPr lang="en-US" sz="17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700" b="0" dirty="0">
                          <a:solidFill>
                            <a:schemeClr val="tx1"/>
                          </a:solidFill>
                        </a:rPr>
                        <a:t>Labour came from members of artisan’s family or clan.</a:t>
                      </a:r>
                      <a:endParaRPr lang="en-US" sz="17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Capitalist, using their capital, buy labour from workers.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Workers had to sell their labour in the (labour) market.</a:t>
                      </a:r>
                    </a:p>
                  </a:txBody>
                  <a:tcPr/>
                </a:tc>
                <a:extLst>
                  <a:ext uri="{0D108BD9-81ED-4DB2-BD59-A6C34878D82A}">
                    <a16:rowId xmlns:a16="http://schemas.microsoft.com/office/drawing/2014/main" val="3028591550"/>
                  </a:ext>
                </a:extLst>
              </a:tr>
            </a:tbl>
          </a:graphicData>
        </a:graphic>
      </p:graphicFrame>
    </p:spTree>
    <p:extLst>
      <p:ext uri="{BB962C8B-B14F-4D97-AF65-F5344CB8AC3E}">
        <p14:creationId xmlns:p14="http://schemas.microsoft.com/office/powerpoint/2010/main" val="302121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2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1088944466"/>
              </p:ext>
            </p:extLst>
          </p:nvPr>
        </p:nvGraphicFramePr>
        <p:xfrm>
          <a:off x="182814" y="1132443"/>
          <a:ext cx="11417538" cy="3959987"/>
        </p:xfrm>
        <a:graphic>
          <a:graphicData uri="http://schemas.openxmlformats.org/drawingml/2006/table">
            <a:tbl>
              <a:tblPr firstRow="1" bandRow="1">
                <a:tableStyleId>{5C22544A-7EE6-4342-B048-85BDC9FD1C3A}</a:tableStyleId>
              </a:tblPr>
              <a:tblGrid>
                <a:gridCol w="1355793">
                  <a:extLst>
                    <a:ext uri="{9D8B030D-6E8A-4147-A177-3AD203B41FA5}">
                      <a16:colId xmlns:a16="http://schemas.microsoft.com/office/drawing/2014/main" val="174387869"/>
                    </a:ext>
                  </a:extLst>
                </a:gridCol>
                <a:gridCol w="4884495">
                  <a:extLst>
                    <a:ext uri="{9D8B030D-6E8A-4147-A177-3AD203B41FA5}">
                      <a16:colId xmlns:a16="http://schemas.microsoft.com/office/drawing/2014/main" val="1640097101"/>
                    </a:ext>
                  </a:extLst>
                </a:gridCol>
                <a:gridCol w="5177250">
                  <a:extLst>
                    <a:ext uri="{9D8B030D-6E8A-4147-A177-3AD203B41FA5}">
                      <a16:colId xmlns:a16="http://schemas.microsoft.com/office/drawing/2014/main" val="175190009"/>
                    </a:ext>
                  </a:extLst>
                </a:gridCol>
              </a:tblGrid>
              <a:tr h="370840">
                <a:tc>
                  <a:txBody>
                    <a:bodyPr/>
                    <a:lstStyle/>
                    <a:p>
                      <a:pPr algn="ctr"/>
                      <a:r>
                        <a:rPr lang="en-US" sz="1700" b="1" dirty="0"/>
                        <a:t>Axis of Comparison</a:t>
                      </a:r>
                    </a:p>
                  </a:txBody>
                  <a:tcPr/>
                </a:tc>
                <a:tc>
                  <a:txBody>
                    <a:bodyPr/>
                    <a:lstStyle/>
                    <a:p>
                      <a:pPr algn="ctr"/>
                      <a:r>
                        <a:rPr lang="en-US" sz="1700" b="1" dirty="0"/>
                        <a:t>Feudalism</a:t>
                      </a:r>
                    </a:p>
                  </a:txBody>
                  <a:tcPr/>
                </a:tc>
                <a:tc>
                  <a:txBody>
                    <a:bodyPr/>
                    <a:lstStyle/>
                    <a:p>
                      <a:pPr algn="ctr"/>
                      <a:r>
                        <a:rPr lang="en-US" sz="1700" b="1" dirty="0"/>
                        <a:t>Capitalism</a:t>
                      </a:r>
                    </a:p>
                  </a:txBody>
                  <a:tcPr/>
                </a:tc>
                <a:extLst>
                  <a:ext uri="{0D108BD9-81ED-4DB2-BD59-A6C34878D82A}">
                    <a16:rowId xmlns:a16="http://schemas.microsoft.com/office/drawing/2014/main" val="3576624580"/>
                  </a:ext>
                </a:extLst>
              </a:tr>
              <a:tr h="370840">
                <a:tc>
                  <a:txBody>
                    <a:bodyPr/>
                    <a:lstStyle/>
                    <a:p>
                      <a:r>
                        <a:rPr lang="en-US" sz="1700" b="0" dirty="0">
                          <a:solidFill>
                            <a:schemeClr val="tx1"/>
                          </a:solidFill>
                        </a:rPr>
                        <a:t>Role of Capital &amp; Market</a:t>
                      </a:r>
                    </a:p>
                  </a:txBody>
                  <a:tcPr/>
                </a:tc>
                <a:tc>
                  <a:txBody>
                    <a:bodyPr/>
                    <a:lstStyle/>
                    <a:p>
                      <a:pPr marL="0" algn="l" defTabSz="914400" rtl="0" eaLnBrk="1" latinLnBrk="0" hangingPunct="1">
                        <a:lnSpc>
                          <a:spcPct val="120000"/>
                        </a:lnSpc>
                        <a:spcBef>
                          <a:spcPts val="0"/>
                        </a:spcBef>
                        <a:spcAft>
                          <a:spcPts val="1000"/>
                        </a:spcAft>
                      </a:pPr>
                      <a:r>
                        <a:rPr lang="en-IN" sz="1700" b="0" kern="1200" dirty="0">
                          <a:solidFill>
                            <a:schemeClr val="tx1"/>
                          </a:solidFill>
                          <a:latin typeface="+mn-lt"/>
                          <a:ea typeface="+mn-ea"/>
                          <a:cs typeface="+mn-cs"/>
                        </a:rPr>
                        <a:t>Capital and Market either absent or constrained by political control (King) /or social customs/ religious beliefs (Church)</a:t>
                      </a:r>
                    </a:p>
                  </a:txBody>
                  <a:tcPr/>
                </a:tc>
                <a:tc>
                  <a:txBody>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lang="en-IN" sz="1700" b="0" kern="1200" dirty="0">
                          <a:solidFill>
                            <a:schemeClr val="tx1"/>
                          </a:solidFill>
                          <a:latin typeface="+mn-lt"/>
                          <a:ea typeface="+mn-ea"/>
                          <a:cs typeface="+mn-cs"/>
                        </a:rPr>
                        <a:t>Capital and Market  started governing the social production (= production by society)</a:t>
                      </a:r>
                    </a:p>
                  </a:txBody>
                  <a:tcPr/>
                </a:tc>
                <a:extLst>
                  <a:ext uri="{0D108BD9-81ED-4DB2-BD59-A6C34878D82A}">
                    <a16:rowId xmlns:a16="http://schemas.microsoft.com/office/drawing/2014/main" val="3639551470"/>
                  </a:ext>
                </a:extLst>
              </a:tr>
              <a:tr h="370840">
                <a:tc>
                  <a:txBody>
                    <a:bodyPr/>
                    <a:lstStyle/>
                    <a:p>
                      <a:r>
                        <a:rPr lang="en-US" sz="1700" b="0" dirty="0">
                          <a:solidFill>
                            <a:schemeClr val="tx1"/>
                          </a:solidFill>
                        </a:rPr>
                        <a:t>Production (Scale)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Some people produced manufactured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at an artisanal scale or in small, house-based workshops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In privately owned, large size factories of capitalists who own capital (hence, called capitalists)</a:t>
                      </a:r>
                    </a:p>
                  </a:txBody>
                  <a:tcPr/>
                </a:tc>
                <a:extLst>
                  <a:ext uri="{0D108BD9-81ED-4DB2-BD59-A6C34878D82A}">
                    <a16:rowId xmlns:a16="http://schemas.microsoft.com/office/drawing/2014/main" val="1229785523"/>
                  </a:ext>
                </a:extLst>
              </a:tr>
              <a:tr h="370840">
                <a:tc>
                  <a:txBody>
                    <a:bodyPr/>
                    <a:lstStyle/>
                    <a:p>
                      <a:r>
                        <a:rPr lang="en-US" sz="1700" b="0" dirty="0" err="1"/>
                        <a:t>Labour</a:t>
                      </a:r>
                      <a:endParaRPr lang="en-US" sz="17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700" b="0" dirty="0">
                          <a:solidFill>
                            <a:schemeClr val="tx1"/>
                          </a:solidFill>
                        </a:rPr>
                        <a:t>Labour came from members of artisan’s family or clan.</a:t>
                      </a:r>
                      <a:endParaRPr lang="en-US" sz="17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Capitalist, using their capital, buy labour from workers.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Workers had to sell their labour in the (labour) market.</a:t>
                      </a:r>
                    </a:p>
                  </a:txBody>
                  <a:tcPr/>
                </a:tc>
                <a:extLst>
                  <a:ext uri="{0D108BD9-81ED-4DB2-BD59-A6C34878D82A}">
                    <a16:rowId xmlns:a16="http://schemas.microsoft.com/office/drawing/2014/main" val="3028591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dirty="0">
                          <a:solidFill>
                            <a:schemeClr val="tx1"/>
                          </a:solidFill>
                        </a:rPr>
                        <a:t>Technology </a:t>
                      </a:r>
                      <a:endParaRPr lang="en-US" sz="1700" b="0" dirty="0">
                        <a:solidFill>
                          <a:schemeClr val="tx1"/>
                        </a:solidFill>
                      </a:endParaRPr>
                    </a:p>
                    <a:p>
                      <a:pPr marL="0" algn="l" defTabSz="914400" rtl="0" eaLnBrk="1" latinLnBrk="0" hangingPunct="1"/>
                      <a:endParaRPr lang="en-US" sz="1700" b="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dirty="0">
                          <a:solidFill>
                            <a:schemeClr val="tx1"/>
                          </a:solidFill>
                        </a:rPr>
                        <a:t>Use of primitive tools and technologies for artisanal scale production in small workshops</a:t>
                      </a:r>
                      <a:endParaRPr lang="en-US" sz="17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700" b="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Sophisticated technology: One of the main sources of ever-increasing productivity. </a:t>
                      </a:r>
                    </a:p>
                  </a:txBody>
                  <a:tcPr/>
                </a:tc>
                <a:extLst>
                  <a:ext uri="{0D108BD9-81ED-4DB2-BD59-A6C34878D82A}">
                    <a16:rowId xmlns:a16="http://schemas.microsoft.com/office/drawing/2014/main" val="4182625570"/>
                  </a:ext>
                </a:extLst>
              </a:tr>
            </a:tbl>
          </a:graphicData>
        </a:graphic>
      </p:graphicFrame>
    </p:spTree>
    <p:extLst>
      <p:ext uri="{BB962C8B-B14F-4D97-AF65-F5344CB8AC3E}">
        <p14:creationId xmlns:p14="http://schemas.microsoft.com/office/powerpoint/2010/main" val="206335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2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nvGraphicFramePr>
        <p:xfrm>
          <a:off x="182814" y="1132443"/>
          <a:ext cx="11417538" cy="4828667"/>
        </p:xfrm>
        <a:graphic>
          <a:graphicData uri="http://schemas.openxmlformats.org/drawingml/2006/table">
            <a:tbl>
              <a:tblPr firstRow="1" bandRow="1">
                <a:tableStyleId>{5C22544A-7EE6-4342-B048-85BDC9FD1C3A}</a:tableStyleId>
              </a:tblPr>
              <a:tblGrid>
                <a:gridCol w="1355793">
                  <a:extLst>
                    <a:ext uri="{9D8B030D-6E8A-4147-A177-3AD203B41FA5}">
                      <a16:colId xmlns:a16="http://schemas.microsoft.com/office/drawing/2014/main" val="174387869"/>
                    </a:ext>
                  </a:extLst>
                </a:gridCol>
                <a:gridCol w="4884495">
                  <a:extLst>
                    <a:ext uri="{9D8B030D-6E8A-4147-A177-3AD203B41FA5}">
                      <a16:colId xmlns:a16="http://schemas.microsoft.com/office/drawing/2014/main" val="1640097101"/>
                    </a:ext>
                  </a:extLst>
                </a:gridCol>
                <a:gridCol w="5177250">
                  <a:extLst>
                    <a:ext uri="{9D8B030D-6E8A-4147-A177-3AD203B41FA5}">
                      <a16:colId xmlns:a16="http://schemas.microsoft.com/office/drawing/2014/main" val="175190009"/>
                    </a:ext>
                  </a:extLst>
                </a:gridCol>
              </a:tblGrid>
              <a:tr h="370840">
                <a:tc>
                  <a:txBody>
                    <a:bodyPr/>
                    <a:lstStyle/>
                    <a:p>
                      <a:pPr algn="ctr"/>
                      <a:r>
                        <a:rPr lang="en-US" sz="1700" b="1" dirty="0"/>
                        <a:t>Axis of Comparison</a:t>
                      </a:r>
                    </a:p>
                  </a:txBody>
                  <a:tcPr/>
                </a:tc>
                <a:tc>
                  <a:txBody>
                    <a:bodyPr/>
                    <a:lstStyle/>
                    <a:p>
                      <a:pPr algn="ctr"/>
                      <a:r>
                        <a:rPr lang="en-US" sz="1700" b="1" dirty="0"/>
                        <a:t>Feudalism</a:t>
                      </a:r>
                    </a:p>
                  </a:txBody>
                  <a:tcPr/>
                </a:tc>
                <a:tc>
                  <a:txBody>
                    <a:bodyPr/>
                    <a:lstStyle/>
                    <a:p>
                      <a:pPr algn="ctr"/>
                      <a:r>
                        <a:rPr lang="en-US" sz="1700" b="1" dirty="0"/>
                        <a:t>Capitalism</a:t>
                      </a:r>
                    </a:p>
                  </a:txBody>
                  <a:tcPr/>
                </a:tc>
                <a:extLst>
                  <a:ext uri="{0D108BD9-81ED-4DB2-BD59-A6C34878D82A}">
                    <a16:rowId xmlns:a16="http://schemas.microsoft.com/office/drawing/2014/main" val="3576624580"/>
                  </a:ext>
                </a:extLst>
              </a:tr>
              <a:tr h="370840">
                <a:tc>
                  <a:txBody>
                    <a:bodyPr/>
                    <a:lstStyle/>
                    <a:p>
                      <a:r>
                        <a:rPr lang="en-US" sz="1700" b="0" dirty="0">
                          <a:solidFill>
                            <a:schemeClr val="tx1"/>
                          </a:solidFill>
                        </a:rPr>
                        <a:t>Role of Capital &amp; Market</a:t>
                      </a:r>
                    </a:p>
                  </a:txBody>
                  <a:tcPr/>
                </a:tc>
                <a:tc>
                  <a:txBody>
                    <a:bodyPr/>
                    <a:lstStyle/>
                    <a:p>
                      <a:pPr marL="0" algn="l" defTabSz="914400" rtl="0" eaLnBrk="1" latinLnBrk="0" hangingPunct="1">
                        <a:lnSpc>
                          <a:spcPct val="120000"/>
                        </a:lnSpc>
                        <a:spcBef>
                          <a:spcPts val="0"/>
                        </a:spcBef>
                        <a:spcAft>
                          <a:spcPts val="1000"/>
                        </a:spcAft>
                      </a:pPr>
                      <a:r>
                        <a:rPr lang="en-IN" sz="1700" b="0" kern="1200" dirty="0">
                          <a:solidFill>
                            <a:schemeClr val="tx1"/>
                          </a:solidFill>
                          <a:latin typeface="+mn-lt"/>
                          <a:ea typeface="+mn-ea"/>
                          <a:cs typeface="+mn-cs"/>
                        </a:rPr>
                        <a:t>Capital and Market either absent or constrained by political control (King) /or social customs/ religious beliefs (Church)</a:t>
                      </a:r>
                    </a:p>
                  </a:txBody>
                  <a:tcPr/>
                </a:tc>
                <a:tc>
                  <a:txBody>
                    <a:bodyPr/>
                    <a:lstStyle/>
                    <a:p>
                      <a:pPr marL="0" marR="0" lvl="0" indent="0" algn="l" defTabSz="914400" rtl="0" eaLnBrk="1" fontAlgn="auto" latinLnBrk="0" hangingPunct="1">
                        <a:lnSpc>
                          <a:spcPct val="120000"/>
                        </a:lnSpc>
                        <a:spcBef>
                          <a:spcPts val="0"/>
                        </a:spcBef>
                        <a:spcAft>
                          <a:spcPts val="1000"/>
                        </a:spcAft>
                        <a:buClrTx/>
                        <a:buSzTx/>
                        <a:buFontTx/>
                        <a:buNone/>
                        <a:tabLst/>
                        <a:defRPr/>
                      </a:pPr>
                      <a:r>
                        <a:rPr lang="en-IN" sz="1700" b="0" kern="1200" dirty="0">
                          <a:solidFill>
                            <a:schemeClr val="tx1"/>
                          </a:solidFill>
                          <a:latin typeface="+mn-lt"/>
                          <a:ea typeface="+mn-ea"/>
                          <a:cs typeface="+mn-cs"/>
                        </a:rPr>
                        <a:t>Capital and Market  started governing the social production (= production by society)</a:t>
                      </a:r>
                    </a:p>
                  </a:txBody>
                  <a:tcPr/>
                </a:tc>
                <a:extLst>
                  <a:ext uri="{0D108BD9-81ED-4DB2-BD59-A6C34878D82A}">
                    <a16:rowId xmlns:a16="http://schemas.microsoft.com/office/drawing/2014/main" val="3639551470"/>
                  </a:ext>
                </a:extLst>
              </a:tr>
              <a:tr h="370840">
                <a:tc>
                  <a:txBody>
                    <a:bodyPr/>
                    <a:lstStyle/>
                    <a:p>
                      <a:r>
                        <a:rPr lang="en-US" sz="1700" b="0" dirty="0">
                          <a:solidFill>
                            <a:schemeClr val="tx1"/>
                          </a:solidFill>
                        </a:rPr>
                        <a:t>Production (Scale)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Some people produced manufactured goods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at an artisanal scale or in small, house-based workshops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In privately owned, large size factories of capitalists who own capital (hence, called capitalists)</a:t>
                      </a:r>
                    </a:p>
                  </a:txBody>
                  <a:tcPr/>
                </a:tc>
                <a:extLst>
                  <a:ext uri="{0D108BD9-81ED-4DB2-BD59-A6C34878D82A}">
                    <a16:rowId xmlns:a16="http://schemas.microsoft.com/office/drawing/2014/main" val="1229785523"/>
                  </a:ext>
                </a:extLst>
              </a:tr>
              <a:tr h="370840">
                <a:tc>
                  <a:txBody>
                    <a:bodyPr/>
                    <a:lstStyle/>
                    <a:p>
                      <a:r>
                        <a:rPr lang="en-US" sz="1700" b="0" dirty="0" err="1"/>
                        <a:t>Labour</a:t>
                      </a:r>
                      <a:endParaRPr lang="en-US" sz="17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1700" b="0" dirty="0">
                          <a:solidFill>
                            <a:schemeClr val="tx1"/>
                          </a:solidFill>
                        </a:rPr>
                        <a:t>Labour came from members of artisan’s family or clan.</a:t>
                      </a:r>
                      <a:endParaRPr lang="en-US" sz="17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Capitalist, using their capital, buy labour from workers.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Workers had to sell their labour in the (labour) market.</a:t>
                      </a:r>
                    </a:p>
                  </a:txBody>
                  <a:tcPr/>
                </a:tc>
                <a:extLst>
                  <a:ext uri="{0D108BD9-81ED-4DB2-BD59-A6C34878D82A}">
                    <a16:rowId xmlns:a16="http://schemas.microsoft.com/office/drawing/2014/main" val="3028591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dirty="0">
                          <a:solidFill>
                            <a:schemeClr val="tx1"/>
                          </a:solidFill>
                        </a:rPr>
                        <a:t>Technology </a:t>
                      </a:r>
                      <a:endParaRPr lang="en-US" sz="1700" b="0" dirty="0">
                        <a:solidFill>
                          <a:schemeClr val="tx1"/>
                        </a:solidFill>
                      </a:endParaRPr>
                    </a:p>
                    <a:p>
                      <a:pPr marL="0" algn="l" defTabSz="914400" rtl="0" eaLnBrk="1" latinLnBrk="0" hangingPunct="1"/>
                      <a:endParaRPr lang="en-US" sz="1700" b="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dirty="0">
                          <a:solidFill>
                            <a:schemeClr val="tx1"/>
                          </a:solidFill>
                        </a:rPr>
                        <a:t>Use of primitive tools and technologies for artisanal scale production in small workshops</a:t>
                      </a:r>
                      <a:endParaRPr lang="en-US" sz="17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700" b="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Sophisticated technology: One of the main sources of ever-increasing productivity. </a:t>
                      </a:r>
                    </a:p>
                  </a:txBody>
                  <a:tcPr/>
                </a:tc>
                <a:extLst>
                  <a:ext uri="{0D108BD9-81ED-4DB2-BD59-A6C34878D82A}">
                    <a16:rowId xmlns:a16="http://schemas.microsoft.com/office/drawing/2014/main" val="4182625570"/>
                  </a:ext>
                </a:extLst>
              </a:tr>
              <a:tr h="370840">
                <a:tc>
                  <a:txBody>
                    <a:bodyPr/>
                    <a:lstStyle/>
                    <a:p>
                      <a:r>
                        <a:rPr lang="en-US" sz="1700" b="0" dirty="0"/>
                        <a:t>International Trade: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kern="1200" dirty="0">
                          <a:solidFill>
                            <a:schemeClr val="tx1"/>
                          </a:solidFill>
                          <a:latin typeface="+mn-lt"/>
                          <a:ea typeface="+mn-ea"/>
                          <a:cs typeface="+mn-cs"/>
                        </a:rPr>
                        <a:t>International trade existed on a limited scale, in niche products (spices, precious metals, and some luxury goods)</a:t>
                      </a:r>
                    </a:p>
                  </a:txBody>
                  <a:tcPr/>
                </a:tc>
                <a:tc>
                  <a:txBody>
                    <a:bodyPr/>
                    <a:lstStyle/>
                    <a:p>
                      <a:r>
                        <a:rPr lang="en-US" sz="1700" b="0" dirty="0"/>
                        <a:t>International Trade is one of the main sources of increasing production and wealth.</a:t>
                      </a:r>
                    </a:p>
                  </a:txBody>
                  <a:tcPr/>
                </a:tc>
                <a:extLst>
                  <a:ext uri="{0D108BD9-81ED-4DB2-BD59-A6C34878D82A}">
                    <a16:rowId xmlns:a16="http://schemas.microsoft.com/office/drawing/2014/main" val="17003386"/>
                  </a:ext>
                </a:extLst>
              </a:tr>
            </a:tbl>
          </a:graphicData>
        </a:graphic>
      </p:graphicFrame>
    </p:spTree>
    <p:extLst>
      <p:ext uri="{BB962C8B-B14F-4D97-AF65-F5344CB8AC3E}">
        <p14:creationId xmlns:p14="http://schemas.microsoft.com/office/powerpoint/2010/main" val="81593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Industrialism/ Industrialization . . 1</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a:lnSpc>
                <a:spcPct val="130000"/>
              </a:lnSpc>
              <a:spcBef>
                <a:spcPts val="0"/>
              </a:spcBef>
              <a:spcAft>
                <a:spcPts val="1000"/>
              </a:spcAft>
            </a:pPr>
            <a:r>
              <a:rPr lang="en-IN" sz="1800" b="1" i="1" dirty="0">
                <a:solidFill>
                  <a:srgbClr val="FFFF00"/>
                </a:solidFill>
              </a:rPr>
              <a:t>Industrial Revolution</a:t>
            </a:r>
            <a:r>
              <a:rPr lang="en-IN" sz="1800" dirty="0">
                <a:solidFill>
                  <a:schemeClr val="bg1"/>
                </a:solidFill>
              </a:rPr>
              <a:t>: Starting in Great Britain in </a:t>
            </a:r>
            <a:r>
              <a:rPr lang="en-IN" sz="1800" dirty="0">
                <a:solidFill>
                  <a:srgbClr val="FFC000"/>
                </a:solidFill>
              </a:rPr>
              <a:t>the 1750s</a:t>
            </a:r>
            <a:r>
              <a:rPr lang="en-IN" sz="1800" dirty="0">
                <a:solidFill>
                  <a:schemeClr val="bg1"/>
                </a:solidFill>
              </a:rPr>
              <a:t>, steam engines and other </a:t>
            </a:r>
            <a:r>
              <a:rPr lang="en-IN" sz="1800" dirty="0">
                <a:solidFill>
                  <a:srgbClr val="FFC000"/>
                </a:solidFill>
              </a:rPr>
              <a:t>mechanized and technical processes </a:t>
            </a:r>
            <a:r>
              <a:rPr lang="en-IN" sz="1800" dirty="0">
                <a:solidFill>
                  <a:schemeClr val="bg1"/>
                </a:solidFill>
              </a:rPr>
              <a:t>began to be </a:t>
            </a:r>
            <a:r>
              <a:rPr lang="en-IN" sz="1800" dirty="0">
                <a:solidFill>
                  <a:srgbClr val="FFC000"/>
                </a:solidFill>
              </a:rPr>
              <a:t>applied to the production of manufactured goods</a:t>
            </a:r>
            <a:r>
              <a:rPr lang="en-IN" sz="1800" dirty="0">
                <a:solidFill>
                  <a:schemeClr val="bg1"/>
                </a:solidFill>
              </a:rPr>
              <a:t>. (Why it is a </a:t>
            </a:r>
            <a:r>
              <a:rPr lang="en-IN" sz="1800" b="1" i="1" dirty="0">
                <a:solidFill>
                  <a:srgbClr val="FFFF00"/>
                </a:solidFill>
              </a:rPr>
              <a:t>Revolution?)</a:t>
            </a:r>
            <a:endParaRPr lang="en-IN" sz="1800" dirty="0">
              <a:solidFill>
                <a:schemeClr val="bg1"/>
              </a:solidFill>
            </a:endParaRPr>
          </a:p>
          <a:p>
            <a:pPr marL="0" indent="0">
              <a:lnSpc>
                <a:spcPct val="130000"/>
              </a:lnSpc>
              <a:spcBef>
                <a:spcPts val="0"/>
              </a:spcBef>
              <a:spcAft>
                <a:spcPts val="1000"/>
              </a:spcAft>
              <a:buNone/>
            </a:pPr>
            <a:r>
              <a:rPr lang="en-IN" sz="1800" b="1" i="1" dirty="0">
                <a:solidFill>
                  <a:srgbClr val="FF8B2A"/>
                </a:solidFill>
              </a:rPr>
              <a:t>Productivity</a:t>
            </a:r>
            <a:r>
              <a:rPr lang="en-IN" sz="1800" b="1" i="1" dirty="0">
                <a:solidFill>
                  <a:srgbClr val="FFFF00"/>
                </a:solidFill>
              </a:rPr>
              <a:t> in Factory Mode of Production: </a:t>
            </a:r>
            <a:r>
              <a:rPr lang="en-IN" sz="1800" b="1" i="1" dirty="0">
                <a:solidFill>
                  <a:srgbClr val="00B0F0"/>
                </a:solidFill>
              </a:rPr>
              <a:t>Division of Labour </a:t>
            </a:r>
          </a:p>
          <a:p>
            <a:pPr>
              <a:lnSpc>
                <a:spcPct val="130000"/>
              </a:lnSpc>
              <a:spcBef>
                <a:spcPts val="0"/>
              </a:spcBef>
              <a:spcAft>
                <a:spcPts val="1000"/>
              </a:spcAft>
            </a:pPr>
            <a:r>
              <a:rPr lang="en-IN" sz="1800" dirty="0">
                <a:solidFill>
                  <a:schemeClr val="bg1"/>
                </a:solidFill>
              </a:rPr>
              <a:t>Most famous passages in Adam Smith’s </a:t>
            </a:r>
            <a:r>
              <a:rPr lang="en-IN" sz="1800" i="1" dirty="0">
                <a:solidFill>
                  <a:schemeClr val="bg1"/>
                </a:solidFill>
              </a:rPr>
              <a:t>Wealth of Nations</a:t>
            </a:r>
            <a:r>
              <a:rPr lang="en-IN" sz="1800" dirty="0">
                <a:solidFill>
                  <a:schemeClr val="bg1"/>
                </a:solidFill>
              </a:rPr>
              <a:t> is his description of the division of labour in the pin factory.</a:t>
            </a:r>
          </a:p>
          <a:p>
            <a:pPr>
              <a:lnSpc>
                <a:spcPct val="130000"/>
              </a:lnSpc>
              <a:spcBef>
                <a:spcPts val="0"/>
              </a:spcBef>
              <a:spcAft>
                <a:spcPts val="1000"/>
              </a:spcAft>
            </a:pPr>
            <a:r>
              <a:rPr lang="en-IN" sz="1800" dirty="0">
                <a:solidFill>
                  <a:schemeClr val="bg1"/>
                </a:solidFill>
              </a:rPr>
              <a:t>He saw a factory employing 10 labourers making 48,000 (paper) pins in one day.</a:t>
            </a:r>
          </a:p>
          <a:p>
            <a:pPr>
              <a:lnSpc>
                <a:spcPct val="130000"/>
              </a:lnSpc>
              <a:spcBef>
                <a:spcPts val="0"/>
              </a:spcBef>
              <a:spcAft>
                <a:spcPts val="1000"/>
              </a:spcAft>
            </a:pPr>
            <a:r>
              <a:rPr lang="en-IN" sz="1800" dirty="0">
                <a:solidFill>
                  <a:schemeClr val="bg1"/>
                </a:solidFill>
              </a:rPr>
              <a:t>Contrasting the output of ten people, each specialising in a stage of the process </a:t>
            </a:r>
          </a:p>
          <a:p>
            <a:pPr marL="849313" indent="-254000">
              <a:lnSpc>
                <a:spcPct val="130000"/>
              </a:lnSpc>
              <a:spcBef>
                <a:spcPts val="0"/>
              </a:spcBef>
              <a:spcAft>
                <a:spcPts val="1000"/>
              </a:spcAft>
            </a:pPr>
            <a:r>
              <a:rPr lang="en-IN" sz="1800" dirty="0">
                <a:solidFill>
                  <a:schemeClr val="bg1"/>
                </a:solidFill>
              </a:rPr>
              <a:t>with one person making whole pins as in artisanal mode of production:</a:t>
            </a:r>
          </a:p>
          <a:p>
            <a:pPr>
              <a:lnSpc>
                <a:spcPct val="150000"/>
              </a:lnSpc>
              <a:spcBef>
                <a:spcPts val="0"/>
              </a:spcBef>
              <a:spcAft>
                <a:spcPts val="1000"/>
              </a:spcAft>
            </a:pPr>
            <a:r>
              <a:rPr lang="en-IN" sz="1800" dirty="0">
                <a:solidFill>
                  <a:schemeClr val="bg1"/>
                </a:solidFill>
              </a:rPr>
              <a:t> “</a:t>
            </a:r>
            <a:r>
              <a:rPr lang="en-IN" sz="1800" i="1" dirty="0">
                <a:solidFill>
                  <a:schemeClr val="bg1"/>
                </a:solidFill>
              </a:rPr>
              <a:t>Each person, therefore, making a tenth part of forty-eight thousand pins, might be considered as making four thousand eight hundred pins in a day. But if they had all wrought separately and independently, and without any of them having been educated to this peculiar business, they certainly could not each of them have made twenty, perhaps not one pin in a day</a:t>
            </a:r>
            <a:r>
              <a:rPr lang="en-IN" sz="1800" dirty="0">
                <a:solidFill>
                  <a:schemeClr val="bg1"/>
                </a:solidFill>
              </a:rPr>
              <a:t>” (</a:t>
            </a:r>
            <a:r>
              <a:rPr lang="en-IN" sz="1800" dirty="0" err="1">
                <a:solidFill>
                  <a:schemeClr val="bg1"/>
                </a:solidFill>
              </a:rPr>
              <a:t>WoN</a:t>
            </a:r>
            <a:r>
              <a:rPr lang="en-IN" sz="1800" dirty="0">
                <a:solidFill>
                  <a:schemeClr val="bg1"/>
                </a:solidFill>
              </a:rPr>
              <a:t>, paragraph three).</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406295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Industrialism/ Industrialization .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a:lnSpc>
                <a:spcPct val="140000"/>
              </a:lnSpc>
              <a:spcBef>
                <a:spcPts val="0"/>
              </a:spcBef>
              <a:spcAft>
                <a:spcPts val="1000"/>
              </a:spcAft>
            </a:pPr>
            <a:r>
              <a:rPr lang="en-IN" sz="1800" b="1" i="1" dirty="0">
                <a:solidFill>
                  <a:srgbClr val="FFFF00"/>
                </a:solidFill>
              </a:rPr>
              <a:t>Industrial Revolution</a:t>
            </a:r>
            <a:r>
              <a:rPr lang="en-IN" sz="1800" dirty="0">
                <a:solidFill>
                  <a:schemeClr val="bg1"/>
                </a:solidFill>
              </a:rPr>
              <a:t>: </a:t>
            </a:r>
            <a:r>
              <a:rPr lang="en-IN" sz="1800" b="1" i="1" dirty="0">
                <a:solidFill>
                  <a:schemeClr val="bg1"/>
                </a:solidFill>
              </a:rPr>
              <a:t>Led to </a:t>
            </a:r>
            <a:r>
              <a:rPr lang="en-IN" sz="1800" dirty="0">
                <a:solidFill>
                  <a:srgbClr val="FF8B2A"/>
                </a:solidFill>
              </a:rPr>
              <a:t>transformation</a:t>
            </a:r>
            <a:r>
              <a:rPr lang="en-IN" sz="1800" dirty="0">
                <a:solidFill>
                  <a:schemeClr val="bg1"/>
                </a:solidFill>
              </a:rPr>
              <a:t> in the </a:t>
            </a:r>
            <a:r>
              <a:rPr lang="en-IN" sz="1800" dirty="0">
                <a:solidFill>
                  <a:srgbClr val="FFFF00"/>
                </a:solidFill>
              </a:rPr>
              <a:t>mode</a:t>
            </a:r>
            <a:r>
              <a:rPr lang="en-IN" sz="1800" dirty="0">
                <a:solidFill>
                  <a:schemeClr val="bg1"/>
                </a:solidFill>
              </a:rPr>
              <a:t> (</a:t>
            </a:r>
            <a:r>
              <a:rPr lang="en-IN" sz="1800" dirty="0">
                <a:solidFill>
                  <a:srgbClr val="FFFF00"/>
                </a:solidFill>
              </a:rPr>
              <a:t>manner) </a:t>
            </a:r>
            <a:r>
              <a:rPr lang="en-IN" sz="1800" dirty="0">
                <a:solidFill>
                  <a:schemeClr val="bg1"/>
                </a:solidFill>
              </a:rPr>
              <a:t>of</a:t>
            </a:r>
            <a:r>
              <a:rPr lang="en-IN" sz="1800" dirty="0">
                <a:solidFill>
                  <a:srgbClr val="FFFF00"/>
                </a:solidFill>
              </a:rPr>
              <a:t> production</a:t>
            </a:r>
          </a:p>
          <a:p>
            <a:pPr marL="536575" indent="-217488">
              <a:lnSpc>
                <a:spcPct val="140000"/>
              </a:lnSpc>
              <a:spcBef>
                <a:spcPts val="0"/>
              </a:spcBef>
              <a:spcAft>
                <a:spcPts val="1000"/>
              </a:spcAft>
            </a:pPr>
            <a:r>
              <a:rPr lang="en-IN" sz="1800" dirty="0">
                <a:solidFill>
                  <a:schemeClr val="bg1"/>
                </a:solidFill>
              </a:rPr>
              <a:t>Different </a:t>
            </a:r>
            <a:r>
              <a:rPr lang="en-IN" sz="1800" dirty="0">
                <a:solidFill>
                  <a:srgbClr val="FFC000"/>
                </a:solidFill>
              </a:rPr>
              <a:t>workers </a:t>
            </a:r>
            <a:r>
              <a:rPr lang="en-IN" sz="1800" dirty="0">
                <a:solidFill>
                  <a:srgbClr val="FF8B2A"/>
                </a:solidFill>
              </a:rPr>
              <a:t>specialized</a:t>
            </a:r>
            <a:r>
              <a:rPr lang="en-IN" sz="1800" dirty="0">
                <a:solidFill>
                  <a:srgbClr val="FFC000"/>
                </a:solidFill>
              </a:rPr>
              <a:t> in</a:t>
            </a:r>
            <a:r>
              <a:rPr lang="en-IN" sz="1800" dirty="0">
                <a:solidFill>
                  <a:schemeClr val="bg1"/>
                </a:solidFill>
              </a:rPr>
              <a:t> different </a:t>
            </a:r>
            <a:r>
              <a:rPr lang="en-IN" sz="1800" dirty="0">
                <a:solidFill>
                  <a:srgbClr val="92D050"/>
                </a:solidFill>
              </a:rPr>
              <a:t>trades/ skills </a:t>
            </a:r>
            <a:r>
              <a:rPr lang="en-IN" sz="1800" dirty="0">
                <a:solidFill>
                  <a:schemeClr val="bg1"/>
                </a:solidFill>
              </a:rPr>
              <a:t>worked in different </a:t>
            </a:r>
            <a:r>
              <a:rPr lang="en-IN" sz="1800" dirty="0">
                <a:solidFill>
                  <a:srgbClr val="00B0F0"/>
                </a:solidFill>
              </a:rPr>
              <a:t>stages or tasks </a:t>
            </a:r>
            <a:r>
              <a:rPr lang="en-IN" sz="1800" dirty="0">
                <a:solidFill>
                  <a:srgbClr val="FFC000"/>
                </a:solidFill>
              </a:rPr>
              <a:t>(</a:t>
            </a:r>
            <a:r>
              <a:rPr lang="en-IN" sz="1800" dirty="0">
                <a:solidFill>
                  <a:srgbClr val="FFFF00"/>
                </a:solidFill>
              </a:rPr>
              <a:t>Division of Labour</a:t>
            </a:r>
            <a:r>
              <a:rPr lang="en-IN" sz="1800" dirty="0">
                <a:solidFill>
                  <a:srgbClr val="FFC000"/>
                </a:solidFill>
              </a:rPr>
              <a:t>)</a:t>
            </a:r>
          </a:p>
          <a:p>
            <a:pPr marL="536575" indent="-217488">
              <a:lnSpc>
                <a:spcPct val="140000"/>
              </a:lnSpc>
              <a:spcBef>
                <a:spcPts val="0"/>
              </a:spcBef>
              <a:spcAft>
                <a:spcPts val="1000"/>
              </a:spcAft>
            </a:pPr>
            <a:r>
              <a:rPr lang="en-IN" sz="1800" b="1" i="1" dirty="0">
                <a:solidFill>
                  <a:schemeClr val="bg1"/>
                </a:solidFill>
              </a:rPr>
              <a:t>worked in </a:t>
            </a:r>
            <a:r>
              <a:rPr lang="en-IN" sz="1800" dirty="0">
                <a:solidFill>
                  <a:srgbClr val="FFC000"/>
                </a:solidFill>
              </a:rPr>
              <a:t>larger groups </a:t>
            </a:r>
            <a:r>
              <a:rPr lang="en-IN" sz="1800" dirty="0">
                <a:solidFill>
                  <a:schemeClr val="bg1"/>
                </a:solidFill>
              </a:rPr>
              <a:t>and </a:t>
            </a:r>
            <a:r>
              <a:rPr lang="en-IN" sz="1800" dirty="0">
                <a:solidFill>
                  <a:srgbClr val="FFC000"/>
                </a:solidFill>
              </a:rPr>
              <a:t>with machinery (</a:t>
            </a:r>
            <a:r>
              <a:rPr lang="en-IN" sz="1800" dirty="0" err="1">
                <a:solidFill>
                  <a:srgbClr val="FFC000"/>
                </a:solidFill>
              </a:rPr>
              <a:t>Fac</a:t>
            </a:r>
            <a:r>
              <a:rPr lang="en-IN" sz="1800" dirty="0">
                <a:solidFill>
                  <a:srgbClr val="FFC000"/>
                </a:solidFill>
              </a:rPr>
              <a:t> to </a:t>
            </a:r>
            <a:r>
              <a:rPr lang="en-IN" sz="1800" dirty="0" err="1">
                <a:solidFill>
                  <a:srgbClr val="FFC000"/>
                </a:solidFill>
              </a:rPr>
              <a:t>ry</a:t>
            </a:r>
            <a:r>
              <a:rPr lang="en-IN" sz="1800" dirty="0">
                <a:solidFill>
                  <a:srgbClr val="FFC000"/>
                </a:solidFill>
              </a:rPr>
              <a:t> Mode of Production)</a:t>
            </a:r>
          </a:p>
          <a:p>
            <a:pPr marL="536575" indent="-217488">
              <a:lnSpc>
                <a:spcPct val="140000"/>
              </a:lnSpc>
              <a:spcBef>
                <a:spcPts val="0"/>
              </a:spcBef>
              <a:spcAft>
                <a:spcPts val="1000"/>
              </a:spcAft>
            </a:pPr>
            <a:r>
              <a:rPr lang="en-IN" sz="1800" dirty="0">
                <a:solidFill>
                  <a:schemeClr val="bg1"/>
                </a:solidFill>
              </a:rPr>
              <a:t>This</a:t>
            </a:r>
            <a:r>
              <a:rPr lang="en-IN" sz="1800" b="1" i="1" dirty="0">
                <a:solidFill>
                  <a:schemeClr val="bg1"/>
                </a:solidFill>
              </a:rPr>
              <a:t> unleashed</a:t>
            </a:r>
            <a:r>
              <a:rPr lang="en-IN" sz="1800" dirty="0">
                <a:solidFill>
                  <a:schemeClr val="bg1"/>
                </a:solidFill>
              </a:rPr>
              <a:t> </a:t>
            </a:r>
            <a:r>
              <a:rPr lang="en-IN" sz="1800" dirty="0">
                <a:solidFill>
                  <a:srgbClr val="FFC000"/>
                </a:solidFill>
              </a:rPr>
              <a:t>rapid increases (</a:t>
            </a:r>
            <a:r>
              <a:rPr lang="en-IN" sz="1800" dirty="0" err="1">
                <a:solidFill>
                  <a:srgbClr val="FFC000"/>
                </a:solidFill>
              </a:rPr>
              <a:t>i</a:t>
            </a:r>
            <a:r>
              <a:rPr lang="en-IN" sz="1800" dirty="0">
                <a:solidFill>
                  <a:srgbClr val="FFC000"/>
                </a:solidFill>
              </a:rPr>
              <a:t>) </a:t>
            </a:r>
            <a:r>
              <a:rPr lang="en-IN" sz="1800" b="1" i="1" dirty="0">
                <a:solidFill>
                  <a:srgbClr val="FFFF00"/>
                </a:solidFill>
              </a:rPr>
              <a:t>productivity</a:t>
            </a:r>
            <a:r>
              <a:rPr lang="en-IN" sz="1800" dirty="0">
                <a:solidFill>
                  <a:srgbClr val="92D050"/>
                </a:solidFill>
              </a:rPr>
              <a:t> </a:t>
            </a:r>
            <a:r>
              <a:rPr lang="en-IN" sz="1800" dirty="0">
                <a:solidFill>
                  <a:schemeClr val="bg1"/>
                </a:solidFill>
              </a:rPr>
              <a:t>per</a:t>
            </a:r>
            <a:r>
              <a:rPr lang="en-IN" sz="1800" dirty="0">
                <a:solidFill>
                  <a:srgbClr val="00B0F0"/>
                </a:solidFill>
              </a:rPr>
              <a:t> person </a:t>
            </a:r>
            <a:r>
              <a:rPr lang="en-IN" sz="1800" dirty="0">
                <a:solidFill>
                  <a:srgbClr val="FFC000"/>
                </a:solidFill>
              </a:rPr>
              <a:t>or </a:t>
            </a:r>
            <a:r>
              <a:rPr lang="en-IN" sz="1800" b="1" i="1" dirty="0">
                <a:solidFill>
                  <a:srgbClr val="FFFF00"/>
                </a:solidFill>
              </a:rPr>
              <a:t>productivity</a:t>
            </a:r>
            <a:r>
              <a:rPr lang="en-IN" sz="1800" dirty="0">
                <a:solidFill>
                  <a:srgbClr val="FFC000"/>
                </a:solidFill>
              </a:rPr>
              <a:t> </a:t>
            </a:r>
            <a:r>
              <a:rPr lang="en-IN" sz="1800" dirty="0">
                <a:solidFill>
                  <a:schemeClr val="bg1"/>
                </a:solidFill>
              </a:rPr>
              <a:t>per</a:t>
            </a:r>
            <a:r>
              <a:rPr lang="en-IN" sz="1800" dirty="0">
                <a:solidFill>
                  <a:srgbClr val="FFC000"/>
                </a:solidFill>
              </a:rPr>
              <a:t> </a:t>
            </a:r>
            <a:r>
              <a:rPr lang="en-IN" sz="1800" dirty="0">
                <a:solidFill>
                  <a:schemeClr val="accent4">
                    <a:lumMod val="40000"/>
                    <a:lumOff val="60000"/>
                  </a:schemeClr>
                </a:solidFill>
              </a:rPr>
              <a:t>unit of capital</a:t>
            </a:r>
          </a:p>
          <a:p>
            <a:pPr marL="3467100" indent="-254000">
              <a:lnSpc>
                <a:spcPct val="140000"/>
              </a:lnSpc>
              <a:spcBef>
                <a:spcPts val="0"/>
              </a:spcBef>
              <a:spcAft>
                <a:spcPts val="1000"/>
              </a:spcAft>
            </a:pPr>
            <a:r>
              <a:rPr lang="en-IN" sz="1800" dirty="0">
                <a:solidFill>
                  <a:schemeClr val="bg1"/>
                </a:solidFill>
              </a:rPr>
              <a:t>Also (ii) in the </a:t>
            </a:r>
            <a:r>
              <a:rPr lang="en-IN" sz="1800" dirty="0">
                <a:solidFill>
                  <a:srgbClr val="FFC000"/>
                </a:solidFill>
              </a:rPr>
              <a:t>quantity of material goods i.e., </a:t>
            </a:r>
            <a:r>
              <a:rPr lang="en-IN" sz="1800" b="1" i="1" dirty="0">
                <a:solidFill>
                  <a:srgbClr val="FFFF00"/>
                </a:solidFill>
              </a:rPr>
              <a:t>production</a:t>
            </a:r>
          </a:p>
          <a:p>
            <a:pPr marL="4184650" indent="-187325">
              <a:lnSpc>
                <a:spcPct val="140000"/>
              </a:lnSpc>
              <a:spcBef>
                <a:spcPts val="0"/>
              </a:spcBef>
              <a:spcAft>
                <a:spcPts val="1000"/>
              </a:spcAft>
            </a:pPr>
            <a:r>
              <a:rPr lang="en-IN" sz="1800" dirty="0">
                <a:solidFill>
                  <a:schemeClr val="bg1"/>
                </a:solidFill>
              </a:rPr>
              <a:t>that could be </a:t>
            </a:r>
            <a:r>
              <a:rPr lang="en-IN" sz="1800" b="1" i="1" dirty="0">
                <a:solidFill>
                  <a:schemeClr val="bg1"/>
                </a:solidFill>
              </a:rPr>
              <a:t>produced for </a:t>
            </a:r>
            <a:r>
              <a:rPr lang="en-IN" sz="1800" dirty="0">
                <a:solidFill>
                  <a:srgbClr val="00B0F0"/>
                </a:solidFill>
              </a:rPr>
              <a:t>mass</a:t>
            </a:r>
            <a:r>
              <a:rPr lang="en-IN" sz="1800" dirty="0">
                <a:solidFill>
                  <a:srgbClr val="FFC000"/>
                </a:solidFill>
              </a:rPr>
              <a:t> </a:t>
            </a:r>
            <a:r>
              <a:rPr lang="en-IN" sz="1800" dirty="0">
                <a:solidFill>
                  <a:schemeClr val="bg1"/>
                </a:solidFill>
              </a:rPr>
              <a:t>and</a:t>
            </a:r>
            <a:r>
              <a:rPr lang="en-IN" sz="1800" dirty="0">
                <a:solidFill>
                  <a:srgbClr val="FFC000"/>
                </a:solidFill>
              </a:rPr>
              <a:t> </a:t>
            </a:r>
            <a:r>
              <a:rPr lang="en-IN" sz="1800" dirty="0">
                <a:solidFill>
                  <a:srgbClr val="92D050"/>
                </a:solidFill>
              </a:rPr>
              <a:t>luxury </a:t>
            </a:r>
            <a:r>
              <a:rPr lang="en-IN" sz="1800" dirty="0">
                <a:solidFill>
                  <a:srgbClr val="FFC000"/>
                </a:solidFill>
              </a:rPr>
              <a:t>consumption</a:t>
            </a:r>
            <a:r>
              <a:rPr lang="en-IN" sz="1800" dirty="0">
                <a:solidFill>
                  <a:schemeClr val="bg1"/>
                </a:solidFill>
              </a:rPr>
              <a:t>.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2698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Industrialism/ Industrialization . . 3</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marL="231775" indent="-222250">
              <a:lnSpc>
                <a:spcPct val="140000"/>
              </a:lnSpc>
              <a:spcBef>
                <a:spcPts val="0"/>
              </a:spcBef>
              <a:spcAft>
                <a:spcPts val="1000"/>
              </a:spcAft>
            </a:pPr>
            <a:r>
              <a:rPr lang="en-IN" sz="1800" dirty="0">
                <a:solidFill>
                  <a:schemeClr val="bg1"/>
                </a:solidFill>
              </a:rPr>
              <a:t>Both </a:t>
            </a:r>
            <a:r>
              <a:rPr lang="en-IN" sz="1800" b="1" i="1" dirty="0">
                <a:solidFill>
                  <a:srgbClr val="FFFF00"/>
                </a:solidFill>
              </a:rPr>
              <a:t>Productivity</a:t>
            </a:r>
            <a:r>
              <a:rPr lang="en-IN" sz="1800" b="1" i="1" dirty="0">
                <a:solidFill>
                  <a:srgbClr val="FFBD54"/>
                </a:solidFill>
              </a:rPr>
              <a:t> </a:t>
            </a:r>
            <a:r>
              <a:rPr lang="en-IN" sz="1800" dirty="0">
                <a:solidFill>
                  <a:schemeClr val="bg1"/>
                </a:solidFill>
              </a:rPr>
              <a:t>and</a:t>
            </a:r>
            <a:r>
              <a:rPr lang="en-IN" sz="1800" b="1" i="1" dirty="0">
                <a:solidFill>
                  <a:srgbClr val="FFBD54"/>
                </a:solidFill>
              </a:rPr>
              <a:t> </a:t>
            </a:r>
            <a:r>
              <a:rPr lang="en-IN" sz="1800" b="1" i="1" dirty="0">
                <a:solidFill>
                  <a:srgbClr val="FFFF00"/>
                </a:solidFill>
              </a:rPr>
              <a:t>Production</a:t>
            </a:r>
            <a:r>
              <a:rPr lang="en-IN" sz="1800" b="1" i="1" dirty="0">
                <a:solidFill>
                  <a:srgbClr val="FFBD54"/>
                </a:solidFill>
              </a:rPr>
              <a:t> </a:t>
            </a:r>
            <a:r>
              <a:rPr lang="en-IN" sz="1800" b="1" i="1" dirty="0">
                <a:solidFill>
                  <a:schemeClr val="bg1"/>
                </a:solidFill>
              </a:rPr>
              <a:t>Increased</a:t>
            </a:r>
            <a:r>
              <a:rPr lang="en-IN" sz="1800" b="1" i="1" dirty="0">
                <a:solidFill>
                  <a:srgbClr val="FFFF00"/>
                </a:solidFill>
              </a:rPr>
              <a:t> </a:t>
            </a:r>
            <a:r>
              <a:rPr lang="en-IN" sz="1800" dirty="0">
                <a:solidFill>
                  <a:schemeClr val="bg1"/>
                </a:solidFill>
              </a:rPr>
              <a:t>due to </a:t>
            </a:r>
            <a:r>
              <a:rPr lang="en-IN" sz="1800" b="1" i="1" dirty="0">
                <a:solidFill>
                  <a:srgbClr val="FFFF00"/>
                </a:solidFill>
              </a:rPr>
              <a:t>Industrial Revolution</a:t>
            </a:r>
            <a:r>
              <a:rPr lang="en-IN" sz="1800" dirty="0">
                <a:solidFill>
                  <a:schemeClr val="bg1"/>
                </a:solidFill>
              </a:rPr>
              <a:t>: </a:t>
            </a:r>
          </a:p>
          <a:p>
            <a:pPr marL="628650" indent="-220663">
              <a:lnSpc>
                <a:spcPct val="140000"/>
              </a:lnSpc>
              <a:spcBef>
                <a:spcPts val="0"/>
              </a:spcBef>
              <a:spcAft>
                <a:spcPts val="1000"/>
              </a:spcAft>
            </a:pPr>
            <a:r>
              <a:rPr lang="en-IN" sz="1800" dirty="0">
                <a:solidFill>
                  <a:schemeClr val="bg1"/>
                </a:solidFill>
              </a:rPr>
              <a:t>Division of Labour, Steam Engines, other </a:t>
            </a:r>
            <a:r>
              <a:rPr lang="en-IN" sz="1800" dirty="0">
                <a:solidFill>
                  <a:srgbClr val="FFC000"/>
                </a:solidFill>
              </a:rPr>
              <a:t>mechanized and technical processes </a:t>
            </a:r>
            <a:r>
              <a:rPr lang="en-IN" sz="1800" b="1" i="1" dirty="0">
                <a:solidFill>
                  <a:schemeClr val="bg1"/>
                </a:solidFill>
              </a:rPr>
              <a:t>increased</a:t>
            </a:r>
            <a:r>
              <a:rPr lang="en-IN" sz="1800" dirty="0">
                <a:solidFill>
                  <a:srgbClr val="FFC000"/>
                </a:solidFill>
              </a:rPr>
              <a:t> </a:t>
            </a:r>
            <a:r>
              <a:rPr lang="en-IN" sz="1800" dirty="0">
                <a:solidFill>
                  <a:schemeClr val="bg1"/>
                </a:solidFill>
              </a:rPr>
              <a:t>both </a:t>
            </a:r>
            <a:r>
              <a:rPr lang="en-IN" sz="1800" dirty="0">
                <a:solidFill>
                  <a:srgbClr val="00B0F0"/>
                </a:solidFill>
              </a:rPr>
              <a:t>productivity</a:t>
            </a:r>
            <a:r>
              <a:rPr lang="en-IN" sz="1800" dirty="0">
                <a:solidFill>
                  <a:schemeClr val="bg1"/>
                </a:solidFill>
              </a:rPr>
              <a:t> and </a:t>
            </a:r>
            <a:r>
              <a:rPr lang="en-IN" sz="1800" dirty="0">
                <a:solidFill>
                  <a:srgbClr val="92D050"/>
                </a:solidFill>
              </a:rPr>
              <a:t>production</a:t>
            </a:r>
            <a:r>
              <a:rPr lang="en-IN" sz="1800" dirty="0">
                <a:solidFill>
                  <a:srgbClr val="FFC000"/>
                </a:solidFill>
              </a:rPr>
              <a:t> of manufactured goods</a:t>
            </a:r>
            <a:r>
              <a:rPr lang="en-IN" sz="1800" dirty="0">
                <a:solidFill>
                  <a:schemeClr val="bg1"/>
                </a:solidFill>
              </a:rPr>
              <a:t>. </a:t>
            </a:r>
          </a:p>
          <a:p>
            <a:pPr>
              <a:lnSpc>
                <a:spcPct val="140000"/>
              </a:lnSpc>
              <a:spcBef>
                <a:spcPts val="0"/>
              </a:spcBef>
              <a:spcAft>
                <a:spcPts val="1000"/>
              </a:spcAft>
            </a:pPr>
            <a:r>
              <a:rPr lang="en-IN" sz="1800" dirty="0">
                <a:solidFill>
                  <a:schemeClr val="bg1"/>
                </a:solidFill>
              </a:rPr>
              <a:t>This, in turn, </a:t>
            </a:r>
            <a:r>
              <a:rPr lang="en-IN" sz="1800" b="1" i="1" dirty="0">
                <a:solidFill>
                  <a:schemeClr val="bg1"/>
                </a:solidFill>
              </a:rPr>
              <a:t>triggered</a:t>
            </a:r>
            <a:r>
              <a:rPr lang="en-IN" sz="1800" dirty="0">
                <a:solidFill>
                  <a:schemeClr val="bg1"/>
                </a:solidFill>
              </a:rPr>
              <a:t> a process of </a:t>
            </a:r>
            <a:r>
              <a:rPr lang="en-IN" sz="1800" dirty="0">
                <a:solidFill>
                  <a:srgbClr val="FFC000"/>
                </a:solidFill>
              </a:rPr>
              <a:t>faster </a:t>
            </a:r>
            <a:r>
              <a:rPr lang="en-IN" sz="1800" b="1" i="1" dirty="0">
                <a:solidFill>
                  <a:srgbClr val="FFFF00"/>
                </a:solidFill>
              </a:rPr>
              <a:t>economic growth </a:t>
            </a:r>
            <a:r>
              <a:rPr lang="en-IN" sz="1800" b="1" i="1" dirty="0">
                <a:solidFill>
                  <a:schemeClr val="bg1"/>
                </a:solidFill>
              </a:rPr>
              <a:t>(</a:t>
            </a:r>
            <a:r>
              <a:rPr lang="en-IN" sz="1800" dirty="0">
                <a:solidFill>
                  <a:srgbClr val="FFBD54"/>
                </a:solidFill>
              </a:rPr>
              <a:t>increase in money value of goods produced</a:t>
            </a:r>
            <a:r>
              <a:rPr lang="en-IN" sz="1800" b="1" i="1" dirty="0">
                <a:solidFill>
                  <a:schemeClr val="bg1"/>
                </a:solidFill>
              </a:rPr>
              <a:t>)</a:t>
            </a:r>
          </a:p>
          <a:p>
            <a:pPr marL="536575" indent="-217488">
              <a:lnSpc>
                <a:spcPct val="140000"/>
              </a:lnSpc>
              <a:spcBef>
                <a:spcPts val="0"/>
              </a:spcBef>
              <a:spcAft>
                <a:spcPts val="1000"/>
              </a:spcAft>
            </a:pPr>
            <a:r>
              <a:rPr lang="en-IN" sz="1800" dirty="0">
                <a:solidFill>
                  <a:schemeClr val="bg1"/>
                </a:solidFill>
              </a:rPr>
              <a:t>and </a:t>
            </a:r>
            <a:r>
              <a:rPr lang="en-IN" sz="1800" b="1" i="1" dirty="0">
                <a:solidFill>
                  <a:srgbClr val="FFFF00"/>
                </a:solidFill>
              </a:rPr>
              <a:t>structural transformation </a:t>
            </a:r>
            <a:r>
              <a:rPr lang="en-IN" sz="1800" dirty="0">
                <a:solidFill>
                  <a:schemeClr val="bg1"/>
                </a:solidFill>
              </a:rPr>
              <a:t>in the </a:t>
            </a:r>
            <a:r>
              <a:rPr lang="en-IN" sz="1800" dirty="0">
                <a:solidFill>
                  <a:srgbClr val="92D050"/>
                </a:solidFill>
              </a:rPr>
              <a:t>British</a:t>
            </a:r>
            <a:r>
              <a:rPr lang="en-IN" sz="1800" dirty="0">
                <a:solidFill>
                  <a:schemeClr val="bg1"/>
                </a:solidFill>
              </a:rPr>
              <a:t> </a:t>
            </a:r>
            <a:r>
              <a:rPr lang="en-IN" sz="1800" b="1" i="1" dirty="0">
                <a:solidFill>
                  <a:srgbClr val="FFBD54"/>
                </a:solidFill>
              </a:rPr>
              <a:t>economy</a:t>
            </a:r>
            <a:r>
              <a:rPr lang="en-IN" sz="1800" dirty="0">
                <a:solidFill>
                  <a:schemeClr val="bg1"/>
                </a:solidFill>
              </a:rPr>
              <a:t>, (from subsistence-</a:t>
            </a:r>
            <a:r>
              <a:rPr lang="en-IN" sz="1800" dirty="0" err="1">
                <a:solidFill>
                  <a:schemeClr val="bg1"/>
                </a:solidFill>
              </a:rPr>
              <a:t>agri</a:t>
            </a:r>
            <a:r>
              <a:rPr lang="en-IN" sz="1800" dirty="0">
                <a:solidFill>
                  <a:schemeClr val="bg1"/>
                </a:solidFill>
              </a:rPr>
              <a:t> based to mass production/ industrial)</a:t>
            </a:r>
          </a:p>
          <a:p>
            <a:pPr marL="536575" indent="-217488">
              <a:lnSpc>
                <a:spcPct val="140000"/>
              </a:lnSpc>
              <a:spcBef>
                <a:spcPts val="0"/>
              </a:spcBef>
              <a:spcAft>
                <a:spcPts val="1000"/>
              </a:spcAft>
            </a:pPr>
            <a:r>
              <a:rPr lang="en-IN" sz="1800" dirty="0">
                <a:solidFill>
                  <a:srgbClr val="FFC000"/>
                </a:solidFill>
              </a:rPr>
              <a:t>Similar processes </a:t>
            </a:r>
            <a:r>
              <a:rPr lang="en-IN" sz="1800" dirty="0">
                <a:solidFill>
                  <a:schemeClr val="bg1"/>
                </a:solidFill>
              </a:rPr>
              <a:t>took place soon after in France and the </a:t>
            </a:r>
            <a:r>
              <a:rPr lang="en-IN" sz="1800" dirty="0">
                <a:solidFill>
                  <a:srgbClr val="FFC000"/>
                </a:solidFill>
              </a:rPr>
              <a:t>Benelux countries</a:t>
            </a:r>
            <a:r>
              <a:rPr lang="en-IN" sz="1800" dirty="0">
                <a:solidFill>
                  <a:schemeClr val="bg1"/>
                </a:solidFill>
              </a:rPr>
              <a:t> (Belgium, the Netherlands, Luxembourg).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18421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65548"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4153358"/>
            <a:ext cx="12192000" cy="941158"/>
          </a:xfrm>
          <a:solidFill>
            <a:schemeClr val="bg1"/>
          </a:solidFill>
        </p:spPr>
        <p:txBody>
          <a:bodyPr>
            <a:normAutofit/>
          </a:bodyPr>
          <a:lstStyle/>
          <a:p>
            <a:pPr>
              <a:tabLst>
                <a:tab pos="11241088" algn="l"/>
              </a:tabLst>
            </a:pPr>
            <a:r>
              <a:rPr lang="en-US" sz="2800" dirty="0">
                <a:solidFill>
                  <a:schemeClr val="accent6">
                    <a:lumMod val="50000"/>
                  </a:schemeClr>
                </a:solidFill>
                <a:latin typeface="Trebuchet MS" panose="020B0703020202090204" pitchFamily="34" charset="0"/>
              </a:rPr>
              <a:t>History of Social, Economy, Political, Technological Systems</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0" y="508000"/>
            <a:ext cx="12192000" cy="3645357"/>
          </a:xfrm>
        </p:spPr>
        <p:txBody>
          <a:bodyPr>
            <a:normAutofit/>
          </a:bodyPr>
          <a:lstStyle/>
          <a:p>
            <a:pPr marL="0" indent="0" algn="ctr">
              <a:buNone/>
            </a:pPr>
            <a:endParaRPr lang="en-US" sz="2400" dirty="0">
              <a:latin typeface="Trebuchet MS" panose="020B0703020202090204" pitchFamily="34" charset="0"/>
            </a:endParaRPr>
          </a:p>
          <a:p>
            <a:pPr marL="0" indent="0" algn="ctr">
              <a:spcBef>
                <a:spcPts val="0"/>
              </a:spcBef>
              <a:buNone/>
            </a:pPr>
            <a:endParaRPr lang="en-US" sz="3000" dirty="0">
              <a:solidFill>
                <a:schemeClr val="bg1"/>
              </a:solidFill>
              <a:latin typeface="Trebuchet MS" panose="020B0703020202090204" pitchFamily="34" charset="0"/>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71256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Industrialism/ Industrialization . . 4</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a:lnSpc>
                <a:spcPct val="120000"/>
              </a:lnSpc>
              <a:spcBef>
                <a:spcPts val="0"/>
              </a:spcBef>
              <a:spcAft>
                <a:spcPts val="1000"/>
              </a:spcAft>
            </a:pPr>
            <a:r>
              <a:rPr lang="en-IN" sz="2000" b="1" i="1" dirty="0">
                <a:solidFill>
                  <a:srgbClr val="FFFF00"/>
                </a:solidFill>
              </a:rPr>
              <a:t>Industrialism/ Industrialization</a:t>
            </a:r>
            <a:r>
              <a:rPr lang="en-IN" sz="2000" dirty="0">
                <a:solidFill>
                  <a:schemeClr val="bg1"/>
                </a:solidFill>
              </a:rPr>
              <a:t>: </a:t>
            </a:r>
          </a:p>
          <a:p>
            <a:pPr>
              <a:lnSpc>
                <a:spcPct val="120000"/>
              </a:lnSpc>
              <a:spcBef>
                <a:spcPts val="0"/>
              </a:spcBef>
              <a:spcAft>
                <a:spcPts val="1000"/>
              </a:spcAft>
            </a:pPr>
            <a:r>
              <a:rPr lang="en-IN" sz="2000" b="1" i="1" dirty="0">
                <a:solidFill>
                  <a:srgbClr val="FFFF00"/>
                </a:solidFill>
              </a:rPr>
              <a:t>Agriculture</a:t>
            </a:r>
            <a:r>
              <a:rPr lang="en-IN" sz="2000" dirty="0">
                <a:solidFill>
                  <a:schemeClr val="bg1"/>
                </a:solidFill>
              </a:rPr>
              <a:t> was also </a:t>
            </a:r>
            <a:r>
              <a:rPr lang="en-IN" sz="2000" b="1" i="1" dirty="0">
                <a:solidFill>
                  <a:schemeClr val="bg1"/>
                </a:solidFill>
              </a:rPr>
              <a:t>gradually transformed </a:t>
            </a:r>
            <a:r>
              <a:rPr lang="en-IN" sz="2000" dirty="0">
                <a:solidFill>
                  <a:schemeClr val="bg1"/>
                </a:solidFill>
              </a:rPr>
              <a:t>in Great Britain and France at this time </a:t>
            </a:r>
          </a:p>
          <a:p>
            <a:pPr marL="536575" indent="-263525">
              <a:lnSpc>
                <a:spcPct val="120000"/>
              </a:lnSpc>
              <a:spcBef>
                <a:spcPts val="0"/>
              </a:spcBef>
              <a:spcAft>
                <a:spcPts val="1000"/>
              </a:spcAft>
            </a:pPr>
            <a:r>
              <a:rPr lang="en-IN" sz="2000" dirty="0">
                <a:solidFill>
                  <a:schemeClr val="bg1"/>
                </a:solidFill>
              </a:rPr>
              <a:t>as </a:t>
            </a:r>
            <a:r>
              <a:rPr lang="en-IN" sz="2000" dirty="0">
                <a:solidFill>
                  <a:srgbClr val="FFC000"/>
                </a:solidFill>
              </a:rPr>
              <a:t>communal lands </a:t>
            </a:r>
            <a:r>
              <a:rPr lang="en-IN" sz="2000" dirty="0">
                <a:solidFill>
                  <a:schemeClr val="bg1"/>
                </a:solidFill>
              </a:rPr>
              <a:t>and </a:t>
            </a:r>
            <a:r>
              <a:rPr lang="en-IN" sz="2000" dirty="0">
                <a:solidFill>
                  <a:srgbClr val="FFC000"/>
                </a:solidFill>
              </a:rPr>
              <a:t>smaller farms </a:t>
            </a:r>
            <a:r>
              <a:rPr lang="en-IN" sz="2000" b="1" i="1" dirty="0">
                <a:solidFill>
                  <a:schemeClr val="bg1"/>
                </a:solidFill>
              </a:rPr>
              <a:t>were absorbed </a:t>
            </a:r>
            <a:r>
              <a:rPr lang="en-IN" sz="2000" dirty="0">
                <a:solidFill>
                  <a:schemeClr val="bg1"/>
                </a:solidFill>
              </a:rPr>
              <a:t>into </a:t>
            </a:r>
            <a:r>
              <a:rPr lang="en-IN" sz="2000" dirty="0">
                <a:solidFill>
                  <a:srgbClr val="FFC000"/>
                </a:solidFill>
              </a:rPr>
              <a:t>larger landholdings </a:t>
            </a:r>
            <a:r>
              <a:rPr lang="en-IN" sz="2000" b="1" i="1" dirty="0">
                <a:solidFill>
                  <a:schemeClr val="bg1"/>
                </a:solidFill>
              </a:rPr>
              <a:t>employing </a:t>
            </a:r>
            <a:r>
              <a:rPr lang="en-IN" sz="2000" dirty="0">
                <a:solidFill>
                  <a:srgbClr val="FFC000"/>
                </a:solidFill>
              </a:rPr>
              <a:t>mechanization</a:t>
            </a:r>
            <a:r>
              <a:rPr lang="en-IN" sz="2000" dirty="0">
                <a:solidFill>
                  <a:schemeClr val="bg1"/>
                </a:solidFill>
              </a:rPr>
              <a:t>, </a:t>
            </a:r>
          </a:p>
          <a:p>
            <a:pPr marL="765175" indent="-261938">
              <a:lnSpc>
                <a:spcPct val="120000"/>
              </a:lnSpc>
              <a:spcBef>
                <a:spcPts val="0"/>
              </a:spcBef>
              <a:spcAft>
                <a:spcPts val="1000"/>
              </a:spcAft>
            </a:pPr>
            <a:r>
              <a:rPr lang="en-IN" sz="2000" dirty="0">
                <a:solidFill>
                  <a:schemeClr val="bg1"/>
                </a:solidFill>
              </a:rPr>
              <a:t>while </a:t>
            </a:r>
            <a:r>
              <a:rPr lang="en-IN" sz="2000" dirty="0">
                <a:solidFill>
                  <a:srgbClr val="FFFF00"/>
                </a:solidFill>
              </a:rPr>
              <a:t>much of the </a:t>
            </a:r>
            <a:r>
              <a:rPr lang="en-IN" sz="2000" dirty="0">
                <a:solidFill>
                  <a:srgbClr val="FFC000"/>
                </a:solidFill>
              </a:rPr>
              <a:t>rural populations </a:t>
            </a:r>
            <a:r>
              <a:rPr lang="en-IN" sz="2000" b="1" i="1" dirty="0">
                <a:solidFill>
                  <a:schemeClr val="bg1"/>
                </a:solidFill>
              </a:rPr>
              <a:t>were encouraged </a:t>
            </a:r>
          </a:p>
          <a:p>
            <a:pPr marL="1255713" indent="-360363">
              <a:lnSpc>
                <a:spcPct val="120000"/>
              </a:lnSpc>
              <a:spcBef>
                <a:spcPts val="0"/>
              </a:spcBef>
              <a:spcAft>
                <a:spcPts val="1000"/>
              </a:spcAft>
            </a:pPr>
            <a:r>
              <a:rPr lang="en-IN" sz="2000" dirty="0">
                <a:solidFill>
                  <a:schemeClr val="bg1"/>
                </a:solidFill>
              </a:rPr>
              <a:t>or </a:t>
            </a:r>
            <a:r>
              <a:rPr lang="en-IN" sz="2000" b="1" i="1" dirty="0">
                <a:solidFill>
                  <a:srgbClr val="FFC000"/>
                </a:solidFill>
              </a:rPr>
              <a:t>forced</a:t>
            </a:r>
            <a:r>
              <a:rPr lang="en-IN" sz="2000" dirty="0">
                <a:solidFill>
                  <a:schemeClr val="bg1"/>
                </a:solidFill>
              </a:rPr>
              <a:t> </a:t>
            </a:r>
            <a:r>
              <a:rPr lang="en-IN" sz="2000" b="1" i="1" dirty="0">
                <a:solidFill>
                  <a:srgbClr val="FFC000"/>
                </a:solidFill>
              </a:rPr>
              <a:t>to migrate </a:t>
            </a:r>
            <a:r>
              <a:rPr lang="en-IN" sz="2000" dirty="0">
                <a:solidFill>
                  <a:schemeClr val="bg1"/>
                </a:solidFill>
              </a:rPr>
              <a:t>to </a:t>
            </a:r>
            <a:r>
              <a:rPr lang="en-IN" sz="2000" dirty="0">
                <a:solidFill>
                  <a:srgbClr val="FFFF00"/>
                </a:solidFill>
              </a:rPr>
              <a:t>urban centres </a:t>
            </a:r>
            <a:r>
              <a:rPr lang="en-IN" sz="2000" dirty="0">
                <a:solidFill>
                  <a:schemeClr val="bg1"/>
                </a:solidFill>
              </a:rPr>
              <a:t>(</a:t>
            </a:r>
            <a:r>
              <a:rPr lang="en-IN" sz="2000" b="1" i="1" dirty="0">
                <a:solidFill>
                  <a:srgbClr val="FFBD54"/>
                </a:solidFill>
              </a:rPr>
              <a:t>Enclosure Movement</a:t>
            </a:r>
            <a:r>
              <a:rPr lang="en-IN" sz="2000" dirty="0">
                <a:solidFill>
                  <a:schemeClr val="bg1"/>
                </a:solidFill>
              </a:rPr>
              <a:t>). </a:t>
            </a:r>
          </a:p>
          <a:p>
            <a:pPr>
              <a:lnSpc>
                <a:spcPct val="120000"/>
              </a:lnSpc>
              <a:spcBef>
                <a:spcPts val="0"/>
              </a:spcBef>
              <a:spcAft>
                <a:spcPts val="1000"/>
              </a:spcAft>
            </a:pPr>
            <a:r>
              <a:rPr lang="en-IN" sz="2000" dirty="0">
                <a:solidFill>
                  <a:schemeClr val="bg1"/>
                </a:solidFill>
              </a:rPr>
              <a:t>Boost for </a:t>
            </a:r>
            <a:r>
              <a:rPr lang="en-IN" sz="2000" b="1" i="1" dirty="0">
                <a:solidFill>
                  <a:srgbClr val="FFFF00"/>
                </a:solidFill>
              </a:rPr>
              <a:t>International Trade</a:t>
            </a:r>
            <a:r>
              <a:rPr lang="en-IN" sz="2000" dirty="0">
                <a:solidFill>
                  <a:schemeClr val="bg1"/>
                </a:solidFill>
              </a:rPr>
              <a:t>: As </a:t>
            </a:r>
            <a:r>
              <a:rPr lang="en-IN" sz="2000" dirty="0">
                <a:solidFill>
                  <a:srgbClr val="FFC000"/>
                </a:solidFill>
              </a:rPr>
              <a:t>more goods </a:t>
            </a:r>
            <a:r>
              <a:rPr lang="en-IN" sz="2000" b="1" i="1" dirty="0">
                <a:solidFill>
                  <a:schemeClr val="bg1"/>
                </a:solidFill>
              </a:rPr>
              <a:t>were produced</a:t>
            </a:r>
            <a:r>
              <a:rPr lang="en-IN" sz="2000" dirty="0">
                <a:solidFill>
                  <a:schemeClr val="bg1"/>
                </a:solidFill>
              </a:rPr>
              <a:t>, </a:t>
            </a:r>
          </a:p>
          <a:p>
            <a:pPr marL="536575" indent="-263525">
              <a:lnSpc>
                <a:spcPct val="120000"/>
              </a:lnSpc>
              <a:spcBef>
                <a:spcPts val="0"/>
              </a:spcBef>
              <a:spcAft>
                <a:spcPts val="1000"/>
              </a:spcAft>
            </a:pPr>
            <a:r>
              <a:rPr lang="en-IN" sz="2000" dirty="0">
                <a:solidFill>
                  <a:srgbClr val="FFC000"/>
                </a:solidFill>
              </a:rPr>
              <a:t>more goods </a:t>
            </a:r>
            <a:r>
              <a:rPr lang="en-IN" sz="2000" b="1" i="1" dirty="0">
                <a:solidFill>
                  <a:schemeClr val="bg1"/>
                </a:solidFill>
              </a:rPr>
              <a:t>became available </a:t>
            </a:r>
            <a:r>
              <a:rPr lang="en-IN" sz="2000" dirty="0">
                <a:solidFill>
                  <a:srgbClr val="FFC000"/>
                </a:solidFill>
              </a:rPr>
              <a:t>for export</a:t>
            </a:r>
            <a:r>
              <a:rPr lang="en-IN" sz="2000" dirty="0">
                <a:solidFill>
                  <a:schemeClr val="bg1"/>
                </a:solidFill>
              </a:rPr>
              <a:t>, </a:t>
            </a:r>
          </a:p>
          <a:p>
            <a:pPr marL="536575" indent="-263525">
              <a:lnSpc>
                <a:spcPct val="120000"/>
              </a:lnSpc>
              <a:spcBef>
                <a:spcPts val="0"/>
              </a:spcBef>
              <a:spcAft>
                <a:spcPts val="1000"/>
              </a:spcAft>
            </a:pPr>
            <a:r>
              <a:rPr lang="en-IN" sz="2000" dirty="0">
                <a:solidFill>
                  <a:schemeClr val="bg1"/>
                </a:solidFill>
              </a:rPr>
              <a:t>and </a:t>
            </a:r>
            <a:r>
              <a:rPr lang="en-IN" sz="2000" dirty="0">
                <a:solidFill>
                  <a:srgbClr val="FFC000"/>
                </a:solidFill>
              </a:rPr>
              <a:t>demand</a:t>
            </a:r>
            <a:r>
              <a:rPr lang="en-IN" sz="2000" dirty="0">
                <a:solidFill>
                  <a:schemeClr val="bg1"/>
                </a:solidFill>
              </a:rPr>
              <a:t> </a:t>
            </a:r>
            <a:r>
              <a:rPr lang="en-IN" sz="2000" b="1" i="1" dirty="0">
                <a:solidFill>
                  <a:schemeClr val="bg1"/>
                </a:solidFill>
              </a:rPr>
              <a:t>grew</a:t>
            </a:r>
            <a:r>
              <a:rPr lang="en-IN" sz="2000" dirty="0">
                <a:solidFill>
                  <a:schemeClr val="bg1"/>
                </a:solidFill>
              </a:rPr>
              <a:t> for </a:t>
            </a:r>
            <a:r>
              <a:rPr lang="en-IN" sz="2000" dirty="0">
                <a:solidFill>
                  <a:srgbClr val="FFC000"/>
                </a:solidFill>
              </a:rPr>
              <a:t>imported raw materials </a:t>
            </a:r>
            <a:r>
              <a:rPr lang="en-IN" sz="2000" dirty="0">
                <a:solidFill>
                  <a:schemeClr val="bg1"/>
                </a:solidFill>
              </a:rPr>
              <a:t>for </a:t>
            </a:r>
            <a:r>
              <a:rPr lang="en-IN" sz="2000" dirty="0">
                <a:solidFill>
                  <a:srgbClr val="FFC000"/>
                </a:solidFill>
              </a:rPr>
              <a:t>industrial production </a:t>
            </a:r>
          </a:p>
          <a:p>
            <a:pPr marL="800100" indent="-217488">
              <a:lnSpc>
                <a:spcPct val="120000"/>
              </a:lnSpc>
              <a:spcBef>
                <a:spcPts val="0"/>
              </a:spcBef>
              <a:spcAft>
                <a:spcPts val="1000"/>
              </a:spcAft>
            </a:pPr>
            <a:r>
              <a:rPr lang="en-IN" sz="2000" dirty="0">
                <a:solidFill>
                  <a:schemeClr val="bg1"/>
                </a:solidFill>
              </a:rPr>
              <a:t>and for </a:t>
            </a:r>
            <a:r>
              <a:rPr lang="en-IN" sz="2000" dirty="0">
                <a:solidFill>
                  <a:srgbClr val="FFC000"/>
                </a:solidFill>
              </a:rPr>
              <a:t>foodstuffs</a:t>
            </a:r>
            <a:r>
              <a:rPr lang="en-IN" sz="2000" dirty="0">
                <a:solidFill>
                  <a:schemeClr val="bg1"/>
                </a:solidFill>
              </a:rPr>
              <a:t> for the </a:t>
            </a:r>
            <a:r>
              <a:rPr lang="en-IN" sz="2000" dirty="0">
                <a:solidFill>
                  <a:srgbClr val="FFC000"/>
                </a:solidFill>
              </a:rPr>
              <a:t>growing urban populations</a:t>
            </a:r>
            <a:r>
              <a:rPr lang="en-IN" sz="2000" dirty="0">
                <a:solidFill>
                  <a:schemeClr val="bg1"/>
                </a:solidFill>
              </a:rPr>
              <a:t>. </a:t>
            </a:r>
          </a:p>
          <a:p>
            <a:pPr marL="263525" indent="-263525">
              <a:lnSpc>
                <a:spcPct val="120000"/>
              </a:lnSpc>
              <a:spcBef>
                <a:spcPts val="0"/>
              </a:spcBef>
              <a:spcAft>
                <a:spcPts val="1000"/>
              </a:spcAft>
            </a:pPr>
            <a:r>
              <a:rPr lang="en-IN" sz="2000" dirty="0">
                <a:solidFill>
                  <a:schemeClr val="bg1"/>
                </a:solidFill>
              </a:rPr>
              <a:t>Push for </a:t>
            </a:r>
            <a:r>
              <a:rPr lang="en-IN" sz="2000" b="1" i="1" dirty="0">
                <a:solidFill>
                  <a:srgbClr val="FFFF00"/>
                </a:solidFill>
              </a:rPr>
              <a:t>Mercantile Capitalism </a:t>
            </a:r>
            <a:r>
              <a:rPr lang="en-IN" sz="2000" dirty="0">
                <a:solidFill>
                  <a:schemeClr val="bg1"/>
                </a:solidFill>
              </a:rPr>
              <a:t>and </a:t>
            </a:r>
            <a:r>
              <a:rPr lang="en-IN" sz="2000" b="1" i="1" dirty="0">
                <a:solidFill>
                  <a:srgbClr val="FFFF00"/>
                </a:solidFill>
              </a:rPr>
              <a:t>Colonialism</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833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 Capitalism . . 1</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5"/>
            <a:ext cx="11646327" cy="5119348"/>
          </a:xfrm>
        </p:spPr>
        <p:txBody>
          <a:bodyPr>
            <a:normAutofit lnSpcReduction="10000"/>
          </a:bodyPr>
          <a:lstStyle/>
          <a:p>
            <a:pPr>
              <a:lnSpc>
                <a:spcPct val="150000"/>
              </a:lnSpc>
              <a:spcBef>
                <a:spcPts val="0"/>
              </a:spcBef>
              <a:spcAft>
                <a:spcPts val="1000"/>
              </a:spcAft>
            </a:pPr>
            <a:r>
              <a:rPr lang="en-IN" sz="2000" b="1" i="1" dirty="0">
                <a:solidFill>
                  <a:srgbClr val="FFFF00"/>
                </a:solidFill>
              </a:rPr>
              <a:t>Industrialism/ Industrialization </a:t>
            </a:r>
            <a:r>
              <a:rPr lang="en-IN" sz="2000" b="1" i="1" dirty="0">
                <a:solidFill>
                  <a:schemeClr val="bg1"/>
                </a:solidFill>
              </a:rPr>
              <a:t>flourished</a:t>
            </a:r>
            <a:r>
              <a:rPr lang="en-IN" sz="2000" b="1" i="1" dirty="0">
                <a:solidFill>
                  <a:srgbClr val="FFFF00"/>
                </a:solidFill>
              </a:rPr>
              <a:t> </a:t>
            </a:r>
            <a:r>
              <a:rPr lang="en-IN" sz="2000" dirty="0">
                <a:solidFill>
                  <a:schemeClr val="bg1"/>
                </a:solidFill>
              </a:rPr>
              <a:t>because of </a:t>
            </a:r>
            <a:r>
              <a:rPr lang="en-IN" sz="2000" b="1" i="1" dirty="0">
                <a:solidFill>
                  <a:srgbClr val="FFFF00"/>
                </a:solidFill>
              </a:rPr>
              <a:t>Capitalism </a:t>
            </a:r>
            <a:r>
              <a:rPr lang="en-IN" sz="2000" b="1" dirty="0">
                <a:solidFill>
                  <a:schemeClr val="bg1"/>
                </a:solidFill>
              </a:rPr>
              <a:t>(</a:t>
            </a:r>
            <a:r>
              <a:rPr lang="en-IN" sz="2000" dirty="0">
                <a:solidFill>
                  <a:schemeClr val="bg1"/>
                </a:solidFill>
              </a:rPr>
              <a:t>which was already present in NW Europe) </a:t>
            </a:r>
          </a:p>
          <a:p>
            <a:pPr>
              <a:lnSpc>
                <a:spcPct val="150000"/>
              </a:lnSpc>
              <a:spcBef>
                <a:spcPts val="0"/>
              </a:spcBef>
              <a:spcAft>
                <a:spcPts val="1000"/>
              </a:spcAft>
            </a:pPr>
            <a:r>
              <a:rPr lang="en-IN" sz="2000" dirty="0">
                <a:solidFill>
                  <a:schemeClr val="bg1"/>
                </a:solidFill>
              </a:rPr>
              <a:t>So </a:t>
            </a:r>
            <a:r>
              <a:rPr lang="en-IN" sz="2000" b="1" i="1" dirty="0">
                <a:solidFill>
                  <a:srgbClr val="FFFF00"/>
                </a:solidFill>
              </a:rPr>
              <a:t>Industrial Capitalism </a:t>
            </a:r>
            <a:r>
              <a:rPr lang="en-IN" sz="2000" dirty="0">
                <a:solidFill>
                  <a:schemeClr val="bg1"/>
                </a:solidFill>
              </a:rPr>
              <a:t>(= </a:t>
            </a:r>
            <a:r>
              <a:rPr lang="en-IN" sz="2000" b="1" i="1" dirty="0">
                <a:solidFill>
                  <a:srgbClr val="FFFF00"/>
                </a:solidFill>
              </a:rPr>
              <a:t>Industrialization</a:t>
            </a:r>
            <a:r>
              <a:rPr lang="en-IN" sz="2000" dirty="0">
                <a:solidFill>
                  <a:schemeClr val="bg1"/>
                </a:solidFill>
              </a:rPr>
              <a:t> flourishing under </a:t>
            </a:r>
            <a:r>
              <a:rPr lang="en-IN" sz="2000" b="1" i="1" dirty="0">
                <a:solidFill>
                  <a:srgbClr val="FFFF00"/>
                </a:solidFill>
              </a:rPr>
              <a:t>Capitalism</a:t>
            </a:r>
            <a:r>
              <a:rPr lang="en-IN" sz="2000" dirty="0">
                <a:solidFill>
                  <a:schemeClr val="bg1"/>
                </a:solidFill>
              </a:rPr>
              <a:t>)</a:t>
            </a:r>
          </a:p>
          <a:p>
            <a:pPr marL="763588" indent="-217488">
              <a:lnSpc>
                <a:spcPct val="150000"/>
              </a:lnSpc>
              <a:spcBef>
                <a:spcPts val="0"/>
              </a:spcBef>
              <a:spcAft>
                <a:spcPts val="1000"/>
              </a:spcAft>
            </a:pPr>
            <a:r>
              <a:rPr lang="en-IN" sz="2000" dirty="0">
                <a:solidFill>
                  <a:schemeClr val="bg1"/>
                </a:solidFill>
              </a:rPr>
              <a:t>Led to </a:t>
            </a:r>
            <a:r>
              <a:rPr lang="en-IN" sz="2000" b="1" i="1" dirty="0">
                <a:solidFill>
                  <a:schemeClr val="accent2"/>
                </a:solidFill>
              </a:rPr>
              <a:t>expansion</a:t>
            </a:r>
            <a:r>
              <a:rPr lang="en-IN" sz="2000" dirty="0">
                <a:solidFill>
                  <a:schemeClr val="bg1"/>
                </a:solidFill>
              </a:rPr>
              <a:t> of </a:t>
            </a:r>
            <a:r>
              <a:rPr lang="en-IN" sz="2000" b="1" i="1" dirty="0">
                <a:solidFill>
                  <a:srgbClr val="FFFF00"/>
                </a:solidFill>
              </a:rPr>
              <a:t>productivity</a:t>
            </a:r>
            <a:r>
              <a:rPr lang="en-IN" sz="2000" dirty="0">
                <a:solidFill>
                  <a:schemeClr val="accent2"/>
                </a:solidFill>
              </a:rPr>
              <a:t> </a:t>
            </a:r>
            <a:r>
              <a:rPr lang="en-IN" sz="2000" dirty="0">
                <a:solidFill>
                  <a:schemeClr val="bg1"/>
                </a:solidFill>
              </a:rPr>
              <a:t>and </a:t>
            </a:r>
            <a:r>
              <a:rPr lang="en-IN" sz="2000" b="1" i="1" dirty="0">
                <a:solidFill>
                  <a:srgbClr val="FFFF00"/>
                </a:solidFill>
              </a:rPr>
              <a:t>production</a:t>
            </a:r>
            <a:r>
              <a:rPr lang="en-IN" sz="2000" dirty="0">
                <a:solidFill>
                  <a:srgbClr val="FFFF00"/>
                </a:solidFill>
              </a:rPr>
              <a:t> </a:t>
            </a:r>
            <a:r>
              <a:rPr lang="en-IN" sz="2000" dirty="0">
                <a:solidFill>
                  <a:schemeClr val="bg1"/>
                </a:solidFill>
              </a:rPr>
              <a:t>to the </a:t>
            </a:r>
            <a:r>
              <a:rPr lang="en-IN" sz="2000" b="1" i="1" dirty="0">
                <a:solidFill>
                  <a:srgbClr val="00B0F0"/>
                </a:solidFill>
              </a:rPr>
              <a:t>previously</a:t>
            </a:r>
            <a:r>
              <a:rPr lang="en-IN" sz="2000" b="1" i="1" dirty="0">
                <a:solidFill>
                  <a:schemeClr val="accent2"/>
                </a:solidFill>
              </a:rPr>
              <a:t> </a:t>
            </a:r>
            <a:r>
              <a:rPr lang="en-IN" sz="2000" b="1" i="1" dirty="0">
                <a:solidFill>
                  <a:srgbClr val="92D050"/>
                </a:solidFill>
              </a:rPr>
              <a:t>unimaginable</a:t>
            </a:r>
            <a:r>
              <a:rPr lang="en-IN" sz="2000" b="1" i="1" dirty="0">
                <a:solidFill>
                  <a:schemeClr val="accent2"/>
                </a:solidFill>
              </a:rPr>
              <a:t> scale </a:t>
            </a:r>
          </a:p>
          <a:p>
            <a:pPr>
              <a:lnSpc>
                <a:spcPct val="150000"/>
              </a:lnSpc>
              <a:spcBef>
                <a:spcPts val="0"/>
              </a:spcBef>
              <a:spcAft>
                <a:spcPts val="1000"/>
              </a:spcAft>
            </a:pPr>
            <a:r>
              <a:rPr lang="en-IN" sz="2000" dirty="0">
                <a:solidFill>
                  <a:schemeClr val="bg1"/>
                </a:solidFill>
              </a:rPr>
              <a:t>Based on this massive </a:t>
            </a:r>
            <a:r>
              <a:rPr lang="en-IN" sz="2000" b="1" i="1" dirty="0">
                <a:solidFill>
                  <a:srgbClr val="FFFF00"/>
                </a:solidFill>
              </a:rPr>
              <a:t>productivity</a:t>
            </a:r>
            <a:r>
              <a:rPr lang="en-IN" sz="2000" dirty="0">
                <a:solidFill>
                  <a:schemeClr val="accent2"/>
                </a:solidFill>
              </a:rPr>
              <a:t> </a:t>
            </a:r>
            <a:r>
              <a:rPr lang="en-IN" sz="2000" dirty="0">
                <a:solidFill>
                  <a:schemeClr val="bg1"/>
                </a:solidFill>
              </a:rPr>
              <a:t>and </a:t>
            </a:r>
            <a:r>
              <a:rPr lang="en-IN" sz="2000" b="1" i="1" dirty="0">
                <a:solidFill>
                  <a:srgbClr val="FFFF00"/>
                </a:solidFill>
              </a:rPr>
              <a:t>production, </a:t>
            </a:r>
            <a:r>
              <a:rPr lang="en-IN" sz="2000" dirty="0">
                <a:solidFill>
                  <a:schemeClr val="bg1"/>
                </a:solidFill>
              </a:rPr>
              <a:t>societies were given</a:t>
            </a:r>
            <a:endParaRPr lang="en-IN" sz="1000" dirty="0">
              <a:solidFill>
                <a:schemeClr val="bg1"/>
              </a:solidFill>
            </a:endParaRPr>
          </a:p>
          <a:p>
            <a:pPr>
              <a:lnSpc>
                <a:spcPct val="150000"/>
              </a:lnSpc>
              <a:spcBef>
                <a:spcPts val="0"/>
              </a:spcBef>
              <a:spcAft>
                <a:spcPts val="1000"/>
              </a:spcAft>
            </a:pPr>
            <a:endParaRPr lang="en-IN" sz="2000" dirty="0">
              <a:solidFill>
                <a:schemeClr val="bg1"/>
              </a:solidFill>
            </a:endParaRPr>
          </a:p>
          <a:p>
            <a:pPr marL="0" indent="0">
              <a:lnSpc>
                <a:spcPct val="150000"/>
              </a:lnSpc>
              <a:spcBef>
                <a:spcPts val="0"/>
              </a:spcBef>
              <a:spcAft>
                <a:spcPts val="1000"/>
              </a:spcAft>
              <a:buNone/>
            </a:pPr>
            <a:endParaRPr lang="en-IN" sz="2000" dirty="0">
              <a:solidFill>
                <a:schemeClr val="bg1"/>
              </a:solidFill>
            </a:endParaRPr>
          </a:p>
          <a:p>
            <a:pPr marL="0" indent="0">
              <a:lnSpc>
                <a:spcPct val="150000"/>
              </a:lnSpc>
              <a:spcBef>
                <a:spcPts val="0"/>
              </a:spcBef>
              <a:spcAft>
                <a:spcPts val="1000"/>
              </a:spcAft>
              <a:buNone/>
            </a:pPr>
            <a:endParaRPr lang="en-IN" sz="2000" dirty="0">
              <a:solidFill>
                <a:schemeClr val="bg1"/>
              </a:solidFill>
            </a:endParaRPr>
          </a:p>
          <a:p>
            <a:pPr>
              <a:lnSpc>
                <a:spcPct val="150000"/>
              </a:lnSpc>
              <a:spcBef>
                <a:spcPts val="0"/>
              </a:spcBef>
              <a:spcAft>
                <a:spcPts val="1000"/>
              </a:spcAft>
            </a:pPr>
            <a:r>
              <a:rPr lang="en-IN" sz="2000" b="1" i="1" dirty="0">
                <a:solidFill>
                  <a:srgbClr val="FFFF00"/>
                </a:solidFill>
              </a:rPr>
              <a:t>Industrial Capitalism</a:t>
            </a:r>
            <a:r>
              <a:rPr lang="en-IN" sz="2000" dirty="0">
                <a:solidFill>
                  <a:schemeClr val="bg1"/>
                </a:solidFill>
              </a:rPr>
              <a:t> was at </a:t>
            </a:r>
            <a:r>
              <a:rPr lang="en-IN" sz="2000" b="1" i="1" dirty="0">
                <a:solidFill>
                  <a:schemeClr val="accent2"/>
                </a:solidFill>
              </a:rPr>
              <a:t>the base </a:t>
            </a:r>
            <a:r>
              <a:rPr lang="en-IN" sz="2000" dirty="0">
                <a:solidFill>
                  <a:schemeClr val="bg1"/>
                </a:solidFill>
              </a:rPr>
              <a:t>of </a:t>
            </a:r>
            <a:r>
              <a:rPr lang="en-IN" sz="2000" b="1" i="1" dirty="0">
                <a:solidFill>
                  <a:schemeClr val="bg1"/>
                </a:solidFill>
              </a:rPr>
              <a:t>the idea of </a:t>
            </a:r>
            <a:r>
              <a:rPr lang="en-IN" sz="2000" b="1" i="1" dirty="0">
                <a:solidFill>
                  <a:schemeClr val="accent2">
                    <a:lumMod val="40000"/>
                    <a:lumOff val="60000"/>
                  </a:schemeClr>
                </a:solidFill>
                <a:highlight>
                  <a:srgbClr val="800000"/>
                </a:highlight>
              </a:rPr>
              <a:t>Human/ Social</a:t>
            </a:r>
            <a:r>
              <a:rPr lang="en-IN" sz="2000" dirty="0">
                <a:solidFill>
                  <a:schemeClr val="accent2">
                    <a:lumMod val="40000"/>
                    <a:lumOff val="60000"/>
                  </a:schemeClr>
                </a:solidFill>
                <a:highlight>
                  <a:srgbClr val="800000"/>
                </a:highlight>
              </a:rPr>
              <a:t> </a:t>
            </a:r>
            <a:r>
              <a:rPr lang="en-IN" sz="2000" b="1" i="1" dirty="0">
                <a:solidFill>
                  <a:schemeClr val="accent2">
                    <a:lumMod val="40000"/>
                    <a:lumOff val="60000"/>
                  </a:schemeClr>
                </a:solidFill>
                <a:highlight>
                  <a:srgbClr val="800000"/>
                </a:highlight>
              </a:rPr>
              <a:t>Progress</a:t>
            </a:r>
            <a:endParaRPr lang="en-IN" sz="2000" dirty="0">
              <a:solidFill>
                <a:schemeClr val="bg1"/>
              </a:solidFill>
            </a:endParaRPr>
          </a:p>
          <a:p>
            <a:pPr>
              <a:lnSpc>
                <a:spcPct val="150000"/>
              </a:lnSpc>
              <a:spcBef>
                <a:spcPts val="0"/>
              </a:spcBef>
              <a:spcAft>
                <a:spcPts val="1000"/>
              </a:spcAft>
            </a:pPr>
            <a:r>
              <a:rPr lang="en-IN" sz="2000" dirty="0">
                <a:solidFill>
                  <a:schemeClr val="bg1"/>
                </a:solidFill>
              </a:rPr>
              <a:t>However, this</a:t>
            </a:r>
            <a:r>
              <a:rPr lang="en-IN" sz="2000" b="1" i="1" dirty="0">
                <a:solidFill>
                  <a:srgbClr val="FFFF00"/>
                </a:solidFill>
              </a:rPr>
              <a:t> </a:t>
            </a:r>
            <a:r>
              <a:rPr lang="en-IN" sz="2000" b="1" i="1" dirty="0">
                <a:solidFill>
                  <a:schemeClr val="accent2"/>
                </a:solidFill>
              </a:rPr>
              <a:t>promise</a:t>
            </a:r>
            <a:r>
              <a:rPr lang="en-IN" sz="2000" b="1" i="1" dirty="0">
                <a:solidFill>
                  <a:srgbClr val="FFFF00"/>
                </a:solidFill>
              </a:rPr>
              <a:t> </a:t>
            </a:r>
            <a:r>
              <a:rPr lang="en-IN" sz="2000" dirty="0">
                <a:solidFill>
                  <a:schemeClr val="bg1"/>
                </a:solidFill>
              </a:rPr>
              <a:t>of</a:t>
            </a:r>
            <a:r>
              <a:rPr lang="en-IN" sz="2000" b="1" i="1" dirty="0">
                <a:solidFill>
                  <a:srgbClr val="FFFF00"/>
                </a:solidFill>
              </a:rPr>
              <a:t> </a:t>
            </a:r>
            <a:r>
              <a:rPr lang="en-IN" sz="2000" b="1" i="1" dirty="0">
                <a:solidFill>
                  <a:schemeClr val="accent2">
                    <a:lumMod val="40000"/>
                    <a:lumOff val="60000"/>
                  </a:schemeClr>
                </a:solidFill>
                <a:highlight>
                  <a:srgbClr val="800000"/>
                </a:highlight>
              </a:rPr>
              <a:t>Human/ Social</a:t>
            </a:r>
            <a:r>
              <a:rPr lang="en-IN" sz="2000" dirty="0">
                <a:solidFill>
                  <a:schemeClr val="accent2">
                    <a:lumMod val="40000"/>
                    <a:lumOff val="60000"/>
                  </a:schemeClr>
                </a:solidFill>
                <a:highlight>
                  <a:srgbClr val="800000"/>
                </a:highlight>
              </a:rPr>
              <a:t> </a:t>
            </a:r>
            <a:r>
              <a:rPr lang="en-IN" sz="2000" b="1" i="1" dirty="0">
                <a:solidFill>
                  <a:schemeClr val="accent2">
                    <a:lumMod val="40000"/>
                    <a:lumOff val="60000"/>
                  </a:schemeClr>
                </a:solidFill>
                <a:highlight>
                  <a:srgbClr val="800000"/>
                </a:highlight>
              </a:rPr>
              <a:t>Progress </a:t>
            </a:r>
            <a:r>
              <a:rPr lang="en-IN" sz="2000" b="1" i="1" dirty="0">
                <a:solidFill>
                  <a:schemeClr val="bg1"/>
                </a:solidFill>
              </a:rPr>
              <a:t>did not </a:t>
            </a:r>
            <a:r>
              <a:rPr lang="en-IN" sz="2000" b="1" i="1" dirty="0">
                <a:solidFill>
                  <a:schemeClr val="accent2"/>
                </a:solidFill>
              </a:rPr>
              <a:t>materialize.</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6" name="Rounded Rectangle 5">
            <a:extLst>
              <a:ext uri="{FF2B5EF4-FFF2-40B4-BE49-F238E27FC236}">
                <a16:creationId xmlns:a16="http://schemas.microsoft.com/office/drawing/2014/main" id="{462B8218-FA9D-5C71-4B50-E03E3E36985F}"/>
              </a:ext>
            </a:extLst>
          </p:cNvPr>
          <p:cNvSpPr/>
          <p:nvPr/>
        </p:nvSpPr>
        <p:spPr>
          <a:xfrm>
            <a:off x="206741" y="3429000"/>
            <a:ext cx="9883589" cy="107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33400" indent="-212725">
              <a:lnSpc>
                <a:spcPct val="120000"/>
              </a:lnSpc>
              <a:spcBef>
                <a:spcPts val="0"/>
              </a:spcBef>
              <a:spcAft>
                <a:spcPts val="1000"/>
              </a:spcAft>
            </a:pPr>
            <a:r>
              <a:rPr lang="en-IN" sz="2000" dirty="0">
                <a:solidFill>
                  <a:schemeClr val="bg1"/>
                </a:solidFill>
              </a:rPr>
              <a:t>The</a:t>
            </a:r>
            <a:r>
              <a:rPr lang="en-IN" sz="2000" b="1" i="1" dirty="0">
                <a:solidFill>
                  <a:srgbClr val="92D050"/>
                </a:solidFill>
              </a:rPr>
              <a:t> promise</a:t>
            </a:r>
            <a:r>
              <a:rPr lang="en-IN" sz="2000" dirty="0">
                <a:solidFill>
                  <a:schemeClr val="bg1"/>
                </a:solidFill>
              </a:rPr>
              <a:t> of </a:t>
            </a:r>
            <a:r>
              <a:rPr lang="en-IN" sz="2000" b="1" i="1" dirty="0">
                <a:solidFill>
                  <a:srgbClr val="FFFF00"/>
                </a:solidFill>
              </a:rPr>
              <a:t>Industrial Capitalism </a:t>
            </a:r>
            <a:r>
              <a:rPr lang="en-IN" sz="2000" dirty="0">
                <a:solidFill>
                  <a:schemeClr val="bg1"/>
                </a:solidFill>
              </a:rPr>
              <a:t>= </a:t>
            </a:r>
            <a:r>
              <a:rPr lang="en-IN" sz="2000" b="1" i="1" dirty="0">
                <a:solidFill>
                  <a:schemeClr val="accent2">
                    <a:lumMod val="40000"/>
                    <a:lumOff val="60000"/>
                  </a:schemeClr>
                </a:solidFill>
                <a:highlight>
                  <a:srgbClr val="800000"/>
                </a:highlight>
              </a:rPr>
              <a:t>Human/ Social</a:t>
            </a:r>
            <a:r>
              <a:rPr lang="en-IN" sz="2000" dirty="0">
                <a:solidFill>
                  <a:schemeClr val="accent2">
                    <a:lumMod val="40000"/>
                    <a:lumOff val="60000"/>
                  </a:schemeClr>
                </a:solidFill>
                <a:highlight>
                  <a:srgbClr val="800000"/>
                </a:highlight>
              </a:rPr>
              <a:t> </a:t>
            </a:r>
            <a:r>
              <a:rPr lang="en-IN" sz="2000" b="1" i="1" dirty="0">
                <a:solidFill>
                  <a:schemeClr val="accent2">
                    <a:lumMod val="40000"/>
                    <a:lumOff val="60000"/>
                  </a:schemeClr>
                </a:solidFill>
                <a:highlight>
                  <a:srgbClr val="800000"/>
                </a:highlight>
              </a:rPr>
              <a:t>Progress</a:t>
            </a:r>
          </a:p>
          <a:p>
            <a:pPr marL="720725" indent="0">
              <a:lnSpc>
                <a:spcPct val="120000"/>
              </a:lnSpc>
              <a:spcBef>
                <a:spcPts val="0"/>
              </a:spcBef>
              <a:spcAft>
                <a:spcPts val="1000"/>
              </a:spcAft>
              <a:buNone/>
            </a:pPr>
            <a:r>
              <a:rPr lang="en-IN" sz="2000" dirty="0">
                <a:solidFill>
                  <a:schemeClr val="bg1"/>
                </a:solidFill>
              </a:rPr>
              <a:t>= </a:t>
            </a:r>
            <a:r>
              <a:rPr lang="en-IN" sz="2000" dirty="0">
                <a:solidFill>
                  <a:schemeClr val="accent4">
                    <a:lumMod val="40000"/>
                    <a:lumOff val="60000"/>
                  </a:schemeClr>
                </a:solidFill>
              </a:rPr>
              <a:t>absolute</a:t>
            </a:r>
            <a:r>
              <a:rPr lang="en-IN" sz="2000" dirty="0">
                <a:solidFill>
                  <a:schemeClr val="bg1"/>
                </a:solidFill>
              </a:rPr>
              <a:t> and </a:t>
            </a:r>
            <a:r>
              <a:rPr lang="en-IN" sz="2000" dirty="0">
                <a:solidFill>
                  <a:srgbClr val="92D050"/>
                </a:solidFill>
              </a:rPr>
              <a:t>rapid</a:t>
            </a:r>
            <a:r>
              <a:rPr lang="en-IN" sz="2000" dirty="0">
                <a:solidFill>
                  <a:schemeClr val="bg1"/>
                </a:solidFill>
              </a:rPr>
              <a:t> </a:t>
            </a:r>
            <a:r>
              <a:rPr lang="en-IN" sz="2000" b="1" i="1" dirty="0">
                <a:solidFill>
                  <a:srgbClr val="FFFF00"/>
                </a:solidFill>
              </a:rPr>
              <a:t>increase in wealth </a:t>
            </a:r>
            <a:r>
              <a:rPr lang="en-IN" sz="2000" b="1" i="1" dirty="0">
                <a:solidFill>
                  <a:schemeClr val="accent2"/>
                </a:solidFill>
              </a:rPr>
              <a:t>for all</a:t>
            </a:r>
            <a:endParaRPr lang="en-IN" sz="2000" b="1" i="1" dirty="0">
              <a:solidFill>
                <a:srgbClr val="FFFF00"/>
              </a:solidFill>
            </a:endParaRPr>
          </a:p>
        </p:txBody>
      </p:sp>
    </p:spTree>
    <p:extLst>
      <p:ext uri="{BB962C8B-B14F-4D97-AF65-F5344CB8AC3E}">
        <p14:creationId xmlns:p14="http://schemas.microsoft.com/office/powerpoint/2010/main" val="39144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 Capitalism .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marL="0" indent="0">
              <a:lnSpc>
                <a:spcPct val="120000"/>
              </a:lnSpc>
              <a:spcBef>
                <a:spcPts val="0"/>
              </a:spcBef>
              <a:spcAft>
                <a:spcPts val="1000"/>
              </a:spcAft>
              <a:buNone/>
            </a:pPr>
            <a:r>
              <a:rPr lang="en-IN" sz="2000" b="1" i="1" dirty="0">
                <a:solidFill>
                  <a:schemeClr val="accent2"/>
                </a:solidFill>
              </a:rPr>
              <a:t>Promise</a:t>
            </a:r>
            <a:r>
              <a:rPr lang="en-IN" sz="2000" dirty="0">
                <a:solidFill>
                  <a:schemeClr val="bg1"/>
                </a:solidFill>
              </a:rPr>
              <a:t> of </a:t>
            </a:r>
            <a:r>
              <a:rPr lang="en-IN" sz="2000" b="1" i="1" dirty="0">
                <a:solidFill>
                  <a:srgbClr val="FFFF00"/>
                </a:solidFill>
              </a:rPr>
              <a:t>Industrial Capitalism </a:t>
            </a:r>
            <a:r>
              <a:rPr lang="en-IN" sz="2000" dirty="0">
                <a:solidFill>
                  <a:schemeClr val="bg1"/>
                </a:solidFill>
              </a:rPr>
              <a:t>= </a:t>
            </a:r>
            <a:r>
              <a:rPr lang="en-IN" sz="2000" dirty="0">
                <a:solidFill>
                  <a:schemeClr val="accent2"/>
                </a:solidFill>
              </a:rPr>
              <a:t>absolute</a:t>
            </a:r>
            <a:r>
              <a:rPr lang="en-IN" sz="2000" dirty="0">
                <a:solidFill>
                  <a:schemeClr val="bg1"/>
                </a:solidFill>
              </a:rPr>
              <a:t> and </a:t>
            </a:r>
            <a:r>
              <a:rPr lang="en-IN" sz="2000" dirty="0">
                <a:solidFill>
                  <a:schemeClr val="accent2"/>
                </a:solidFill>
              </a:rPr>
              <a:t>rapid</a:t>
            </a:r>
            <a:r>
              <a:rPr lang="en-IN" sz="2000" dirty="0">
                <a:solidFill>
                  <a:schemeClr val="bg1"/>
                </a:solidFill>
              </a:rPr>
              <a:t> </a:t>
            </a:r>
            <a:r>
              <a:rPr lang="en-IN" sz="2000" b="1" i="1" dirty="0">
                <a:solidFill>
                  <a:srgbClr val="FFFF00"/>
                </a:solidFill>
              </a:rPr>
              <a:t>increase in wealth </a:t>
            </a:r>
            <a:r>
              <a:rPr lang="en-IN" sz="2000" b="1" i="1" dirty="0">
                <a:solidFill>
                  <a:schemeClr val="accent2"/>
                </a:solidFill>
              </a:rPr>
              <a:t>for all </a:t>
            </a:r>
            <a:r>
              <a:rPr lang="en-IN" sz="2000" dirty="0">
                <a:solidFill>
                  <a:schemeClr val="bg1"/>
                </a:solidFill>
              </a:rPr>
              <a:t>= (</a:t>
            </a:r>
            <a:r>
              <a:rPr lang="en-IN" sz="2000" b="1" i="1" dirty="0">
                <a:solidFill>
                  <a:srgbClr val="FFFF00"/>
                </a:solidFill>
              </a:rPr>
              <a:t>Human / Social Progress</a:t>
            </a:r>
            <a:r>
              <a:rPr lang="en-IN" sz="2000" b="1" dirty="0">
                <a:solidFill>
                  <a:schemeClr val="bg1"/>
                </a:solidFill>
              </a:rPr>
              <a:t>)</a:t>
            </a:r>
          </a:p>
          <a:p>
            <a:pPr>
              <a:lnSpc>
                <a:spcPct val="120000"/>
              </a:lnSpc>
              <a:spcBef>
                <a:spcPts val="0"/>
              </a:spcBef>
              <a:spcAft>
                <a:spcPts val="1000"/>
              </a:spcAft>
            </a:pPr>
            <a:r>
              <a:rPr lang="en-IN" sz="2000" dirty="0">
                <a:solidFill>
                  <a:schemeClr val="bg1"/>
                </a:solidFill>
              </a:rPr>
              <a:t>However, this</a:t>
            </a:r>
            <a:r>
              <a:rPr lang="en-IN" sz="2000" b="1" i="1" dirty="0">
                <a:solidFill>
                  <a:srgbClr val="FFFF00"/>
                </a:solidFill>
              </a:rPr>
              <a:t> promise </a:t>
            </a:r>
            <a:r>
              <a:rPr lang="en-IN" sz="2000" b="1" i="1" dirty="0">
                <a:solidFill>
                  <a:schemeClr val="bg1"/>
                </a:solidFill>
              </a:rPr>
              <a:t>did not </a:t>
            </a:r>
            <a:r>
              <a:rPr lang="en-IN" sz="2000" b="1" i="1" dirty="0">
                <a:solidFill>
                  <a:schemeClr val="accent2"/>
                </a:solidFill>
              </a:rPr>
              <a:t>materialize. </a:t>
            </a:r>
            <a:endParaRPr lang="en-IN" sz="2000" b="1" i="1" dirty="0">
              <a:solidFill>
                <a:srgbClr val="FFFF00"/>
              </a:solidFill>
            </a:endParaRPr>
          </a:p>
          <a:p>
            <a:pPr marL="0" indent="0">
              <a:lnSpc>
                <a:spcPct val="120000"/>
              </a:lnSpc>
              <a:spcBef>
                <a:spcPts val="0"/>
              </a:spcBef>
              <a:spcAft>
                <a:spcPts val="1000"/>
              </a:spcAft>
              <a:buNone/>
            </a:pPr>
            <a:r>
              <a:rPr lang="en-IN" sz="2000" b="1" i="1" dirty="0">
                <a:solidFill>
                  <a:schemeClr val="bg1"/>
                </a:solidFill>
              </a:rPr>
              <a:t>Reasons</a:t>
            </a:r>
          </a:p>
          <a:p>
            <a:pPr marL="457200" indent="-457200">
              <a:lnSpc>
                <a:spcPct val="120000"/>
              </a:lnSpc>
              <a:spcBef>
                <a:spcPts val="0"/>
              </a:spcBef>
              <a:spcAft>
                <a:spcPts val="1000"/>
              </a:spcAft>
              <a:buFont typeface="+mj-lt"/>
              <a:buAutoNum type="arabicPeriod"/>
            </a:pPr>
            <a:r>
              <a:rPr lang="en-IN" sz="2000" b="1" i="1" dirty="0">
                <a:solidFill>
                  <a:srgbClr val="FFFF00"/>
                </a:solidFill>
              </a:rPr>
              <a:t>Capitalists</a:t>
            </a:r>
            <a:r>
              <a:rPr lang="en-IN" sz="2000" b="1" i="1" dirty="0">
                <a:solidFill>
                  <a:schemeClr val="accent2"/>
                </a:solidFill>
              </a:rPr>
              <a:t> </a:t>
            </a:r>
            <a:r>
              <a:rPr lang="en-IN" sz="2000" dirty="0">
                <a:solidFill>
                  <a:schemeClr val="bg1"/>
                </a:solidFill>
              </a:rPr>
              <a:t>did not pay the </a:t>
            </a:r>
            <a:r>
              <a:rPr lang="en-IN" sz="2000" b="1" i="1" dirty="0">
                <a:solidFill>
                  <a:srgbClr val="FFFF00"/>
                </a:solidFill>
              </a:rPr>
              <a:t>workers</a:t>
            </a:r>
            <a:r>
              <a:rPr lang="en-IN" sz="2000" b="1" i="1" dirty="0">
                <a:solidFill>
                  <a:schemeClr val="accent2"/>
                </a:solidFill>
              </a:rPr>
              <a:t> full value of their </a:t>
            </a:r>
            <a:r>
              <a:rPr lang="en-IN" sz="2000" b="1" i="1" dirty="0" err="1">
                <a:solidFill>
                  <a:schemeClr val="accent2"/>
                </a:solidFill>
              </a:rPr>
              <a:t>labor</a:t>
            </a:r>
            <a:r>
              <a:rPr lang="en-IN" sz="2000" b="1" i="1" dirty="0">
                <a:solidFill>
                  <a:schemeClr val="accent2"/>
                </a:solidFill>
              </a:rPr>
              <a:t> </a:t>
            </a:r>
            <a:r>
              <a:rPr lang="en-IN" sz="2000" dirty="0">
                <a:solidFill>
                  <a:srgbClr val="FFFF00"/>
                </a:solidFill>
              </a:rPr>
              <a:t>(</a:t>
            </a:r>
            <a:r>
              <a:rPr lang="en-IN" sz="2000" dirty="0">
                <a:solidFill>
                  <a:srgbClr val="00B0F0"/>
                </a:solidFill>
              </a:rPr>
              <a:t>what they spent to be able to do the </a:t>
            </a:r>
            <a:r>
              <a:rPr lang="en-IN" sz="2000" dirty="0" err="1">
                <a:solidFill>
                  <a:srgbClr val="00B0F0"/>
                </a:solidFill>
              </a:rPr>
              <a:t>labor</a:t>
            </a:r>
            <a:r>
              <a:rPr lang="en-IN" sz="2000" dirty="0">
                <a:solidFill>
                  <a:srgbClr val="FFFF00"/>
                </a:solidFill>
              </a:rPr>
              <a:t>)</a:t>
            </a:r>
          </a:p>
          <a:p>
            <a:pPr marL="538163" indent="-217488">
              <a:lnSpc>
                <a:spcPct val="120000"/>
              </a:lnSpc>
              <a:spcBef>
                <a:spcPts val="0"/>
              </a:spcBef>
              <a:spcAft>
                <a:spcPts val="1000"/>
              </a:spcAft>
            </a:pPr>
            <a:r>
              <a:rPr lang="en-IN" sz="2000" dirty="0">
                <a:solidFill>
                  <a:schemeClr val="bg1"/>
                </a:solidFill>
              </a:rPr>
              <a:t>A large part of the surplus value created by </a:t>
            </a:r>
            <a:r>
              <a:rPr lang="en-IN" sz="2000" dirty="0" err="1">
                <a:solidFill>
                  <a:schemeClr val="bg1"/>
                </a:solidFill>
              </a:rPr>
              <a:t>laborers</a:t>
            </a:r>
            <a:r>
              <a:rPr lang="en-IN" sz="2000" dirty="0">
                <a:solidFill>
                  <a:schemeClr val="bg1"/>
                </a:solidFill>
              </a:rPr>
              <a:t> was converted into </a:t>
            </a:r>
            <a:r>
              <a:rPr lang="en-IN" sz="2000" b="1" i="1" dirty="0">
                <a:solidFill>
                  <a:srgbClr val="FFFF00"/>
                </a:solidFill>
              </a:rPr>
              <a:t>profits </a:t>
            </a:r>
            <a:r>
              <a:rPr lang="en-IN" sz="2000" dirty="0">
                <a:solidFill>
                  <a:schemeClr val="bg1"/>
                </a:solidFill>
              </a:rPr>
              <a:t>by</a:t>
            </a:r>
            <a:r>
              <a:rPr lang="en-IN" sz="2000" b="1" i="1" dirty="0">
                <a:solidFill>
                  <a:srgbClr val="FFFF00"/>
                </a:solidFill>
              </a:rPr>
              <a:t> capitalists.</a:t>
            </a:r>
            <a:endParaRPr lang="en-IN" sz="2000" dirty="0">
              <a:solidFill>
                <a:schemeClr val="bg1"/>
              </a:solidFill>
            </a:endParaRPr>
          </a:p>
          <a:p>
            <a:pPr marL="538163" indent="-217488">
              <a:lnSpc>
                <a:spcPct val="120000"/>
              </a:lnSpc>
              <a:spcBef>
                <a:spcPts val="0"/>
              </a:spcBef>
              <a:spcAft>
                <a:spcPts val="1000"/>
              </a:spcAft>
            </a:pPr>
            <a:r>
              <a:rPr lang="en-IN" sz="2000" dirty="0">
                <a:solidFill>
                  <a:schemeClr val="bg1"/>
                </a:solidFill>
              </a:rPr>
              <a:t>According to capitalists, this was necessary for their survival, </a:t>
            </a:r>
          </a:p>
          <a:p>
            <a:pPr marL="804863" indent="-254000">
              <a:lnSpc>
                <a:spcPct val="120000"/>
              </a:lnSpc>
              <a:spcBef>
                <a:spcPts val="0"/>
              </a:spcBef>
              <a:spcAft>
                <a:spcPts val="1000"/>
              </a:spcAft>
            </a:pPr>
            <a:r>
              <a:rPr lang="en-IN" sz="2000" dirty="0">
                <a:solidFill>
                  <a:schemeClr val="bg1"/>
                </a:solidFill>
              </a:rPr>
              <a:t>as they have to continuously invest in productive activity in order to survive in competi</a:t>
            </a:r>
            <a:r>
              <a:rPr lang="en-IN" sz="2000" b="1" i="1" dirty="0">
                <a:solidFill>
                  <a:schemeClr val="bg1"/>
                </a:solidFill>
              </a:rPr>
              <a:t>tion</a:t>
            </a:r>
            <a:r>
              <a:rPr lang="en-IN" sz="2000" b="1" i="1" dirty="0">
                <a:solidFill>
                  <a:srgbClr val="FFFF00"/>
                </a:solidFill>
              </a:rPr>
              <a:t>.</a:t>
            </a:r>
          </a:p>
          <a:p>
            <a:pPr marL="223838" indent="-215900">
              <a:lnSpc>
                <a:spcPct val="120000"/>
              </a:lnSpc>
              <a:spcBef>
                <a:spcPts val="0"/>
              </a:spcBef>
              <a:spcAft>
                <a:spcPts val="1000"/>
              </a:spcAft>
            </a:pPr>
            <a:r>
              <a:rPr lang="en-IN" sz="2000" dirty="0">
                <a:solidFill>
                  <a:schemeClr val="bg1"/>
                </a:solidFill>
              </a:rPr>
              <a:t>So, these </a:t>
            </a:r>
            <a:r>
              <a:rPr lang="en-IN" sz="2000" b="1" i="1" dirty="0">
                <a:solidFill>
                  <a:schemeClr val="accent2"/>
                </a:solidFill>
              </a:rPr>
              <a:t>Industrial Workers </a:t>
            </a:r>
            <a:r>
              <a:rPr lang="en-IN" sz="2000" dirty="0">
                <a:solidFill>
                  <a:schemeClr val="bg1"/>
                </a:solidFill>
              </a:rPr>
              <a:t>did not </a:t>
            </a:r>
            <a:r>
              <a:rPr lang="en-IN" sz="2000" b="1" i="1" dirty="0">
                <a:solidFill>
                  <a:schemeClr val="bg1"/>
                </a:solidFill>
              </a:rPr>
              <a:t>benefit from </a:t>
            </a:r>
            <a:r>
              <a:rPr lang="en-IN" sz="2000" dirty="0">
                <a:solidFill>
                  <a:schemeClr val="bg1"/>
                </a:solidFill>
              </a:rPr>
              <a:t>the</a:t>
            </a:r>
            <a:r>
              <a:rPr lang="en-IN" sz="2000" b="1" i="1" dirty="0">
                <a:solidFill>
                  <a:srgbClr val="FFFF00"/>
                </a:solidFill>
              </a:rPr>
              <a:t> promise of Industrial Capitalism </a:t>
            </a:r>
          </a:p>
          <a:p>
            <a:pPr marL="763588" indent="-217488">
              <a:lnSpc>
                <a:spcPct val="120000"/>
              </a:lnSpc>
              <a:spcBef>
                <a:spcPts val="0"/>
              </a:spcBef>
              <a:spcAft>
                <a:spcPts val="1000"/>
              </a:spcAft>
            </a:pPr>
            <a:r>
              <a:rPr lang="en-IN" sz="2000" dirty="0">
                <a:solidFill>
                  <a:schemeClr val="bg1"/>
                </a:solidFill>
              </a:rPr>
              <a:t>and did not see </a:t>
            </a:r>
            <a:r>
              <a:rPr lang="en-IN" sz="2000" b="1" i="1" dirty="0">
                <a:solidFill>
                  <a:srgbClr val="FFFF00"/>
                </a:solidFill>
              </a:rPr>
              <a:t>Human / Social Progress.</a:t>
            </a:r>
          </a:p>
          <a:p>
            <a:pPr>
              <a:lnSpc>
                <a:spcPct val="120000"/>
              </a:lnSpc>
              <a:spcBef>
                <a:spcPts val="0"/>
              </a:spcBef>
              <a:spcAft>
                <a:spcPts val="1000"/>
              </a:spcAft>
            </a:pPr>
            <a:endParaRPr lang="en-IN" sz="2000" b="1" i="1" dirty="0">
              <a:solidFill>
                <a:srgbClr val="FFFF00"/>
              </a:solidFill>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62499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 Capitalism .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marL="0" indent="0">
              <a:lnSpc>
                <a:spcPct val="120000"/>
              </a:lnSpc>
              <a:spcBef>
                <a:spcPts val="0"/>
              </a:spcBef>
              <a:spcAft>
                <a:spcPts val="1000"/>
              </a:spcAft>
              <a:buNone/>
            </a:pPr>
            <a:r>
              <a:rPr lang="en-IN" sz="2000" b="1" i="1" dirty="0">
                <a:solidFill>
                  <a:schemeClr val="accent2"/>
                </a:solidFill>
              </a:rPr>
              <a:t>Promise</a:t>
            </a:r>
            <a:r>
              <a:rPr lang="en-IN" sz="2000" dirty="0">
                <a:solidFill>
                  <a:schemeClr val="bg1"/>
                </a:solidFill>
              </a:rPr>
              <a:t> of </a:t>
            </a:r>
            <a:r>
              <a:rPr lang="en-IN" sz="2000" b="1" i="1" dirty="0">
                <a:solidFill>
                  <a:srgbClr val="FFFF00"/>
                </a:solidFill>
              </a:rPr>
              <a:t>Industrial Capitalism </a:t>
            </a:r>
            <a:r>
              <a:rPr lang="en-IN" sz="2000" dirty="0">
                <a:solidFill>
                  <a:schemeClr val="bg1"/>
                </a:solidFill>
              </a:rPr>
              <a:t>= </a:t>
            </a:r>
            <a:r>
              <a:rPr lang="en-IN" sz="2000" dirty="0">
                <a:solidFill>
                  <a:schemeClr val="accent2"/>
                </a:solidFill>
              </a:rPr>
              <a:t>absolute</a:t>
            </a:r>
            <a:r>
              <a:rPr lang="en-IN" sz="2000" dirty="0">
                <a:solidFill>
                  <a:schemeClr val="bg1"/>
                </a:solidFill>
              </a:rPr>
              <a:t> and </a:t>
            </a:r>
            <a:r>
              <a:rPr lang="en-IN" sz="2000" dirty="0">
                <a:solidFill>
                  <a:schemeClr val="accent2"/>
                </a:solidFill>
              </a:rPr>
              <a:t>rapid</a:t>
            </a:r>
            <a:r>
              <a:rPr lang="en-IN" sz="2000" dirty="0">
                <a:solidFill>
                  <a:schemeClr val="bg1"/>
                </a:solidFill>
              </a:rPr>
              <a:t> </a:t>
            </a:r>
            <a:r>
              <a:rPr lang="en-IN" sz="2000" b="1" i="1" dirty="0">
                <a:solidFill>
                  <a:srgbClr val="FFFF00"/>
                </a:solidFill>
              </a:rPr>
              <a:t>increase in wealth </a:t>
            </a:r>
            <a:r>
              <a:rPr lang="en-IN" sz="2000" b="1" i="1" dirty="0">
                <a:solidFill>
                  <a:schemeClr val="accent2"/>
                </a:solidFill>
              </a:rPr>
              <a:t>for all </a:t>
            </a:r>
            <a:r>
              <a:rPr lang="en-IN" sz="2000" dirty="0">
                <a:solidFill>
                  <a:schemeClr val="bg1"/>
                </a:solidFill>
              </a:rPr>
              <a:t>= (</a:t>
            </a:r>
            <a:r>
              <a:rPr lang="en-IN" sz="2000" b="1" i="1" dirty="0">
                <a:solidFill>
                  <a:srgbClr val="FFFF00"/>
                </a:solidFill>
              </a:rPr>
              <a:t>Human / Social Progress</a:t>
            </a:r>
            <a:r>
              <a:rPr lang="en-IN" sz="2000" b="1" dirty="0">
                <a:solidFill>
                  <a:schemeClr val="bg1"/>
                </a:solidFill>
              </a:rPr>
              <a:t>)</a:t>
            </a:r>
          </a:p>
          <a:p>
            <a:pPr>
              <a:lnSpc>
                <a:spcPct val="120000"/>
              </a:lnSpc>
              <a:spcBef>
                <a:spcPts val="0"/>
              </a:spcBef>
              <a:spcAft>
                <a:spcPts val="1000"/>
              </a:spcAft>
            </a:pPr>
            <a:r>
              <a:rPr lang="en-IN" sz="2000" dirty="0">
                <a:solidFill>
                  <a:schemeClr val="bg1"/>
                </a:solidFill>
              </a:rPr>
              <a:t>However, this</a:t>
            </a:r>
            <a:r>
              <a:rPr lang="en-IN" sz="2000" b="1" i="1" dirty="0">
                <a:solidFill>
                  <a:srgbClr val="FFFF00"/>
                </a:solidFill>
              </a:rPr>
              <a:t> promise </a:t>
            </a:r>
            <a:r>
              <a:rPr lang="en-IN" sz="2000" b="1" i="1" dirty="0">
                <a:solidFill>
                  <a:schemeClr val="bg1"/>
                </a:solidFill>
              </a:rPr>
              <a:t>did not </a:t>
            </a:r>
            <a:r>
              <a:rPr lang="en-IN" sz="2000" b="1" i="1" dirty="0">
                <a:solidFill>
                  <a:schemeClr val="accent2"/>
                </a:solidFill>
              </a:rPr>
              <a:t>materialize. </a:t>
            </a:r>
            <a:endParaRPr lang="en-IN" sz="2000" b="1" i="1" dirty="0">
              <a:solidFill>
                <a:srgbClr val="FFFF00"/>
              </a:solidFill>
            </a:endParaRPr>
          </a:p>
          <a:p>
            <a:pPr marL="0" indent="0">
              <a:lnSpc>
                <a:spcPct val="120000"/>
              </a:lnSpc>
              <a:spcBef>
                <a:spcPts val="0"/>
              </a:spcBef>
              <a:spcAft>
                <a:spcPts val="1000"/>
              </a:spcAft>
              <a:buNone/>
            </a:pPr>
            <a:r>
              <a:rPr lang="en-IN" sz="2000" b="1" i="1" dirty="0">
                <a:solidFill>
                  <a:schemeClr val="bg1"/>
                </a:solidFill>
              </a:rPr>
              <a:t>Reasons</a:t>
            </a:r>
          </a:p>
          <a:p>
            <a:pPr marL="465138" indent="-465138">
              <a:lnSpc>
                <a:spcPct val="120000"/>
              </a:lnSpc>
              <a:spcBef>
                <a:spcPts val="0"/>
              </a:spcBef>
              <a:spcAft>
                <a:spcPts val="1000"/>
              </a:spcAft>
              <a:buFont typeface="+mj-lt"/>
              <a:buAutoNum type="arabicPeriod" startAt="2"/>
            </a:pPr>
            <a:r>
              <a:rPr lang="en-IN" sz="2000" dirty="0">
                <a:solidFill>
                  <a:schemeClr val="bg1"/>
                </a:solidFill>
              </a:rPr>
              <a:t>Further, the</a:t>
            </a:r>
            <a:r>
              <a:rPr lang="en-IN" sz="2000" b="1" i="1" dirty="0">
                <a:solidFill>
                  <a:srgbClr val="FFFF00"/>
                </a:solidFill>
              </a:rPr>
              <a:t> coordination of market </a:t>
            </a:r>
            <a:r>
              <a:rPr lang="en-IN" sz="2000" dirty="0">
                <a:solidFill>
                  <a:schemeClr val="bg1"/>
                </a:solidFill>
              </a:rPr>
              <a:t>which was expected to </a:t>
            </a:r>
            <a:r>
              <a:rPr lang="en-IN" sz="2000" b="1" i="1" dirty="0">
                <a:solidFill>
                  <a:schemeClr val="bg1"/>
                </a:solidFill>
              </a:rPr>
              <a:t>happen </a:t>
            </a:r>
            <a:r>
              <a:rPr lang="en-IN" sz="2000" u="sng" dirty="0">
                <a:solidFill>
                  <a:schemeClr val="accent2"/>
                </a:solidFill>
              </a:rPr>
              <a:t>automatically</a:t>
            </a:r>
            <a:r>
              <a:rPr lang="en-IN" sz="2000" b="1" i="1" dirty="0">
                <a:solidFill>
                  <a:srgbClr val="FFFF00"/>
                </a:solidFill>
              </a:rPr>
              <a:t> </a:t>
            </a:r>
            <a:r>
              <a:rPr lang="en-IN" sz="2000" dirty="0">
                <a:solidFill>
                  <a:schemeClr val="bg1"/>
                </a:solidFill>
              </a:rPr>
              <a:t>(</a:t>
            </a:r>
            <a:r>
              <a:rPr lang="en-IN" sz="2000" b="1" i="1" dirty="0">
                <a:solidFill>
                  <a:srgbClr val="FFFF00"/>
                </a:solidFill>
              </a:rPr>
              <a:t>invisible hand</a:t>
            </a:r>
            <a:r>
              <a:rPr lang="en-IN" sz="2000" dirty="0">
                <a:solidFill>
                  <a:schemeClr val="bg1"/>
                </a:solidFill>
              </a:rPr>
              <a:t>)</a:t>
            </a:r>
          </a:p>
          <a:p>
            <a:pPr marL="668338" indent="-300038">
              <a:lnSpc>
                <a:spcPct val="120000"/>
              </a:lnSpc>
              <a:spcBef>
                <a:spcPts val="0"/>
              </a:spcBef>
              <a:spcAft>
                <a:spcPts val="1000"/>
              </a:spcAft>
            </a:pPr>
            <a:r>
              <a:rPr lang="en-IN" sz="2000" u="sng" dirty="0">
                <a:solidFill>
                  <a:schemeClr val="bg1"/>
                </a:solidFill>
              </a:rPr>
              <a:t>Often </a:t>
            </a:r>
            <a:r>
              <a:rPr lang="en-IN" sz="2000" b="1" i="1" dirty="0">
                <a:solidFill>
                  <a:schemeClr val="bg1"/>
                </a:solidFill>
              </a:rPr>
              <a:t>failed, creating</a:t>
            </a:r>
            <a:r>
              <a:rPr lang="en-IN" sz="2000" b="1" i="1" dirty="0">
                <a:solidFill>
                  <a:srgbClr val="FFFF00"/>
                </a:solidFill>
              </a:rPr>
              <a:t> </a:t>
            </a:r>
            <a:r>
              <a:rPr lang="en-IN" sz="2000" b="1" i="1" dirty="0">
                <a:solidFill>
                  <a:schemeClr val="accent2"/>
                </a:solidFill>
              </a:rPr>
              <a:t>repeated </a:t>
            </a:r>
            <a:r>
              <a:rPr lang="en-IN" sz="2000" b="1" i="1" dirty="0">
                <a:solidFill>
                  <a:srgbClr val="FFFF00"/>
                </a:solidFill>
              </a:rPr>
              <a:t>crisis </a:t>
            </a:r>
            <a:r>
              <a:rPr lang="en-IN" sz="2000" dirty="0">
                <a:solidFill>
                  <a:schemeClr val="bg1"/>
                </a:solidFill>
              </a:rPr>
              <a:t>in </a:t>
            </a:r>
            <a:r>
              <a:rPr lang="en-IN" sz="2000" b="1" i="1" dirty="0">
                <a:solidFill>
                  <a:srgbClr val="FFFF00"/>
                </a:solidFill>
              </a:rPr>
              <a:t>economy </a:t>
            </a:r>
            <a:r>
              <a:rPr lang="en-IN" sz="2000" dirty="0">
                <a:solidFill>
                  <a:schemeClr val="bg1"/>
                </a:solidFill>
              </a:rPr>
              <a:t>(</a:t>
            </a:r>
            <a:r>
              <a:rPr lang="en-IN" sz="2000" dirty="0">
                <a:solidFill>
                  <a:schemeClr val="accent2"/>
                </a:solidFill>
              </a:rPr>
              <a:t>Great Depression of 1930s &amp;</a:t>
            </a:r>
            <a:r>
              <a:rPr lang="en-IN" sz="2000" dirty="0">
                <a:solidFill>
                  <a:schemeClr val="bg1"/>
                </a:solidFill>
              </a:rPr>
              <a:t> </a:t>
            </a:r>
            <a:r>
              <a:rPr lang="en-IN" sz="2000" dirty="0">
                <a:solidFill>
                  <a:schemeClr val="accent2"/>
                </a:solidFill>
              </a:rPr>
              <a:t>Great Recession of 2008</a:t>
            </a:r>
            <a:r>
              <a:rPr lang="en-IN" sz="2000" dirty="0">
                <a:solidFill>
                  <a:schemeClr val="bg1"/>
                </a:solidFill>
              </a:rPr>
              <a:t>)</a:t>
            </a:r>
            <a:endParaRPr lang="en-IN" sz="2000" b="1" i="1" dirty="0">
              <a:solidFill>
                <a:schemeClr val="bg1"/>
              </a:solidFill>
            </a:endParaRPr>
          </a:p>
          <a:p>
            <a:pPr marL="668338" indent="-300038">
              <a:lnSpc>
                <a:spcPct val="120000"/>
              </a:lnSpc>
              <a:spcBef>
                <a:spcPts val="0"/>
              </a:spcBef>
              <a:spcAft>
                <a:spcPts val="1000"/>
              </a:spcAft>
            </a:pPr>
            <a:r>
              <a:rPr lang="en-IN" sz="2000" b="1" i="1" dirty="0">
                <a:solidFill>
                  <a:schemeClr val="accent2"/>
                </a:solidFill>
              </a:rPr>
              <a:t>Cycles </a:t>
            </a:r>
            <a:r>
              <a:rPr lang="en-IN" sz="2100" dirty="0">
                <a:solidFill>
                  <a:schemeClr val="bg1"/>
                </a:solidFill>
              </a:rPr>
              <a:t>of </a:t>
            </a:r>
            <a:r>
              <a:rPr lang="en-IN" sz="2000" b="1" i="1" dirty="0">
                <a:solidFill>
                  <a:schemeClr val="accent2"/>
                </a:solidFill>
              </a:rPr>
              <a:t>Boom </a:t>
            </a:r>
            <a:r>
              <a:rPr lang="en-IN" sz="2100" dirty="0">
                <a:solidFill>
                  <a:schemeClr val="bg1"/>
                </a:solidFill>
              </a:rPr>
              <a:t>and </a:t>
            </a:r>
            <a:r>
              <a:rPr lang="en-IN" sz="2000" b="1" i="1" dirty="0">
                <a:solidFill>
                  <a:schemeClr val="accent2"/>
                </a:solidFill>
              </a:rPr>
              <a:t>Bust</a:t>
            </a:r>
          </a:p>
          <a:p>
            <a:pPr marL="668338" indent="-300038">
              <a:lnSpc>
                <a:spcPct val="120000"/>
              </a:lnSpc>
              <a:spcBef>
                <a:spcPts val="0"/>
              </a:spcBef>
              <a:spcAft>
                <a:spcPts val="1000"/>
              </a:spcAft>
            </a:pPr>
            <a:r>
              <a:rPr lang="en-IN" sz="2000" b="1" i="1" dirty="0">
                <a:solidFill>
                  <a:schemeClr val="bg1"/>
                </a:solidFill>
              </a:rPr>
              <a:t>Causing </a:t>
            </a:r>
            <a:r>
              <a:rPr lang="en-IN" sz="2000" u="sng" dirty="0">
                <a:solidFill>
                  <a:schemeClr val="accent2"/>
                </a:solidFill>
              </a:rPr>
              <a:t>serious adverse </a:t>
            </a:r>
            <a:r>
              <a:rPr lang="en-IN" sz="2000" b="1" i="1" dirty="0">
                <a:solidFill>
                  <a:srgbClr val="FFFF00"/>
                </a:solidFill>
              </a:rPr>
              <a:t>impacts</a:t>
            </a:r>
            <a:r>
              <a:rPr lang="en-IN" sz="2000" b="1" i="1" dirty="0">
                <a:solidFill>
                  <a:schemeClr val="bg1"/>
                </a:solidFill>
              </a:rPr>
              <a:t> </a:t>
            </a:r>
            <a:r>
              <a:rPr lang="en-IN" sz="2000" dirty="0">
                <a:solidFill>
                  <a:schemeClr val="bg1"/>
                </a:solidFill>
              </a:rPr>
              <a:t>on</a:t>
            </a:r>
            <a:r>
              <a:rPr lang="en-IN" sz="2000" b="1" i="1" dirty="0">
                <a:solidFill>
                  <a:schemeClr val="bg1"/>
                </a:solidFill>
              </a:rPr>
              <a:t> </a:t>
            </a:r>
            <a:r>
              <a:rPr lang="en-IN" sz="2000" b="1" i="1" dirty="0">
                <a:solidFill>
                  <a:srgbClr val="FFFF00"/>
                </a:solidFill>
              </a:rPr>
              <a:t>industrial labour </a:t>
            </a:r>
            <a:r>
              <a:rPr lang="en-IN" sz="2000" dirty="0">
                <a:solidFill>
                  <a:schemeClr val="bg1"/>
                </a:solidFill>
              </a:rPr>
              <a:t>and </a:t>
            </a:r>
            <a:r>
              <a:rPr lang="en-IN" sz="2000" b="1" i="1" dirty="0">
                <a:solidFill>
                  <a:srgbClr val="FFFF00"/>
                </a:solidFill>
              </a:rPr>
              <a:t>other poor sections </a:t>
            </a:r>
            <a:r>
              <a:rPr lang="en-IN" sz="2000" dirty="0">
                <a:solidFill>
                  <a:schemeClr val="bg1"/>
                </a:solidFill>
              </a:rPr>
              <a:t>in society </a:t>
            </a:r>
          </a:p>
          <a:p>
            <a:pPr marL="0" indent="0">
              <a:lnSpc>
                <a:spcPct val="120000"/>
              </a:lnSpc>
              <a:spcBef>
                <a:spcPts val="0"/>
              </a:spcBef>
              <a:spcAft>
                <a:spcPts val="1000"/>
              </a:spcAft>
              <a:buNone/>
            </a:pPr>
            <a:endParaRPr lang="en-IN" sz="1200" b="1" i="1" dirty="0">
              <a:solidFill>
                <a:srgbClr val="FFFF00"/>
              </a:solidFill>
            </a:endParaRPr>
          </a:p>
          <a:p>
            <a:pPr marL="0" indent="0">
              <a:lnSpc>
                <a:spcPct val="120000"/>
              </a:lnSpc>
              <a:spcBef>
                <a:spcPts val="0"/>
              </a:spcBef>
              <a:spcAft>
                <a:spcPts val="1000"/>
              </a:spcAft>
              <a:buNone/>
            </a:pPr>
            <a:r>
              <a:rPr lang="en-IN" sz="1800" i="1" dirty="0">
                <a:solidFill>
                  <a:srgbClr val="FFFF00"/>
                </a:solidFill>
              </a:rPr>
              <a:t>Invisible hand</a:t>
            </a:r>
            <a:r>
              <a:rPr lang="en-IN" sz="1800" i="1" dirty="0">
                <a:solidFill>
                  <a:schemeClr val="bg1"/>
                </a:solidFill>
              </a:rPr>
              <a:t>: </a:t>
            </a:r>
            <a:r>
              <a:rPr lang="en-IN" sz="1800" i="1" dirty="0">
                <a:solidFill>
                  <a:schemeClr val="accent2"/>
                </a:solidFill>
              </a:rPr>
              <a:t>Assumption</a:t>
            </a:r>
            <a:r>
              <a:rPr lang="en-IN" sz="1800" i="1" dirty="0">
                <a:solidFill>
                  <a:schemeClr val="bg1"/>
                </a:solidFill>
              </a:rPr>
              <a:t> that, in a </a:t>
            </a:r>
            <a:r>
              <a:rPr lang="en-IN" sz="1800" i="1" dirty="0">
                <a:solidFill>
                  <a:srgbClr val="FFFF00"/>
                </a:solidFill>
              </a:rPr>
              <a:t>free market economy, </a:t>
            </a:r>
            <a:r>
              <a:rPr lang="en-IN" sz="1800" i="1" dirty="0">
                <a:solidFill>
                  <a:schemeClr val="bg1"/>
                </a:solidFill>
              </a:rPr>
              <a:t>self-interested individuals </a:t>
            </a:r>
          </a:p>
          <a:p>
            <a:pPr marL="5432425" indent="0">
              <a:lnSpc>
                <a:spcPct val="120000"/>
              </a:lnSpc>
              <a:spcBef>
                <a:spcPts val="0"/>
              </a:spcBef>
              <a:spcAft>
                <a:spcPts val="1000"/>
              </a:spcAft>
              <a:buNone/>
            </a:pPr>
            <a:r>
              <a:rPr lang="en-IN" sz="1800" i="1" dirty="0">
                <a:solidFill>
                  <a:schemeClr val="bg1"/>
                </a:solidFill>
              </a:rPr>
              <a:t>operate through a system of mutual interdependence, </a:t>
            </a:r>
          </a:p>
          <a:p>
            <a:pPr marL="5432425" indent="0">
              <a:lnSpc>
                <a:spcPct val="120000"/>
              </a:lnSpc>
              <a:spcBef>
                <a:spcPts val="0"/>
              </a:spcBef>
              <a:spcAft>
                <a:spcPts val="1000"/>
              </a:spcAft>
              <a:buNone/>
            </a:pPr>
            <a:r>
              <a:rPr lang="en-IN" sz="1800" i="1" dirty="0">
                <a:solidFill>
                  <a:schemeClr val="bg1"/>
                </a:solidFill>
              </a:rPr>
              <a:t>which leads to </a:t>
            </a:r>
            <a:r>
              <a:rPr lang="en-IN" sz="1800" i="1" dirty="0">
                <a:solidFill>
                  <a:schemeClr val="accent2"/>
                </a:solidFill>
              </a:rPr>
              <a:t>coordination among participants in the market</a:t>
            </a:r>
            <a:r>
              <a:rPr lang="en-IN" sz="1800" i="1" dirty="0">
                <a:solidFill>
                  <a:schemeClr val="bg1"/>
                </a:solidFill>
              </a:rPr>
              <a:t>.</a:t>
            </a:r>
          </a:p>
          <a:p>
            <a:pPr marL="538163" indent="-217488">
              <a:lnSpc>
                <a:spcPct val="120000"/>
              </a:lnSpc>
              <a:spcBef>
                <a:spcPts val="0"/>
              </a:spcBef>
              <a:spcAft>
                <a:spcPts val="1000"/>
              </a:spcAft>
            </a:pPr>
            <a:endParaRPr lang="en-IN" sz="2000" b="1" i="1" dirty="0">
              <a:solidFill>
                <a:srgbClr val="FFFF00"/>
              </a:solidFill>
            </a:endParaRPr>
          </a:p>
          <a:p>
            <a:pPr>
              <a:lnSpc>
                <a:spcPct val="120000"/>
              </a:lnSpc>
              <a:spcBef>
                <a:spcPts val="0"/>
              </a:spcBef>
              <a:spcAft>
                <a:spcPts val="1000"/>
              </a:spcAft>
            </a:pPr>
            <a:endParaRPr lang="en-IN" sz="2000" b="1" i="1" dirty="0">
              <a:solidFill>
                <a:srgbClr val="FFFF00"/>
              </a:solidFill>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94995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 Capitalism . . 3</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marL="0" indent="0">
              <a:lnSpc>
                <a:spcPct val="120000"/>
              </a:lnSpc>
              <a:spcBef>
                <a:spcPts val="0"/>
              </a:spcBef>
              <a:spcAft>
                <a:spcPts val="1200"/>
              </a:spcAft>
              <a:buNone/>
            </a:pPr>
            <a:r>
              <a:rPr lang="en-IN" sz="1800" b="1" i="1" dirty="0">
                <a:solidFill>
                  <a:schemeClr val="accent2"/>
                </a:solidFill>
              </a:rPr>
              <a:t>Promise</a:t>
            </a:r>
            <a:r>
              <a:rPr lang="en-IN" sz="1800" dirty="0">
                <a:solidFill>
                  <a:schemeClr val="bg1"/>
                </a:solidFill>
              </a:rPr>
              <a:t> of </a:t>
            </a:r>
            <a:r>
              <a:rPr lang="en-IN" sz="1800" b="1" i="1" dirty="0">
                <a:solidFill>
                  <a:srgbClr val="FFFF00"/>
                </a:solidFill>
              </a:rPr>
              <a:t>Industrial Capitalism </a:t>
            </a:r>
            <a:r>
              <a:rPr lang="en-IN" sz="1800" dirty="0">
                <a:solidFill>
                  <a:schemeClr val="bg1"/>
                </a:solidFill>
              </a:rPr>
              <a:t>= </a:t>
            </a:r>
            <a:r>
              <a:rPr lang="en-IN" sz="1800" dirty="0">
                <a:solidFill>
                  <a:schemeClr val="accent2"/>
                </a:solidFill>
              </a:rPr>
              <a:t>absolute</a:t>
            </a:r>
            <a:r>
              <a:rPr lang="en-IN" sz="1800" dirty="0">
                <a:solidFill>
                  <a:schemeClr val="bg1"/>
                </a:solidFill>
              </a:rPr>
              <a:t> and </a:t>
            </a:r>
            <a:r>
              <a:rPr lang="en-IN" sz="1800" dirty="0">
                <a:solidFill>
                  <a:schemeClr val="accent2"/>
                </a:solidFill>
              </a:rPr>
              <a:t>rapid</a:t>
            </a:r>
            <a:r>
              <a:rPr lang="en-IN" sz="1800" dirty="0">
                <a:solidFill>
                  <a:schemeClr val="bg1"/>
                </a:solidFill>
              </a:rPr>
              <a:t> </a:t>
            </a:r>
            <a:r>
              <a:rPr lang="en-IN" sz="1800" b="1" i="1" dirty="0">
                <a:solidFill>
                  <a:srgbClr val="FFFF00"/>
                </a:solidFill>
              </a:rPr>
              <a:t>increase in wealth </a:t>
            </a:r>
            <a:r>
              <a:rPr lang="en-IN" sz="1800" b="1" i="1" dirty="0">
                <a:solidFill>
                  <a:schemeClr val="accent2"/>
                </a:solidFill>
              </a:rPr>
              <a:t>for all </a:t>
            </a:r>
            <a:r>
              <a:rPr lang="en-IN" sz="1800" dirty="0">
                <a:solidFill>
                  <a:schemeClr val="bg1"/>
                </a:solidFill>
              </a:rPr>
              <a:t>= </a:t>
            </a:r>
            <a:r>
              <a:rPr lang="en-IN" sz="1800" b="1" i="1" dirty="0">
                <a:solidFill>
                  <a:srgbClr val="FFFF00"/>
                </a:solidFill>
              </a:rPr>
              <a:t>Human / Social Progress</a:t>
            </a:r>
          </a:p>
          <a:p>
            <a:pPr>
              <a:lnSpc>
                <a:spcPct val="120000"/>
              </a:lnSpc>
              <a:spcBef>
                <a:spcPts val="0"/>
              </a:spcBef>
              <a:spcAft>
                <a:spcPts val="1200"/>
              </a:spcAft>
            </a:pPr>
            <a:r>
              <a:rPr lang="en-IN" sz="1800" dirty="0">
                <a:solidFill>
                  <a:schemeClr val="bg1"/>
                </a:solidFill>
              </a:rPr>
              <a:t>However, this</a:t>
            </a:r>
            <a:r>
              <a:rPr lang="en-IN" sz="1800" b="1" i="1" dirty="0">
                <a:solidFill>
                  <a:srgbClr val="FFFF00"/>
                </a:solidFill>
              </a:rPr>
              <a:t> promise </a:t>
            </a:r>
            <a:r>
              <a:rPr lang="en-IN" sz="1800" b="1" i="1" dirty="0">
                <a:solidFill>
                  <a:schemeClr val="bg1"/>
                </a:solidFill>
              </a:rPr>
              <a:t>did not </a:t>
            </a:r>
            <a:r>
              <a:rPr lang="en-IN" sz="1800" b="1" i="1" dirty="0">
                <a:solidFill>
                  <a:schemeClr val="accent2"/>
                </a:solidFill>
              </a:rPr>
              <a:t>materialize.</a:t>
            </a:r>
          </a:p>
          <a:p>
            <a:pPr marL="0" indent="0">
              <a:lnSpc>
                <a:spcPct val="120000"/>
              </a:lnSpc>
              <a:spcBef>
                <a:spcPts val="0"/>
              </a:spcBef>
              <a:spcAft>
                <a:spcPts val="1200"/>
              </a:spcAft>
              <a:buNone/>
            </a:pPr>
            <a:r>
              <a:rPr lang="en-IN" sz="1800" b="1" i="1" dirty="0">
                <a:solidFill>
                  <a:schemeClr val="bg1"/>
                </a:solidFill>
              </a:rPr>
              <a:t>Reasons</a:t>
            </a:r>
            <a:endParaRPr lang="en-IN" sz="1800" b="1" i="1" dirty="0">
              <a:solidFill>
                <a:schemeClr val="accent2"/>
              </a:solidFill>
            </a:endParaRPr>
          </a:p>
          <a:p>
            <a:pPr marL="457200" indent="-457200">
              <a:lnSpc>
                <a:spcPct val="120000"/>
              </a:lnSpc>
              <a:spcBef>
                <a:spcPts val="0"/>
              </a:spcBef>
              <a:spcAft>
                <a:spcPts val="1200"/>
              </a:spcAft>
              <a:buFont typeface="+mj-lt"/>
              <a:buAutoNum type="arabicPeriod" startAt="3"/>
            </a:pPr>
            <a:r>
              <a:rPr lang="en-IN" sz="1800" b="1" i="1" dirty="0">
                <a:solidFill>
                  <a:srgbClr val="FFFF00"/>
                </a:solidFill>
              </a:rPr>
              <a:t>Capitalist</a:t>
            </a:r>
            <a:r>
              <a:rPr lang="en-IN" sz="1800" b="1" i="1" dirty="0">
                <a:solidFill>
                  <a:schemeClr val="accent2"/>
                </a:solidFill>
              </a:rPr>
              <a:t> </a:t>
            </a:r>
            <a:r>
              <a:rPr lang="en-IN" sz="1800" dirty="0">
                <a:solidFill>
                  <a:schemeClr val="bg1"/>
                </a:solidFill>
              </a:rPr>
              <a:t>did not pay the </a:t>
            </a:r>
            <a:r>
              <a:rPr lang="en-IN" sz="1800" b="1" i="1" dirty="0">
                <a:solidFill>
                  <a:srgbClr val="FFFF00"/>
                </a:solidFill>
              </a:rPr>
              <a:t>workers</a:t>
            </a:r>
            <a:r>
              <a:rPr lang="en-IN" sz="1800" b="1" i="1" dirty="0">
                <a:solidFill>
                  <a:schemeClr val="accent2"/>
                </a:solidFill>
              </a:rPr>
              <a:t> full value of their labour, </a:t>
            </a:r>
            <a:r>
              <a:rPr lang="en-IN" sz="1800" dirty="0">
                <a:solidFill>
                  <a:schemeClr val="bg1"/>
                </a:solidFill>
              </a:rPr>
              <a:t>which was necessary for </a:t>
            </a:r>
            <a:r>
              <a:rPr lang="en-IN" sz="1800" b="1" i="1" dirty="0">
                <a:solidFill>
                  <a:schemeClr val="bg1"/>
                </a:solidFill>
              </a:rPr>
              <a:t>creating their</a:t>
            </a:r>
            <a:r>
              <a:rPr lang="en-IN" sz="1800" b="1" i="1" dirty="0">
                <a:solidFill>
                  <a:schemeClr val="accent2"/>
                </a:solidFill>
              </a:rPr>
              <a:t> </a:t>
            </a:r>
            <a:r>
              <a:rPr lang="en-IN" sz="1800" b="1" i="1" dirty="0">
                <a:solidFill>
                  <a:srgbClr val="FFFF00"/>
                </a:solidFill>
              </a:rPr>
              <a:t>profits.</a:t>
            </a:r>
          </a:p>
          <a:p>
            <a:pPr marL="446088" indent="-206375">
              <a:lnSpc>
                <a:spcPct val="120000"/>
              </a:lnSpc>
              <a:spcBef>
                <a:spcPts val="0"/>
              </a:spcBef>
              <a:spcAft>
                <a:spcPts val="1200"/>
              </a:spcAft>
            </a:pPr>
            <a:r>
              <a:rPr lang="en-IN" sz="1800" dirty="0">
                <a:solidFill>
                  <a:schemeClr val="bg1"/>
                </a:solidFill>
              </a:rPr>
              <a:t>So, the </a:t>
            </a:r>
            <a:r>
              <a:rPr lang="en-IN" sz="1800" b="1" i="1" dirty="0">
                <a:solidFill>
                  <a:srgbClr val="FFFF00"/>
                </a:solidFill>
              </a:rPr>
              <a:t>workers </a:t>
            </a:r>
            <a:r>
              <a:rPr lang="en-IN" sz="1800" dirty="0">
                <a:solidFill>
                  <a:schemeClr val="bg1"/>
                </a:solidFill>
              </a:rPr>
              <a:t>in society </a:t>
            </a:r>
            <a:r>
              <a:rPr lang="en-IN" sz="1800" b="1" i="1" dirty="0">
                <a:solidFill>
                  <a:srgbClr val="FF8B2A"/>
                </a:solidFill>
              </a:rPr>
              <a:t>despite their large number </a:t>
            </a:r>
          </a:p>
          <a:p>
            <a:pPr marL="765175" indent="-204788">
              <a:lnSpc>
                <a:spcPct val="120000"/>
              </a:lnSpc>
              <a:spcBef>
                <a:spcPts val="0"/>
              </a:spcBef>
              <a:spcAft>
                <a:spcPts val="1200"/>
              </a:spcAft>
            </a:pPr>
            <a:r>
              <a:rPr lang="en-IN" sz="1800" b="1" i="1" dirty="0">
                <a:solidFill>
                  <a:schemeClr val="bg1"/>
                </a:solidFill>
              </a:rPr>
              <a:t>did not create </a:t>
            </a:r>
            <a:r>
              <a:rPr lang="en-IN" sz="1800" i="1" dirty="0">
                <a:solidFill>
                  <a:srgbClr val="FF8B2A"/>
                </a:solidFill>
              </a:rPr>
              <a:t>adequate</a:t>
            </a:r>
            <a:r>
              <a:rPr lang="en-IN" sz="1800" b="1" i="1" dirty="0">
                <a:solidFill>
                  <a:schemeClr val="bg1"/>
                </a:solidFill>
              </a:rPr>
              <a:t> </a:t>
            </a:r>
            <a:r>
              <a:rPr lang="en-IN" sz="1800" b="1" i="1" dirty="0">
                <a:solidFill>
                  <a:schemeClr val="accent2"/>
                </a:solidFill>
              </a:rPr>
              <a:t>demand</a:t>
            </a:r>
            <a:r>
              <a:rPr lang="en-IN" sz="1800" b="1" i="1" dirty="0">
                <a:solidFill>
                  <a:srgbClr val="FFFF00"/>
                </a:solidFill>
              </a:rPr>
              <a:t> </a:t>
            </a:r>
            <a:r>
              <a:rPr lang="en-IN" sz="1800" dirty="0">
                <a:solidFill>
                  <a:schemeClr val="bg1"/>
                </a:solidFill>
              </a:rPr>
              <a:t>for the </a:t>
            </a:r>
            <a:r>
              <a:rPr lang="en-IN" sz="1800" b="1" i="1" dirty="0">
                <a:solidFill>
                  <a:srgbClr val="FFFF00"/>
                </a:solidFill>
              </a:rPr>
              <a:t>goods </a:t>
            </a:r>
            <a:r>
              <a:rPr lang="en-IN" sz="1800" b="1" i="1" dirty="0">
                <a:solidFill>
                  <a:schemeClr val="bg1"/>
                </a:solidFill>
              </a:rPr>
              <a:t>produced </a:t>
            </a:r>
            <a:r>
              <a:rPr lang="en-IN" sz="1800" dirty="0">
                <a:solidFill>
                  <a:schemeClr val="bg1"/>
                </a:solidFill>
              </a:rPr>
              <a:t>by the </a:t>
            </a:r>
            <a:r>
              <a:rPr lang="en-IN" sz="1800" b="1" i="1" dirty="0">
                <a:solidFill>
                  <a:srgbClr val="FFFF00"/>
                </a:solidFill>
              </a:rPr>
              <a:t>Capitalists.</a:t>
            </a:r>
          </a:p>
          <a:p>
            <a:pPr marL="446088" indent="-206375">
              <a:lnSpc>
                <a:spcPct val="120000"/>
              </a:lnSpc>
              <a:spcBef>
                <a:spcPts val="0"/>
              </a:spcBef>
              <a:spcAft>
                <a:spcPts val="1200"/>
              </a:spcAft>
            </a:pPr>
            <a:r>
              <a:rPr lang="en-IN" sz="1800" dirty="0">
                <a:solidFill>
                  <a:schemeClr val="bg1"/>
                </a:solidFill>
              </a:rPr>
              <a:t>Hence, </a:t>
            </a:r>
            <a:r>
              <a:rPr lang="en-IN" sz="1800" b="1" i="1" dirty="0">
                <a:solidFill>
                  <a:srgbClr val="FFFF00"/>
                </a:solidFill>
              </a:rPr>
              <a:t>Capitalism </a:t>
            </a:r>
            <a:r>
              <a:rPr lang="en-IN" sz="1800" b="1" i="1" dirty="0">
                <a:solidFill>
                  <a:schemeClr val="bg1"/>
                </a:solidFill>
              </a:rPr>
              <a:t>required and created </a:t>
            </a:r>
            <a:r>
              <a:rPr lang="en-IN" sz="1800" dirty="0">
                <a:solidFill>
                  <a:schemeClr val="bg1"/>
                </a:solidFill>
              </a:rPr>
              <a:t>a </a:t>
            </a:r>
            <a:r>
              <a:rPr lang="en-IN" sz="1800" dirty="0">
                <a:solidFill>
                  <a:schemeClr val="accent2"/>
                </a:solidFill>
              </a:rPr>
              <a:t>constantly expanding </a:t>
            </a:r>
            <a:r>
              <a:rPr lang="en-IN" sz="1800" b="1" i="1" dirty="0">
                <a:solidFill>
                  <a:srgbClr val="FFFF00"/>
                </a:solidFill>
              </a:rPr>
              <a:t>world market </a:t>
            </a:r>
          </a:p>
          <a:p>
            <a:pPr marL="446088" indent="-206375">
              <a:lnSpc>
                <a:spcPct val="120000"/>
              </a:lnSpc>
              <a:spcBef>
                <a:spcPts val="0"/>
              </a:spcBef>
              <a:spcAft>
                <a:spcPts val="1200"/>
              </a:spcAft>
            </a:pPr>
            <a:r>
              <a:rPr lang="en-IN" sz="1800" dirty="0">
                <a:solidFill>
                  <a:schemeClr val="bg1"/>
                </a:solidFill>
              </a:rPr>
              <a:t>Not only through </a:t>
            </a:r>
            <a:r>
              <a:rPr lang="en-IN" sz="1800" b="1" i="1" dirty="0">
                <a:solidFill>
                  <a:schemeClr val="bg1"/>
                </a:solidFill>
              </a:rPr>
              <a:t>(free) </a:t>
            </a:r>
            <a:r>
              <a:rPr lang="en-IN" sz="1800" b="1" i="1" dirty="0">
                <a:solidFill>
                  <a:srgbClr val="FFFF00"/>
                </a:solidFill>
              </a:rPr>
              <a:t>trade </a:t>
            </a:r>
            <a:r>
              <a:rPr lang="en-IN" sz="1800" b="1" i="1" dirty="0">
                <a:solidFill>
                  <a:srgbClr val="FF8B2A"/>
                </a:solidFill>
              </a:rPr>
              <a:t>but mainly through </a:t>
            </a:r>
            <a:r>
              <a:rPr lang="en-IN" sz="1800" b="1" i="1" dirty="0">
                <a:solidFill>
                  <a:srgbClr val="FFFF00"/>
                </a:solidFill>
              </a:rPr>
              <a:t>political conquest (</a:t>
            </a:r>
            <a:r>
              <a:rPr lang="en-IN" sz="1800" b="1" i="1" dirty="0">
                <a:solidFill>
                  <a:schemeClr val="accent2"/>
                </a:solidFill>
              </a:rPr>
              <a:t>of colonies</a:t>
            </a:r>
            <a:r>
              <a:rPr lang="en-IN" sz="1800" b="1" i="1" dirty="0">
                <a:solidFill>
                  <a:srgbClr val="FFFF00"/>
                </a:solidFill>
              </a:rPr>
              <a:t>).</a:t>
            </a:r>
          </a:p>
          <a:p>
            <a:pPr marL="446088" indent="-206375">
              <a:lnSpc>
                <a:spcPct val="120000"/>
              </a:lnSpc>
              <a:spcBef>
                <a:spcPts val="0"/>
              </a:spcBef>
              <a:spcAft>
                <a:spcPts val="1200"/>
              </a:spcAft>
            </a:pPr>
            <a:r>
              <a:rPr lang="en-IN" sz="1800" b="1" i="1" dirty="0">
                <a:solidFill>
                  <a:schemeClr val="bg1"/>
                </a:solidFill>
              </a:rPr>
              <a:t>Subjugated by </a:t>
            </a:r>
            <a:r>
              <a:rPr lang="en-IN" sz="1800" dirty="0">
                <a:solidFill>
                  <a:schemeClr val="accent2"/>
                </a:solidFill>
              </a:rPr>
              <a:t>militarily superior </a:t>
            </a:r>
            <a:r>
              <a:rPr lang="en-IN" sz="1800" dirty="0">
                <a:solidFill>
                  <a:schemeClr val="bg1"/>
                </a:solidFill>
              </a:rPr>
              <a:t>and</a:t>
            </a:r>
            <a:r>
              <a:rPr lang="en-IN" sz="1800" b="1" i="1" dirty="0">
                <a:solidFill>
                  <a:srgbClr val="FFFF00"/>
                </a:solidFill>
              </a:rPr>
              <a:t> </a:t>
            </a:r>
            <a:r>
              <a:rPr lang="en-IN" sz="1800" dirty="0">
                <a:solidFill>
                  <a:schemeClr val="accent2"/>
                </a:solidFill>
              </a:rPr>
              <a:t>industrially advanced </a:t>
            </a:r>
            <a:r>
              <a:rPr lang="en-IN" sz="1800" b="1" i="1" dirty="0">
                <a:solidFill>
                  <a:srgbClr val="FFFF00"/>
                </a:solidFill>
              </a:rPr>
              <a:t>colonizing countries, </a:t>
            </a:r>
          </a:p>
          <a:p>
            <a:pPr marL="1338263" indent="-206375">
              <a:lnSpc>
                <a:spcPct val="120000"/>
              </a:lnSpc>
              <a:spcBef>
                <a:spcPts val="0"/>
              </a:spcBef>
              <a:spcAft>
                <a:spcPts val="1200"/>
              </a:spcAft>
            </a:pPr>
            <a:r>
              <a:rPr lang="en-IN" sz="1800" dirty="0">
                <a:solidFill>
                  <a:schemeClr val="bg1"/>
                </a:solidFill>
              </a:rPr>
              <a:t>the</a:t>
            </a:r>
            <a:r>
              <a:rPr lang="en-IN" sz="1800" b="1" i="1" dirty="0">
                <a:solidFill>
                  <a:srgbClr val="FFFF00"/>
                </a:solidFill>
              </a:rPr>
              <a:t> colonised countries </a:t>
            </a:r>
            <a:r>
              <a:rPr lang="en-IN" sz="1800" b="1" i="1" dirty="0">
                <a:solidFill>
                  <a:schemeClr val="bg1"/>
                </a:solidFill>
              </a:rPr>
              <a:t>became</a:t>
            </a:r>
            <a:r>
              <a:rPr lang="en-IN" sz="1800" b="1" i="1" dirty="0">
                <a:solidFill>
                  <a:srgbClr val="FFFF00"/>
                </a:solidFill>
              </a:rPr>
              <a:t> </a:t>
            </a:r>
            <a:r>
              <a:rPr lang="en-IN" sz="1800" b="1" i="1" dirty="0">
                <a:solidFill>
                  <a:schemeClr val="accent2"/>
                </a:solidFill>
              </a:rPr>
              <a:t>poorer</a:t>
            </a:r>
            <a:r>
              <a:rPr lang="en-IN" sz="1800" b="1" i="1" dirty="0">
                <a:solidFill>
                  <a:srgbClr val="FFFF00"/>
                </a:solidFill>
              </a:rPr>
              <a:t> </a:t>
            </a:r>
            <a:r>
              <a:rPr lang="en-IN" sz="1800" dirty="0">
                <a:solidFill>
                  <a:schemeClr val="bg1"/>
                </a:solidFill>
              </a:rPr>
              <a:t>and</a:t>
            </a:r>
            <a:r>
              <a:rPr lang="en-IN" sz="1800" b="1" i="1" dirty="0">
                <a:solidFill>
                  <a:srgbClr val="FFFF00"/>
                </a:solidFill>
              </a:rPr>
              <a:t> </a:t>
            </a:r>
            <a:r>
              <a:rPr lang="en-IN" sz="1800" b="1" i="1" dirty="0">
                <a:solidFill>
                  <a:schemeClr val="accent2"/>
                </a:solidFill>
              </a:rPr>
              <a:t>underdeveloped</a:t>
            </a:r>
            <a:r>
              <a:rPr lang="en-IN" sz="1800" b="1" i="1" dirty="0">
                <a:solidFill>
                  <a:srgbClr val="FFFF00"/>
                </a:solidFill>
              </a:rPr>
              <a:t>. </a:t>
            </a:r>
          </a:p>
          <a:p>
            <a:pPr marL="446088" indent="-206375">
              <a:lnSpc>
                <a:spcPct val="120000"/>
              </a:lnSpc>
              <a:spcBef>
                <a:spcPts val="0"/>
              </a:spcBef>
              <a:spcAft>
                <a:spcPts val="1200"/>
              </a:spcAft>
            </a:pPr>
            <a:r>
              <a:rPr lang="en-IN" sz="1800" dirty="0">
                <a:solidFill>
                  <a:schemeClr val="bg1"/>
                </a:solidFill>
              </a:rPr>
              <a:t>They did not </a:t>
            </a:r>
            <a:r>
              <a:rPr lang="en-IN" sz="1800" b="1" i="1" dirty="0">
                <a:solidFill>
                  <a:schemeClr val="bg1"/>
                </a:solidFill>
              </a:rPr>
              <a:t>benefit from </a:t>
            </a:r>
            <a:r>
              <a:rPr lang="en-IN" sz="1800" dirty="0">
                <a:solidFill>
                  <a:schemeClr val="bg1"/>
                </a:solidFill>
              </a:rPr>
              <a:t>the</a:t>
            </a:r>
            <a:r>
              <a:rPr lang="en-IN" sz="1800" b="1" i="1" dirty="0">
                <a:solidFill>
                  <a:srgbClr val="FFFF00"/>
                </a:solidFill>
              </a:rPr>
              <a:t> promise of Industrial Capitalism </a:t>
            </a:r>
            <a:r>
              <a:rPr lang="en-IN" sz="1800" dirty="0">
                <a:solidFill>
                  <a:schemeClr val="bg1"/>
                </a:solidFill>
              </a:rPr>
              <a:t>and did not see </a:t>
            </a:r>
            <a:r>
              <a:rPr lang="en-IN" sz="1800" b="1" i="1" dirty="0">
                <a:solidFill>
                  <a:srgbClr val="FFFF00"/>
                </a:solidFill>
              </a:rPr>
              <a:t>Human / Social Progress</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71280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Industrial Capitalism . . 4</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marL="0" indent="0">
              <a:lnSpc>
                <a:spcPct val="120000"/>
              </a:lnSpc>
              <a:spcBef>
                <a:spcPts val="0"/>
              </a:spcBef>
              <a:spcAft>
                <a:spcPts val="1200"/>
              </a:spcAft>
              <a:buNone/>
            </a:pPr>
            <a:r>
              <a:rPr lang="en-IN" sz="1800" dirty="0">
                <a:solidFill>
                  <a:schemeClr val="bg1"/>
                </a:solidFill>
              </a:rPr>
              <a:t>These </a:t>
            </a:r>
            <a:r>
              <a:rPr lang="en-IN" sz="1800" b="1" i="1" dirty="0">
                <a:solidFill>
                  <a:srgbClr val="FFC000"/>
                </a:solidFill>
              </a:rPr>
              <a:t>Limitations</a:t>
            </a:r>
            <a:r>
              <a:rPr lang="en-IN" sz="1800" dirty="0">
                <a:solidFill>
                  <a:srgbClr val="FFC000"/>
                </a:solidFill>
              </a:rPr>
              <a:t> </a:t>
            </a:r>
            <a:r>
              <a:rPr lang="en-IN" sz="1800" dirty="0">
                <a:solidFill>
                  <a:schemeClr val="bg1"/>
                </a:solidFill>
              </a:rPr>
              <a:t>and </a:t>
            </a:r>
            <a:r>
              <a:rPr lang="en-IN" sz="1800" b="1" i="1" dirty="0">
                <a:solidFill>
                  <a:srgbClr val="FF8B2A"/>
                </a:solidFill>
              </a:rPr>
              <a:t>Adverse Effects </a:t>
            </a:r>
            <a:r>
              <a:rPr lang="en-IN" sz="1800" dirty="0">
                <a:solidFill>
                  <a:schemeClr val="bg1"/>
                </a:solidFill>
              </a:rPr>
              <a:t>of </a:t>
            </a:r>
            <a:r>
              <a:rPr lang="en-IN" sz="1800" b="1" i="1" dirty="0">
                <a:solidFill>
                  <a:schemeClr val="accent6">
                    <a:lumMod val="40000"/>
                    <a:lumOff val="60000"/>
                  </a:schemeClr>
                </a:solidFill>
              </a:rPr>
              <a:t>Capitalist system </a:t>
            </a:r>
          </a:p>
          <a:p>
            <a:pPr marL="0" indent="2009775">
              <a:lnSpc>
                <a:spcPct val="120000"/>
              </a:lnSpc>
              <a:spcBef>
                <a:spcPts val="0"/>
              </a:spcBef>
              <a:spcAft>
                <a:spcPts val="1200"/>
              </a:spcAft>
              <a:buNone/>
            </a:pPr>
            <a:r>
              <a:rPr lang="en-IN" sz="1800" dirty="0">
                <a:solidFill>
                  <a:schemeClr val="bg1"/>
                </a:solidFill>
              </a:rPr>
              <a:t>were </a:t>
            </a:r>
            <a:r>
              <a:rPr lang="en-IN" sz="1800" b="1" i="1" dirty="0">
                <a:solidFill>
                  <a:schemeClr val="bg1"/>
                </a:solidFill>
              </a:rPr>
              <a:t>known, recorded </a:t>
            </a:r>
            <a:r>
              <a:rPr lang="en-IN" sz="1800" dirty="0">
                <a:solidFill>
                  <a:schemeClr val="bg1"/>
                </a:solidFill>
              </a:rPr>
              <a:t>and</a:t>
            </a:r>
            <a:r>
              <a:rPr lang="en-IN" sz="1800" b="1" i="1" dirty="0">
                <a:solidFill>
                  <a:schemeClr val="bg1"/>
                </a:solidFill>
              </a:rPr>
              <a:t> addressed </a:t>
            </a:r>
            <a:r>
              <a:rPr lang="en-IN" sz="1800" dirty="0">
                <a:solidFill>
                  <a:schemeClr val="bg1"/>
                </a:solidFill>
              </a:rPr>
              <a:t>by</a:t>
            </a:r>
            <a:r>
              <a:rPr lang="en-IN" sz="1800" b="1" i="1" dirty="0">
                <a:solidFill>
                  <a:schemeClr val="accent2"/>
                </a:solidFill>
              </a:rPr>
              <a:t> </a:t>
            </a:r>
            <a:r>
              <a:rPr lang="en-IN" sz="1800" u="sng" dirty="0">
                <a:solidFill>
                  <a:schemeClr val="accent2"/>
                </a:solidFill>
              </a:rPr>
              <a:t>thinkers</a:t>
            </a:r>
            <a:r>
              <a:rPr lang="en-IN" sz="1800" b="1" i="1" dirty="0">
                <a:solidFill>
                  <a:schemeClr val="accent2"/>
                </a:solidFill>
              </a:rPr>
              <a:t> </a:t>
            </a:r>
            <a:r>
              <a:rPr lang="en-IN" sz="1800" dirty="0">
                <a:solidFill>
                  <a:schemeClr val="bg1"/>
                </a:solidFill>
              </a:rPr>
              <a:t>from early days of </a:t>
            </a:r>
            <a:r>
              <a:rPr lang="en-IN" sz="1800" b="1" i="1" dirty="0">
                <a:solidFill>
                  <a:srgbClr val="FFFF00"/>
                </a:solidFill>
              </a:rPr>
              <a:t>Capitalism</a:t>
            </a:r>
            <a:r>
              <a:rPr lang="en-IN" sz="1800" b="1" i="1" dirty="0">
                <a:solidFill>
                  <a:schemeClr val="accent2"/>
                </a:solidFill>
              </a:rPr>
              <a:t>.</a:t>
            </a:r>
          </a:p>
          <a:p>
            <a:pPr marL="0" indent="0">
              <a:lnSpc>
                <a:spcPct val="120000"/>
              </a:lnSpc>
              <a:spcBef>
                <a:spcPts val="0"/>
              </a:spcBef>
              <a:spcAft>
                <a:spcPts val="1200"/>
              </a:spcAft>
              <a:buNone/>
            </a:pPr>
            <a:r>
              <a:rPr lang="en-IN" sz="1800" b="1" u="sng" dirty="0">
                <a:solidFill>
                  <a:schemeClr val="bg1"/>
                </a:solidFill>
              </a:rPr>
              <a:t>Adam Smith</a:t>
            </a:r>
            <a:r>
              <a:rPr lang="en-IN" sz="1800" b="1" i="1" dirty="0">
                <a:solidFill>
                  <a:schemeClr val="bg1"/>
                </a:solidFill>
              </a:rPr>
              <a:t>: Celebrated</a:t>
            </a:r>
            <a:r>
              <a:rPr lang="en-IN" sz="1800" b="1" i="1" dirty="0">
                <a:solidFill>
                  <a:schemeClr val="accent2"/>
                </a:solidFill>
              </a:rPr>
              <a:t> the productivity </a:t>
            </a:r>
            <a:r>
              <a:rPr lang="en-IN" sz="1800" dirty="0">
                <a:solidFill>
                  <a:schemeClr val="bg1"/>
                </a:solidFill>
              </a:rPr>
              <a:t>of</a:t>
            </a:r>
            <a:r>
              <a:rPr lang="en-IN" sz="1800" b="1" i="1" dirty="0">
                <a:solidFill>
                  <a:schemeClr val="accent2"/>
                </a:solidFill>
              </a:rPr>
              <a:t> </a:t>
            </a:r>
            <a:r>
              <a:rPr lang="en-IN" sz="1800" b="1" i="1" dirty="0">
                <a:solidFill>
                  <a:srgbClr val="FFFF00"/>
                </a:solidFill>
              </a:rPr>
              <a:t>Capitalism</a:t>
            </a:r>
            <a:r>
              <a:rPr lang="en-IN" sz="1800" b="1" i="1" dirty="0">
                <a:solidFill>
                  <a:schemeClr val="accent2"/>
                </a:solidFill>
              </a:rPr>
              <a:t> </a:t>
            </a:r>
            <a:r>
              <a:rPr lang="en-IN" sz="1800" dirty="0">
                <a:solidFill>
                  <a:schemeClr val="bg1"/>
                </a:solidFill>
              </a:rPr>
              <a:t>but</a:t>
            </a:r>
            <a:r>
              <a:rPr lang="en-IN" sz="1800" b="1" i="1" dirty="0">
                <a:solidFill>
                  <a:schemeClr val="accent2"/>
                </a:solidFill>
              </a:rPr>
              <a:t> </a:t>
            </a:r>
            <a:r>
              <a:rPr lang="en-IN" sz="1800" b="1" i="1" dirty="0">
                <a:solidFill>
                  <a:schemeClr val="bg1"/>
                </a:solidFill>
              </a:rPr>
              <a:t>did not support </a:t>
            </a:r>
            <a:r>
              <a:rPr lang="en-IN" sz="1800" dirty="0">
                <a:solidFill>
                  <a:schemeClr val="bg1"/>
                </a:solidFill>
              </a:rPr>
              <a:t>the</a:t>
            </a:r>
            <a:r>
              <a:rPr lang="en-IN" sz="1800" b="1" i="1" dirty="0">
                <a:solidFill>
                  <a:schemeClr val="bg1"/>
                </a:solidFill>
              </a:rPr>
              <a:t> </a:t>
            </a:r>
            <a:r>
              <a:rPr lang="en-IN" sz="1800" b="1" i="1" dirty="0">
                <a:solidFill>
                  <a:schemeClr val="accent2"/>
                </a:solidFill>
              </a:rPr>
              <a:t>unbridled </a:t>
            </a:r>
            <a:r>
              <a:rPr lang="en-IN" sz="1800" b="1" i="1" dirty="0">
                <a:solidFill>
                  <a:srgbClr val="FFFF00"/>
                </a:solidFill>
              </a:rPr>
              <a:t>free markets</a:t>
            </a:r>
            <a:r>
              <a:rPr lang="en-IN" sz="1800" b="1" i="1" dirty="0">
                <a:solidFill>
                  <a:schemeClr val="accent2"/>
                </a:solidFill>
              </a:rPr>
              <a:t>.</a:t>
            </a:r>
          </a:p>
          <a:p>
            <a:pPr marL="2047875" indent="0">
              <a:lnSpc>
                <a:spcPct val="120000"/>
              </a:lnSpc>
              <a:spcBef>
                <a:spcPts val="0"/>
              </a:spcBef>
              <a:spcAft>
                <a:spcPts val="1200"/>
              </a:spcAft>
              <a:buNone/>
            </a:pPr>
            <a:r>
              <a:rPr lang="en-IN" sz="1800" b="1" i="1" dirty="0">
                <a:solidFill>
                  <a:srgbClr val="FFFF00"/>
                </a:solidFill>
              </a:rPr>
              <a:t>Markets</a:t>
            </a:r>
            <a:r>
              <a:rPr lang="en-IN" sz="1800" b="1" i="1" dirty="0">
                <a:solidFill>
                  <a:schemeClr val="accent2"/>
                </a:solidFill>
              </a:rPr>
              <a:t> </a:t>
            </a:r>
            <a:r>
              <a:rPr lang="en-IN" sz="1800" b="1" i="1" dirty="0">
                <a:solidFill>
                  <a:schemeClr val="bg1"/>
                </a:solidFill>
              </a:rPr>
              <a:t>to be controlled </a:t>
            </a:r>
            <a:r>
              <a:rPr lang="en-IN" sz="1800" dirty="0">
                <a:solidFill>
                  <a:schemeClr val="bg1"/>
                </a:solidFill>
              </a:rPr>
              <a:t>by</a:t>
            </a:r>
            <a:r>
              <a:rPr lang="en-IN" sz="1800" b="1" i="1" dirty="0">
                <a:solidFill>
                  <a:schemeClr val="accent2"/>
                </a:solidFill>
              </a:rPr>
              <a:t> moral sentiments </a:t>
            </a:r>
            <a:r>
              <a:rPr lang="en-IN" sz="1800" dirty="0">
                <a:solidFill>
                  <a:schemeClr val="bg1"/>
                </a:solidFill>
              </a:rPr>
              <a:t>and </a:t>
            </a:r>
            <a:r>
              <a:rPr lang="en-IN" sz="1800" b="1" i="1" dirty="0">
                <a:solidFill>
                  <a:schemeClr val="accent2"/>
                </a:solidFill>
              </a:rPr>
              <a:t>human relations in society. </a:t>
            </a:r>
          </a:p>
          <a:p>
            <a:pPr marL="0" indent="0">
              <a:lnSpc>
                <a:spcPct val="120000"/>
              </a:lnSpc>
              <a:spcBef>
                <a:spcPts val="0"/>
              </a:spcBef>
              <a:spcAft>
                <a:spcPts val="1200"/>
              </a:spcAft>
              <a:buNone/>
            </a:pPr>
            <a:r>
              <a:rPr lang="en-IN" sz="1800" b="1" u="sng" dirty="0">
                <a:solidFill>
                  <a:schemeClr val="bg1"/>
                </a:solidFill>
              </a:rPr>
              <a:t>Karl Marx</a:t>
            </a:r>
            <a:r>
              <a:rPr lang="en-IN" sz="1800" b="1" dirty="0">
                <a:solidFill>
                  <a:schemeClr val="bg1"/>
                </a:solidFill>
              </a:rPr>
              <a:t>: </a:t>
            </a:r>
            <a:r>
              <a:rPr lang="en-IN" sz="1800" b="1" i="1" dirty="0">
                <a:solidFill>
                  <a:schemeClr val="bg1"/>
                </a:solidFill>
              </a:rPr>
              <a:t>Critical</a:t>
            </a:r>
            <a:r>
              <a:rPr lang="en-IN" sz="1800" b="1" dirty="0">
                <a:solidFill>
                  <a:schemeClr val="bg1"/>
                </a:solidFill>
              </a:rPr>
              <a:t> </a:t>
            </a:r>
            <a:r>
              <a:rPr lang="en-IN" sz="1800" dirty="0">
                <a:solidFill>
                  <a:schemeClr val="bg1"/>
                </a:solidFill>
              </a:rPr>
              <a:t>of</a:t>
            </a:r>
            <a:r>
              <a:rPr lang="en-IN" sz="1800" b="1" dirty="0">
                <a:solidFill>
                  <a:schemeClr val="bg1"/>
                </a:solidFill>
              </a:rPr>
              <a:t> </a:t>
            </a:r>
            <a:r>
              <a:rPr lang="en-IN" sz="1800" b="1" i="1" dirty="0">
                <a:solidFill>
                  <a:srgbClr val="FFFF00"/>
                </a:solidFill>
              </a:rPr>
              <a:t>Capital’s </a:t>
            </a:r>
            <a:r>
              <a:rPr lang="en-IN" sz="1800" b="1" dirty="0">
                <a:solidFill>
                  <a:schemeClr val="accent2"/>
                </a:solidFill>
              </a:rPr>
              <a:t>injustice</a:t>
            </a:r>
            <a:r>
              <a:rPr lang="en-IN" sz="1800" b="1" dirty="0">
                <a:solidFill>
                  <a:schemeClr val="bg1"/>
                </a:solidFill>
              </a:rPr>
              <a:t> </a:t>
            </a:r>
            <a:r>
              <a:rPr lang="en-IN" sz="1800" dirty="0">
                <a:solidFill>
                  <a:schemeClr val="bg1"/>
                </a:solidFill>
              </a:rPr>
              <a:t>and</a:t>
            </a:r>
            <a:r>
              <a:rPr lang="en-IN" sz="1800" b="1" dirty="0">
                <a:solidFill>
                  <a:schemeClr val="bg1"/>
                </a:solidFill>
              </a:rPr>
              <a:t> </a:t>
            </a:r>
            <a:r>
              <a:rPr lang="en-IN" sz="1800" b="1" dirty="0">
                <a:solidFill>
                  <a:schemeClr val="accent2"/>
                </a:solidFill>
              </a:rPr>
              <a:t>anarchy </a:t>
            </a:r>
            <a:r>
              <a:rPr lang="en-IN" sz="1800" dirty="0">
                <a:solidFill>
                  <a:schemeClr val="bg1"/>
                </a:solidFill>
              </a:rPr>
              <a:t>but</a:t>
            </a:r>
            <a:r>
              <a:rPr lang="en-IN" sz="1800" b="1" dirty="0">
                <a:solidFill>
                  <a:schemeClr val="bg1"/>
                </a:solidFill>
              </a:rPr>
              <a:t> </a:t>
            </a:r>
            <a:r>
              <a:rPr lang="en-IN" sz="1800" b="1" i="1" dirty="0">
                <a:solidFill>
                  <a:schemeClr val="bg1"/>
                </a:solidFill>
              </a:rPr>
              <a:t>appreciated </a:t>
            </a:r>
            <a:r>
              <a:rPr lang="en-IN" sz="1800" dirty="0">
                <a:solidFill>
                  <a:schemeClr val="bg1"/>
                </a:solidFill>
              </a:rPr>
              <a:t>its </a:t>
            </a:r>
            <a:r>
              <a:rPr lang="en-IN" sz="1800" b="1" i="1" dirty="0">
                <a:solidFill>
                  <a:schemeClr val="accent2"/>
                </a:solidFill>
              </a:rPr>
              <a:t>prodigious productivity</a:t>
            </a:r>
            <a:r>
              <a:rPr lang="en-IN" sz="1800" b="1" dirty="0">
                <a:solidFill>
                  <a:schemeClr val="bg1"/>
                </a:solidFill>
              </a:rPr>
              <a:t>. </a:t>
            </a:r>
          </a:p>
          <a:p>
            <a:pPr marL="0" indent="0">
              <a:lnSpc>
                <a:spcPct val="120000"/>
              </a:lnSpc>
              <a:spcBef>
                <a:spcPts val="0"/>
              </a:spcBef>
              <a:spcAft>
                <a:spcPts val="1200"/>
              </a:spcAft>
              <a:buNone/>
            </a:pPr>
            <a:r>
              <a:rPr lang="en-IN" sz="1800" b="1" u="sng" dirty="0">
                <a:solidFill>
                  <a:schemeClr val="bg1"/>
                </a:solidFill>
              </a:rPr>
              <a:t>Hegel</a:t>
            </a:r>
            <a:r>
              <a:rPr lang="en-IN" sz="1800" b="1" dirty="0">
                <a:solidFill>
                  <a:schemeClr val="bg1"/>
                </a:solidFill>
              </a:rPr>
              <a:t>: </a:t>
            </a:r>
            <a:r>
              <a:rPr lang="en-IN" sz="1800" dirty="0">
                <a:solidFill>
                  <a:schemeClr val="bg1"/>
                </a:solidFill>
              </a:rPr>
              <a:t>Saw the </a:t>
            </a:r>
            <a:r>
              <a:rPr lang="en-IN" sz="1800" b="1" dirty="0">
                <a:solidFill>
                  <a:srgbClr val="FFFF00"/>
                </a:solidFill>
              </a:rPr>
              <a:t>State</a:t>
            </a:r>
            <a:r>
              <a:rPr lang="en-IN" sz="1800" b="1" dirty="0">
                <a:solidFill>
                  <a:schemeClr val="bg1"/>
                </a:solidFill>
              </a:rPr>
              <a:t> </a:t>
            </a:r>
            <a:r>
              <a:rPr lang="en-IN" sz="1800" dirty="0">
                <a:solidFill>
                  <a:schemeClr val="bg1"/>
                </a:solidFill>
              </a:rPr>
              <a:t>as</a:t>
            </a:r>
            <a:r>
              <a:rPr lang="en-IN" sz="1800" b="1" dirty="0">
                <a:solidFill>
                  <a:schemeClr val="bg1"/>
                </a:solidFill>
              </a:rPr>
              <a:t> </a:t>
            </a:r>
            <a:r>
              <a:rPr lang="en-IN" sz="1800" b="1" i="1" dirty="0">
                <a:solidFill>
                  <a:schemeClr val="accent2"/>
                </a:solidFill>
              </a:rPr>
              <a:t>indispensable</a:t>
            </a:r>
            <a:r>
              <a:rPr lang="en-IN" sz="1800" b="1" dirty="0">
                <a:solidFill>
                  <a:schemeClr val="bg1"/>
                </a:solidFill>
              </a:rPr>
              <a:t> </a:t>
            </a:r>
            <a:r>
              <a:rPr lang="en-IN" sz="1800" dirty="0">
                <a:solidFill>
                  <a:schemeClr val="bg1"/>
                </a:solidFill>
              </a:rPr>
              <a:t>for </a:t>
            </a:r>
            <a:r>
              <a:rPr lang="en-IN" sz="1800" b="1" i="1" dirty="0">
                <a:solidFill>
                  <a:schemeClr val="bg1"/>
                </a:solidFill>
              </a:rPr>
              <a:t>correcting </a:t>
            </a:r>
            <a:r>
              <a:rPr lang="en-IN" sz="1800" dirty="0">
                <a:solidFill>
                  <a:schemeClr val="bg1"/>
                </a:solidFill>
              </a:rPr>
              <a:t>and </a:t>
            </a:r>
            <a:r>
              <a:rPr lang="en-IN" sz="1800" b="1" i="1" dirty="0">
                <a:solidFill>
                  <a:schemeClr val="bg1"/>
                </a:solidFill>
              </a:rPr>
              <a:t>opposing</a:t>
            </a:r>
            <a:r>
              <a:rPr lang="en-IN" sz="1800" b="1" dirty="0">
                <a:solidFill>
                  <a:schemeClr val="bg1"/>
                </a:solidFill>
              </a:rPr>
              <a:t> </a:t>
            </a:r>
            <a:r>
              <a:rPr lang="en-IN" sz="1800" b="1" i="1" dirty="0">
                <a:solidFill>
                  <a:schemeClr val="accent2"/>
                </a:solidFill>
              </a:rPr>
              <a:t>corrosive forces </a:t>
            </a:r>
            <a:r>
              <a:rPr lang="en-IN" sz="1800" dirty="0">
                <a:solidFill>
                  <a:schemeClr val="bg1"/>
                </a:solidFill>
              </a:rPr>
              <a:t>of </a:t>
            </a:r>
            <a:r>
              <a:rPr lang="en-IN" sz="1800" b="1" i="1" dirty="0">
                <a:solidFill>
                  <a:srgbClr val="FFFF00"/>
                </a:solidFill>
              </a:rPr>
              <a:t>markets </a:t>
            </a:r>
            <a:r>
              <a:rPr lang="en-IN" sz="1800" dirty="0">
                <a:solidFill>
                  <a:schemeClr val="bg1"/>
                </a:solidFill>
              </a:rPr>
              <a:t>(of </a:t>
            </a:r>
            <a:r>
              <a:rPr lang="en-IN" sz="1800" b="1" i="1" dirty="0">
                <a:solidFill>
                  <a:srgbClr val="FFFF00"/>
                </a:solidFill>
              </a:rPr>
              <a:t>Capitalism</a:t>
            </a:r>
            <a:r>
              <a:rPr lang="en-IN" sz="1800" dirty="0">
                <a:solidFill>
                  <a:schemeClr val="bg1"/>
                </a:solidFill>
              </a:rPr>
              <a:t>)</a:t>
            </a:r>
            <a:r>
              <a:rPr lang="en-IN" sz="1800" b="1" dirty="0">
                <a:solidFill>
                  <a:schemeClr val="bg1"/>
                </a:solidFill>
              </a:rPr>
              <a:t>.</a:t>
            </a:r>
          </a:p>
          <a:p>
            <a:pPr marL="0" indent="490538">
              <a:lnSpc>
                <a:spcPct val="120000"/>
              </a:lnSpc>
              <a:spcBef>
                <a:spcPts val="0"/>
              </a:spcBef>
              <a:spcAft>
                <a:spcPts val="1200"/>
              </a:spcAft>
              <a:buNone/>
            </a:pPr>
            <a:r>
              <a:rPr lang="en-IN" sz="1800" b="1" i="1" dirty="0">
                <a:solidFill>
                  <a:schemeClr val="bg1"/>
                </a:solidFill>
              </a:rPr>
              <a:t>Frequent</a:t>
            </a:r>
            <a:r>
              <a:rPr lang="en-IN" sz="1800" b="1" dirty="0">
                <a:solidFill>
                  <a:schemeClr val="bg1"/>
                </a:solidFill>
              </a:rPr>
              <a:t> </a:t>
            </a:r>
            <a:r>
              <a:rPr lang="en-IN" sz="1800" b="1" i="1" dirty="0">
                <a:solidFill>
                  <a:schemeClr val="accent2"/>
                </a:solidFill>
              </a:rPr>
              <a:t>Cycles </a:t>
            </a:r>
            <a:r>
              <a:rPr lang="en-IN" sz="1800" dirty="0">
                <a:solidFill>
                  <a:schemeClr val="bg1"/>
                </a:solidFill>
              </a:rPr>
              <a:t>of </a:t>
            </a:r>
            <a:r>
              <a:rPr lang="en-IN" sz="1800" b="1" i="1" dirty="0">
                <a:solidFill>
                  <a:schemeClr val="accent2"/>
                </a:solidFill>
              </a:rPr>
              <a:t>Boom </a:t>
            </a:r>
            <a:r>
              <a:rPr lang="en-IN" sz="1800" dirty="0">
                <a:solidFill>
                  <a:schemeClr val="bg1"/>
                </a:solidFill>
              </a:rPr>
              <a:t>and </a:t>
            </a:r>
            <a:r>
              <a:rPr lang="en-IN" sz="1800" b="1" i="1" dirty="0">
                <a:solidFill>
                  <a:schemeClr val="accent2"/>
                </a:solidFill>
              </a:rPr>
              <a:t>Bust </a:t>
            </a:r>
            <a:r>
              <a:rPr lang="en-IN" sz="1800" b="1" i="1" dirty="0">
                <a:solidFill>
                  <a:schemeClr val="bg1"/>
                </a:solidFill>
              </a:rPr>
              <a:t>required</a:t>
            </a:r>
            <a:r>
              <a:rPr lang="en-IN" sz="1800" b="1" i="1" dirty="0">
                <a:solidFill>
                  <a:schemeClr val="accent2"/>
                </a:solidFill>
              </a:rPr>
              <a:t> </a:t>
            </a:r>
            <a:r>
              <a:rPr lang="en-IN" sz="1800" b="1" i="1" dirty="0">
                <a:solidFill>
                  <a:srgbClr val="FFFF00"/>
                </a:solidFill>
              </a:rPr>
              <a:t>the state </a:t>
            </a:r>
            <a:r>
              <a:rPr lang="en-IN" sz="1800" dirty="0">
                <a:solidFill>
                  <a:schemeClr val="bg1"/>
                </a:solidFill>
              </a:rPr>
              <a:t>(or </a:t>
            </a:r>
            <a:r>
              <a:rPr lang="en-IN" sz="1800" b="1" i="1" dirty="0">
                <a:solidFill>
                  <a:schemeClr val="accent2"/>
                </a:solidFill>
              </a:rPr>
              <a:t>political </a:t>
            </a:r>
            <a:r>
              <a:rPr lang="en-IN" sz="1800" dirty="0">
                <a:solidFill>
                  <a:schemeClr val="bg1"/>
                </a:solidFill>
              </a:rPr>
              <a:t>and not </a:t>
            </a:r>
            <a:r>
              <a:rPr lang="en-IN" sz="1800" b="1" i="1" dirty="0">
                <a:solidFill>
                  <a:schemeClr val="accent2"/>
                </a:solidFill>
              </a:rPr>
              <a:t>economic</a:t>
            </a:r>
            <a:r>
              <a:rPr lang="en-IN" sz="1800" dirty="0">
                <a:solidFill>
                  <a:schemeClr val="bg1"/>
                </a:solidFill>
              </a:rPr>
              <a:t>) </a:t>
            </a:r>
            <a:r>
              <a:rPr lang="en-IN" sz="1800" b="1" i="1" dirty="0">
                <a:solidFill>
                  <a:srgbClr val="FFFF00"/>
                </a:solidFill>
              </a:rPr>
              <a:t>regulation.</a:t>
            </a:r>
          </a:p>
          <a:p>
            <a:pPr marL="0" indent="0">
              <a:lnSpc>
                <a:spcPct val="120000"/>
              </a:lnSpc>
              <a:spcBef>
                <a:spcPts val="0"/>
              </a:spcBef>
              <a:spcAft>
                <a:spcPts val="1200"/>
              </a:spcAft>
              <a:buNone/>
            </a:pPr>
            <a:endParaRPr lang="en-IN" sz="1800" b="1" dirty="0">
              <a:solidFill>
                <a:schemeClr val="bg1"/>
              </a:solidFill>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9393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116"/>
            <a:ext cx="12192000" cy="885373"/>
          </a:xfrm>
          <a:solidFill>
            <a:schemeClr val="bg1"/>
          </a:solidFill>
        </p:spPr>
        <p:txBody>
          <a:bodyPr>
            <a:normAutofit/>
          </a:bodyPr>
          <a:lstStyle/>
          <a:p>
            <a:pPr marL="187325"/>
            <a:r>
              <a:rPr lang="en-US" sz="3600" dirty="0">
                <a:solidFill>
                  <a:schemeClr val="accent6">
                    <a:lumMod val="50000"/>
                  </a:schemeClr>
                </a:solidFill>
                <a:latin typeface="Trebuchet MS" panose="020B0703020202090204" pitchFamily="34" charset="0"/>
              </a:rPr>
              <a:t>Colonialism . . . 1</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52354" y="1001490"/>
            <a:ext cx="11698680" cy="4606291"/>
          </a:xfrm>
        </p:spPr>
        <p:txBody>
          <a:bodyPr>
            <a:normAutofit/>
          </a:bodyPr>
          <a:lstStyle/>
          <a:p>
            <a:pPr marL="1600200" indent="-1412875">
              <a:lnSpc>
                <a:spcPct val="140000"/>
              </a:lnSpc>
              <a:spcBef>
                <a:spcPts val="0"/>
              </a:spcBef>
              <a:spcAft>
                <a:spcPts val="1200"/>
              </a:spcAft>
              <a:buNone/>
            </a:pPr>
            <a:r>
              <a:rPr lang="en-IN" sz="2000" b="1" dirty="0">
                <a:solidFill>
                  <a:srgbClr val="FFFF00"/>
                </a:solidFill>
              </a:rPr>
              <a:t>Colonialism</a:t>
            </a:r>
            <a:r>
              <a:rPr lang="en-IN" sz="2000" dirty="0">
                <a:solidFill>
                  <a:srgbClr val="FFFF00"/>
                </a:solidFill>
              </a:rPr>
              <a:t> </a:t>
            </a:r>
            <a:r>
              <a:rPr lang="en-IN" sz="2000" dirty="0">
                <a:solidFill>
                  <a:schemeClr val="bg1"/>
                </a:solidFill>
              </a:rPr>
              <a:t>= The </a:t>
            </a:r>
            <a:r>
              <a:rPr lang="en-IN" sz="2000" b="1" i="1" dirty="0">
                <a:solidFill>
                  <a:srgbClr val="FF8B2A"/>
                </a:solidFill>
              </a:rPr>
              <a:t>political control </a:t>
            </a:r>
            <a:r>
              <a:rPr lang="en-IN" sz="2000" dirty="0">
                <a:solidFill>
                  <a:schemeClr val="bg1"/>
                </a:solidFill>
              </a:rPr>
              <a:t>of </a:t>
            </a:r>
            <a:r>
              <a:rPr lang="en-IN" sz="2000" dirty="0">
                <a:solidFill>
                  <a:srgbClr val="92D050"/>
                </a:solidFill>
              </a:rPr>
              <a:t>people</a:t>
            </a:r>
            <a:r>
              <a:rPr lang="en-IN" sz="2000" dirty="0">
                <a:solidFill>
                  <a:schemeClr val="bg1"/>
                </a:solidFill>
              </a:rPr>
              <a:t> and </a:t>
            </a:r>
            <a:r>
              <a:rPr lang="en-IN" sz="2000" dirty="0">
                <a:solidFill>
                  <a:srgbClr val="00B0F0"/>
                </a:solidFill>
              </a:rPr>
              <a:t>territories</a:t>
            </a:r>
            <a:r>
              <a:rPr lang="en-IN" sz="2000" dirty="0">
                <a:solidFill>
                  <a:schemeClr val="bg1"/>
                </a:solidFill>
              </a:rPr>
              <a:t> by </a:t>
            </a:r>
            <a:r>
              <a:rPr lang="en-IN" sz="2000" b="1" i="1" dirty="0">
                <a:solidFill>
                  <a:schemeClr val="accent4">
                    <a:lumMod val="40000"/>
                    <a:lumOff val="60000"/>
                  </a:schemeClr>
                </a:solidFill>
              </a:rPr>
              <a:t>foreign states</a:t>
            </a:r>
            <a:r>
              <a:rPr lang="en-IN" sz="2000" dirty="0">
                <a:solidFill>
                  <a:schemeClr val="bg1"/>
                </a:solidFill>
              </a:rPr>
              <a:t>, whether accompanied by significant permanent settlement or not’. </a:t>
            </a:r>
          </a:p>
          <a:p>
            <a:pPr>
              <a:lnSpc>
                <a:spcPct val="140000"/>
              </a:lnSpc>
              <a:spcBef>
                <a:spcPts val="0"/>
              </a:spcBef>
              <a:spcAft>
                <a:spcPts val="1200"/>
              </a:spcAft>
            </a:pPr>
            <a:r>
              <a:rPr lang="en-IN" sz="2000" b="1" i="1" dirty="0">
                <a:solidFill>
                  <a:srgbClr val="FF8B2A"/>
                </a:solidFill>
              </a:rPr>
              <a:t>Political control </a:t>
            </a:r>
            <a:r>
              <a:rPr lang="en-IN" sz="2000" dirty="0">
                <a:solidFill>
                  <a:schemeClr val="bg1"/>
                </a:solidFill>
              </a:rPr>
              <a:t>is associated with </a:t>
            </a:r>
            <a:r>
              <a:rPr lang="en-IN" sz="2000" dirty="0">
                <a:solidFill>
                  <a:srgbClr val="FFBD54"/>
                </a:solidFill>
              </a:rPr>
              <a:t>dominance</a:t>
            </a:r>
            <a:r>
              <a:rPr lang="en-IN" sz="2000" dirty="0">
                <a:solidFill>
                  <a:schemeClr val="bg1"/>
                </a:solidFill>
              </a:rPr>
              <a:t> in other spheres such as the </a:t>
            </a:r>
            <a:r>
              <a:rPr lang="en-IN" sz="2000" dirty="0">
                <a:solidFill>
                  <a:srgbClr val="92D050"/>
                </a:solidFill>
              </a:rPr>
              <a:t>economy</a:t>
            </a:r>
            <a:r>
              <a:rPr lang="en-IN" sz="2000" dirty="0">
                <a:solidFill>
                  <a:schemeClr val="bg1"/>
                </a:solidFill>
              </a:rPr>
              <a:t> and </a:t>
            </a:r>
            <a:r>
              <a:rPr lang="en-IN" sz="2000" dirty="0">
                <a:solidFill>
                  <a:srgbClr val="00B0F0"/>
                </a:solidFill>
              </a:rPr>
              <a:t>cultural practices</a:t>
            </a:r>
            <a:r>
              <a:rPr lang="en-IN" sz="2000" dirty="0">
                <a:solidFill>
                  <a:schemeClr val="bg1"/>
                </a:solidFill>
              </a:rPr>
              <a:t>. </a:t>
            </a:r>
          </a:p>
          <a:p>
            <a:pPr>
              <a:lnSpc>
                <a:spcPct val="140000"/>
              </a:lnSpc>
              <a:spcBef>
                <a:spcPts val="0"/>
              </a:spcBef>
              <a:spcAft>
                <a:spcPts val="1200"/>
              </a:spcAft>
            </a:pPr>
            <a:r>
              <a:rPr lang="en-IN" sz="2000" b="1" i="1" dirty="0">
                <a:solidFill>
                  <a:srgbClr val="FFFF00"/>
                </a:solidFill>
              </a:rPr>
              <a:t>Economic exploitation </a:t>
            </a:r>
            <a:r>
              <a:rPr lang="en-IN" sz="2000" dirty="0">
                <a:solidFill>
                  <a:schemeClr val="bg1"/>
                </a:solidFill>
              </a:rPr>
              <a:t>involved: </a:t>
            </a:r>
          </a:p>
          <a:p>
            <a:pPr marL="763588" indent="-442913">
              <a:lnSpc>
                <a:spcPct val="140000"/>
              </a:lnSpc>
              <a:spcBef>
                <a:spcPts val="0"/>
              </a:spcBef>
              <a:spcAft>
                <a:spcPts val="1200"/>
              </a:spcAft>
              <a:buFont typeface="+mj-lt"/>
              <a:buAutoNum type="alphaLcParenR"/>
            </a:pPr>
            <a:r>
              <a:rPr lang="en-IN" sz="2000" b="1" i="1" dirty="0">
                <a:solidFill>
                  <a:srgbClr val="FF8B2A"/>
                </a:solidFill>
              </a:rPr>
              <a:t>exploitation</a:t>
            </a:r>
            <a:r>
              <a:rPr lang="en-IN" sz="2000" b="1" i="1" dirty="0">
                <a:solidFill>
                  <a:schemeClr val="bg1"/>
                </a:solidFill>
              </a:rPr>
              <a:t> of </a:t>
            </a:r>
            <a:r>
              <a:rPr lang="en-IN" sz="2000" b="1" i="1" dirty="0">
                <a:solidFill>
                  <a:srgbClr val="92D050"/>
                </a:solidFill>
              </a:rPr>
              <a:t>natural resources </a:t>
            </a:r>
            <a:r>
              <a:rPr lang="en-IN" sz="2000" b="1" i="1" dirty="0">
                <a:solidFill>
                  <a:schemeClr val="bg1"/>
                </a:solidFill>
              </a:rPr>
              <a:t>usurped </a:t>
            </a:r>
            <a:r>
              <a:rPr lang="en-IN" sz="2000" dirty="0">
                <a:solidFill>
                  <a:schemeClr val="bg1"/>
                </a:solidFill>
              </a:rPr>
              <a:t>free or at suppressed prices, </a:t>
            </a:r>
          </a:p>
          <a:p>
            <a:pPr marL="763588" indent="-442913">
              <a:lnSpc>
                <a:spcPct val="140000"/>
              </a:lnSpc>
              <a:spcBef>
                <a:spcPts val="0"/>
              </a:spcBef>
              <a:spcAft>
                <a:spcPts val="1200"/>
              </a:spcAft>
              <a:buFont typeface="+mj-lt"/>
              <a:buAutoNum type="alphaLcParenR"/>
            </a:pPr>
            <a:r>
              <a:rPr lang="en-IN" sz="2000" dirty="0">
                <a:solidFill>
                  <a:schemeClr val="bg1"/>
                </a:solidFill>
              </a:rPr>
              <a:t>use of colonies as </a:t>
            </a:r>
            <a:r>
              <a:rPr lang="en-IN" sz="2000" b="1" i="1" dirty="0">
                <a:solidFill>
                  <a:srgbClr val="00B0F0"/>
                </a:solidFill>
              </a:rPr>
              <a:t>captive markets </a:t>
            </a:r>
            <a:r>
              <a:rPr lang="en-IN" sz="2000" dirty="0">
                <a:solidFill>
                  <a:schemeClr val="bg1"/>
                </a:solidFill>
              </a:rPr>
              <a:t>(controlled through different prohibitive rules and indirect taxes), </a:t>
            </a:r>
          </a:p>
          <a:p>
            <a:pPr marL="763588" indent="-442913">
              <a:lnSpc>
                <a:spcPct val="140000"/>
              </a:lnSpc>
              <a:spcBef>
                <a:spcPts val="0"/>
              </a:spcBef>
              <a:spcAft>
                <a:spcPts val="1200"/>
              </a:spcAft>
              <a:buFont typeface="+mj-lt"/>
              <a:buAutoNum type="alphaLcParenR"/>
            </a:pPr>
            <a:r>
              <a:rPr lang="en-IN" sz="2000" dirty="0">
                <a:solidFill>
                  <a:schemeClr val="bg1"/>
                </a:solidFill>
              </a:rPr>
              <a:t>use of colonial subjects as </a:t>
            </a:r>
            <a:r>
              <a:rPr lang="en-IN" sz="2000" b="1" i="1" dirty="0">
                <a:solidFill>
                  <a:schemeClr val="accent4">
                    <a:lumMod val="40000"/>
                    <a:lumOff val="60000"/>
                  </a:schemeClr>
                </a:solidFill>
              </a:rPr>
              <a:t>cheap labour </a:t>
            </a:r>
            <a:r>
              <a:rPr lang="en-IN" sz="2000" dirty="0">
                <a:solidFill>
                  <a:schemeClr val="bg1"/>
                </a:solidFill>
              </a:rPr>
              <a:t>enforced to work in different modes and ways. </a:t>
            </a:r>
          </a:p>
          <a:p>
            <a:pPr marL="401638" indent="-346075">
              <a:lnSpc>
                <a:spcPct val="140000"/>
              </a:lnSpc>
              <a:spcBef>
                <a:spcPts val="0"/>
              </a:spcBef>
              <a:spcAft>
                <a:spcPts val="1200"/>
              </a:spcAft>
            </a:pPr>
            <a:r>
              <a:rPr lang="en-IN" sz="2000" dirty="0">
                <a:solidFill>
                  <a:schemeClr val="bg1"/>
                </a:solidFill>
              </a:rPr>
              <a:t>Hence, </a:t>
            </a:r>
            <a:r>
              <a:rPr lang="en-IN" sz="2000" dirty="0">
                <a:solidFill>
                  <a:srgbClr val="FFFF00"/>
                </a:solidFill>
              </a:rPr>
              <a:t>Colonialism</a:t>
            </a:r>
            <a:r>
              <a:rPr lang="en-IN" sz="2000" dirty="0">
                <a:solidFill>
                  <a:schemeClr val="bg1"/>
                </a:solidFill>
              </a:rPr>
              <a:t> = </a:t>
            </a:r>
            <a:r>
              <a:rPr lang="en-IN" sz="2000" b="1" i="1" dirty="0">
                <a:solidFill>
                  <a:srgbClr val="FF8B2A"/>
                </a:solidFill>
              </a:rPr>
              <a:t>Enforced Underdevelopment</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151478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69816"/>
            <a:ext cx="12192000" cy="885373"/>
          </a:xfrm>
          <a:solidFill>
            <a:schemeClr val="bg1"/>
          </a:solidFill>
        </p:spPr>
        <p:txBody>
          <a:bodyPr>
            <a:normAutofit/>
          </a:bodyPr>
          <a:lstStyle/>
          <a:p>
            <a:pPr marL="187325"/>
            <a:r>
              <a:rPr lang="en-US" sz="3600" dirty="0">
                <a:solidFill>
                  <a:schemeClr val="accent6">
                    <a:lumMod val="50000"/>
                  </a:schemeClr>
                </a:solidFill>
                <a:latin typeface="Trebuchet MS" panose="020B0703020202090204" pitchFamily="34" charset="0"/>
              </a:rPr>
              <a:t>Colonialism . .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0" y="966765"/>
            <a:ext cx="11751034" cy="5088347"/>
          </a:xfrm>
        </p:spPr>
        <p:txBody>
          <a:bodyPr>
            <a:noAutofit/>
          </a:bodyPr>
          <a:lstStyle/>
          <a:p>
            <a:pPr>
              <a:lnSpc>
                <a:spcPct val="140000"/>
              </a:lnSpc>
              <a:spcBef>
                <a:spcPts val="0"/>
              </a:spcBef>
              <a:spcAft>
                <a:spcPts val="1200"/>
              </a:spcAft>
            </a:pPr>
            <a:r>
              <a:rPr lang="en-IN" sz="1800" b="1" i="1" dirty="0">
                <a:solidFill>
                  <a:srgbClr val="FFFF00"/>
                </a:solidFill>
              </a:rPr>
              <a:t>Effects</a:t>
            </a:r>
            <a:r>
              <a:rPr lang="en-IN" sz="1800" b="1" i="1" dirty="0">
                <a:solidFill>
                  <a:srgbClr val="FF8B2A"/>
                </a:solidFill>
              </a:rPr>
              <a:t> </a:t>
            </a:r>
            <a:r>
              <a:rPr lang="en-IN" sz="1800" dirty="0">
                <a:solidFill>
                  <a:schemeClr val="bg1"/>
                </a:solidFill>
              </a:rPr>
              <a:t>of</a:t>
            </a:r>
            <a:r>
              <a:rPr lang="en-IN" sz="1800" b="1" i="1" dirty="0">
                <a:solidFill>
                  <a:srgbClr val="FF8B2A"/>
                </a:solidFill>
              </a:rPr>
              <a:t> Colonialism</a:t>
            </a:r>
            <a:r>
              <a:rPr lang="en-IN" sz="1800" dirty="0">
                <a:solidFill>
                  <a:schemeClr val="bg1"/>
                </a:solidFill>
              </a:rPr>
              <a:t>: (different perceptions of different sections of society)</a:t>
            </a:r>
          </a:p>
          <a:p>
            <a:pPr marL="803275" indent="-217488">
              <a:lnSpc>
                <a:spcPct val="140000"/>
              </a:lnSpc>
              <a:spcBef>
                <a:spcPts val="0"/>
              </a:spcBef>
              <a:spcAft>
                <a:spcPts val="1200"/>
              </a:spcAft>
            </a:pPr>
            <a:r>
              <a:rPr lang="en-IN" sz="1800" dirty="0">
                <a:solidFill>
                  <a:schemeClr val="bg1"/>
                </a:solidFill>
              </a:rPr>
              <a:t>“</a:t>
            </a:r>
            <a:r>
              <a:rPr lang="en-IN" sz="1800" dirty="0">
                <a:solidFill>
                  <a:srgbClr val="FF8B2A"/>
                </a:solidFill>
              </a:rPr>
              <a:t>negative” destructive impacts </a:t>
            </a:r>
            <a:r>
              <a:rPr lang="en-IN" sz="1800" dirty="0">
                <a:solidFill>
                  <a:schemeClr val="bg1"/>
                </a:solidFill>
              </a:rPr>
              <a:t>on especially on local social, political and economic governance systems and cultural norms in many colonized societies. </a:t>
            </a:r>
          </a:p>
          <a:p>
            <a:pPr marL="803275" indent="-217488">
              <a:lnSpc>
                <a:spcPct val="140000"/>
              </a:lnSpc>
              <a:spcBef>
                <a:spcPts val="0"/>
              </a:spcBef>
              <a:spcAft>
                <a:spcPts val="1200"/>
              </a:spcAft>
            </a:pPr>
            <a:r>
              <a:rPr lang="en-IN" sz="1800" dirty="0">
                <a:solidFill>
                  <a:schemeClr val="bg1"/>
                </a:solidFill>
              </a:rPr>
              <a:t>as well as </a:t>
            </a:r>
            <a:r>
              <a:rPr lang="en-IN" sz="1800" dirty="0">
                <a:solidFill>
                  <a:srgbClr val="00B0F0"/>
                </a:solidFill>
              </a:rPr>
              <a:t>“positive” transformations </a:t>
            </a:r>
            <a:r>
              <a:rPr lang="en-IN" sz="1800" dirty="0">
                <a:solidFill>
                  <a:schemeClr val="bg1"/>
                </a:solidFill>
              </a:rPr>
              <a:t>(political freedom from local fiefs and social emancipation from repressive traditional social systems) </a:t>
            </a:r>
          </a:p>
          <a:p>
            <a:pPr>
              <a:lnSpc>
                <a:spcPct val="140000"/>
              </a:lnSpc>
              <a:spcBef>
                <a:spcPts val="0"/>
              </a:spcBef>
              <a:spcAft>
                <a:spcPts val="1200"/>
              </a:spcAft>
            </a:pPr>
            <a:r>
              <a:rPr lang="en-IN" sz="1800" dirty="0">
                <a:solidFill>
                  <a:schemeClr val="bg1"/>
                </a:solidFill>
              </a:rPr>
              <a:t>The </a:t>
            </a:r>
            <a:r>
              <a:rPr lang="en-IN" sz="1800" b="1" i="1" dirty="0">
                <a:solidFill>
                  <a:srgbClr val="FF8B2A"/>
                </a:solidFill>
              </a:rPr>
              <a:t>power inequalities </a:t>
            </a:r>
            <a:r>
              <a:rPr lang="en-IN" sz="1800" dirty="0">
                <a:solidFill>
                  <a:schemeClr val="bg1"/>
                </a:solidFill>
              </a:rPr>
              <a:t>between </a:t>
            </a:r>
            <a:r>
              <a:rPr lang="en-IN" sz="1800" dirty="0">
                <a:solidFill>
                  <a:srgbClr val="00B0F0"/>
                </a:solidFill>
              </a:rPr>
              <a:t>colonized</a:t>
            </a:r>
            <a:r>
              <a:rPr lang="en-IN" sz="1800" dirty="0">
                <a:solidFill>
                  <a:schemeClr val="bg1"/>
                </a:solidFill>
              </a:rPr>
              <a:t> and </a:t>
            </a:r>
            <a:r>
              <a:rPr lang="en-IN" sz="1800" dirty="0">
                <a:solidFill>
                  <a:schemeClr val="accent4">
                    <a:lumMod val="40000"/>
                    <a:lumOff val="60000"/>
                  </a:schemeClr>
                </a:solidFill>
              </a:rPr>
              <a:t>colonizing societies </a:t>
            </a:r>
            <a:r>
              <a:rPr lang="en-IN" sz="1800" dirty="0">
                <a:solidFill>
                  <a:schemeClr val="bg1"/>
                </a:solidFill>
              </a:rPr>
              <a:t>and the </a:t>
            </a:r>
            <a:r>
              <a:rPr lang="en-IN" sz="1800" b="1" i="1" dirty="0">
                <a:solidFill>
                  <a:srgbClr val="FF8B2A"/>
                </a:solidFill>
              </a:rPr>
              <a:t>economic exploitation </a:t>
            </a:r>
            <a:r>
              <a:rPr lang="en-IN" sz="1800" dirty="0">
                <a:solidFill>
                  <a:schemeClr val="bg1"/>
                </a:solidFill>
              </a:rPr>
              <a:t>of </a:t>
            </a:r>
            <a:r>
              <a:rPr lang="en-IN" sz="1800" dirty="0">
                <a:solidFill>
                  <a:srgbClr val="00B0F0"/>
                </a:solidFill>
              </a:rPr>
              <a:t>colonized </a:t>
            </a:r>
            <a:r>
              <a:rPr lang="en-IN" sz="1800" dirty="0">
                <a:solidFill>
                  <a:schemeClr val="bg1"/>
                </a:solidFill>
              </a:rPr>
              <a:t>countries </a:t>
            </a:r>
          </a:p>
          <a:p>
            <a:pPr marL="584200" indent="-220663">
              <a:lnSpc>
                <a:spcPct val="140000"/>
              </a:lnSpc>
              <a:spcBef>
                <a:spcPts val="0"/>
              </a:spcBef>
              <a:spcAft>
                <a:spcPts val="1200"/>
              </a:spcAft>
            </a:pPr>
            <a:r>
              <a:rPr lang="en-IN" sz="1800" dirty="0">
                <a:solidFill>
                  <a:schemeClr val="bg1"/>
                </a:solidFill>
              </a:rPr>
              <a:t>was reason for </a:t>
            </a:r>
            <a:r>
              <a:rPr lang="en-IN" sz="1800" b="1" i="1" dirty="0">
                <a:solidFill>
                  <a:srgbClr val="FF8B2A"/>
                </a:solidFill>
              </a:rPr>
              <a:t>development experiences </a:t>
            </a:r>
            <a:r>
              <a:rPr lang="en-IN" sz="1800" dirty="0">
                <a:solidFill>
                  <a:schemeClr val="bg1"/>
                </a:solidFill>
              </a:rPr>
              <a:t>of colonized countries in colonial as well as post-colonial era</a:t>
            </a:r>
          </a:p>
          <a:p>
            <a:pPr marL="1068388" indent="-209550">
              <a:lnSpc>
                <a:spcPct val="140000"/>
              </a:lnSpc>
              <a:spcBef>
                <a:spcPts val="0"/>
              </a:spcBef>
              <a:spcAft>
                <a:spcPts val="1200"/>
              </a:spcAft>
            </a:pPr>
            <a:r>
              <a:rPr lang="en-IN" sz="1800" dirty="0">
                <a:solidFill>
                  <a:schemeClr val="bg1"/>
                </a:solidFill>
              </a:rPr>
              <a:t>which were </a:t>
            </a:r>
            <a:r>
              <a:rPr lang="en-IN" sz="1800" b="1" i="1" dirty="0">
                <a:solidFill>
                  <a:srgbClr val="FF8B2A"/>
                </a:solidFill>
              </a:rPr>
              <a:t>Different </a:t>
            </a:r>
            <a:r>
              <a:rPr lang="en-IN" sz="1800" dirty="0">
                <a:solidFill>
                  <a:schemeClr val="bg1"/>
                </a:solidFill>
              </a:rPr>
              <a:t>from colonizing or non-colonized communities . </a:t>
            </a:r>
          </a:p>
          <a:p>
            <a:pPr>
              <a:lnSpc>
                <a:spcPct val="140000"/>
              </a:lnSpc>
              <a:spcBef>
                <a:spcPts val="0"/>
              </a:spcBef>
              <a:spcAft>
                <a:spcPts val="1200"/>
              </a:spcAft>
            </a:pPr>
            <a:r>
              <a:rPr lang="en-IN" sz="1800" b="1" i="1" dirty="0">
                <a:solidFill>
                  <a:schemeClr val="accent4">
                    <a:lumMod val="40000"/>
                    <a:lumOff val="60000"/>
                  </a:schemeClr>
                </a:solidFill>
              </a:rPr>
              <a:t>Legacy effects </a:t>
            </a:r>
            <a:r>
              <a:rPr lang="en-IN" sz="1800" dirty="0">
                <a:solidFill>
                  <a:schemeClr val="bg1"/>
                </a:solidFill>
              </a:rPr>
              <a:t>of </a:t>
            </a:r>
            <a:r>
              <a:rPr lang="en-IN" sz="1800" b="1" i="1" dirty="0">
                <a:solidFill>
                  <a:srgbClr val="FFFF00"/>
                </a:solidFill>
              </a:rPr>
              <a:t>colonialism</a:t>
            </a:r>
            <a:r>
              <a:rPr lang="en-IN" sz="1800" dirty="0">
                <a:solidFill>
                  <a:schemeClr val="bg1"/>
                </a:solidFill>
              </a:rPr>
              <a:t>, even after the </a:t>
            </a:r>
            <a:r>
              <a:rPr lang="en-IN" sz="1800" dirty="0">
                <a:solidFill>
                  <a:srgbClr val="92D050"/>
                </a:solidFill>
              </a:rPr>
              <a:t>independence </a:t>
            </a:r>
            <a:r>
              <a:rPr lang="en-IN" sz="1800" dirty="0">
                <a:solidFill>
                  <a:schemeClr val="bg1"/>
                </a:solidFill>
              </a:rPr>
              <a:t>of </a:t>
            </a:r>
            <a:r>
              <a:rPr lang="en-IN" sz="1800" dirty="0">
                <a:solidFill>
                  <a:srgbClr val="00B0F0"/>
                </a:solidFill>
              </a:rPr>
              <a:t>colonized</a:t>
            </a:r>
            <a:r>
              <a:rPr lang="en-IN" sz="1800" dirty="0">
                <a:solidFill>
                  <a:schemeClr val="bg1"/>
                </a:solidFill>
              </a:rPr>
              <a:t> countries, </a:t>
            </a:r>
          </a:p>
          <a:p>
            <a:pPr marL="1203325" indent="-209550">
              <a:lnSpc>
                <a:spcPct val="140000"/>
              </a:lnSpc>
              <a:spcBef>
                <a:spcPts val="0"/>
              </a:spcBef>
              <a:spcAft>
                <a:spcPts val="1200"/>
              </a:spcAft>
            </a:pPr>
            <a:r>
              <a:rPr lang="en-IN" sz="1800" dirty="0">
                <a:solidFill>
                  <a:schemeClr val="bg1"/>
                </a:solidFill>
              </a:rPr>
              <a:t>restricted their economic, financial, and even political autonomy.</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236911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000" dirty="0">
                <a:solidFill>
                  <a:schemeClr val="accent6">
                    <a:lumMod val="50000"/>
                  </a:schemeClr>
                </a:solidFill>
                <a:latin typeface="Trebuchet MS" panose="020B0703020202090204" pitchFamily="34" charset="0"/>
              </a:rPr>
              <a:t>Comparative Historical Overview of Western Europe (UK) and India</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cxnSp>
        <p:nvCxnSpPr>
          <p:cNvPr id="12" name="Straight Connector 11">
            <a:extLst>
              <a:ext uri="{FF2B5EF4-FFF2-40B4-BE49-F238E27FC236}">
                <a16:creationId xmlns:a16="http://schemas.microsoft.com/office/drawing/2014/main" id="{C773C2A5-F2E6-9FFE-B319-19499E4E105D}"/>
              </a:ext>
            </a:extLst>
          </p:cNvPr>
          <p:cNvCxnSpPr>
            <a:cxnSpLocks/>
          </p:cNvCxnSpPr>
          <p:nvPr/>
        </p:nvCxnSpPr>
        <p:spPr>
          <a:xfrm>
            <a:off x="0" y="3591342"/>
            <a:ext cx="11751034" cy="0"/>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4F475B89-EAC5-2141-FC16-B69B5897DF7A}"/>
              </a:ext>
            </a:extLst>
          </p:cNvPr>
          <p:cNvGrpSpPr/>
          <p:nvPr/>
        </p:nvGrpSpPr>
        <p:grpSpPr>
          <a:xfrm>
            <a:off x="784098" y="908889"/>
            <a:ext cx="808383" cy="5925595"/>
            <a:chOff x="362859" y="908889"/>
            <a:chExt cx="808383" cy="5925595"/>
          </a:xfrm>
        </p:grpSpPr>
        <p:cxnSp>
          <p:nvCxnSpPr>
            <p:cNvPr id="7" name="Straight Connector 6">
              <a:extLst>
                <a:ext uri="{FF2B5EF4-FFF2-40B4-BE49-F238E27FC236}">
                  <a16:creationId xmlns:a16="http://schemas.microsoft.com/office/drawing/2014/main" id="{7E9E5CB4-C2F6-DA34-42BE-DE47A03C1D26}"/>
                </a:ext>
              </a:extLst>
            </p:cNvPr>
            <p:cNvCxnSpPr/>
            <p:nvPr/>
          </p:nvCxnSpPr>
          <p:spPr>
            <a:xfrm>
              <a:off x="808385" y="908889"/>
              <a:ext cx="0" cy="592559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5256FB6-C879-93CB-1E65-24595220A7AA}"/>
                </a:ext>
              </a:extLst>
            </p:cNvPr>
            <p:cNvSpPr txBox="1"/>
            <p:nvPr/>
          </p:nvSpPr>
          <p:spPr>
            <a:xfrm>
              <a:off x="362859" y="968786"/>
              <a:ext cx="808383" cy="307777"/>
            </a:xfrm>
            <a:prstGeom prst="rect">
              <a:avLst/>
            </a:prstGeom>
            <a:noFill/>
          </p:spPr>
          <p:txBody>
            <a:bodyPr wrap="square" rtlCol="0">
              <a:spAutoFit/>
            </a:bodyPr>
            <a:lstStyle/>
            <a:p>
              <a:r>
                <a:rPr lang="en-US" sz="1400" b="1" dirty="0">
                  <a:solidFill>
                    <a:schemeClr val="bg1"/>
                  </a:solidFill>
                </a:rPr>
                <a:t>1300 AD</a:t>
              </a:r>
            </a:p>
          </p:txBody>
        </p:sp>
      </p:grpSp>
      <p:grpSp>
        <p:nvGrpSpPr>
          <p:cNvPr id="59" name="Group 58">
            <a:extLst>
              <a:ext uri="{FF2B5EF4-FFF2-40B4-BE49-F238E27FC236}">
                <a16:creationId xmlns:a16="http://schemas.microsoft.com/office/drawing/2014/main" id="{33648F03-F0D2-C322-D681-D2EAD052BE08}"/>
              </a:ext>
            </a:extLst>
          </p:cNvPr>
          <p:cNvGrpSpPr/>
          <p:nvPr/>
        </p:nvGrpSpPr>
        <p:grpSpPr>
          <a:xfrm>
            <a:off x="6344498" y="908888"/>
            <a:ext cx="808383" cy="5925595"/>
            <a:chOff x="6344498" y="908888"/>
            <a:chExt cx="808383" cy="5925595"/>
          </a:xfrm>
        </p:grpSpPr>
        <p:cxnSp>
          <p:nvCxnSpPr>
            <p:cNvPr id="8" name="Straight Connector 7">
              <a:extLst>
                <a:ext uri="{FF2B5EF4-FFF2-40B4-BE49-F238E27FC236}">
                  <a16:creationId xmlns:a16="http://schemas.microsoft.com/office/drawing/2014/main" id="{B73C17F5-1C50-7410-9363-9D0410911005}"/>
                </a:ext>
              </a:extLst>
            </p:cNvPr>
            <p:cNvCxnSpPr/>
            <p:nvPr/>
          </p:nvCxnSpPr>
          <p:spPr>
            <a:xfrm>
              <a:off x="6645980" y="908888"/>
              <a:ext cx="0" cy="592559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4664B7-D229-F5EB-84EB-BF1F83B393AC}"/>
                </a:ext>
              </a:extLst>
            </p:cNvPr>
            <p:cNvSpPr txBox="1"/>
            <p:nvPr/>
          </p:nvSpPr>
          <p:spPr>
            <a:xfrm>
              <a:off x="6344498" y="982037"/>
              <a:ext cx="808383" cy="307777"/>
            </a:xfrm>
            <a:prstGeom prst="rect">
              <a:avLst/>
            </a:prstGeom>
            <a:noFill/>
          </p:spPr>
          <p:txBody>
            <a:bodyPr wrap="square" rtlCol="0">
              <a:spAutoFit/>
            </a:bodyPr>
            <a:lstStyle/>
            <a:p>
              <a:r>
                <a:rPr lang="en-US" sz="1400" b="1" dirty="0">
                  <a:solidFill>
                    <a:schemeClr val="bg1"/>
                  </a:solidFill>
                </a:rPr>
                <a:t>1750 AD</a:t>
              </a:r>
            </a:p>
          </p:txBody>
        </p:sp>
      </p:grpSp>
      <p:sp>
        <p:nvSpPr>
          <p:cNvPr id="19" name="Rounded Rectangle 18">
            <a:extLst>
              <a:ext uri="{FF2B5EF4-FFF2-40B4-BE49-F238E27FC236}">
                <a16:creationId xmlns:a16="http://schemas.microsoft.com/office/drawing/2014/main" id="{6E683C39-AFF3-315F-7D3F-A25C1A8CB5D4}"/>
              </a:ext>
            </a:extLst>
          </p:cNvPr>
          <p:cNvSpPr/>
          <p:nvPr/>
        </p:nvSpPr>
        <p:spPr>
          <a:xfrm>
            <a:off x="0" y="3193776"/>
            <a:ext cx="11751034" cy="307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India </a:t>
            </a:r>
          </a:p>
        </p:txBody>
      </p:sp>
      <p:sp>
        <p:nvSpPr>
          <p:cNvPr id="20" name="Rounded Rectangle 19">
            <a:extLst>
              <a:ext uri="{FF2B5EF4-FFF2-40B4-BE49-F238E27FC236}">
                <a16:creationId xmlns:a16="http://schemas.microsoft.com/office/drawing/2014/main" id="{790349F6-3178-91F9-6DFA-B21B4E23675A}"/>
              </a:ext>
            </a:extLst>
          </p:cNvPr>
          <p:cNvSpPr/>
          <p:nvPr/>
        </p:nvSpPr>
        <p:spPr>
          <a:xfrm>
            <a:off x="0" y="6468920"/>
            <a:ext cx="11751029" cy="307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Western Europe (Mainly UK)</a:t>
            </a:r>
          </a:p>
        </p:txBody>
      </p:sp>
      <p:grpSp>
        <p:nvGrpSpPr>
          <p:cNvPr id="60" name="Group 59">
            <a:extLst>
              <a:ext uri="{FF2B5EF4-FFF2-40B4-BE49-F238E27FC236}">
                <a16:creationId xmlns:a16="http://schemas.microsoft.com/office/drawing/2014/main" id="{F74E4060-2964-6000-FC10-5D69325E4C23}"/>
              </a:ext>
            </a:extLst>
          </p:cNvPr>
          <p:cNvGrpSpPr/>
          <p:nvPr/>
        </p:nvGrpSpPr>
        <p:grpSpPr>
          <a:xfrm>
            <a:off x="10512306" y="908889"/>
            <a:ext cx="808383" cy="5925595"/>
            <a:chOff x="10512306" y="908889"/>
            <a:chExt cx="808383" cy="5925595"/>
          </a:xfrm>
        </p:grpSpPr>
        <p:cxnSp>
          <p:nvCxnSpPr>
            <p:cNvPr id="9" name="Straight Connector 8">
              <a:extLst>
                <a:ext uri="{FF2B5EF4-FFF2-40B4-BE49-F238E27FC236}">
                  <a16:creationId xmlns:a16="http://schemas.microsoft.com/office/drawing/2014/main" id="{D7EC835C-438C-4BB6-76F0-5B98ABD7B658}"/>
                </a:ext>
              </a:extLst>
            </p:cNvPr>
            <p:cNvCxnSpPr/>
            <p:nvPr/>
          </p:nvCxnSpPr>
          <p:spPr>
            <a:xfrm>
              <a:off x="10813788" y="908889"/>
              <a:ext cx="0" cy="592559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EC8DC7-F519-5BEB-10F4-5F01AD6EDA64}"/>
                </a:ext>
              </a:extLst>
            </p:cNvPr>
            <p:cNvSpPr txBox="1"/>
            <p:nvPr/>
          </p:nvSpPr>
          <p:spPr>
            <a:xfrm>
              <a:off x="10512306" y="935657"/>
              <a:ext cx="808383" cy="307777"/>
            </a:xfrm>
            <a:prstGeom prst="rect">
              <a:avLst/>
            </a:prstGeom>
            <a:noFill/>
          </p:spPr>
          <p:txBody>
            <a:bodyPr wrap="square" rtlCol="0">
              <a:spAutoFit/>
            </a:bodyPr>
            <a:lstStyle/>
            <a:p>
              <a:r>
                <a:rPr lang="en-US" sz="1400" b="1" dirty="0">
                  <a:solidFill>
                    <a:schemeClr val="bg1"/>
                  </a:solidFill>
                </a:rPr>
                <a:t>1950 AD</a:t>
              </a:r>
            </a:p>
          </p:txBody>
        </p:sp>
      </p:grpSp>
      <p:grpSp>
        <p:nvGrpSpPr>
          <p:cNvPr id="25" name="Group 24">
            <a:extLst>
              <a:ext uri="{FF2B5EF4-FFF2-40B4-BE49-F238E27FC236}">
                <a16:creationId xmlns:a16="http://schemas.microsoft.com/office/drawing/2014/main" id="{2EBF6BF2-23A7-B54E-2123-9D9AEF6381A7}"/>
              </a:ext>
            </a:extLst>
          </p:cNvPr>
          <p:cNvGrpSpPr/>
          <p:nvPr/>
        </p:nvGrpSpPr>
        <p:grpSpPr>
          <a:xfrm>
            <a:off x="6645980" y="1657641"/>
            <a:ext cx="4167808" cy="321028"/>
            <a:chOff x="6645980" y="2529819"/>
            <a:chExt cx="4167808" cy="349291"/>
          </a:xfrm>
        </p:grpSpPr>
        <p:cxnSp>
          <p:nvCxnSpPr>
            <p:cNvPr id="23" name="Straight Arrow Connector 22">
              <a:extLst>
                <a:ext uri="{FF2B5EF4-FFF2-40B4-BE49-F238E27FC236}">
                  <a16:creationId xmlns:a16="http://schemas.microsoft.com/office/drawing/2014/main" id="{1E78C4DE-1D6C-6EF9-D695-EE4028A2A450}"/>
                </a:ext>
              </a:extLst>
            </p:cNvPr>
            <p:cNvCxnSpPr/>
            <p:nvPr/>
          </p:nvCxnSpPr>
          <p:spPr>
            <a:xfrm>
              <a:off x="6645980" y="2879110"/>
              <a:ext cx="4167808" cy="0"/>
            </a:xfrm>
            <a:prstGeom prst="straightConnector1">
              <a:avLst/>
            </a:prstGeom>
            <a:ln w="762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8493F86-9B86-18CE-462C-DCD2A73233BF}"/>
                </a:ext>
              </a:extLst>
            </p:cNvPr>
            <p:cNvSpPr txBox="1"/>
            <p:nvPr/>
          </p:nvSpPr>
          <p:spPr>
            <a:xfrm>
              <a:off x="7584216" y="2529819"/>
              <a:ext cx="2345965" cy="334873"/>
            </a:xfrm>
            <a:prstGeom prst="rect">
              <a:avLst/>
            </a:prstGeom>
            <a:noFill/>
          </p:spPr>
          <p:txBody>
            <a:bodyPr wrap="square" rtlCol="0">
              <a:spAutoFit/>
            </a:bodyPr>
            <a:lstStyle/>
            <a:p>
              <a:pPr algn="ctr"/>
              <a:r>
                <a:rPr lang="en-US" sz="1400" b="1" dirty="0">
                  <a:solidFill>
                    <a:srgbClr val="FFFF00"/>
                  </a:solidFill>
                </a:rPr>
                <a:t>IMPERIALISM/ COLONIALISM</a:t>
              </a:r>
            </a:p>
          </p:txBody>
        </p:sp>
      </p:grpSp>
      <p:grpSp>
        <p:nvGrpSpPr>
          <p:cNvPr id="29" name="Group 28">
            <a:extLst>
              <a:ext uri="{FF2B5EF4-FFF2-40B4-BE49-F238E27FC236}">
                <a16:creationId xmlns:a16="http://schemas.microsoft.com/office/drawing/2014/main" id="{F5E8DB03-A075-41B8-6AB0-687F33DDD43E}"/>
              </a:ext>
            </a:extLst>
          </p:cNvPr>
          <p:cNvGrpSpPr/>
          <p:nvPr/>
        </p:nvGrpSpPr>
        <p:grpSpPr>
          <a:xfrm>
            <a:off x="8675849" y="1048258"/>
            <a:ext cx="2120921" cy="531473"/>
            <a:chOff x="6645980" y="2300847"/>
            <a:chExt cx="4167808" cy="578263"/>
          </a:xfrm>
        </p:grpSpPr>
        <p:cxnSp>
          <p:nvCxnSpPr>
            <p:cNvPr id="30" name="Straight Arrow Connector 29">
              <a:extLst>
                <a:ext uri="{FF2B5EF4-FFF2-40B4-BE49-F238E27FC236}">
                  <a16:creationId xmlns:a16="http://schemas.microsoft.com/office/drawing/2014/main" id="{9FA3104F-E947-D03A-EEDE-A1CB036607DC}"/>
                </a:ext>
              </a:extLst>
            </p:cNvPr>
            <p:cNvCxnSpPr/>
            <p:nvPr/>
          </p:nvCxnSpPr>
          <p:spPr>
            <a:xfrm>
              <a:off x="6645980" y="2879110"/>
              <a:ext cx="4167808" cy="0"/>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19CBCA-AA81-4862-E22E-12DB934D7820}"/>
                </a:ext>
              </a:extLst>
            </p:cNvPr>
            <p:cNvSpPr txBox="1"/>
            <p:nvPr/>
          </p:nvSpPr>
          <p:spPr>
            <a:xfrm>
              <a:off x="7047576" y="2300847"/>
              <a:ext cx="3083304" cy="569283"/>
            </a:xfrm>
            <a:prstGeom prst="rect">
              <a:avLst/>
            </a:prstGeom>
            <a:noFill/>
          </p:spPr>
          <p:txBody>
            <a:bodyPr wrap="square" rtlCol="0">
              <a:spAutoFit/>
            </a:bodyPr>
            <a:lstStyle/>
            <a:p>
              <a:pPr algn="ctr"/>
              <a:r>
                <a:rPr lang="en-US" sz="1400" b="1" dirty="0">
                  <a:solidFill>
                    <a:srgbClr val="FFFF00"/>
                  </a:solidFill>
                </a:rPr>
                <a:t>COLONIAL INDUSTRILIZATION</a:t>
              </a:r>
            </a:p>
          </p:txBody>
        </p:sp>
      </p:grpSp>
      <p:grpSp>
        <p:nvGrpSpPr>
          <p:cNvPr id="80" name="Group 79">
            <a:extLst>
              <a:ext uri="{FF2B5EF4-FFF2-40B4-BE49-F238E27FC236}">
                <a16:creationId xmlns:a16="http://schemas.microsoft.com/office/drawing/2014/main" id="{B0E3337D-16C2-D0C7-4A6F-A0EDFF53040A}"/>
              </a:ext>
            </a:extLst>
          </p:cNvPr>
          <p:cNvGrpSpPr/>
          <p:nvPr/>
        </p:nvGrpSpPr>
        <p:grpSpPr>
          <a:xfrm>
            <a:off x="26504" y="2397192"/>
            <a:ext cx="10791819" cy="344519"/>
            <a:chOff x="0" y="1297260"/>
            <a:chExt cx="10791819" cy="344519"/>
          </a:xfrm>
        </p:grpSpPr>
        <p:cxnSp>
          <p:nvCxnSpPr>
            <p:cNvPr id="33" name="Straight Arrow Connector 32">
              <a:extLst>
                <a:ext uri="{FF2B5EF4-FFF2-40B4-BE49-F238E27FC236}">
                  <a16:creationId xmlns:a16="http://schemas.microsoft.com/office/drawing/2014/main" id="{39B6EEDB-9943-E6B1-1C69-E0967D13A151}"/>
                </a:ext>
              </a:extLst>
            </p:cNvPr>
            <p:cNvCxnSpPr>
              <a:cxnSpLocks/>
            </p:cNvCxnSpPr>
            <p:nvPr/>
          </p:nvCxnSpPr>
          <p:spPr>
            <a:xfrm flipV="1">
              <a:off x="0" y="1297260"/>
              <a:ext cx="10791819" cy="9194"/>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B1A5A9C-4BA6-FA80-BB5B-B4CFA37DEC83}"/>
                </a:ext>
              </a:extLst>
            </p:cNvPr>
            <p:cNvSpPr txBox="1"/>
            <p:nvPr/>
          </p:nvSpPr>
          <p:spPr>
            <a:xfrm>
              <a:off x="1109868" y="1334002"/>
              <a:ext cx="5558082" cy="307777"/>
            </a:xfrm>
            <a:prstGeom prst="rect">
              <a:avLst/>
            </a:prstGeom>
            <a:noFill/>
          </p:spPr>
          <p:txBody>
            <a:bodyPr wrap="square" rtlCol="0">
              <a:spAutoFit/>
            </a:bodyPr>
            <a:lstStyle/>
            <a:p>
              <a:pPr algn="ctr"/>
              <a:r>
                <a:rPr lang="en-US" sz="1400" b="1" dirty="0">
                  <a:solidFill>
                    <a:srgbClr val="FFFF00"/>
                  </a:solidFill>
                </a:rPr>
                <a:t>JAJAMANI/ BAALUTEDARI + COTTEAGE-LEVEL ARTISANAL PRODUCTION</a:t>
              </a:r>
            </a:p>
          </p:txBody>
        </p:sp>
      </p:grpSp>
      <p:grpSp>
        <p:nvGrpSpPr>
          <p:cNvPr id="62" name="Group 61">
            <a:extLst>
              <a:ext uri="{FF2B5EF4-FFF2-40B4-BE49-F238E27FC236}">
                <a16:creationId xmlns:a16="http://schemas.microsoft.com/office/drawing/2014/main" id="{9F68A98E-1927-A15D-16EF-E0BD898631DC}"/>
              </a:ext>
            </a:extLst>
          </p:cNvPr>
          <p:cNvGrpSpPr/>
          <p:nvPr/>
        </p:nvGrpSpPr>
        <p:grpSpPr>
          <a:xfrm>
            <a:off x="774341" y="5498979"/>
            <a:ext cx="5887648" cy="320472"/>
            <a:chOff x="780302" y="4410555"/>
            <a:chExt cx="5887648" cy="320472"/>
          </a:xfrm>
        </p:grpSpPr>
        <p:cxnSp>
          <p:nvCxnSpPr>
            <p:cNvPr id="35" name="Straight Arrow Connector 34">
              <a:extLst>
                <a:ext uri="{FF2B5EF4-FFF2-40B4-BE49-F238E27FC236}">
                  <a16:creationId xmlns:a16="http://schemas.microsoft.com/office/drawing/2014/main" id="{F6D78FF5-5593-D34A-3DF6-1E6BDC2E3D82}"/>
                </a:ext>
              </a:extLst>
            </p:cNvPr>
            <p:cNvCxnSpPr>
              <a:cxnSpLocks/>
            </p:cNvCxnSpPr>
            <p:nvPr/>
          </p:nvCxnSpPr>
          <p:spPr>
            <a:xfrm>
              <a:off x="3730494" y="4730089"/>
              <a:ext cx="2937456"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B07AE329-EF65-DD17-7308-F630390D8BD9}"/>
                </a:ext>
              </a:extLst>
            </p:cNvPr>
            <p:cNvGrpSpPr/>
            <p:nvPr/>
          </p:nvGrpSpPr>
          <p:grpSpPr>
            <a:xfrm>
              <a:off x="780302" y="4410555"/>
              <a:ext cx="5032868" cy="320472"/>
              <a:chOff x="767050" y="4410554"/>
              <a:chExt cx="5032868" cy="320472"/>
            </a:xfrm>
          </p:grpSpPr>
          <p:sp>
            <p:nvSpPr>
              <p:cNvPr id="38" name="TextBox 37">
                <a:extLst>
                  <a:ext uri="{FF2B5EF4-FFF2-40B4-BE49-F238E27FC236}">
                    <a16:creationId xmlns:a16="http://schemas.microsoft.com/office/drawing/2014/main" id="{B43C81F0-E22A-63D1-377E-3987055F7FDC}"/>
                  </a:ext>
                </a:extLst>
              </p:cNvPr>
              <p:cNvSpPr txBox="1"/>
              <p:nvPr/>
            </p:nvSpPr>
            <p:spPr>
              <a:xfrm>
                <a:off x="3600892" y="4410554"/>
                <a:ext cx="2199026" cy="307777"/>
              </a:xfrm>
              <a:prstGeom prst="rect">
                <a:avLst/>
              </a:prstGeom>
              <a:noFill/>
            </p:spPr>
            <p:txBody>
              <a:bodyPr wrap="square" rtlCol="0">
                <a:spAutoFit/>
              </a:bodyPr>
              <a:lstStyle/>
              <a:p>
                <a:pPr algn="ctr"/>
                <a:r>
                  <a:rPr lang="en-US" sz="1400" b="1" dirty="0">
                    <a:solidFill>
                      <a:srgbClr val="FFFF00"/>
                    </a:solidFill>
                  </a:rPr>
                  <a:t>ENCLOSURE MOVEMENT</a:t>
                </a:r>
              </a:p>
            </p:txBody>
          </p:sp>
          <p:cxnSp>
            <p:nvCxnSpPr>
              <p:cNvPr id="41" name="Straight Connector 40">
                <a:extLst>
                  <a:ext uri="{FF2B5EF4-FFF2-40B4-BE49-F238E27FC236}">
                    <a16:creationId xmlns:a16="http://schemas.microsoft.com/office/drawing/2014/main" id="{6822C135-83A9-927C-83D1-7DCD1D9616B0}"/>
                  </a:ext>
                </a:extLst>
              </p:cNvPr>
              <p:cNvCxnSpPr/>
              <p:nvPr/>
            </p:nvCxnSpPr>
            <p:spPr>
              <a:xfrm flipH="1">
                <a:off x="767050" y="4731026"/>
                <a:ext cx="2963444" cy="0"/>
              </a:xfrm>
              <a:prstGeom prst="line">
                <a:avLst/>
              </a:prstGeom>
              <a:ln w="762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25475199-1A7F-7FCA-4F61-234156496397}"/>
              </a:ext>
            </a:extLst>
          </p:cNvPr>
          <p:cNvGrpSpPr/>
          <p:nvPr/>
        </p:nvGrpSpPr>
        <p:grpSpPr>
          <a:xfrm>
            <a:off x="5739276" y="5162326"/>
            <a:ext cx="5093369" cy="346046"/>
            <a:chOff x="6645980" y="2502599"/>
            <a:chExt cx="4167808" cy="376511"/>
          </a:xfrm>
        </p:grpSpPr>
        <p:cxnSp>
          <p:nvCxnSpPr>
            <p:cNvPr id="43" name="Straight Arrow Connector 42">
              <a:extLst>
                <a:ext uri="{FF2B5EF4-FFF2-40B4-BE49-F238E27FC236}">
                  <a16:creationId xmlns:a16="http://schemas.microsoft.com/office/drawing/2014/main" id="{97086B35-97AA-E17F-EC69-E5745A725158}"/>
                </a:ext>
              </a:extLst>
            </p:cNvPr>
            <p:cNvCxnSpPr/>
            <p:nvPr/>
          </p:nvCxnSpPr>
          <p:spPr>
            <a:xfrm>
              <a:off x="6645980" y="2879110"/>
              <a:ext cx="4167808" cy="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E5451E6-6F61-EC01-F2B3-D675377591E0}"/>
                </a:ext>
              </a:extLst>
            </p:cNvPr>
            <p:cNvSpPr txBox="1"/>
            <p:nvPr/>
          </p:nvSpPr>
          <p:spPr>
            <a:xfrm>
              <a:off x="7638603" y="2502599"/>
              <a:ext cx="2290175" cy="334873"/>
            </a:xfrm>
            <a:prstGeom prst="rect">
              <a:avLst/>
            </a:prstGeom>
            <a:noFill/>
          </p:spPr>
          <p:txBody>
            <a:bodyPr wrap="square" rtlCol="0">
              <a:spAutoFit/>
            </a:bodyPr>
            <a:lstStyle/>
            <a:p>
              <a:pPr algn="ctr"/>
              <a:r>
                <a:rPr lang="en-US" sz="1400" b="1" dirty="0">
                  <a:solidFill>
                    <a:srgbClr val="FFFF00"/>
                  </a:solidFill>
                </a:rPr>
                <a:t>COMMERICAL AGRICULTURE</a:t>
              </a:r>
            </a:p>
          </p:txBody>
        </p:sp>
      </p:grpSp>
      <p:grpSp>
        <p:nvGrpSpPr>
          <p:cNvPr id="57" name="Group 56">
            <a:extLst>
              <a:ext uri="{FF2B5EF4-FFF2-40B4-BE49-F238E27FC236}">
                <a16:creationId xmlns:a16="http://schemas.microsoft.com/office/drawing/2014/main" id="{8A06264F-BFD9-FEEA-E2E9-55207D444038}"/>
              </a:ext>
            </a:extLst>
          </p:cNvPr>
          <p:cNvGrpSpPr/>
          <p:nvPr/>
        </p:nvGrpSpPr>
        <p:grpSpPr>
          <a:xfrm>
            <a:off x="-1" y="5867241"/>
            <a:ext cx="4718735" cy="364046"/>
            <a:chOff x="0" y="5036214"/>
            <a:chExt cx="6634820" cy="364046"/>
          </a:xfrm>
        </p:grpSpPr>
        <p:grpSp>
          <p:nvGrpSpPr>
            <p:cNvPr id="48" name="Group 47">
              <a:extLst>
                <a:ext uri="{FF2B5EF4-FFF2-40B4-BE49-F238E27FC236}">
                  <a16:creationId xmlns:a16="http://schemas.microsoft.com/office/drawing/2014/main" id="{A66BADB8-C847-0935-9BE6-5C357AAC6D16}"/>
                </a:ext>
              </a:extLst>
            </p:cNvPr>
            <p:cNvGrpSpPr/>
            <p:nvPr/>
          </p:nvGrpSpPr>
          <p:grpSpPr>
            <a:xfrm>
              <a:off x="0" y="5399326"/>
              <a:ext cx="6634820" cy="934"/>
              <a:chOff x="0" y="5399326"/>
              <a:chExt cx="6634820" cy="934"/>
            </a:xfrm>
          </p:grpSpPr>
          <p:cxnSp>
            <p:nvCxnSpPr>
              <p:cNvPr id="46" name="Straight Connector 45">
                <a:extLst>
                  <a:ext uri="{FF2B5EF4-FFF2-40B4-BE49-F238E27FC236}">
                    <a16:creationId xmlns:a16="http://schemas.microsoft.com/office/drawing/2014/main" id="{10A48650-3767-EAEB-E2A2-EFA115A033A5}"/>
                  </a:ext>
                </a:extLst>
              </p:cNvPr>
              <p:cNvCxnSpPr>
                <a:cxnSpLocks/>
              </p:cNvCxnSpPr>
              <p:nvPr/>
            </p:nvCxnSpPr>
            <p:spPr>
              <a:xfrm flipH="1">
                <a:off x="0" y="5400260"/>
                <a:ext cx="2423213" cy="0"/>
              </a:xfrm>
              <a:prstGeom prst="line">
                <a:avLst/>
              </a:prstGeom>
              <a:ln w="76200">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75470B-CAF7-805D-EB8C-692DE425BAFD}"/>
                  </a:ext>
                </a:extLst>
              </p:cNvPr>
              <p:cNvCxnSpPr>
                <a:cxnSpLocks/>
              </p:cNvCxnSpPr>
              <p:nvPr/>
            </p:nvCxnSpPr>
            <p:spPr>
              <a:xfrm>
                <a:off x="2599447" y="5399326"/>
                <a:ext cx="4035373" cy="0"/>
              </a:xfrm>
              <a:prstGeom prst="straightConnector1">
                <a:avLst/>
              </a:prstGeom>
              <a:ln w="76200">
                <a:solidFill>
                  <a:schemeClr val="accent6">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1F3C81B1-90B1-CA94-F4FA-B0D2EBC1ED95}"/>
                </a:ext>
              </a:extLst>
            </p:cNvPr>
            <p:cNvSpPr txBox="1"/>
            <p:nvPr/>
          </p:nvSpPr>
          <p:spPr>
            <a:xfrm>
              <a:off x="1055377" y="5036214"/>
              <a:ext cx="1730212" cy="306826"/>
            </a:xfrm>
            <a:prstGeom prst="rect">
              <a:avLst/>
            </a:prstGeom>
            <a:noFill/>
          </p:spPr>
          <p:txBody>
            <a:bodyPr wrap="square" rtlCol="0">
              <a:spAutoFit/>
            </a:bodyPr>
            <a:lstStyle/>
            <a:p>
              <a:pPr algn="ctr"/>
              <a:r>
                <a:rPr lang="en-US" sz="1400" b="1" dirty="0">
                  <a:solidFill>
                    <a:srgbClr val="FFFF00"/>
                  </a:solidFill>
                </a:rPr>
                <a:t>FEUDALISM</a:t>
              </a:r>
            </a:p>
          </p:txBody>
        </p:sp>
      </p:grpSp>
      <p:grpSp>
        <p:nvGrpSpPr>
          <p:cNvPr id="51" name="Group 50">
            <a:extLst>
              <a:ext uri="{FF2B5EF4-FFF2-40B4-BE49-F238E27FC236}">
                <a16:creationId xmlns:a16="http://schemas.microsoft.com/office/drawing/2014/main" id="{5F5417D0-5F23-0804-0A53-F79CBE50091D}"/>
              </a:ext>
            </a:extLst>
          </p:cNvPr>
          <p:cNvGrpSpPr/>
          <p:nvPr/>
        </p:nvGrpSpPr>
        <p:grpSpPr>
          <a:xfrm>
            <a:off x="6149393" y="3692751"/>
            <a:ext cx="4642426" cy="395519"/>
            <a:chOff x="6645980" y="2448770"/>
            <a:chExt cx="4167808" cy="430340"/>
          </a:xfrm>
        </p:grpSpPr>
        <p:cxnSp>
          <p:nvCxnSpPr>
            <p:cNvPr id="52" name="Straight Arrow Connector 51">
              <a:extLst>
                <a:ext uri="{FF2B5EF4-FFF2-40B4-BE49-F238E27FC236}">
                  <a16:creationId xmlns:a16="http://schemas.microsoft.com/office/drawing/2014/main" id="{475CD99D-50C1-3531-D9FF-1A1B7078DA2E}"/>
                </a:ext>
              </a:extLst>
            </p:cNvPr>
            <p:cNvCxnSpPr/>
            <p:nvPr/>
          </p:nvCxnSpPr>
          <p:spPr>
            <a:xfrm>
              <a:off x="6645980" y="2879110"/>
              <a:ext cx="4167808" cy="0"/>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AF64B8-8976-E575-EBE0-EDA491AD885E}"/>
                </a:ext>
              </a:extLst>
            </p:cNvPr>
            <p:cNvSpPr txBox="1"/>
            <p:nvPr/>
          </p:nvSpPr>
          <p:spPr>
            <a:xfrm>
              <a:off x="7545579" y="2448770"/>
              <a:ext cx="3083304" cy="334873"/>
            </a:xfrm>
            <a:prstGeom prst="rect">
              <a:avLst/>
            </a:prstGeom>
            <a:noFill/>
          </p:spPr>
          <p:txBody>
            <a:bodyPr wrap="square" rtlCol="0">
              <a:spAutoFit/>
            </a:bodyPr>
            <a:lstStyle/>
            <a:p>
              <a:pPr algn="ctr"/>
              <a:r>
                <a:rPr lang="en-US" sz="1400" b="1" dirty="0">
                  <a:solidFill>
                    <a:srgbClr val="FFFF00"/>
                  </a:solidFill>
                </a:rPr>
                <a:t>INDUSTRIAL CAPITALISM</a:t>
              </a:r>
            </a:p>
          </p:txBody>
        </p:sp>
      </p:grpSp>
      <p:grpSp>
        <p:nvGrpSpPr>
          <p:cNvPr id="81" name="Group 80">
            <a:extLst>
              <a:ext uri="{FF2B5EF4-FFF2-40B4-BE49-F238E27FC236}">
                <a16:creationId xmlns:a16="http://schemas.microsoft.com/office/drawing/2014/main" id="{ABDCF4F4-2C31-F8DC-A2A7-1DF74F160605}"/>
              </a:ext>
            </a:extLst>
          </p:cNvPr>
          <p:cNvGrpSpPr/>
          <p:nvPr/>
        </p:nvGrpSpPr>
        <p:grpSpPr>
          <a:xfrm>
            <a:off x="2867386" y="920745"/>
            <a:ext cx="808383" cy="5925595"/>
            <a:chOff x="3370819" y="920745"/>
            <a:chExt cx="808383" cy="5925595"/>
          </a:xfrm>
        </p:grpSpPr>
        <p:cxnSp>
          <p:nvCxnSpPr>
            <p:cNvPr id="63" name="Straight Connector 62">
              <a:extLst>
                <a:ext uri="{FF2B5EF4-FFF2-40B4-BE49-F238E27FC236}">
                  <a16:creationId xmlns:a16="http://schemas.microsoft.com/office/drawing/2014/main" id="{D06D9468-C0D3-A3B6-EDFE-E4A8D827AFB3}"/>
                </a:ext>
              </a:extLst>
            </p:cNvPr>
            <p:cNvCxnSpPr/>
            <p:nvPr/>
          </p:nvCxnSpPr>
          <p:spPr>
            <a:xfrm>
              <a:off x="3663043" y="920745"/>
              <a:ext cx="0" cy="592559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67618E5-828F-58BE-E942-A0154F0E8A44}"/>
                </a:ext>
              </a:extLst>
            </p:cNvPr>
            <p:cNvSpPr txBox="1"/>
            <p:nvPr/>
          </p:nvSpPr>
          <p:spPr>
            <a:xfrm>
              <a:off x="3370819" y="962570"/>
              <a:ext cx="808383" cy="307777"/>
            </a:xfrm>
            <a:prstGeom prst="rect">
              <a:avLst/>
            </a:prstGeom>
            <a:noFill/>
          </p:spPr>
          <p:txBody>
            <a:bodyPr wrap="square" rtlCol="0">
              <a:spAutoFit/>
            </a:bodyPr>
            <a:lstStyle/>
            <a:p>
              <a:r>
                <a:rPr lang="en-US" sz="1400" b="1" dirty="0">
                  <a:solidFill>
                    <a:schemeClr val="bg1"/>
                  </a:solidFill>
                </a:rPr>
                <a:t>1450 AD</a:t>
              </a:r>
            </a:p>
          </p:txBody>
        </p:sp>
      </p:grpSp>
      <p:grpSp>
        <p:nvGrpSpPr>
          <p:cNvPr id="65" name="Group 64">
            <a:extLst>
              <a:ext uri="{FF2B5EF4-FFF2-40B4-BE49-F238E27FC236}">
                <a16:creationId xmlns:a16="http://schemas.microsoft.com/office/drawing/2014/main" id="{E0349F82-CA75-0085-DE5D-44295E05DD54}"/>
              </a:ext>
            </a:extLst>
          </p:cNvPr>
          <p:cNvGrpSpPr/>
          <p:nvPr/>
        </p:nvGrpSpPr>
        <p:grpSpPr>
          <a:xfrm>
            <a:off x="2292316" y="4668782"/>
            <a:ext cx="8513242" cy="320472"/>
            <a:chOff x="780302" y="4410555"/>
            <a:chExt cx="5887648" cy="320472"/>
          </a:xfrm>
        </p:grpSpPr>
        <p:cxnSp>
          <p:nvCxnSpPr>
            <p:cNvPr id="66" name="Straight Arrow Connector 65">
              <a:extLst>
                <a:ext uri="{FF2B5EF4-FFF2-40B4-BE49-F238E27FC236}">
                  <a16:creationId xmlns:a16="http://schemas.microsoft.com/office/drawing/2014/main" id="{E375ACAC-21D0-B407-DA1E-C630687F1287}"/>
                </a:ext>
              </a:extLst>
            </p:cNvPr>
            <p:cNvCxnSpPr>
              <a:cxnSpLocks/>
            </p:cNvCxnSpPr>
            <p:nvPr/>
          </p:nvCxnSpPr>
          <p:spPr>
            <a:xfrm>
              <a:off x="3310255" y="4730089"/>
              <a:ext cx="3357695" cy="0"/>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720BD83A-F225-6F6E-C2B5-0925DD225086}"/>
                </a:ext>
              </a:extLst>
            </p:cNvPr>
            <p:cNvGrpSpPr/>
            <p:nvPr/>
          </p:nvGrpSpPr>
          <p:grpSpPr>
            <a:xfrm>
              <a:off x="780302" y="4410555"/>
              <a:ext cx="5032868" cy="320472"/>
              <a:chOff x="767050" y="4410554"/>
              <a:chExt cx="5032868" cy="320472"/>
            </a:xfrm>
          </p:grpSpPr>
          <p:sp>
            <p:nvSpPr>
              <p:cNvPr id="68" name="TextBox 67">
                <a:extLst>
                  <a:ext uri="{FF2B5EF4-FFF2-40B4-BE49-F238E27FC236}">
                    <a16:creationId xmlns:a16="http://schemas.microsoft.com/office/drawing/2014/main" id="{4F2F15D0-CE72-F6BE-AC33-5BF137996035}"/>
                  </a:ext>
                </a:extLst>
              </p:cNvPr>
              <p:cNvSpPr txBox="1"/>
              <p:nvPr/>
            </p:nvSpPr>
            <p:spPr>
              <a:xfrm>
                <a:off x="3600892" y="4410554"/>
                <a:ext cx="2199026" cy="307777"/>
              </a:xfrm>
              <a:prstGeom prst="rect">
                <a:avLst/>
              </a:prstGeom>
              <a:noFill/>
            </p:spPr>
            <p:txBody>
              <a:bodyPr wrap="square" rtlCol="0">
                <a:spAutoFit/>
              </a:bodyPr>
              <a:lstStyle/>
              <a:p>
                <a:pPr algn="ctr"/>
                <a:r>
                  <a:rPr lang="en-US" sz="1400" b="1" dirty="0">
                    <a:solidFill>
                      <a:srgbClr val="FFFF00"/>
                    </a:solidFill>
                  </a:rPr>
                  <a:t>MONARCHY/ CENTRAL/NATION STATE</a:t>
                </a:r>
              </a:p>
            </p:txBody>
          </p:sp>
          <p:cxnSp>
            <p:nvCxnSpPr>
              <p:cNvPr id="69" name="Straight Connector 68">
                <a:extLst>
                  <a:ext uri="{FF2B5EF4-FFF2-40B4-BE49-F238E27FC236}">
                    <a16:creationId xmlns:a16="http://schemas.microsoft.com/office/drawing/2014/main" id="{D963B009-E8C3-A9A5-0FE9-31C3A557518C}"/>
                  </a:ext>
                </a:extLst>
              </p:cNvPr>
              <p:cNvCxnSpPr/>
              <p:nvPr/>
            </p:nvCxnSpPr>
            <p:spPr>
              <a:xfrm flipH="1">
                <a:off x="767050" y="4731026"/>
                <a:ext cx="2963444" cy="0"/>
              </a:xfrm>
              <a:prstGeom prst="line">
                <a:avLst/>
              </a:prstGeom>
              <a:ln w="762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86" name="Group 85">
            <a:extLst>
              <a:ext uri="{FF2B5EF4-FFF2-40B4-BE49-F238E27FC236}">
                <a16:creationId xmlns:a16="http://schemas.microsoft.com/office/drawing/2014/main" id="{CDB4523D-9CC8-8752-E219-499177E2CCC4}"/>
              </a:ext>
            </a:extLst>
          </p:cNvPr>
          <p:cNvGrpSpPr/>
          <p:nvPr/>
        </p:nvGrpSpPr>
        <p:grpSpPr>
          <a:xfrm>
            <a:off x="6645980" y="2502196"/>
            <a:ext cx="4167808" cy="346046"/>
            <a:chOff x="6645980" y="2846748"/>
            <a:chExt cx="4167808" cy="346046"/>
          </a:xfrm>
        </p:grpSpPr>
        <p:cxnSp>
          <p:nvCxnSpPr>
            <p:cNvPr id="27" name="Straight Arrow Connector 26">
              <a:extLst>
                <a:ext uri="{FF2B5EF4-FFF2-40B4-BE49-F238E27FC236}">
                  <a16:creationId xmlns:a16="http://schemas.microsoft.com/office/drawing/2014/main" id="{2814A4EC-D304-FD5C-0461-29EE15B435BF}"/>
                </a:ext>
              </a:extLst>
            </p:cNvPr>
            <p:cNvCxnSpPr/>
            <p:nvPr/>
          </p:nvCxnSpPr>
          <p:spPr>
            <a:xfrm>
              <a:off x="6645980" y="3192794"/>
              <a:ext cx="4167808" cy="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C053B2-C2E7-4EC9-413E-97BF5BB754A2}"/>
                </a:ext>
              </a:extLst>
            </p:cNvPr>
            <p:cNvSpPr txBox="1"/>
            <p:nvPr/>
          </p:nvSpPr>
          <p:spPr>
            <a:xfrm>
              <a:off x="7638604" y="2846748"/>
              <a:ext cx="2199026" cy="307777"/>
            </a:xfrm>
            <a:prstGeom prst="rect">
              <a:avLst/>
            </a:prstGeom>
            <a:noFill/>
          </p:spPr>
          <p:txBody>
            <a:bodyPr wrap="square" rtlCol="0">
              <a:spAutoFit/>
            </a:bodyPr>
            <a:lstStyle/>
            <a:p>
              <a:pPr algn="ctr"/>
              <a:r>
                <a:rPr lang="en-US" sz="1400" b="1" dirty="0">
                  <a:solidFill>
                    <a:srgbClr val="FFFF00"/>
                  </a:solidFill>
                </a:rPr>
                <a:t>JAMINDARI/ RAYATAWARI</a:t>
              </a:r>
            </a:p>
          </p:txBody>
        </p:sp>
      </p:grpSp>
      <p:grpSp>
        <p:nvGrpSpPr>
          <p:cNvPr id="87" name="Group 86">
            <a:extLst>
              <a:ext uri="{FF2B5EF4-FFF2-40B4-BE49-F238E27FC236}">
                <a16:creationId xmlns:a16="http://schemas.microsoft.com/office/drawing/2014/main" id="{7E777D08-FE49-C14E-0662-50A572087AB3}"/>
              </a:ext>
            </a:extLst>
          </p:cNvPr>
          <p:cNvGrpSpPr/>
          <p:nvPr/>
        </p:nvGrpSpPr>
        <p:grpSpPr>
          <a:xfrm>
            <a:off x="-10984" y="2846406"/>
            <a:ext cx="6645979" cy="541106"/>
            <a:chOff x="-10984" y="3177706"/>
            <a:chExt cx="6645979" cy="541106"/>
          </a:xfrm>
        </p:grpSpPr>
        <p:grpSp>
          <p:nvGrpSpPr>
            <p:cNvPr id="71" name="Group 70">
              <a:extLst>
                <a:ext uri="{FF2B5EF4-FFF2-40B4-BE49-F238E27FC236}">
                  <a16:creationId xmlns:a16="http://schemas.microsoft.com/office/drawing/2014/main" id="{DB1B8C7E-CF93-46A5-2921-8AF3BF02FA03}"/>
                </a:ext>
              </a:extLst>
            </p:cNvPr>
            <p:cNvGrpSpPr/>
            <p:nvPr/>
          </p:nvGrpSpPr>
          <p:grpSpPr>
            <a:xfrm>
              <a:off x="-10984" y="3177706"/>
              <a:ext cx="6645979" cy="1591"/>
              <a:chOff x="0" y="5399326"/>
              <a:chExt cx="6634820" cy="934"/>
            </a:xfrm>
          </p:grpSpPr>
          <p:cxnSp>
            <p:nvCxnSpPr>
              <p:cNvPr id="73" name="Straight Arrow Connector 72">
                <a:extLst>
                  <a:ext uri="{FF2B5EF4-FFF2-40B4-BE49-F238E27FC236}">
                    <a16:creationId xmlns:a16="http://schemas.microsoft.com/office/drawing/2014/main" id="{DD79607B-67BB-8698-3A2A-BCDB57944FC2}"/>
                  </a:ext>
                </a:extLst>
              </p:cNvPr>
              <p:cNvCxnSpPr>
                <a:cxnSpLocks/>
              </p:cNvCxnSpPr>
              <p:nvPr/>
            </p:nvCxnSpPr>
            <p:spPr>
              <a:xfrm>
                <a:off x="3697364" y="5399326"/>
                <a:ext cx="2937456" cy="0"/>
              </a:xfrm>
              <a:prstGeom prst="straightConnector1">
                <a:avLst/>
              </a:prstGeom>
              <a:ln w="76200">
                <a:solidFill>
                  <a:schemeClr val="accent6">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F252637-2E58-FAEE-69A2-C7409C72D0F7}"/>
                  </a:ext>
                </a:extLst>
              </p:cNvPr>
              <p:cNvCxnSpPr>
                <a:cxnSpLocks/>
              </p:cNvCxnSpPr>
              <p:nvPr/>
            </p:nvCxnSpPr>
            <p:spPr>
              <a:xfrm flipH="1">
                <a:off x="0" y="5400260"/>
                <a:ext cx="3882894" cy="0"/>
              </a:xfrm>
              <a:prstGeom prst="line">
                <a:avLst/>
              </a:prstGeom>
              <a:ln w="76200">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CC97A66C-6C0D-EB4B-D068-79A56D036F56}"/>
                </a:ext>
              </a:extLst>
            </p:cNvPr>
            <p:cNvSpPr txBox="1"/>
            <p:nvPr/>
          </p:nvSpPr>
          <p:spPr>
            <a:xfrm>
              <a:off x="1959473" y="3196078"/>
              <a:ext cx="1733122" cy="522734"/>
            </a:xfrm>
            <a:prstGeom prst="rect">
              <a:avLst/>
            </a:prstGeom>
            <a:noFill/>
          </p:spPr>
          <p:txBody>
            <a:bodyPr wrap="square" rtlCol="0">
              <a:spAutoFit/>
            </a:bodyPr>
            <a:lstStyle/>
            <a:p>
              <a:pPr algn="ctr"/>
              <a:r>
                <a:rPr lang="en-US" sz="1400" b="1" dirty="0">
                  <a:solidFill>
                    <a:srgbClr val="FFFF00"/>
                  </a:solidFill>
                </a:rPr>
                <a:t>FEUDALISM</a:t>
              </a:r>
            </a:p>
          </p:txBody>
        </p:sp>
      </p:grpSp>
      <p:grpSp>
        <p:nvGrpSpPr>
          <p:cNvPr id="90" name="Group 89">
            <a:extLst>
              <a:ext uri="{FF2B5EF4-FFF2-40B4-BE49-F238E27FC236}">
                <a16:creationId xmlns:a16="http://schemas.microsoft.com/office/drawing/2014/main" id="{A3FC8265-8B97-DB5F-6E16-8E32A198C258}"/>
              </a:ext>
            </a:extLst>
          </p:cNvPr>
          <p:cNvGrpSpPr/>
          <p:nvPr/>
        </p:nvGrpSpPr>
        <p:grpSpPr>
          <a:xfrm>
            <a:off x="7554463" y="918589"/>
            <a:ext cx="1326431" cy="5936442"/>
            <a:chOff x="4294738" y="898041"/>
            <a:chExt cx="1326431" cy="5936442"/>
          </a:xfrm>
        </p:grpSpPr>
        <p:cxnSp>
          <p:nvCxnSpPr>
            <p:cNvPr id="10" name="Straight Connector 9">
              <a:extLst>
                <a:ext uri="{FF2B5EF4-FFF2-40B4-BE49-F238E27FC236}">
                  <a16:creationId xmlns:a16="http://schemas.microsoft.com/office/drawing/2014/main" id="{8418B626-0281-7371-E207-38A2C3B804E3}"/>
                </a:ext>
              </a:extLst>
            </p:cNvPr>
            <p:cNvCxnSpPr/>
            <p:nvPr/>
          </p:nvCxnSpPr>
          <p:spPr>
            <a:xfrm>
              <a:off x="5025090" y="908888"/>
              <a:ext cx="0" cy="5925595"/>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D6B03CD-072F-6254-BD31-00E88C86419F}"/>
                </a:ext>
              </a:extLst>
            </p:cNvPr>
            <p:cNvSpPr txBox="1"/>
            <p:nvPr/>
          </p:nvSpPr>
          <p:spPr>
            <a:xfrm>
              <a:off x="4294738" y="898041"/>
              <a:ext cx="1326431" cy="369332"/>
            </a:xfrm>
            <a:prstGeom prst="rect">
              <a:avLst/>
            </a:prstGeom>
            <a:noFill/>
          </p:spPr>
          <p:txBody>
            <a:bodyPr wrap="square" rtlCol="0">
              <a:spAutoFit/>
            </a:bodyPr>
            <a:lstStyle/>
            <a:p>
              <a:pPr algn="ctr"/>
              <a:r>
                <a:rPr lang="en-US" sz="1400" b="1" dirty="0">
                  <a:solidFill>
                    <a:schemeClr val="bg1"/>
                  </a:solidFill>
                </a:rPr>
                <a:t>1850</a:t>
              </a:r>
              <a:r>
                <a:rPr lang="en-US" dirty="0"/>
                <a:t> </a:t>
              </a:r>
              <a:r>
                <a:rPr lang="en-US" sz="1400" b="1" dirty="0">
                  <a:solidFill>
                    <a:schemeClr val="bg1"/>
                  </a:solidFill>
                </a:rPr>
                <a:t>AD</a:t>
              </a:r>
            </a:p>
          </p:txBody>
        </p:sp>
      </p:grpSp>
      <p:sp>
        <p:nvSpPr>
          <p:cNvPr id="88" name="TextBox 87">
            <a:extLst>
              <a:ext uri="{FF2B5EF4-FFF2-40B4-BE49-F238E27FC236}">
                <a16:creationId xmlns:a16="http://schemas.microsoft.com/office/drawing/2014/main" id="{B3CF01BC-273F-A954-67DE-9A5E57ACB4B3}"/>
              </a:ext>
            </a:extLst>
          </p:cNvPr>
          <p:cNvSpPr txBox="1"/>
          <p:nvPr/>
        </p:nvSpPr>
        <p:spPr>
          <a:xfrm>
            <a:off x="5530242" y="3648195"/>
            <a:ext cx="2339938" cy="307777"/>
          </a:xfrm>
          <a:prstGeom prst="rect">
            <a:avLst/>
          </a:prstGeom>
          <a:noFill/>
        </p:spPr>
        <p:txBody>
          <a:bodyPr wrap="square" rtlCol="0">
            <a:spAutoFit/>
          </a:bodyPr>
          <a:lstStyle/>
          <a:p>
            <a:pPr algn="ctr"/>
            <a:r>
              <a:rPr lang="en-US" sz="1400" b="1" dirty="0">
                <a:solidFill>
                  <a:srgbClr val="C00000"/>
                </a:solidFill>
              </a:rPr>
              <a:t>INDUSTRIAL REVOLUTION</a:t>
            </a:r>
          </a:p>
        </p:txBody>
      </p:sp>
      <p:grpSp>
        <p:nvGrpSpPr>
          <p:cNvPr id="111" name="Group 110">
            <a:extLst>
              <a:ext uri="{FF2B5EF4-FFF2-40B4-BE49-F238E27FC236}">
                <a16:creationId xmlns:a16="http://schemas.microsoft.com/office/drawing/2014/main" id="{877CA27E-1C5D-AF22-CF32-61073F0B1FEA}"/>
              </a:ext>
            </a:extLst>
          </p:cNvPr>
          <p:cNvGrpSpPr/>
          <p:nvPr/>
        </p:nvGrpSpPr>
        <p:grpSpPr>
          <a:xfrm>
            <a:off x="1697499" y="4141919"/>
            <a:ext cx="6165520" cy="362071"/>
            <a:chOff x="1697499" y="5427363"/>
            <a:chExt cx="6165520" cy="362071"/>
          </a:xfrm>
        </p:grpSpPr>
        <p:grpSp>
          <p:nvGrpSpPr>
            <p:cNvPr id="76" name="Group 75">
              <a:extLst>
                <a:ext uri="{FF2B5EF4-FFF2-40B4-BE49-F238E27FC236}">
                  <a16:creationId xmlns:a16="http://schemas.microsoft.com/office/drawing/2014/main" id="{7062EBDD-0ACB-0256-FF50-17617071B8D7}"/>
                </a:ext>
              </a:extLst>
            </p:cNvPr>
            <p:cNvGrpSpPr/>
            <p:nvPr/>
          </p:nvGrpSpPr>
          <p:grpSpPr>
            <a:xfrm>
              <a:off x="4758220" y="5427363"/>
              <a:ext cx="3104799" cy="362071"/>
              <a:chOff x="6444018" y="2485163"/>
              <a:chExt cx="4369770" cy="393947"/>
            </a:xfrm>
          </p:grpSpPr>
          <p:cxnSp>
            <p:nvCxnSpPr>
              <p:cNvPr id="77" name="Straight Arrow Connector 76">
                <a:extLst>
                  <a:ext uri="{FF2B5EF4-FFF2-40B4-BE49-F238E27FC236}">
                    <a16:creationId xmlns:a16="http://schemas.microsoft.com/office/drawing/2014/main" id="{4F732CFB-E0E1-291E-E721-AD6378F34F00}"/>
                  </a:ext>
                </a:extLst>
              </p:cNvPr>
              <p:cNvCxnSpPr>
                <a:cxnSpLocks/>
              </p:cNvCxnSpPr>
              <p:nvPr/>
            </p:nvCxnSpPr>
            <p:spPr>
              <a:xfrm>
                <a:off x="8997176" y="2864692"/>
                <a:ext cx="1816612" cy="14418"/>
              </a:xfrm>
              <a:prstGeom prst="straightConnector1">
                <a:avLst/>
              </a:prstGeom>
              <a:ln w="76200">
                <a:solidFill>
                  <a:schemeClr val="accent5">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EEDE4CAE-BF5E-9501-FA93-E2028B119A3C}"/>
                  </a:ext>
                </a:extLst>
              </p:cNvPr>
              <p:cNvSpPr txBox="1"/>
              <p:nvPr/>
            </p:nvSpPr>
            <p:spPr>
              <a:xfrm>
                <a:off x="6444018" y="2485163"/>
                <a:ext cx="2345966" cy="334873"/>
              </a:xfrm>
              <a:prstGeom prst="rect">
                <a:avLst/>
              </a:prstGeom>
              <a:noFill/>
            </p:spPr>
            <p:txBody>
              <a:bodyPr wrap="square" rtlCol="0">
                <a:spAutoFit/>
              </a:bodyPr>
              <a:lstStyle/>
              <a:p>
                <a:pPr algn="ctr"/>
                <a:r>
                  <a:rPr lang="en-US" sz="1400" b="1" dirty="0">
                    <a:solidFill>
                      <a:srgbClr val="FFFF00"/>
                    </a:solidFill>
                  </a:rPr>
                  <a:t>MERCANTALISM</a:t>
                </a:r>
              </a:p>
            </p:txBody>
          </p:sp>
        </p:grpSp>
        <p:cxnSp>
          <p:nvCxnSpPr>
            <p:cNvPr id="106" name="Straight Connector 105">
              <a:extLst>
                <a:ext uri="{FF2B5EF4-FFF2-40B4-BE49-F238E27FC236}">
                  <a16:creationId xmlns:a16="http://schemas.microsoft.com/office/drawing/2014/main" id="{7A2F17B4-E762-064E-6CC9-BD29F6E453EF}"/>
                </a:ext>
              </a:extLst>
            </p:cNvPr>
            <p:cNvCxnSpPr>
              <a:cxnSpLocks/>
            </p:cNvCxnSpPr>
            <p:nvPr/>
          </p:nvCxnSpPr>
          <p:spPr>
            <a:xfrm flipH="1">
              <a:off x="3125292" y="5779806"/>
              <a:ext cx="3589326" cy="0"/>
            </a:xfrm>
            <a:prstGeom prst="line">
              <a:avLst/>
            </a:prstGeom>
            <a:ln w="762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1F63F63-E895-643A-EB29-3D8A2FC5D4F4}"/>
                </a:ext>
              </a:extLst>
            </p:cNvPr>
            <p:cNvCxnSpPr>
              <a:cxnSpLocks/>
            </p:cNvCxnSpPr>
            <p:nvPr/>
          </p:nvCxnSpPr>
          <p:spPr>
            <a:xfrm flipH="1">
              <a:off x="1697499" y="5775040"/>
              <a:ext cx="1451853" cy="0"/>
            </a:xfrm>
            <a:prstGeom prst="line">
              <a:avLst/>
            </a:prstGeom>
            <a:ln w="76200">
              <a:solidFill>
                <a:schemeClr val="accent5">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97E40714-4D6C-6710-6F4D-35CDF92AD816}"/>
              </a:ext>
            </a:extLst>
          </p:cNvPr>
          <p:cNvSpPr txBox="1"/>
          <p:nvPr/>
        </p:nvSpPr>
        <p:spPr>
          <a:xfrm>
            <a:off x="5608162" y="1283758"/>
            <a:ext cx="2339938" cy="307777"/>
          </a:xfrm>
          <a:prstGeom prst="rect">
            <a:avLst/>
          </a:prstGeom>
          <a:noFill/>
        </p:spPr>
        <p:txBody>
          <a:bodyPr wrap="square" rtlCol="0">
            <a:spAutoFit/>
          </a:bodyPr>
          <a:lstStyle/>
          <a:p>
            <a:pPr algn="ctr"/>
            <a:r>
              <a:rPr lang="en-US" sz="1400" b="1" dirty="0">
                <a:solidFill>
                  <a:srgbClr val="C00000"/>
                </a:solidFill>
              </a:rPr>
              <a:t>BATTLE OF PLASEY</a:t>
            </a:r>
          </a:p>
        </p:txBody>
      </p:sp>
    </p:spTree>
    <p:extLst>
      <p:ext uri="{BB962C8B-B14F-4D97-AF65-F5344CB8AC3E}">
        <p14:creationId xmlns:p14="http://schemas.microsoft.com/office/powerpoint/2010/main" val="413300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1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88" grpId="0"/>
      <p:bldP spid="112" grpId="0"/>
      <p:bldP spid="11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3831770"/>
            <a:ext cx="12192000" cy="885373"/>
          </a:xfrm>
          <a:solidFill>
            <a:schemeClr val="bg1"/>
          </a:solidFill>
        </p:spPr>
        <p:txBody>
          <a:bodyPr>
            <a:normAutofit/>
          </a:bodyPr>
          <a:lstStyle/>
          <a:p>
            <a:pPr marL="187325"/>
            <a:r>
              <a:rPr lang="en-US" sz="3600" dirty="0">
                <a:solidFill>
                  <a:schemeClr val="accent6">
                    <a:lumMod val="50000"/>
                  </a:schemeClr>
                </a:solidFill>
                <a:latin typeface="Trebuchet MS" panose="020B0703020202090204" pitchFamily="34" charset="0"/>
              </a:rPr>
              <a:t> Thank You</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8351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Feudalism (in Europe) . . . 1</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1141060"/>
            <a:ext cx="11646327" cy="5693423"/>
          </a:xfrm>
        </p:spPr>
        <p:txBody>
          <a:bodyPr>
            <a:normAutofit/>
          </a:bodyPr>
          <a:lstStyle/>
          <a:p>
            <a:pPr marL="0" indent="0">
              <a:lnSpc>
                <a:spcPct val="140000"/>
              </a:lnSpc>
              <a:spcBef>
                <a:spcPts val="0"/>
              </a:spcBef>
              <a:spcAft>
                <a:spcPts val="1000"/>
              </a:spcAft>
              <a:buNone/>
            </a:pPr>
            <a:r>
              <a:rPr lang="en-IN" sz="1800" b="1" dirty="0">
                <a:solidFill>
                  <a:srgbClr val="FFFF00"/>
                </a:solidFill>
              </a:rPr>
              <a:t>Socio-Economic-Political </a:t>
            </a:r>
            <a:r>
              <a:rPr lang="en-IN" sz="1800" b="1" dirty="0">
                <a:solidFill>
                  <a:srgbClr val="FF8B2A"/>
                </a:solidFill>
              </a:rPr>
              <a:t>Organization of Society </a:t>
            </a:r>
            <a:r>
              <a:rPr lang="en-IN" sz="1800" b="1" dirty="0">
                <a:solidFill>
                  <a:schemeClr val="bg1"/>
                </a:solidFill>
              </a:rPr>
              <a:t>in</a:t>
            </a:r>
            <a:r>
              <a:rPr lang="en-IN" sz="1800" b="1" dirty="0">
                <a:solidFill>
                  <a:srgbClr val="FFC000"/>
                </a:solidFill>
              </a:rPr>
              <a:t> Europe </a:t>
            </a:r>
            <a:r>
              <a:rPr lang="en-IN" sz="1800" b="1" dirty="0">
                <a:solidFill>
                  <a:srgbClr val="FFFF00"/>
                </a:solidFill>
              </a:rPr>
              <a:t>(</a:t>
            </a:r>
            <a:r>
              <a:rPr lang="en-IN" sz="1800" dirty="0">
                <a:solidFill>
                  <a:schemeClr val="bg1"/>
                </a:solidFill>
              </a:rPr>
              <a:t>and</a:t>
            </a:r>
            <a:r>
              <a:rPr lang="en-IN" sz="1800" b="1" dirty="0">
                <a:solidFill>
                  <a:srgbClr val="FFFF00"/>
                </a:solidFill>
              </a:rPr>
              <a:t> </a:t>
            </a:r>
            <a:r>
              <a:rPr lang="en-IN" sz="1800" b="1" dirty="0">
                <a:solidFill>
                  <a:srgbClr val="FFC000"/>
                </a:solidFill>
              </a:rPr>
              <a:t>most of the world</a:t>
            </a:r>
            <a:r>
              <a:rPr lang="en-IN" sz="1800" b="1" dirty="0">
                <a:solidFill>
                  <a:srgbClr val="FFFF00"/>
                </a:solidFill>
              </a:rPr>
              <a:t>) before </a:t>
            </a:r>
            <a:r>
              <a:rPr lang="en-IN" sz="1800" b="1" dirty="0">
                <a:solidFill>
                  <a:srgbClr val="FFC000"/>
                </a:solidFill>
              </a:rPr>
              <a:t>mid-1700s</a:t>
            </a:r>
          </a:p>
          <a:p>
            <a:pPr>
              <a:lnSpc>
                <a:spcPct val="140000"/>
              </a:lnSpc>
              <a:spcBef>
                <a:spcPts val="0"/>
              </a:spcBef>
              <a:spcAft>
                <a:spcPts val="1000"/>
              </a:spcAft>
            </a:pPr>
            <a:r>
              <a:rPr lang="en-IN" sz="1800" dirty="0">
                <a:solidFill>
                  <a:srgbClr val="FFFF00"/>
                </a:solidFill>
              </a:rPr>
              <a:t>Most people </a:t>
            </a:r>
            <a:r>
              <a:rPr lang="en-IN" sz="1800" b="1" i="1" dirty="0">
                <a:solidFill>
                  <a:schemeClr val="bg1"/>
                </a:solidFill>
              </a:rPr>
              <a:t>lived in </a:t>
            </a:r>
            <a:r>
              <a:rPr lang="en-IN" sz="1800" dirty="0">
                <a:solidFill>
                  <a:srgbClr val="FFC000"/>
                </a:solidFill>
              </a:rPr>
              <a:t>rural areas</a:t>
            </a:r>
            <a:r>
              <a:rPr lang="en-IN" sz="1800" dirty="0">
                <a:solidFill>
                  <a:schemeClr val="bg1"/>
                </a:solidFill>
              </a:rPr>
              <a:t>, </a:t>
            </a:r>
          </a:p>
          <a:p>
            <a:pPr marL="400050" indent="-171450">
              <a:lnSpc>
                <a:spcPct val="140000"/>
              </a:lnSpc>
              <a:spcBef>
                <a:spcPts val="0"/>
              </a:spcBef>
              <a:spcAft>
                <a:spcPts val="1000"/>
              </a:spcAft>
            </a:pPr>
            <a:r>
              <a:rPr lang="en-IN" sz="1800" b="1" dirty="0">
                <a:solidFill>
                  <a:srgbClr val="FFFF00"/>
                </a:solidFill>
              </a:rPr>
              <a:t>Social Dimension</a:t>
            </a:r>
            <a:r>
              <a:rPr lang="en-IN" sz="1800" dirty="0">
                <a:solidFill>
                  <a:schemeClr val="bg1"/>
                </a:solidFill>
              </a:rPr>
              <a:t>: In</a:t>
            </a:r>
            <a:r>
              <a:rPr lang="en-IN" sz="1800" b="1" i="1" dirty="0">
                <a:solidFill>
                  <a:schemeClr val="bg1"/>
                </a:solidFill>
              </a:rPr>
              <a:t> large size families </a:t>
            </a:r>
            <a:r>
              <a:rPr lang="en-IN" sz="1800" dirty="0">
                <a:solidFill>
                  <a:schemeClr val="bg1"/>
                </a:solidFill>
              </a:rPr>
              <a:t>and</a:t>
            </a:r>
            <a:r>
              <a:rPr lang="en-IN" sz="1800" b="1" i="1" dirty="0">
                <a:solidFill>
                  <a:schemeClr val="bg1"/>
                </a:solidFill>
              </a:rPr>
              <a:t> clans and under </a:t>
            </a:r>
            <a:r>
              <a:rPr lang="en-IN" sz="1800" b="1" i="1" dirty="0">
                <a:solidFill>
                  <a:schemeClr val="accent2"/>
                </a:solidFill>
              </a:rPr>
              <a:t>social customs</a:t>
            </a:r>
            <a:r>
              <a:rPr lang="en-IN" sz="1800" dirty="0">
                <a:solidFill>
                  <a:schemeClr val="bg1"/>
                </a:solidFill>
              </a:rPr>
              <a:t>/ </a:t>
            </a:r>
            <a:r>
              <a:rPr lang="en-IN" sz="1800" b="1" i="1" dirty="0">
                <a:solidFill>
                  <a:schemeClr val="accent2"/>
                </a:solidFill>
              </a:rPr>
              <a:t>religious beliefs </a:t>
            </a:r>
            <a:r>
              <a:rPr lang="en-IN" sz="1800" dirty="0">
                <a:solidFill>
                  <a:schemeClr val="bg1"/>
                </a:solidFill>
              </a:rPr>
              <a:t>strictly controlled by the </a:t>
            </a:r>
            <a:r>
              <a:rPr lang="en-IN" sz="1800" b="1" i="1" dirty="0">
                <a:solidFill>
                  <a:srgbClr val="FFFF00"/>
                </a:solidFill>
              </a:rPr>
              <a:t>Church</a:t>
            </a:r>
            <a:endParaRPr lang="en-IN" sz="1800" b="1" i="1" dirty="0">
              <a:solidFill>
                <a:schemeClr val="bg1"/>
              </a:solidFill>
            </a:endParaRPr>
          </a:p>
          <a:p>
            <a:pPr marL="400050" indent="-171450">
              <a:lnSpc>
                <a:spcPct val="140000"/>
              </a:lnSpc>
              <a:spcBef>
                <a:spcPts val="0"/>
              </a:spcBef>
              <a:spcAft>
                <a:spcPts val="1000"/>
              </a:spcAft>
            </a:pPr>
            <a:r>
              <a:rPr lang="en-IN" sz="1800" b="1" dirty="0">
                <a:solidFill>
                  <a:srgbClr val="FFFF00"/>
                </a:solidFill>
              </a:rPr>
              <a:t>Political Dimension : </a:t>
            </a:r>
            <a:r>
              <a:rPr lang="en-IN" sz="1800" b="1" dirty="0">
                <a:solidFill>
                  <a:srgbClr val="FF8B2A"/>
                </a:solidFill>
              </a:rPr>
              <a:t>Repressive</a:t>
            </a:r>
            <a:r>
              <a:rPr lang="en-IN" sz="1800" b="1" dirty="0">
                <a:solidFill>
                  <a:srgbClr val="FFFF00"/>
                </a:solidFill>
              </a:rPr>
              <a:t> </a:t>
            </a:r>
            <a:r>
              <a:rPr lang="en-IN" sz="1800" b="1" dirty="0">
                <a:solidFill>
                  <a:srgbClr val="FF8B2A"/>
                </a:solidFill>
              </a:rPr>
              <a:t>political control </a:t>
            </a:r>
            <a:r>
              <a:rPr lang="en-IN" sz="1800" dirty="0">
                <a:solidFill>
                  <a:schemeClr val="bg1"/>
                </a:solidFill>
              </a:rPr>
              <a:t>and</a:t>
            </a:r>
            <a:r>
              <a:rPr lang="en-IN" sz="1800" b="1" dirty="0">
                <a:solidFill>
                  <a:srgbClr val="FFFF00"/>
                </a:solidFill>
              </a:rPr>
              <a:t> </a:t>
            </a:r>
            <a:r>
              <a:rPr lang="en-IN" sz="1800" b="1" dirty="0">
                <a:solidFill>
                  <a:srgbClr val="FF8B2A"/>
                </a:solidFill>
              </a:rPr>
              <a:t>regulation</a:t>
            </a:r>
            <a:r>
              <a:rPr lang="en-IN" sz="1800" b="1" dirty="0">
                <a:solidFill>
                  <a:srgbClr val="FFFF00"/>
                </a:solidFill>
              </a:rPr>
              <a:t> </a:t>
            </a:r>
            <a:r>
              <a:rPr lang="en-IN" sz="1800" dirty="0">
                <a:solidFill>
                  <a:schemeClr val="bg1"/>
                </a:solidFill>
              </a:rPr>
              <a:t>by </a:t>
            </a:r>
            <a:r>
              <a:rPr lang="en-IN" sz="1800" b="1" dirty="0">
                <a:solidFill>
                  <a:schemeClr val="bg1"/>
                </a:solidFill>
              </a:rPr>
              <a:t>Kings </a:t>
            </a:r>
            <a:r>
              <a:rPr lang="en-IN" sz="1800" dirty="0">
                <a:solidFill>
                  <a:schemeClr val="bg1"/>
                </a:solidFill>
              </a:rPr>
              <a:t>and</a:t>
            </a:r>
            <a:r>
              <a:rPr lang="en-IN" sz="1800" b="1" dirty="0">
                <a:solidFill>
                  <a:schemeClr val="bg1"/>
                </a:solidFill>
              </a:rPr>
              <a:t> Overlords</a:t>
            </a:r>
          </a:p>
          <a:p>
            <a:pPr marL="400050" indent="-171450">
              <a:lnSpc>
                <a:spcPct val="140000"/>
              </a:lnSpc>
              <a:spcBef>
                <a:spcPts val="0"/>
              </a:spcBef>
              <a:spcAft>
                <a:spcPts val="1000"/>
              </a:spcAft>
            </a:pPr>
            <a:r>
              <a:rPr lang="en-IN" sz="1800" b="1" dirty="0">
                <a:solidFill>
                  <a:srgbClr val="FFFF00"/>
                </a:solidFill>
              </a:rPr>
              <a:t>Technological Dimension </a:t>
            </a:r>
            <a:r>
              <a:rPr lang="en-IN" sz="1800" dirty="0">
                <a:solidFill>
                  <a:schemeClr val="bg1"/>
                </a:solidFill>
              </a:rPr>
              <a:t>: Use of </a:t>
            </a:r>
            <a:r>
              <a:rPr lang="en-IN" sz="1800" dirty="0">
                <a:solidFill>
                  <a:srgbClr val="FFC000"/>
                </a:solidFill>
              </a:rPr>
              <a:t>primitive tools </a:t>
            </a:r>
            <a:r>
              <a:rPr lang="en-IN" sz="1800" dirty="0">
                <a:solidFill>
                  <a:schemeClr val="bg1"/>
                </a:solidFill>
              </a:rPr>
              <a:t>and</a:t>
            </a:r>
            <a:r>
              <a:rPr lang="en-IN" sz="1800" dirty="0">
                <a:solidFill>
                  <a:srgbClr val="FFC000"/>
                </a:solidFill>
              </a:rPr>
              <a:t> technologies </a:t>
            </a:r>
            <a:r>
              <a:rPr lang="en-IN" sz="1800" dirty="0">
                <a:solidFill>
                  <a:schemeClr val="bg1"/>
                </a:solidFill>
              </a:rPr>
              <a:t>for</a:t>
            </a:r>
            <a:r>
              <a:rPr lang="en-IN" sz="1800" dirty="0">
                <a:solidFill>
                  <a:srgbClr val="FFC000"/>
                </a:solidFill>
              </a:rPr>
              <a:t> </a:t>
            </a:r>
            <a:r>
              <a:rPr lang="en-IN" sz="1800" dirty="0">
                <a:solidFill>
                  <a:srgbClr val="FF8B2A"/>
                </a:solidFill>
              </a:rPr>
              <a:t>artisanal scale production </a:t>
            </a:r>
            <a:r>
              <a:rPr lang="en-IN" sz="1800" dirty="0">
                <a:solidFill>
                  <a:schemeClr val="bg1"/>
                </a:solidFill>
              </a:rPr>
              <a:t>in </a:t>
            </a:r>
            <a:r>
              <a:rPr lang="en-IN" sz="1800" dirty="0">
                <a:solidFill>
                  <a:srgbClr val="FF8B2A"/>
                </a:solidFill>
              </a:rPr>
              <a:t>small workshops</a:t>
            </a:r>
            <a:r>
              <a:rPr lang="en-IN" sz="1800" dirty="0">
                <a:solidFill>
                  <a:srgbClr val="FFC000"/>
                </a:solidFill>
              </a:rPr>
              <a:t>.</a:t>
            </a:r>
            <a:endParaRPr lang="en-IN" sz="1800" b="1" dirty="0">
              <a:solidFill>
                <a:srgbClr val="FFFF00"/>
              </a:solidFill>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279187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Feudalism (in Europe) . .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1141060"/>
            <a:ext cx="11646327" cy="5693423"/>
          </a:xfrm>
        </p:spPr>
        <p:txBody>
          <a:bodyPr>
            <a:normAutofit/>
          </a:bodyPr>
          <a:lstStyle/>
          <a:p>
            <a:pPr marL="0" indent="0">
              <a:lnSpc>
                <a:spcPct val="140000"/>
              </a:lnSpc>
              <a:spcBef>
                <a:spcPts val="0"/>
              </a:spcBef>
              <a:spcAft>
                <a:spcPts val="1000"/>
              </a:spcAft>
              <a:buNone/>
            </a:pPr>
            <a:r>
              <a:rPr lang="en-IN" sz="1800" b="1" dirty="0">
                <a:solidFill>
                  <a:srgbClr val="FFFF00"/>
                </a:solidFill>
              </a:rPr>
              <a:t>Socio-Economic-Political </a:t>
            </a:r>
            <a:r>
              <a:rPr lang="en-IN" sz="1800" b="1" dirty="0">
                <a:solidFill>
                  <a:srgbClr val="FF8B2A"/>
                </a:solidFill>
              </a:rPr>
              <a:t>Organization of Society </a:t>
            </a:r>
            <a:r>
              <a:rPr lang="en-IN" sz="1800" b="1" dirty="0">
                <a:solidFill>
                  <a:schemeClr val="bg1"/>
                </a:solidFill>
              </a:rPr>
              <a:t>in</a:t>
            </a:r>
            <a:r>
              <a:rPr lang="en-IN" sz="1800" b="1" dirty="0">
                <a:solidFill>
                  <a:srgbClr val="FFC000"/>
                </a:solidFill>
              </a:rPr>
              <a:t> Europe </a:t>
            </a:r>
            <a:r>
              <a:rPr lang="en-IN" sz="1800" b="1" dirty="0">
                <a:solidFill>
                  <a:srgbClr val="FFFF00"/>
                </a:solidFill>
              </a:rPr>
              <a:t>(</a:t>
            </a:r>
            <a:r>
              <a:rPr lang="en-IN" sz="1800" dirty="0">
                <a:solidFill>
                  <a:schemeClr val="bg1"/>
                </a:solidFill>
              </a:rPr>
              <a:t>and</a:t>
            </a:r>
            <a:r>
              <a:rPr lang="en-IN" sz="1800" b="1" dirty="0">
                <a:solidFill>
                  <a:srgbClr val="FFFF00"/>
                </a:solidFill>
              </a:rPr>
              <a:t> </a:t>
            </a:r>
            <a:r>
              <a:rPr lang="en-IN" sz="1800" b="1" dirty="0">
                <a:solidFill>
                  <a:srgbClr val="FFC000"/>
                </a:solidFill>
              </a:rPr>
              <a:t>most of the world</a:t>
            </a:r>
            <a:r>
              <a:rPr lang="en-IN" sz="1800" b="1" dirty="0">
                <a:solidFill>
                  <a:srgbClr val="FFFF00"/>
                </a:solidFill>
              </a:rPr>
              <a:t>) before the </a:t>
            </a:r>
            <a:r>
              <a:rPr lang="en-IN" sz="1800" b="1" dirty="0">
                <a:solidFill>
                  <a:srgbClr val="FFC000"/>
                </a:solidFill>
              </a:rPr>
              <a:t>mid-1700s</a:t>
            </a:r>
          </a:p>
          <a:p>
            <a:pPr marL="400050" indent="-171450">
              <a:lnSpc>
                <a:spcPct val="140000"/>
              </a:lnSpc>
              <a:spcBef>
                <a:spcPts val="0"/>
              </a:spcBef>
              <a:spcAft>
                <a:spcPts val="1000"/>
              </a:spcAft>
            </a:pPr>
            <a:r>
              <a:rPr lang="en-IN" sz="1800" b="1" dirty="0">
                <a:solidFill>
                  <a:srgbClr val="FFFF00"/>
                </a:solidFill>
              </a:rPr>
              <a:t>Economic Dimension</a:t>
            </a:r>
            <a:r>
              <a:rPr lang="en-IN" sz="1800" b="1" i="1" dirty="0">
                <a:solidFill>
                  <a:schemeClr val="bg1"/>
                </a:solidFill>
              </a:rPr>
              <a:t>: Reliance mainly on </a:t>
            </a:r>
            <a:r>
              <a:rPr lang="en-IN" sz="1800" dirty="0">
                <a:solidFill>
                  <a:srgbClr val="00B0F0"/>
                </a:solidFill>
              </a:rPr>
              <a:t>subsistence</a:t>
            </a:r>
            <a:r>
              <a:rPr lang="en-IN" sz="1800" dirty="0">
                <a:solidFill>
                  <a:srgbClr val="FFC000"/>
                </a:solidFill>
              </a:rPr>
              <a:t> agricultural production </a:t>
            </a:r>
            <a:r>
              <a:rPr lang="en-IN" sz="1800" dirty="0">
                <a:solidFill>
                  <a:schemeClr val="bg1"/>
                </a:solidFill>
              </a:rPr>
              <a:t>as</a:t>
            </a:r>
            <a:r>
              <a:rPr lang="en-IN" sz="1800" dirty="0">
                <a:solidFill>
                  <a:srgbClr val="FFC000"/>
                </a:solidFill>
              </a:rPr>
              <a:t> </a:t>
            </a:r>
            <a:r>
              <a:rPr lang="en-IN" sz="1800" dirty="0">
                <a:solidFill>
                  <a:schemeClr val="accent6">
                    <a:lumMod val="60000"/>
                    <a:lumOff val="40000"/>
                  </a:schemeClr>
                </a:solidFill>
              </a:rPr>
              <a:t>farmers</a:t>
            </a:r>
            <a:r>
              <a:rPr lang="en-IN" sz="1800" dirty="0">
                <a:solidFill>
                  <a:srgbClr val="FFC000"/>
                </a:solidFill>
              </a:rPr>
              <a:t> </a:t>
            </a:r>
            <a:r>
              <a:rPr lang="en-IN" sz="1800" dirty="0">
                <a:solidFill>
                  <a:schemeClr val="bg1"/>
                </a:solidFill>
              </a:rPr>
              <a:t>and</a:t>
            </a:r>
            <a:r>
              <a:rPr lang="en-IN" sz="1800" dirty="0">
                <a:solidFill>
                  <a:srgbClr val="FFC000"/>
                </a:solidFill>
              </a:rPr>
              <a:t> </a:t>
            </a:r>
            <a:r>
              <a:rPr lang="en-IN" sz="1800" dirty="0" err="1">
                <a:solidFill>
                  <a:srgbClr val="00B0F0"/>
                </a:solidFill>
              </a:rPr>
              <a:t>laborers</a:t>
            </a:r>
            <a:r>
              <a:rPr lang="en-IN" sz="1800" dirty="0">
                <a:solidFill>
                  <a:schemeClr val="bg1"/>
                </a:solidFill>
              </a:rPr>
              <a:t>, </a:t>
            </a:r>
          </a:p>
          <a:p>
            <a:pPr marL="2230438" indent="-177800">
              <a:lnSpc>
                <a:spcPct val="140000"/>
              </a:lnSpc>
              <a:spcBef>
                <a:spcPts val="0"/>
              </a:spcBef>
              <a:spcAft>
                <a:spcPts val="1000"/>
              </a:spcAft>
            </a:pPr>
            <a:r>
              <a:rPr lang="en-IN" sz="1800" dirty="0">
                <a:solidFill>
                  <a:schemeClr val="bg1"/>
                </a:solidFill>
              </a:rPr>
              <a:t>which was </a:t>
            </a:r>
            <a:r>
              <a:rPr lang="en-IN" sz="1800" b="1" i="1" dirty="0">
                <a:solidFill>
                  <a:schemeClr val="bg1"/>
                </a:solidFill>
              </a:rPr>
              <a:t>heavily taxed </a:t>
            </a:r>
            <a:r>
              <a:rPr lang="en-IN" sz="1800" dirty="0">
                <a:solidFill>
                  <a:schemeClr val="bg1"/>
                </a:solidFill>
              </a:rPr>
              <a:t>by </a:t>
            </a:r>
            <a:r>
              <a:rPr lang="en-IN" sz="1800" dirty="0">
                <a:solidFill>
                  <a:srgbClr val="FFC000"/>
                </a:solidFill>
              </a:rPr>
              <a:t>Feudal lords </a:t>
            </a:r>
            <a:r>
              <a:rPr lang="en-IN" sz="1800" dirty="0">
                <a:solidFill>
                  <a:schemeClr val="bg1"/>
                </a:solidFill>
              </a:rPr>
              <a:t>and </a:t>
            </a:r>
            <a:r>
              <a:rPr lang="en-IN" sz="1800" dirty="0">
                <a:solidFill>
                  <a:srgbClr val="FFC000"/>
                </a:solidFill>
              </a:rPr>
              <a:t>Kings</a:t>
            </a:r>
          </a:p>
          <a:p>
            <a:pPr marL="982663" indent="-261938">
              <a:lnSpc>
                <a:spcPct val="140000"/>
              </a:lnSpc>
              <a:spcBef>
                <a:spcPts val="0"/>
              </a:spcBef>
              <a:spcAft>
                <a:spcPts val="1000"/>
              </a:spcAft>
              <a:tabLst>
                <a:tab pos="571500" algn="l"/>
              </a:tabLst>
            </a:pPr>
            <a:r>
              <a:rPr lang="en-IN" sz="1800" b="1" dirty="0">
                <a:solidFill>
                  <a:srgbClr val="FFC000"/>
                </a:solidFill>
              </a:rPr>
              <a:t>Manufacturing</a:t>
            </a:r>
            <a:r>
              <a:rPr lang="en-IN" sz="1800" dirty="0">
                <a:solidFill>
                  <a:schemeClr val="bg1"/>
                </a:solidFill>
              </a:rPr>
              <a:t>: Some people </a:t>
            </a:r>
            <a:r>
              <a:rPr lang="en-IN" sz="1800" b="1" i="1" dirty="0">
                <a:solidFill>
                  <a:schemeClr val="bg1"/>
                </a:solidFill>
              </a:rPr>
              <a:t>produced </a:t>
            </a:r>
            <a:r>
              <a:rPr lang="en-IN" sz="1800" dirty="0">
                <a:solidFill>
                  <a:srgbClr val="FFC000"/>
                </a:solidFill>
              </a:rPr>
              <a:t>manufactured goods </a:t>
            </a:r>
          </a:p>
          <a:p>
            <a:pPr marL="1423988" indent="-354013">
              <a:lnSpc>
                <a:spcPct val="140000"/>
              </a:lnSpc>
              <a:spcBef>
                <a:spcPts val="0"/>
              </a:spcBef>
              <a:spcAft>
                <a:spcPts val="1000"/>
              </a:spcAft>
              <a:tabLst>
                <a:tab pos="571500" algn="l"/>
              </a:tabLst>
            </a:pPr>
            <a:r>
              <a:rPr lang="en-IN" sz="1800" dirty="0">
                <a:solidFill>
                  <a:schemeClr val="bg1"/>
                </a:solidFill>
              </a:rPr>
              <a:t>at an </a:t>
            </a:r>
            <a:r>
              <a:rPr lang="en-IN" sz="1800" dirty="0">
                <a:solidFill>
                  <a:srgbClr val="FFC000"/>
                </a:solidFill>
              </a:rPr>
              <a:t>artisanal scale</a:t>
            </a:r>
            <a:r>
              <a:rPr lang="en-IN" sz="1800" dirty="0">
                <a:solidFill>
                  <a:schemeClr val="bg1"/>
                </a:solidFill>
              </a:rPr>
              <a:t> in </a:t>
            </a:r>
            <a:r>
              <a:rPr lang="en-IN" sz="1800" dirty="0">
                <a:solidFill>
                  <a:srgbClr val="FFC000"/>
                </a:solidFill>
              </a:rPr>
              <a:t>small, house-based workshops, </a:t>
            </a:r>
          </a:p>
          <a:p>
            <a:pPr marL="1423988" indent="-354013">
              <a:lnSpc>
                <a:spcPct val="140000"/>
              </a:lnSpc>
              <a:spcBef>
                <a:spcPts val="0"/>
              </a:spcBef>
              <a:spcAft>
                <a:spcPts val="1000"/>
              </a:spcAft>
              <a:tabLst>
                <a:tab pos="571500" algn="l"/>
              </a:tabLst>
            </a:pPr>
            <a:r>
              <a:rPr lang="en-IN" sz="1800" dirty="0">
                <a:solidFill>
                  <a:srgbClr val="FFC000"/>
                </a:solidFill>
              </a:rPr>
              <a:t>using primitive tools and technologies</a:t>
            </a:r>
            <a:r>
              <a:rPr lang="en-IN" sz="1800" dirty="0">
                <a:solidFill>
                  <a:schemeClr val="bg1"/>
                </a:solidFill>
              </a:rPr>
              <a:t>.  </a:t>
            </a:r>
          </a:p>
          <a:p>
            <a:pPr marL="1423988" indent="-354013">
              <a:lnSpc>
                <a:spcPct val="140000"/>
              </a:lnSpc>
              <a:spcBef>
                <a:spcPts val="0"/>
              </a:spcBef>
              <a:spcAft>
                <a:spcPts val="1000"/>
              </a:spcAft>
              <a:tabLst>
                <a:tab pos="571500" algn="l"/>
              </a:tabLst>
            </a:pPr>
            <a:r>
              <a:rPr lang="en-IN" sz="1800" dirty="0">
                <a:solidFill>
                  <a:schemeClr val="bg1"/>
                </a:solidFill>
              </a:rPr>
              <a:t>These were </a:t>
            </a:r>
            <a:r>
              <a:rPr lang="en-IN" sz="1800" dirty="0">
                <a:solidFill>
                  <a:srgbClr val="FFC000"/>
                </a:solidFill>
              </a:rPr>
              <a:t>operations</a:t>
            </a:r>
            <a:r>
              <a:rPr lang="en-IN" sz="1800" dirty="0">
                <a:solidFill>
                  <a:schemeClr val="bg1"/>
                </a:solidFill>
              </a:rPr>
              <a:t> of </a:t>
            </a:r>
            <a:r>
              <a:rPr lang="en-IN" sz="1800" dirty="0">
                <a:solidFill>
                  <a:srgbClr val="00B0F0"/>
                </a:solidFill>
              </a:rPr>
              <a:t>large families</a:t>
            </a:r>
            <a:r>
              <a:rPr lang="en-IN" sz="1800" dirty="0">
                <a:solidFill>
                  <a:schemeClr val="bg1"/>
                </a:solidFill>
              </a:rPr>
              <a:t>. </a:t>
            </a:r>
          </a:p>
          <a:p>
            <a:pPr marL="982663" indent="-217488">
              <a:lnSpc>
                <a:spcPct val="140000"/>
              </a:lnSpc>
              <a:spcBef>
                <a:spcPts val="0"/>
              </a:spcBef>
              <a:spcAft>
                <a:spcPts val="1000"/>
              </a:spcAft>
            </a:pPr>
            <a:r>
              <a:rPr lang="en-IN" sz="1800" dirty="0">
                <a:solidFill>
                  <a:srgbClr val="FFFF00"/>
                </a:solidFill>
              </a:rPr>
              <a:t>International trade </a:t>
            </a:r>
            <a:r>
              <a:rPr lang="en-IN" sz="1800" dirty="0">
                <a:solidFill>
                  <a:schemeClr val="bg1"/>
                </a:solidFill>
              </a:rPr>
              <a:t>existed on a </a:t>
            </a:r>
            <a:r>
              <a:rPr lang="en-IN" sz="1800" dirty="0">
                <a:solidFill>
                  <a:srgbClr val="FFC000"/>
                </a:solidFill>
              </a:rPr>
              <a:t>comparatively limited scale</a:t>
            </a:r>
            <a:r>
              <a:rPr lang="en-IN" sz="1800" dirty="0">
                <a:solidFill>
                  <a:schemeClr val="bg1"/>
                </a:solidFill>
              </a:rPr>
              <a:t>, </a:t>
            </a:r>
          </a:p>
          <a:p>
            <a:pPr marL="1292225" indent="-171450">
              <a:lnSpc>
                <a:spcPct val="140000"/>
              </a:lnSpc>
              <a:spcBef>
                <a:spcPts val="0"/>
              </a:spcBef>
              <a:spcAft>
                <a:spcPts val="1000"/>
              </a:spcAft>
            </a:pPr>
            <a:r>
              <a:rPr lang="en-IN" sz="1800" dirty="0">
                <a:solidFill>
                  <a:schemeClr val="bg1"/>
                </a:solidFill>
              </a:rPr>
              <a:t>trading </a:t>
            </a:r>
            <a:r>
              <a:rPr lang="en-IN" sz="1800" dirty="0">
                <a:solidFill>
                  <a:srgbClr val="FFC000"/>
                </a:solidFill>
              </a:rPr>
              <a:t>niche products </a:t>
            </a:r>
            <a:r>
              <a:rPr lang="en-IN" sz="1800" dirty="0">
                <a:solidFill>
                  <a:schemeClr val="bg1"/>
                </a:solidFill>
              </a:rPr>
              <a:t>such as spices, precious metals, and some luxury goods.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29993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Imperialism, Colonialism, and Mercantilism</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104707" y="1292562"/>
            <a:ext cx="3354544" cy="4272876"/>
          </a:xfrm>
        </p:spPr>
        <p:txBody>
          <a:bodyPr>
            <a:normAutofit lnSpcReduction="10000"/>
          </a:bodyPr>
          <a:lstStyle/>
          <a:p>
            <a:pPr>
              <a:lnSpc>
                <a:spcPct val="130000"/>
              </a:lnSpc>
              <a:spcBef>
                <a:spcPts val="1200"/>
              </a:spcBef>
            </a:pPr>
            <a:r>
              <a:rPr lang="en-IN" sz="1800" b="1" dirty="0">
                <a:solidFill>
                  <a:srgbClr val="FFFF00"/>
                </a:solidFill>
              </a:rPr>
              <a:t>Imperialism</a:t>
            </a:r>
            <a:r>
              <a:rPr lang="en-IN" sz="1800" dirty="0">
                <a:solidFill>
                  <a:schemeClr val="bg1"/>
                </a:solidFill>
              </a:rPr>
              <a:t> is a </a:t>
            </a:r>
            <a:r>
              <a:rPr lang="en-IN" sz="1800" dirty="0">
                <a:solidFill>
                  <a:schemeClr val="accent6">
                    <a:lumMod val="60000"/>
                    <a:lumOff val="40000"/>
                  </a:schemeClr>
                </a:solidFill>
              </a:rPr>
              <a:t>political system </a:t>
            </a:r>
            <a:r>
              <a:rPr lang="en-IN" sz="1800" dirty="0">
                <a:solidFill>
                  <a:schemeClr val="bg1"/>
                </a:solidFill>
              </a:rPr>
              <a:t>in which an </a:t>
            </a:r>
            <a:r>
              <a:rPr lang="en-IN" sz="1800" dirty="0">
                <a:solidFill>
                  <a:srgbClr val="FFBD54"/>
                </a:solidFill>
              </a:rPr>
              <a:t>imperial state </a:t>
            </a:r>
          </a:p>
          <a:p>
            <a:pPr marL="849313" indent="-266700">
              <a:lnSpc>
                <a:spcPct val="130000"/>
              </a:lnSpc>
              <a:spcBef>
                <a:spcPts val="1200"/>
              </a:spcBef>
            </a:pPr>
            <a:r>
              <a:rPr lang="en-IN" sz="1800" b="1" i="1" dirty="0">
                <a:solidFill>
                  <a:schemeClr val="bg1"/>
                </a:solidFill>
              </a:rPr>
              <a:t>exercises</a:t>
            </a:r>
            <a:r>
              <a:rPr lang="en-IN" sz="1800" dirty="0">
                <a:solidFill>
                  <a:schemeClr val="bg1"/>
                </a:solidFill>
              </a:rPr>
              <a:t> </a:t>
            </a:r>
            <a:r>
              <a:rPr lang="en-IN" sz="1800" dirty="0">
                <a:solidFill>
                  <a:srgbClr val="FFBD54"/>
                </a:solidFill>
              </a:rPr>
              <a:t>strong control </a:t>
            </a:r>
            <a:r>
              <a:rPr lang="en-IN" sz="1800" dirty="0">
                <a:solidFill>
                  <a:schemeClr val="bg1"/>
                </a:solidFill>
              </a:rPr>
              <a:t>over </a:t>
            </a:r>
            <a:r>
              <a:rPr lang="en-IN" sz="1800" dirty="0">
                <a:solidFill>
                  <a:srgbClr val="FF8B2A"/>
                </a:solidFill>
              </a:rPr>
              <a:t>territories</a:t>
            </a:r>
            <a:r>
              <a:rPr lang="en-IN" sz="1800" dirty="0">
                <a:solidFill>
                  <a:schemeClr val="bg1"/>
                </a:solidFill>
              </a:rPr>
              <a:t> </a:t>
            </a:r>
            <a:r>
              <a:rPr lang="en-IN" sz="1800" dirty="0">
                <a:solidFill>
                  <a:srgbClr val="00B0F0"/>
                </a:solidFill>
              </a:rPr>
              <a:t>beyond its initial borders</a:t>
            </a:r>
            <a:r>
              <a:rPr lang="en-IN" sz="1800" dirty="0">
                <a:solidFill>
                  <a:schemeClr val="bg1"/>
                </a:solidFill>
              </a:rPr>
              <a:t>. </a:t>
            </a:r>
          </a:p>
          <a:p>
            <a:pPr marL="546100" indent="-322263">
              <a:lnSpc>
                <a:spcPct val="130000"/>
              </a:lnSpc>
              <a:spcBef>
                <a:spcPts val="1200"/>
              </a:spcBef>
            </a:pPr>
            <a:r>
              <a:rPr lang="en-IN" sz="1800" dirty="0">
                <a:solidFill>
                  <a:schemeClr val="bg1"/>
                </a:solidFill>
              </a:rPr>
              <a:t>This </a:t>
            </a:r>
            <a:r>
              <a:rPr lang="en-IN" sz="1800" dirty="0">
                <a:solidFill>
                  <a:srgbClr val="FFBD54"/>
                </a:solidFill>
              </a:rPr>
              <a:t>control</a:t>
            </a:r>
            <a:r>
              <a:rPr lang="en-IN" sz="1800" dirty="0">
                <a:solidFill>
                  <a:schemeClr val="bg1"/>
                </a:solidFill>
              </a:rPr>
              <a:t> manifests simultaneously in </a:t>
            </a:r>
            <a:r>
              <a:rPr lang="en-IN" sz="1800" dirty="0">
                <a:solidFill>
                  <a:srgbClr val="FF8B2A"/>
                </a:solidFill>
              </a:rPr>
              <a:t>diverse manners</a:t>
            </a:r>
            <a:r>
              <a:rPr lang="en-IN" sz="1800" dirty="0">
                <a:solidFill>
                  <a:schemeClr val="bg1"/>
                </a:solidFill>
              </a:rPr>
              <a:t>, like </a:t>
            </a:r>
            <a:r>
              <a:rPr lang="en-IN" sz="1800" dirty="0">
                <a:solidFill>
                  <a:srgbClr val="FFC000"/>
                </a:solidFill>
              </a:rPr>
              <a:t>colonialism, militarism, cultural hegemony</a:t>
            </a:r>
            <a:r>
              <a:rPr lang="en-IN" sz="1800" dirty="0">
                <a:solidFill>
                  <a:schemeClr val="bg1"/>
                </a:solidFill>
              </a:rPr>
              <a:t>. </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6" name="Content Placeholder 2">
            <a:extLst>
              <a:ext uri="{FF2B5EF4-FFF2-40B4-BE49-F238E27FC236}">
                <a16:creationId xmlns:a16="http://schemas.microsoft.com/office/drawing/2014/main" id="{3E402E3F-97DF-0269-37A1-A448D2BB5C79}"/>
              </a:ext>
            </a:extLst>
          </p:cNvPr>
          <p:cNvSpPr txBox="1">
            <a:spLocks/>
          </p:cNvSpPr>
          <p:nvPr/>
        </p:nvSpPr>
        <p:spPr>
          <a:xfrm>
            <a:off x="3705235" y="1443956"/>
            <a:ext cx="3227793" cy="3938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1200"/>
              </a:spcBef>
            </a:pPr>
            <a:r>
              <a:rPr lang="en-IN" sz="1800" b="1" dirty="0">
                <a:solidFill>
                  <a:srgbClr val="FFFF00"/>
                </a:solidFill>
              </a:rPr>
              <a:t>Colonialism</a:t>
            </a:r>
            <a:r>
              <a:rPr lang="en-IN" sz="1800" b="1" dirty="0">
                <a:solidFill>
                  <a:schemeClr val="bg1"/>
                </a:solidFill>
              </a:rPr>
              <a:t> </a:t>
            </a:r>
            <a:r>
              <a:rPr lang="en-IN" sz="1800" dirty="0">
                <a:solidFill>
                  <a:schemeClr val="bg1"/>
                </a:solidFill>
              </a:rPr>
              <a:t>is an </a:t>
            </a:r>
            <a:r>
              <a:rPr lang="en-IN" sz="1800" dirty="0">
                <a:solidFill>
                  <a:schemeClr val="accent6">
                    <a:lumMod val="60000"/>
                    <a:lumOff val="40000"/>
                  </a:schemeClr>
                </a:solidFill>
              </a:rPr>
              <a:t>economic-political system </a:t>
            </a:r>
            <a:r>
              <a:rPr lang="en-IN" sz="1800" dirty="0">
                <a:solidFill>
                  <a:schemeClr val="bg1"/>
                </a:solidFill>
              </a:rPr>
              <a:t>in which a </a:t>
            </a:r>
            <a:r>
              <a:rPr lang="en-IN" sz="1800" dirty="0">
                <a:solidFill>
                  <a:srgbClr val="FFBD54"/>
                </a:solidFill>
              </a:rPr>
              <a:t>colonizing country </a:t>
            </a:r>
            <a:r>
              <a:rPr lang="en-IN" sz="1800" b="1" i="1" dirty="0">
                <a:solidFill>
                  <a:schemeClr val="bg1"/>
                </a:solidFill>
              </a:rPr>
              <a:t>conquers and rules over </a:t>
            </a:r>
            <a:r>
              <a:rPr lang="en-IN" sz="1800" dirty="0">
                <a:solidFill>
                  <a:srgbClr val="FF8B2A"/>
                </a:solidFill>
              </a:rPr>
              <a:t>other regions</a:t>
            </a:r>
            <a:r>
              <a:rPr lang="en-IN" sz="1800" dirty="0">
                <a:solidFill>
                  <a:schemeClr val="bg1"/>
                </a:solidFill>
              </a:rPr>
              <a:t>. </a:t>
            </a:r>
          </a:p>
          <a:p>
            <a:pPr marL="541338" indent="-317500">
              <a:lnSpc>
                <a:spcPct val="130000"/>
              </a:lnSpc>
              <a:spcBef>
                <a:spcPts val="1200"/>
              </a:spcBef>
            </a:pPr>
            <a:r>
              <a:rPr lang="en-IN" sz="1800" dirty="0">
                <a:solidFill>
                  <a:schemeClr val="bg1"/>
                </a:solidFill>
              </a:rPr>
              <a:t>It </a:t>
            </a:r>
            <a:r>
              <a:rPr lang="en-IN" sz="1800" b="1" i="1" dirty="0">
                <a:solidFill>
                  <a:schemeClr val="bg1"/>
                </a:solidFill>
              </a:rPr>
              <a:t>involves exploiting </a:t>
            </a:r>
            <a:r>
              <a:rPr lang="en-IN" sz="1800" dirty="0">
                <a:solidFill>
                  <a:schemeClr val="bg1"/>
                </a:solidFill>
              </a:rPr>
              <a:t>the </a:t>
            </a:r>
            <a:r>
              <a:rPr lang="en-IN" sz="1800" dirty="0">
                <a:solidFill>
                  <a:srgbClr val="FF8B2A"/>
                </a:solidFill>
              </a:rPr>
              <a:t>resources</a:t>
            </a:r>
            <a:r>
              <a:rPr lang="en-IN" sz="1800" dirty="0">
                <a:solidFill>
                  <a:schemeClr val="bg1"/>
                </a:solidFill>
              </a:rPr>
              <a:t> and </a:t>
            </a:r>
            <a:r>
              <a:rPr lang="en-IN" sz="1800" dirty="0">
                <a:solidFill>
                  <a:srgbClr val="FF8B2A"/>
                </a:solidFill>
              </a:rPr>
              <a:t>markets</a:t>
            </a:r>
            <a:r>
              <a:rPr lang="en-IN" sz="1800" dirty="0">
                <a:solidFill>
                  <a:schemeClr val="bg1"/>
                </a:solidFill>
              </a:rPr>
              <a:t> of the </a:t>
            </a:r>
            <a:r>
              <a:rPr lang="en-IN" sz="1800" dirty="0">
                <a:solidFill>
                  <a:srgbClr val="FFBD54"/>
                </a:solidFill>
              </a:rPr>
              <a:t>conquered country </a:t>
            </a:r>
            <a:r>
              <a:rPr lang="en-IN" sz="1800" dirty="0">
                <a:solidFill>
                  <a:schemeClr val="bg1"/>
                </a:solidFill>
              </a:rPr>
              <a:t>for the benefit of the conqueror.</a:t>
            </a:r>
          </a:p>
        </p:txBody>
      </p:sp>
      <p:sp>
        <p:nvSpPr>
          <p:cNvPr id="7" name="Content Placeholder 2">
            <a:extLst>
              <a:ext uri="{FF2B5EF4-FFF2-40B4-BE49-F238E27FC236}">
                <a16:creationId xmlns:a16="http://schemas.microsoft.com/office/drawing/2014/main" id="{0FABE7FD-05C9-6CC8-3F90-3FCFC4FF76AD}"/>
              </a:ext>
            </a:extLst>
          </p:cNvPr>
          <p:cNvSpPr txBox="1">
            <a:spLocks/>
          </p:cNvSpPr>
          <p:nvPr/>
        </p:nvSpPr>
        <p:spPr>
          <a:xfrm>
            <a:off x="7237141" y="1178112"/>
            <a:ext cx="4363211" cy="51334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1200"/>
              </a:spcBef>
            </a:pPr>
            <a:r>
              <a:rPr lang="en-IN" sz="1800" b="1" dirty="0">
                <a:solidFill>
                  <a:srgbClr val="FFFF00"/>
                </a:solidFill>
              </a:rPr>
              <a:t>Mercantilism</a:t>
            </a:r>
            <a:r>
              <a:rPr lang="en-IN" sz="1800" b="1" dirty="0">
                <a:solidFill>
                  <a:schemeClr val="bg1"/>
                </a:solidFill>
              </a:rPr>
              <a:t> </a:t>
            </a:r>
            <a:r>
              <a:rPr lang="en-IN" sz="1800" dirty="0">
                <a:solidFill>
                  <a:schemeClr val="bg1"/>
                </a:solidFill>
              </a:rPr>
              <a:t>is an </a:t>
            </a:r>
            <a:r>
              <a:rPr lang="en-IN" sz="1800" dirty="0">
                <a:solidFill>
                  <a:schemeClr val="accent6">
                    <a:lumMod val="60000"/>
                    <a:lumOff val="40000"/>
                  </a:schemeClr>
                </a:solidFill>
              </a:rPr>
              <a:t>economic-political system</a:t>
            </a:r>
            <a:r>
              <a:rPr lang="en-IN" sz="1800" dirty="0">
                <a:solidFill>
                  <a:schemeClr val="bg1"/>
                </a:solidFill>
              </a:rPr>
              <a:t>—a form of </a:t>
            </a:r>
            <a:r>
              <a:rPr lang="en-IN" sz="1800" dirty="0">
                <a:solidFill>
                  <a:srgbClr val="FF8B2A"/>
                </a:solidFill>
              </a:rPr>
              <a:t>economic nationalism</a:t>
            </a:r>
            <a:r>
              <a:rPr lang="en-IN" sz="1800" dirty="0">
                <a:solidFill>
                  <a:schemeClr val="bg1"/>
                </a:solidFill>
              </a:rPr>
              <a:t>—that works </a:t>
            </a:r>
          </a:p>
          <a:p>
            <a:pPr marL="627063" indent="-209550">
              <a:lnSpc>
                <a:spcPct val="130000"/>
              </a:lnSpc>
              <a:spcBef>
                <a:spcPts val="1200"/>
              </a:spcBef>
            </a:pPr>
            <a:r>
              <a:rPr lang="en-IN" sz="1800" dirty="0">
                <a:solidFill>
                  <a:schemeClr val="bg1"/>
                </a:solidFill>
              </a:rPr>
              <a:t>to </a:t>
            </a:r>
            <a:r>
              <a:rPr lang="en-IN" sz="1800" b="1" i="1" dirty="0">
                <a:solidFill>
                  <a:schemeClr val="bg1"/>
                </a:solidFill>
              </a:rPr>
              <a:t>empower</a:t>
            </a:r>
            <a:r>
              <a:rPr lang="en-IN" sz="1800" dirty="0">
                <a:solidFill>
                  <a:schemeClr val="bg1"/>
                </a:solidFill>
              </a:rPr>
              <a:t> a </a:t>
            </a:r>
            <a:r>
              <a:rPr lang="en-IN" sz="1800" dirty="0">
                <a:solidFill>
                  <a:srgbClr val="00B050"/>
                </a:solidFill>
              </a:rPr>
              <a:t>nation</a:t>
            </a:r>
            <a:r>
              <a:rPr lang="en-IN" sz="1800" dirty="0">
                <a:solidFill>
                  <a:schemeClr val="bg1"/>
                </a:solidFill>
              </a:rPr>
              <a:t> </a:t>
            </a:r>
            <a:r>
              <a:rPr lang="en-IN" sz="1800" b="1" i="1" dirty="0">
                <a:solidFill>
                  <a:schemeClr val="bg1"/>
                </a:solidFill>
              </a:rPr>
              <a:t>by acquiring </a:t>
            </a:r>
            <a:r>
              <a:rPr lang="en-IN" sz="1800" dirty="0">
                <a:solidFill>
                  <a:srgbClr val="FF8B2A"/>
                </a:solidFill>
              </a:rPr>
              <a:t>wealth</a:t>
            </a:r>
            <a:r>
              <a:rPr lang="en-IN" sz="1800" dirty="0">
                <a:solidFill>
                  <a:schemeClr val="bg1"/>
                </a:solidFill>
              </a:rPr>
              <a:t> and</a:t>
            </a:r>
            <a:r>
              <a:rPr lang="en-IN" sz="1800" dirty="0">
                <a:solidFill>
                  <a:srgbClr val="FF8B2A"/>
                </a:solidFill>
              </a:rPr>
              <a:t> resources </a:t>
            </a:r>
            <a:r>
              <a:rPr lang="en-IN" sz="1800" b="1" i="1" dirty="0">
                <a:solidFill>
                  <a:schemeClr val="bg1"/>
                </a:solidFill>
              </a:rPr>
              <a:t>while increasing </a:t>
            </a:r>
            <a:r>
              <a:rPr lang="en-IN" sz="1800" dirty="0">
                <a:solidFill>
                  <a:schemeClr val="bg1"/>
                </a:solidFill>
              </a:rPr>
              <a:t>its </a:t>
            </a:r>
            <a:r>
              <a:rPr lang="en-IN" sz="1800" dirty="0">
                <a:solidFill>
                  <a:srgbClr val="FFBD54"/>
                </a:solidFill>
              </a:rPr>
              <a:t>military</a:t>
            </a:r>
            <a:r>
              <a:rPr lang="en-IN" sz="1800" dirty="0">
                <a:solidFill>
                  <a:schemeClr val="bg1"/>
                </a:solidFill>
              </a:rPr>
              <a:t> and </a:t>
            </a:r>
            <a:r>
              <a:rPr lang="en-IN" sz="1800" dirty="0">
                <a:solidFill>
                  <a:srgbClr val="FFBD54"/>
                </a:solidFill>
              </a:rPr>
              <a:t>political power</a:t>
            </a:r>
          </a:p>
          <a:p>
            <a:pPr marL="981075" indent="-209550">
              <a:lnSpc>
                <a:spcPct val="130000"/>
              </a:lnSpc>
              <a:spcBef>
                <a:spcPts val="1200"/>
              </a:spcBef>
            </a:pPr>
            <a:r>
              <a:rPr lang="en-IN" sz="1800" b="1" i="1" dirty="0">
                <a:solidFill>
                  <a:schemeClr val="bg1"/>
                </a:solidFill>
              </a:rPr>
              <a:t>by maintaining </a:t>
            </a:r>
            <a:r>
              <a:rPr lang="en-IN" sz="1800" dirty="0">
                <a:solidFill>
                  <a:schemeClr val="bg1"/>
                </a:solidFill>
              </a:rPr>
              <a:t>a </a:t>
            </a:r>
            <a:r>
              <a:rPr lang="en-IN" sz="1800" dirty="0">
                <a:solidFill>
                  <a:srgbClr val="FFBD54"/>
                </a:solidFill>
              </a:rPr>
              <a:t>favourable trade balance. </a:t>
            </a:r>
          </a:p>
          <a:p>
            <a:pPr marL="623888" indent="-204788">
              <a:lnSpc>
                <a:spcPct val="130000"/>
              </a:lnSpc>
              <a:spcBef>
                <a:spcPts val="1200"/>
              </a:spcBef>
            </a:pPr>
            <a:r>
              <a:rPr lang="en-IN" sz="1800" b="1" i="1" dirty="0">
                <a:solidFill>
                  <a:srgbClr val="00B0F0"/>
                </a:solidFill>
              </a:rPr>
              <a:t>Economic Policies</a:t>
            </a:r>
            <a:r>
              <a:rPr lang="en-IN" sz="1800" b="1" i="1" dirty="0">
                <a:solidFill>
                  <a:srgbClr val="FFFF00"/>
                </a:solidFill>
              </a:rPr>
              <a:t>: </a:t>
            </a:r>
            <a:r>
              <a:rPr lang="en-IN" sz="1800" b="1" i="1" dirty="0">
                <a:solidFill>
                  <a:schemeClr val="bg1"/>
                </a:solidFill>
              </a:rPr>
              <a:t>maximizing</a:t>
            </a:r>
            <a:r>
              <a:rPr lang="en-IN" sz="1800" i="1" dirty="0">
                <a:solidFill>
                  <a:srgbClr val="FF8B2A"/>
                </a:solidFill>
              </a:rPr>
              <a:t> exports </a:t>
            </a:r>
            <a:r>
              <a:rPr lang="en-IN" sz="1800" i="1" dirty="0">
                <a:solidFill>
                  <a:schemeClr val="bg1"/>
                </a:solidFill>
              </a:rPr>
              <a:t>of </a:t>
            </a:r>
            <a:r>
              <a:rPr lang="en-IN" sz="1800" i="1" dirty="0">
                <a:solidFill>
                  <a:srgbClr val="FFBD54"/>
                </a:solidFill>
              </a:rPr>
              <a:t>manufactured goods </a:t>
            </a:r>
            <a:r>
              <a:rPr lang="en-IN" sz="1800" i="1" dirty="0">
                <a:solidFill>
                  <a:schemeClr val="bg1"/>
                </a:solidFill>
              </a:rPr>
              <a:t>and </a:t>
            </a:r>
            <a:r>
              <a:rPr lang="en-IN" sz="1800" i="1" dirty="0">
                <a:solidFill>
                  <a:srgbClr val="FF8B2A"/>
                </a:solidFill>
              </a:rPr>
              <a:t>imports </a:t>
            </a:r>
            <a:r>
              <a:rPr lang="en-IN" sz="1800" i="1" dirty="0">
                <a:solidFill>
                  <a:schemeClr val="bg1"/>
                </a:solidFill>
              </a:rPr>
              <a:t>of</a:t>
            </a:r>
            <a:r>
              <a:rPr lang="en-IN" sz="1800" i="1" dirty="0">
                <a:solidFill>
                  <a:srgbClr val="FF8B2A"/>
                </a:solidFill>
              </a:rPr>
              <a:t> </a:t>
            </a:r>
            <a:r>
              <a:rPr lang="en-IN" sz="1800" i="1" dirty="0">
                <a:solidFill>
                  <a:srgbClr val="FFBD54"/>
                </a:solidFill>
              </a:rPr>
              <a:t>raw material </a:t>
            </a:r>
          </a:p>
          <a:p>
            <a:pPr marL="982663" indent="220663">
              <a:lnSpc>
                <a:spcPct val="130000"/>
              </a:lnSpc>
              <a:spcBef>
                <a:spcPts val="1200"/>
              </a:spcBef>
            </a:pPr>
            <a:r>
              <a:rPr lang="en-IN" sz="1800" dirty="0">
                <a:solidFill>
                  <a:schemeClr val="bg1"/>
                </a:solidFill>
              </a:rPr>
              <a:t>through </a:t>
            </a:r>
            <a:r>
              <a:rPr lang="en-IN" sz="1800" dirty="0">
                <a:solidFill>
                  <a:srgbClr val="FFBD54"/>
                </a:solidFill>
              </a:rPr>
              <a:t>restrictive trade practices.</a:t>
            </a:r>
          </a:p>
        </p:txBody>
      </p:sp>
      <p:cxnSp>
        <p:nvCxnSpPr>
          <p:cNvPr id="9" name="Straight Connector 8">
            <a:extLst>
              <a:ext uri="{FF2B5EF4-FFF2-40B4-BE49-F238E27FC236}">
                <a16:creationId xmlns:a16="http://schemas.microsoft.com/office/drawing/2014/main" id="{6B1EFC83-6FFF-F266-BC83-1AB33F76D69B}"/>
              </a:ext>
            </a:extLst>
          </p:cNvPr>
          <p:cNvCxnSpPr/>
          <p:nvPr/>
        </p:nvCxnSpPr>
        <p:spPr>
          <a:xfrm>
            <a:off x="7132434" y="1338146"/>
            <a:ext cx="0" cy="4583152"/>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63030B-52E3-20BF-9BF5-0BD9DED0B626}"/>
              </a:ext>
            </a:extLst>
          </p:cNvPr>
          <p:cNvCxnSpPr/>
          <p:nvPr/>
        </p:nvCxnSpPr>
        <p:spPr>
          <a:xfrm>
            <a:off x="3459251" y="1374596"/>
            <a:ext cx="0" cy="4583152"/>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37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89776"/>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Mercantilism: How it Works?</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pic>
        <p:nvPicPr>
          <p:cNvPr id="8" name="Picture 7">
            <a:extLst>
              <a:ext uri="{FF2B5EF4-FFF2-40B4-BE49-F238E27FC236}">
                <a16:creationId xmlns:a16="http://schemas.microsoft.com/office/drawing/2014/main" id="{FD7935A4-7268-54BC-8F6E-A8D3A7AE3997}"/>
              </a:ext>
            </a:extLst>
          </p:cNvPr>
          <p:cNvPicPr>
            <a:picLocks noChangeAspect="1"/>
          </p:cNvPicPr>
          <p:nvPr/>
        </p:nvPicPr>
        <p:blipFill>
          <a:blip r:embed="rId2"/>
          <a:stretch>
            <a:fillRect/>
          </a:stretch>
        </p:blipFill>
        <p:spPr>
          <a:xfrm>
            <a:off x="1060949" y="1055188"/>
            <a:ext cx="9629136" cy="5700902"/>
          </a:xfrm>
          <a:prstGeom prst="rect">
            <a:avLst/>
          </a:prstGeom>
        </p:spPr>
      </p:pic>
    </p:spTree>
    <p:extLst>
      <p:ext uri="{BB962C8B-B14F-4D97-AF65-F5344CB8AC3E}">
        <p14:creationId xmlns:p14="http://schemas.microsoft.com/office/powerpoint/2010/main" val="245017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116"/>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Capitalism . . 1</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1001489"/>
            <a:ext cx="11950457" cy="4953262"/>
          </a:xfrm>
        </p:spPr>
        <p:txBody>
          <a:bodyPr>
            <a:normAutofit lnSpcReduction="10000"/>
          </a:bodyPr>
          <a:lstStyle/>
          <a:p>
            <a:pPr marL="0" indent="0">
              <a:lnSpc>
                <a:spcPct val="140000"/>
              </a:lnSpc>
              <a:spcBef>
                <a:spcPts val="0"/>
              </a:spcBef>
              <a:spcAft>
                <a:spcPts val="1200"/>
              </a:spcAft>
              <a:buNone/>
            </a:pPr>
            <a:r>
              <a:rPr lang="en-IN" sz="2000" b="1" dirty="0">
                <a:solidFill>
                  <a:srgbClr val="FFFF00"/>
                </a:solidFill>
              </a:rPr>
              <a:t>Capitalism</a:t>
            </a:r>
            <a:r>
              <a:rPr lang="en-IN" sz="2000" dirty="0">
                <a:solidFill>
                  <a:schemeClr val="bg1"/>
                </a:solidFill>
              </a:rPr>
              <a:t>: A new </a:t>
            </a:r>
            <a:r>
              <a:rPr lang="en-IN" sz="2000" b="1" i="1" dirty="0">
                <a:solidFill>
                  <a:srgbClr val="FFFF00"/>
                </a:solidFill>
              </a:rPr>
              <a:t>social organization </a:t>
            </a:r>
            <a:r>
              <a:rPr lang="en-IN" sz="2000" dirty="0">
                <a:solidFill>
                  <a:schemeClr val="bg1"/>
                </a:solidFill>
              </a:rPr>
              <a:t>of </a:t>
            </a:r>
            <a:r>
              <a:rPr lang="en-IN" sz="2000" b="1" i="1" dirty="0">
                <a:solidFill>
                  <a:srgbClr val="FFC000"/>
                </a:solidFill>
              </a:rPr>
              <a:t>production (=</a:t>
            </a:r>
            <a:r>
              <a:rPr lang="en-IN" sz="2000" i="1" dirty="0">
                <a:solidFill>
                  <a:schemeClr val="bg1"/>
                </a:solidFill>
              </a:rPr>
              <a:t>how society organized </a:t>
            </a:r>
            <a:r>
              <a:rPr lang="en-IN" sz="2000" i="1" dirty="0">
                <a:solidFill>
                  <a:srgbClr val="00B0F0"/>
                </a:solidFill>
              </a:rPr>
              <a:t>economic </a:t>
            </a:r>
            <a:r>
              <a:rPr lang="en-IN" sz="2000" i="1" dirty="0">
                <a:solidFill>
                  <a:srgbClr val="FF8B2A"/>
                </a:solidFill>
              </a:rPr>
              <a:t>activity </a:t>
            </a:r>
            <a:r>
              <a:rPr lang="en-IN" sz="2000" i="1" dirty="0">
                <a:solidFill>
                  <a:schemeClr val="bg1"/>
                </a:solidFill>
              </a:rPr>
              <a:t>of </a:t>
            </a:r>
            <a:r>
              <a:rPr lang="en-IN" sz="2000" i="1" dirty="0">
                <a:solidFill>
                  <a:srgbClr val="92D050"/>
                </a:solidFill>
              </a:rPr>
              <a:t>production</a:t>
            </a:r>
            <a:r>
              <a:rPr lang="en-IN" sz="2000" b="1" i="1" dirty="0">
                <a:solidFill>
                  <a:srgbClr val="FFC000"/>
                </a:solidFill>
              </a:rPr>
              <a:t>)</a:t>
            </a:r>
          </a:p>
          <a:p>
            <a:pPr>
              <a:lnSpc>
                <a:spcPct val="140000"/>
              </a:lnSpc>
              <a:spcBef>
                <a:spcPts val="0"/>
              </a:spcBef>
              <a:spcAft>
                <a:spcPts val="1200"/>
              </a:spcAft>
            </a:pPr>
            <a:r>
              <a:rPr lang="en-IN" sz="2000" b="1" dirty="0">
                <a:solidFill>
                  <a:srgbClr val="00B0F0"/>
                </a:solidFill>
              </a:rPr>
              <a:t>Production</a:t>
            </a:r>
            <a:r>
              <a:rPr lang="en-IN" sz="2000" dirty="0">
                <a:solidFill>
                  <a:schemeClr val="bg1"/>
                </a:solidFill>
              </a:rPr>
              <a:t> (</a:t>
            </a:r>
            <a:r>
              <a:rPr lang="en-IN" sz="2000" dirty="0">
                <a:solidFill>
                  <a:srgbClr val="FFFF00"/>
                </a:solidFill>
              </a:rPr>
              <a:t>manufacturing</a:t>
            </a:r>
            <a:r>
              <a:rPr lang="en-IN" sz="2000" dirty="0">
                <a:solidFill>
                  <a:schemeClr val="bg1"/>
                </a:solidFill>
              </a:rPr>
              <a:t>) was </a:t>
            </a:r>
            <a:r>
              <a:rPr lang="en-IN" sz="2000" b="1" i="1" dirty="0">
                <a:solidFill>
                  <a:schemeClr val="bg1"/>
                </a:solidFill>
              </a:rPr>
              <a:t>organised in </a:t>
            </a:r>
            <a:r>
              <a:rPr lang="en-IN" sz="2000" dirty="0">
                <a:solidFill>
                  <a:srgbClr val="FFC000"/>
                </a:solidFill>
              </a:rPr>
              <a:t>privately owned units, (</a:t>
            </a:r>
            <a:r>
              <a:rPr lang="en-IN" sz="2000" dirty="0">
                <a:solidFill>
                  <a:srgbClr val="00B0F0"/>
                </a:solidFill>
              </a:rPr>
              <a:t>need not be by members of same family) </a:t>
            </a:r>
          </a:p>
          <a:p>
            <a:pPr marL="536575" indent="-307975">
              <a:lnSpc>
                <a:spcPct val="140000"/>
              </a:lnSpc>
              <a:spcBef>
                <a:spcPts val="0"/>
              </a:spcBef>
              <a:spcAft>
                <a:spcPts val="1200"/>
              </a:spcAft>
            </a:pPr>
            <a:r>
              <a:rPr lang="en-IN" sz="2000" dirty="0">
                <a:solidFill>
                  <a:schemeClr val="bg1"/>
                </a:solidFill>
              </a:rPr>
              <a:t>whose </a:t>
            </a:r>
            <a:r>
              <a:rPr lang="en-IN" sz="2000" dirty="0">
                <a:solidFill>
                  <a:srgbClr val="FFC000"/>
                </a:solidFill>
              </a:rPr>
              <a:t>owners</a:t>
            </a:r>
            <a:r>
              <a:rPr lang="en-IN" sz="2000" dirty="0">
                <a:solidFill>
                  <a:srgbClr val="FFFF00"/>
                </a:solidFill>
              </a:rPr>
              <a:t> </a:t>
            </a:r>
            <a:r>
              <a:rPr lang="en-IN" sz="2000" dirty="0">
                <a:solidFill>
                  <a:schemeClr val="bg1"/>
                </a:solidFill>
              </a:rPr>
              <a:t>(</a:t>
            </a:r>
            <a:r>
              <a:rPr lang="en-IN" sz="2000" dirty="0">
                <a:solidFill>
                  <a:srgbClr val="FFC000"/>
                </a:solidFill>
              </a:rPr>
              <a:t>manufacturers</a:t>
            </a:r>
            <a:r>
              <a:rPr lang="en-IN" sz="2000" dirty="0">
                <a:solidFill>
                  <a:schemeClr val="bg1"/>
                </a:solidFill>
              </a:rPr>
              <a:t>) </a:t>
            </a:r>
            <a:r>
              <a:rPr lang="en-IN" sz="2000" b="1" i="1" dirty="0">
                <a:solidFill>
                  <a:schemeClr val="bg1"/>
                </a:solidFill>
              </a:rPr>
              <a:t>had</a:t>
            </a:r>
            <a:r>
              <a:rPr lang="en-IN" sz="2000" dirty="0">
                <a:solidFill>
                  <a:schemeClr val="bg1"/>
                </a:solidFill>
              </a:rPr>
              <a:t> </a:t>
            </a:r>
            <a:r>
              <a:rPr lang="en-IN" sz="2000" b="1" i="1" dirty="0">
                <a:solidFill>
                  <a:srgbClr val="FFFF00"/>
                </a:solidFill>
              </a:rPr>
              <a:t>capital </a:t>
            </a:r>
            <a:r>
              <a:rPr lang="en-IN" sz="2000" i="1" dirty="0">
                <a:solidFill>
                  <a:srgbClr val="FFFF00"/>
                </a:solidFill>
              </a:rPr>
              <a:t>(=funds/ finance/ money)</a:t>
            </a:r>
            <a:r>
              <a:rPr lang="en-IN" sz="2000" dirty="0">
                <a:solidFill>
                  <a:schemeClr val="bg1"/>
                </a:solidFill>
              </a:rPr>
              <a:t>, hence, they were called </a:t>
            </a:r>
            <a:r>
              <a:rPr lang="en-IN" sz="2000" b="1" i="1" dirty="0">
                <a:solidFill>
                  <a:srgbClr val="FFFF00"/>
                </a:solidFill>
              </a:rPr>
              <a:t>capitalist</a:t>
            </a:r>
          </a:p>
          <a:p>
            <a:pPr marL="490538" indent="-261938">
              <a:lnSpc>
                <a:spcPct val="140000"/>
              </a:lnSpc>
              <a:spcBef>
                <a:spcPts val="0"/>
              </a:spcBef>
              <a:spcAft>
                <a:spcPts val="1200"/>
              </a:spcAft>
            </a:pPr>
            <a:r>
              <a:rPr lang="en-IN" sz="2000" b="1" i="1" dirty="0">
                <a:solidFill>
                  <a:srgbClr val="FFFF00"/>
                </a:solidFill>
              </a:rPr>
              <a:t>Capitalists </a:t>
            </a:r>
            <a:r>
              <a:rPr lang="en-IN" sz="2000" dirty="0">
                <a:solidFill>
                  <a:schemeClr val="bg1"/>
                </a:solidFill>
              </a:rPr>
              <a:t>used </a:t>
            </a:r>
            <a:r>
              <a:rPr lang="en-IN" sz="2000" b="1" i="1" dirty="0">
                <a:solidFill>
                  <a:srgbClr val="FFFF00"/>
                </a:solidFill>
              </a:rPr>
              <a:t>capital</a:t>
            </a:r>
            <a:r>
              <a:rPr lang="en-IN" sz="2000" b="1" i="1" dirty="0">
                <a:solidFill>
                  <a:schemeClr val="bg1"/>
                </a:solidFill>
              </a:rPr>
              <a:t> to buy </a:t>
            </a:r>
            <a:r>
              <a:rPr lang="en-IN" sz="2000" dirty="0">
                <a:solidFill>
                  <a:schemeClr val="bg1"/>
                </a:solidFill>
              </a:rPr>
              <a:t>the </a:t>
            </a:r>
            <a:r>
              <a:rPr lang="en-IN" sz="2000" dirty="0">
                <a:solidFill>
                  <a:srgbClr val="FFC000"/>
                </a:solidFill>
              </a:rPr>
              <a:t>means</a:t>
            </a:r>
            <a:r>
              <a:rPr lang="en-IN" sz="2000" dirty="0">
                <a:solidFill>
                  <a:schemeClr val="bg1"/>
                </a:solidFill>
              </a:rPr>
              <a:t> and </a:t>
            </a:r>
            <a:r>
              <a:rPr lang="en-IN" sz="2000" dirty="0">
                <a:solidFill>
                  <a:srgbClr val="FFC000"/>
                </a:solidFill>
              </a:rPr>
              <a:t>materials</a:t>
            </a:r>
            <a:r>
              <a:rPr lang="en-IN" sz="2000" dirty="0">
                <a:solidFill>
                  <a:schemeClr val="bg1"/>
                </a:solidFill>
              </a:rPr>
              <a:t> </a:t>
            </a:r>
            <a:r>
              <a:rPr lang="en-IN" sz="2000" b="1" i="1" dirty="0">
                <a:solidFill>
                  <a:schemeClr val="bg1"/>
                </a:solidFill>
              </a:rPr>
              <a:t>required for </a:t>
            </a:r>
            <a:r>
              <a:rPr lang="en-IN" sz="2000" b="1" dirty="0">
                <a:solidFill>
                  <a:srgbClr val="00B0F0"/>
                </a:solidFill>
              </a:rPr>
              <a:t>Production</a:t>
            </a:r>
            <a:r>
              <a:rPr lang="en-IN" sz="2000" dirty="0">
                <a:solidFill>
                  <a:schemeClr val="bg1"/>
                </a:solidFill>
              </a:rPr>
              <a:t> (</a:t>
            </a:r>
            <a:r>
              <a:rPr lang="en-IN" sz="2000" dirty="0">
                <a:solidFill>
                  <a:srgbClr val="FFFF00"/>
                </a:solidFill>
              </a:rPr>
              <a:t>manufacturing</a:t>
            </a:r>
            <a:r>
              <a:rPr lang="en-IN" sz="2000" dirty="0">
                <a:solidFill>
                  <a:schemeClr val="bg1"/>
                </a:solidFill>
              </a:rPr>
              <a:t>) </a:t>
            </a:r>
            <a:endParaRPr lang="en-IN" sz="2000" dirty="0">
              <a:solidFill>
                <a:srgbClr val="FFFF00"/>
              </a:solidFill>
            </a:endParaRPr>
          </a:p>
          <a:p>
            <a:pPr>
              <a:lnSpc>
                <a:spcPct val="140000"/>
              </a:lnSpc>
              <a:spcBef>
                <a:spcPts val="0"/>
              </a:spcBef>
              <a:spcAft>
                <a:spcPts val="1200"/>
              </a:spcAft>
            </a:pPr>
            <a:r>
              <a:rPr lang="en-IN" sz="2000" b="1" dirty="0">
                <a:solidFill>
                  <a:srgbClr val="00B0F0"/>
                </a:solidFill>
              </a:rPr>
              <a:t>Labour </a:t>
            </a:r>
            <a:r>
              <a:rPr lang="en-IN" sz="2000" dirty="0">
                <a:solidFill>
                  <a:schemeClr val="bg1"/>
                </a:solidFill>
              </a:rPr>
              <a:t>(One Means of </a:t>
            </a:r>
            <a:r>
              <a:rPr lang="en-IN" sz="2000" b="1" dirty="0">
                <a:solidFill>
                  <a:srgbClr val="00B0F0"/>
                </a:solidFill>
              </a:rPr>
              <a:t>Production</a:t>
            </a:r>
            <a:r>
              <a:rPr lang="en-IN" sz="2000" dirty="0">
                <a:solidFill>
                  <a:schemeClr val="bg1"/>
                </a:solidFill>
              </a:rPr>
              <a:t>): These </a:t>
            </a:r>
            <a:r>
              <a:rPr lang="en-IN" sz="2000" b="1" i="1" dirty="0">
                <a:solidFill>
                  <a:srgbClr val="FFFF00"/>
                </a:solidFill>
              </a:rPr>
              <a:t>workers</a:t>
            </a:r>
            <a:r>
              <a:rPr lang="en-IN" sz="2000" dirty="0">
                <a:solidFill>
                  <a:srgbClr val="FFFF00"/>
                </a:solidFill>
              </a:rPr>
              <a:t> </a:t>
            </a:r>
            <a:r>
              <a:rPr lang="en-IN" sz="2000" b="1" i="1" dirty="0">
                <a:solidFill>
                  <a:schemeClr val="bg1"/>
                </a:solidFill>
              </a:rPr>
              <a:t>had</a:t>
            </a:r>
            <a:r>
              <a:rPr lang="en-IN" sz="2000" dirty="0">
                <a:solidFill>
                  <a:schemeClr val="bg1"/>
                </a:solidFill>
              </a:rPr>
              <a:t> </a:t>
            </a:r>
            <a:r>
              <a:rPr lang="en-IN" sz="2000" b="1" i="1" u="sng" dirty="0">
                <a:solidFill>
                  <a:schemeClr val="bg1"/>
                </a:solidFill>
              </a:rPr>
              <a:t>no other</a:t>
            </a:r>
            <a:r>
              <a:rPr lang="en-IN" sz="2000" b="1" i="1" dirty="0">
                <a:solidFill>
                  <a:schemeClr val="bg1"/>
                </a:solidFill>
              </a:rPr>
              <a:t> </a:t>
            </a:r>
            <a:r>
              <a:rPr lang="en-IN" sz="2000" b="1" i="1" dirty="0">
                <a:solidFill>
                  <a:srgbClr val="00B0F0"/>
                </a:solidFill>
              </a:rPr>
              <a:t>means</a:t>
            </a:r>
            <a:r>
              <a:rPr lang="en-IN" sz="2000" dirty="0">
                <a:solidFill>
                  <a:srgbClr val="FFC000"/>
                </a:solidFill>
              </a:rPr>
              <a:t> of </a:t>
            </a:r>
            <a:r>
              <a:rPr lang="en-IN" sz="2000" dirty="0">
                <a:solidFill>
                  <a:schemeClr val="bg1"/>
                </a:solidFill>
              </a:rPr>
              <a:t>making </a:t>
            </a:r>
            <a:r>
              <a:rPr lang="en-IN" sz="2000" b="1" i="1" dirty="0">
                <a:solidFill>
                  <a:srgbClr val="FFC000"/>
                </a:solidFill>
              </a:rPr>
              <a:t>a living</a:t>
            </a:r>
            <a:r>
              <a:rPr lang="en-IN" sz="2000" dirty="0">
                <a:solidFill>
                  <a:srgbClr val="FFC000"/>
                </a:solidFill>
              </a:rPr>
              <a:t>,</a:t>
            </a:r>
          </a:p>
          <a:p>
            <a:pPr marL="1733550" indent="-220663">
              <a:lnSpc>
                <a:spcPct val="140000"/>
              </a:lnSpc>
              <a:spcBef>
                <a:spcPts val="0"/>
              </a:spcBef>
              <a:spcAft>
                <a:spcPts val="1200"/>
              </a:spcAft>
            </a:pPr>
            <a:r>
              <a:rPr lang="en-IN" sz="2000" b="1" i="1" dirty="0">
                <a:solidFill>
                  <a:schemeClr val="bg1"/>
                </a:solidFill>
              </a:rPr>
              <a:t>But to sell </a:t>
            </a:r>
            <a:r>
              <a:rPr lang="en-IN" sz="2000" dirty="0">
                <a:solidFill>
                  <a:schemeClr val="bg1"/>
                </a:solidFill>
              </a:rPr>
              <a:t>their </a:t>
            </a:r>
            <a:r>
              <a:rPr lang="en-IN" sz="2000" dirty="0">
                <a:solidFill>
                  <a:srgbClr val="FFC000"/>
                </a:solidFill>
              </a:rPr>
              <a:t>labour power </a:t>
            </a:r>
            <a:r>
              <a:rPr lang="en-IN" sz="2000" dirty="0">
                <a:solidFill>
                  <a:schemeClr val="bg1"/>
                </a:solidFill>
              </a:rPr>
              <a:t>in the (</a:t>
            </a:r>
            <a:r>
              <a:rPr lang="en-IN" sz="2000" dirty="0">
                <a:solidFill>
                  <a:srgbClr val="92D050"/>
                </a:solidFill>
              </a:rPr>
              <a:t>labour</a:t>
            </a:r>
            <a:r>
              <a:rPr lang="en-IN" sz="2000" dirty="0">
                <a:solidFill>
                  <a:schemeClr val="bg1"/>
                </a:solidFill>
              </a:rPr>
              <a:t>) </a:t>
            </a:r>
            <a:r>
              <a:rPr lang="en-IN" sz="2000" b="1" i="1" dirty="0">
                <a:solidFill>
                  <a:srgbClr val="92D050"/>
                </a:solidFill>
              </a:rPr>
              <a:t>market</a:t>
            </a:r>
            <a:r>
              <a:rPr lang="en-IN" sz="2000" b="1" i="1" dirty="0">
                <a:solidFill>
                  <a:srgbClr val="FFFF00"/>
                </a:solidFill>
              </a:rPr>
              <a:t> </a:t>
            </a:r>
            <a:r>
              <a:rPr lang="en-IN" sz="2000" dirty="0">
                <a:solidFill>
                  <a:schemeClr val="bg1"/>
                </a:solidFill>
              </a:rPr>
              <a:t>to</a:t>
            </a:r>
            <a:r>
              <a:rPr lang="en-IN" sz="2000" b="1" i="1" dirty="0">
                <a:solidFill>
                  <a:srgbClr val="FFFF00"/>
                </a:solidFill>
              </a:rPr>
              <a:t> Capitalists</a:t>
            </a:r>
            <a:r>
              <a:rPr lang="en-IN" sz="2000" dirty="0">
                <a:solidFill>
                  <a:schemeClr val="bg1"/>
                </a:solidFill>
              </a:rPr>
              <a:t>.</a:t>
            </a:r>
          </a:p>
          <a:p>
            <a:pPr>
              <a:lnSpc>
                <a:spcPct val="140000"/>
              </a:lnSpc>
              <a:spcBef>
                <a:spcPts val="0"/>
              </a:spcBef>
              <a:spcAft>
                <a:spcPts val="1200"/>
              </a:spcAft>
            </a:pPr>
            <a:r>
              <a:rPr lang="en-IN" sz="2000" b="1" dirty="0">
                <a:solidFill>
                  <a:srgbClr val="00B0F0"/>
                </a:solidFill>
              </a:rPr>
              <a:t>Market</a:t>
            </a:r>
            <a:r>
              <a:rPr lang="en-IN" sz="2000" dirty="0">
                <a:solidFill>
                  <a:schemeClr val="bg1"/>
                </a:solidFill>
              </a:rPr>
              <a:t>: </a:t>
            </a:r>
            <a:r>
              <a:rPr lang="en-IN" sz="2000" dirty="0">
                <a:solidFill>
                  <a:srgbClr val="FFC000"/>
                </a:solidFill>
              </a:rPr>
              <a:t>Main mechanism </a:t>
            </a:r>
            <a:r>
              <a:rPr lang="en-IN" sz="2000" dirty="0">
                <a:solidFill>
                  <a:schemeClr val="bg1"/>
                </a:solidFill>
              </a:rPr>
              <a:t>for </a:t>
            </a:r>
            <a:r>
              <a:rPr lang="en-IN" sz="2000" dirty="0">
                <a:solidFill>
                  <a:srgbClr val="00B050"/>
                </a:solidFill>
              </a:rPr>
              <a:t>manufacturers</a:t>
            </a:r>
            <a:r>
              <a:rPr lang="en-IN" sz="2000" dirty="0">
                <a:solidFill>
                  <a:srgbClr val="FFC000"/>
                </a:solidFill>
              </a:rPr>
              <a:t>, workers (labour)</a:t>
            </a:r>
            <a:r>
              <a:rPr lang="en-IN" sz="2000" dirty="0">
                <a:solidFill>
                  <a:schemeClr val="bg1"/>
                </a:solidFill>
              </a:rPr>
              <a:t>, and </a:t>
            </a:r>
            <a:r>
              <a:rPr lang="en-IN" sz="2000" dirty="0">
                <a:solidFill>
                  <a:srgbClr val="00B0F0"/>
                </a:solidFill>
              </a:rPr>
              <a:t>consumers</a:t>
            </a:r>
            <a:r>
              <a:rPr lang="en-IN" sz="2000" dirty="0">
                <a:solidFill>
                  <a:srgbClr val="FFC000"/>
                </a:solidFill>
              </a:rPr>
              <a:t> </a:t>
            </a:r>
            <a:r>
              <a:rPr lang="en-IN" sz="2000" dirty="0">
                <a:solidFill>
                  <a:schemeClr val="bg1"/>
                </a:solidFill>
              </a:rPr>
              <a:t>(of production) </a:t>
            </a:r>
          </a:p>
          <a:p>
            <a:pPr marL="2230438" indent="-442913">
              <a:lnSpc>
                <a:spcPct val="140000"/>
              </a:lnSpc>
              <a:spcBef>
                <a:spcPts val="0"/>
              </a:spcBef>
              <a:spcAft>
                <a:spcPts val="1200"/>
              </a:spcAft>
            </a:pPr>
            <a:r>
              <a:rPr lang="en-IN" sz="2000" b="1" i="1" dirty="0">
                <a:solidFill>
                  <a:schemeClr val="bg1"/>
                </a:solidFill>
              </a:rPr>
              <a:t>to sell </a:t>
            </a:r>
            <a:r>
              <a:rPr lang="en-IN" sz="2000" dirty="0">
                <a:solidFill>
                  <a:srgbClr val="FFC000"/>
                </a:solidFill>
              </a:rPr>
              <a:t>what they had to offer </a:t>
            </a:r>
            <a:r>
              <a:rPr lang="en-IN" sz="2000" dirty="0">
                <a:solidFill>
                  <a:schemeClr val="bg1"/>
                </a:solidFill>
              </a:rPr>
              <a:t>(for sale) </a:t>
            </a:r>
          </a:p>
          <a:p>
            <a:pPr marL="2230438" indent="-442913">
              <a:lnSpc>
                <a:spcPct val="140000"/>
              </a:lnSpc>
              <a:spcBef>
                <a:spcPts val="0"/>
              </a:spcBef>
              <a:spcAft>
                <a:spcPts val="1200"/>
              </a:spcAft>
            </a:pPr>
            <a:r>
              <a:rPr lang="en-IN" sz="2000" dirty="0">
                <a:solidFill>
                  <a:schemeClr val="bg1"/>
                </a:solidFill>
              </a:rPr>
              <a:t>and to </a:t>
            </a:r>
            <a:r>
              <a:rPr lang="en-IN" sz="2000" b="1" i="1" dirty="0">
                <a:solidFill>
                  <a:schemeClr val="bg1"/>
                </a:solidFill>
              </a:rPr>
              <a:t>buy</a:t>
            </a:r>
            <a:r>
              <a:rPr lang="en-IN" sz="2000" dirty="0">
                <a:solidFill>
                  <a:schemeClr val="bg1"/>
                </a:solidFill>
              </a:rPr>
              <a:t> </a:t>
            </a:r>
            <a:r>
              <a:rPr lang="en-IN" sz="2000" dirty="0">
                <a:solidFill>
                  <a:srgbClr val="FFC000"/>
                </a:solidFill>
              </a:rPr>
              <a:t>what they desired and could buy</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325341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23516"/>
            <a:ext cx="12192000" cy="885373"/>
          </a:xfrm>
          <a:solidFill>
            <a:schemeClr val="bg1"/>
          </a:solidFill>
        </p:spPr>
        <p:txBody>
          <a:bodyPr>
            <a:normAutofit/>
          </a:bodyPr>
          <a:lstStyle/>
          <a:p>
            <a:pPr marL="187325"/>
            <a:r>
              <a:rPr lang="en-US" sz="2800" dirty="0">
                <a:solidFill>
                  <a:schemeClr val="accent6">
                    <a:lumMod val="50000"/>
                  </a:schemeClr>
                </a:solidFill>
                <a:latin typeface="Trebuchet MS" panose="020B0703020202090204" pitchFamily="34" charset="0"/>
              </a:rPr>
              <a:t>Capitalism </a:t>
            </a:r>
            <a:r>
              <a:rPr lang="en-US" sz="3000" dirty="0">
                <a:solidFill>
                  <a:schemeClr val="accent6">
                    <a:lumMod val="50000"/>
                  </a:schemeClr>
                </a:solidFill>
                <a:latin typeface="Trebuchet MS" panose="020B0703020202090204" pitchFamily="34" charset="0"/>
              </a:rPr>
              <a:t>. . 2</a:t>
            </a:r>
          </a:p>
        </p:txBody>
      </p:sp>
      <p:sp>
        <p:nvSpPr>
          <p:cNvPr id="3" name="Content Placeholder 2">
            <a:extLst>
              <a:ext uri="{FF2B5EF4-FFF2-40B4-BE49-F238E27FC236}">
                <a16:creationId xmlns:a16="http://schemas.microsoft.com/office/drawing/2014/main" id="{E624C177-4047-054A-98B7-1BB59B97DC5C}"/>
              </a:ext>
            </a:extLst>
          </p:cNvPr>
          <p:cNvSpPr>
            <a:spLocks noGrp="1"/>
          </p:cNvSpPr>
          <p:nvPr>
            <p:ph idx="1"/>
          </p:nvPr>
        </p:nvSpPr>
        <p:spPr>
          <a:xfrm>
            <a:off x="29366" y="946916"/>
            <a:ext cx="11646327" cy="5887568"/>
          </a:xfrm>
        </p:spPr>
        <p:txBody>
          <a:bodyPr>
            <a:normAutofit/>
          </a:bodyPr>
          <a:lstStyle/>
          <a:p>
            <a:pPr>
              <a:lnSpc>
                <a:spcPct val="120000"/>
              </a:lnSpc>
              <a:spcBef>
                <a:spcPts val="0"/>
              </a:spcBef>
              <a:spcAft>
                <a:spcPts val="1000"/>
              </a:spcAft>
            </a:pPr>
            <a:r>
              <a:rPr lang="en-IN" sz="2000" b="1" i="1" dirty="0">
                <a:solidFill>
                  <a:srgbClr val="FFFF00"/>
                </a:solidFill>
              </a:rPr>
              <a:t>Capital </a:t>
            </a:r>
            <a:r>
              <a:rPr lang="en-IN" sz="2000" dirty="0">
                <a:solidFill>
                  <a:schemeClr val="bg1"/>
                </a:solidFill>
              </a:rPr>
              <a:t>and</a:t>
            </a:r>
            <a:r>
              <a:rPr lang="en-IN" sz="2000" b="1" i="1" dirty="0">
                <a:solidFill>
                  <a:srgbClr val="FFFF00"/>
                </a:solidFill>
              </a:rPr>
              <a:t> Market </a:t>
            </a:r>
            <a:r>
              <a:rPr lang="en-IN" sz="2000" b="1" i="1" dirty="0">
                <a:solidFill>
                  <a:schemeClr val="bg1"/>
                </a:solidFill>
              </a:rPr>
              <a:t>were </a:t>
            </a:r>
            <a:r>
              <a:rPr lang="en-IN" sz="2000" u="sng" dirty="0">
                <a:solidFill>
                  <a:schemeClr val="bg1"/>
                </a:solidFill>
              </a:rPr>
              <a:t>hitherto (before Capitalism)</a:t>
            </a:r>
            <a:r>
              <a:rPr lang="en-IN" sz="2000" b="1" i="1" dirty="0">
                <a:solidFill>
                  <a:schemeClr val="bg1"/>
                </a:solidFill>
              </a:rPr>
              <a:t> either absent </a:t>
            </a:r>
          </a:p>
          <a:p>
            <a:pPr marL="714375" indent="-273050">
              <a:lnSpc>
                <a:spcPct val="120000"/>
              </a:lnSpc>
              <a:spcBef>
                <a:spcPts val="0"/>
              </a:spcBef>
              <a:spcAft>
                <a:spcPts val="1000"/>
              </a:spcAft>
            </a:pPr>
            <a:r>
              <a:rPr lang="en-IN" sz="2000" dirty="0">
                <a:solidFill>
                  <a:schemeClr val="bg1"/>
                </a:solidFill>
              </a:rPr>
              <a:t>Or</a:t>
            </a:r>
            <a:r>
              <a:rPr lang="en-IN" sz="2000" b="1" i="1" dirty="0">
                <a:solidFill>
                  <a:schemeClr val="bg1"/>
                </a:solidFill>
              </a:rPr>
              <a:t> constrained</a:t>
            </a:r>
            <a:r>
              <a:rPr lang="en-IN" sz="2000" b="1" i="1" dirty="0">
                <a:solidFill>
                  <a:srgbClr val="FFFF00"/>
                </a:solidFill>
              </a:rPr>
              <a:t> </a:t>
            </a:r>
            <a:r>
              <a:rPr lang="en-IN" sz="2000" dirty="0">
                <a:solidFill>
                  <a:schemeClr val="bg1"/>
                </a:solidFill>
              </a:rPr>
              <a:t>by </a:t>
            </a:r>
            <a:r>
              <a:rPr lang="en-IN" sz="2000" b="1" i="1" dirty="0">
                <a:solidFill>
                  <a:schemeClr val="accent2"/>
                </a:solidFill>
              </a:rPr>
              <a:t>political regulation </a:t>
            </a:r>
            <a:r>
              <a:rPr lang="en-IN" sz="2000" dirty="0">
                <a:solidFill>
                  <a:schemeClr val="bg1"/>
                </a:solidFill>
              </a:rPr>
              <a:t>(</a:t>
            </a:r>
            <a:r>
              <a:rPr lang="en-IN" sz="2000" b="1" i="1" dirty="0">
                <a:solidFill>
                  <a:srgbClr val="FFFF00"/>
                </a:solidFill>
              </a:rPr>
              <a:t>King</a:t>
            </a:r>
            <a:r>
              <a:rPr lang="en-IN" sz="2000" dirty="0">
                <a:solidFill>
                  <a:schemeClr val="bg1"/>
                </a:solidFill>
              </a:rPr>
              <a:t>)</a:t>
            </a:r>
            <a:r>
              <a:rPr lang="en-IN" sz="2000" b="1" i="1" dirty="0">
                <a:solidFill>
                  <a:schemeClr val="bg1"/>
                </a:solidFill>
              </a:rPr>
              <a:t> </a:t>
            </a:r>
            <a:r>
              <a:rPr lang="en-IN" sz="2000" dirty="0">
                <a:solidFill>
                  <a:schemeClr val="bg1"/>
                </a:solidFill>
              </a:rPr>
              <a:t>and/or </a:t>
            </a:r>
            <a:r>
              <a:rPr lang="en-IN" sz="2000" b="1" i="1" dirty="0">
                <a:solidFill>
                  <a:schemeClr val="accent2"/>
                </a:solidFill>
              </a:rPr>
              <a:t>social customs</a:t>
            </a:r>
            <a:r>
              <a:rPr lang="en-IN" sz="2000" dirty="0">
                <a:solidFill>
                  <a:schemeClr val="bg1"/>
                </a:solidFill>
              </a:rPr>
              <a:t>/ </a:t>
            </a:r>
            <a:r>
              <a:rPr lang="en-IN" sz="2000" b="1" i="1" dirty="0">
                <a:solidFill>
                  <a:schemeClr val="accent2"/>
                </a:solidFill>
              </a:rPr>
              <a:t>religious beliefs </a:t>
            </a:r>
            <a:r>
              <a:rPr lang="en-IN" sz="2000" dirty="0">
                <a:solidFill>
                  <a:schemeClr val="bg1"/>
                </a:solidFill>
              </a:rPr>
              <a:t>(</a:t>
            </a:r>
            <a:r>
              <a:rPr lang="en-IN" sz="2000" b="1" i="1" dirty="0">
                <a:solidFill>
                  <a:srgbClr val="FFFF00"/>
                </a:solidFill>
              </a:rPr>
              <a:t>Church</a:t>
            </a:r>
            <a:r>
              <a:rPr lang="en-IN" sz="2000" dirty="0">
                <a:solidFill>
                  <a:schemeClr val="bg1"/>
                </a:solidFill>
              </a:rPr>
              <a:t>)</a:t>
            </a:r>
          </a:p>
          <a:p>
            <a:pPr marL="7937" indent="0">
              <a:lnSpc>
                <a:spcPct val="120000"/>
              </a:lnSpc>
              <a:spcBef>
                <a:spcPts val="0"/>
              </a:spcBef>
              <a:spcAft>
                <a:spcPts val="1000"/>
              </a:spcAft>
              <a:buNone/>
            </a:pPr>
            <a:r>
              <a:rPr lang="en-IN" sz="2000" dirty="0">
                <a:solidFill>
                  <a:schemeClr val="bg1"/>
                </a:solidFill>
              </a:rPr>
              <a:t>Under</a:t>
            </a:r>
            <a:r>
              <a:rPr lang="en-IN" sz="2000" b="1" i="1" dirty="0">
                <a:solidFill>
                  <a:schemeClr val="bg1"/>
                </a:solidFill>
              </a:rPr>
              <a:t> </a:t>
            </a:r>
            <a:r>
              <a:rPr lang="en-IN" sz="2000" b="1" i="1" dirty="0">
                <a:solidFill>
                  <a:schemeClr val="accent2"/>
                </a:solidFill>
              </a:rPr>
              <a:t>Capitalism</a:t>
            </a:r>
            <a:r>
              <a:rPr lang="en-IN" sz="2000" b="1" i="1" dirty="0">
                <a:solidFill>
                  <a:schemeClr val="bg1"/>
                </a:solidFill>
              </a:rPr>
              <a:t>, </a:t>
            </a:r>
          </a:p>
          <a:p>
            <a:pPr marL="273050" indent="-265113">
              <a:lnSpc>
                <a:spcPct val="120000"/>
              </a:lnSpc>
              <a:spcBef>
                <a:spcPts val="0"/>
              </a:spcBef>
              <a:spcAft>
                <a:spcPts val="1000"/>
              </a:spcAft>
            </a:pPr>
            <a:r>
              <a:rPr lang="en-IN" sz="2000" b="1" dirty="0">
                <a:solidFill>
                  <a:srgbClr val="FFFF00"/>
                </a:solidFill>
              </a:rPr>
              <a:t>Economic: </a:t>
            </a:r>
            <a:r>
              <a:rPr lang="en-IN" sz="2000" b="1" i="1" dirty="0">
                <a:solidFill>
                  <a:schemeClr val="accent6">
                    <a:lumMod val="60000"/>
                    <a:lumOff val="40000"/>
                  </a:schemeClr>
                </a:solidFill>
              </a:rPr>
              <a:t>Capital </a:t>
            </a:r>
            <a:r>
              <a:rPr lang="en-IN" sz="2000" dirty="0">
                <a:solidFill>
                  <a:schemeClr val="bg1"/>
                </a:solidFill>
              </a:rPr>
              <a:t>and</a:t>
            </a:r>
            <a:r>
              <a:rPr lang="en-IN" sz="2000" b="1" i="1" dirty="0">
                <a:solidFill>
                  <a:srgbClr val="FFFF00"/>
                </a:solidFill>
              </a:rPr>
              <a:t> </a:t>
            </a:r>
            <a:r>
              <a:rPr lang="en-IN" sz="2000" b="1" i="1" dirty="0">
                <a:solidFill>
                  <a:schemeClr val="accent6">
                    <a:lumMod val="60000"/>
                    <a:lumOff val="40000"/>
                  </a:schemeClr>
                </a:solidFill>
              </a:rPr>
              <a:t>Market</a:t>
            </a:r>
            <a:r>
              <a:rPr lang="en-IN" sz="2000" b="1" i="1" dirty="0">
                <a:solidFill>
                  <a:srgbClr val="FFFF00"/>
                </a:solidFill>
              </a:rPr>
              <a:t>  </a:t>
            </a:r>
            <a:r>
              <a:rPr lang="en-IN" sz="2000" b="1" i="1" dirty="0">
                <a:solidFill>
                  <a:schemeClr val="bg1"/>
                </a:solidFill>
              </a:rPr>
              <a:t>started governing </a:t>
            </a:r>
            <a:r>
              <a:rPr lang="en-IN" sz="2000" dirty="0">
                <a:solidFill>
                  <a:schemeClr val="bg1"/>
                </a:solidFill>
              </a:rPr>
              <a:t>the</a:t>
            </a:r>
            <a:r>
              <a:rPr lang="en-IN" sz="2000" b="1" i="1" dirty="0">
                <a:solidFill>
                  <a:srgbClr val="FFFF00"/>
                </a:solidFill>
              </a:rPr>
              <a:t> </a:t>
            </a:r>
            <a:r>
              <a:rPr lang="en-IN" sz="2000" b="1" i="1" dirty="0">
                <a:solidFill>
                  <a:schemeClr val="accent2"/>
                </a:solidFill>
              </a:rPr>
              <a:t>social production </a:t>
            </a:r>
            <a:r>
              <a:rPr lang="en-IN" sz="2000" dirty="0">
                <a:solidFill>
                  <a:schemeClr val="bg1"/>
                </a:solidFill>
              </a:rPr>
              <a:t>(=</a:t>
            </a:r>
            <a:r>
              <a:rPr lang="en-IN" sz="2000" b="1" i="1" dirty="0">
                <a:solidFill>
                  <a:srgbClr val="FFFF00"/>
                </a:solidFill>
              </a:rPr>
              <a:t> </a:t>
            </a:r>
            <a:r>
              <a:rPr lang="en-IN" sz="2000" b="1" i="1" dirty="0">
                <a:solidFill>
                  <a:srgbClr val="FFBD54"/>
                </a:solidFill>
              </a:rPr>
              <a:t>production by society</a:t>
            </a:r>
            <a:r>
              <a:rPr lang="en-IN" sz="2000" dirty="0">
                <a:solidFill>
                  <a:schemeClr val="bg1"/>
                </a:solidFill>
              </a:rPr>
              <a:t>)</a:t>
            </a:r>
          </a:p>
          <a:p>
            <a:pPr marL="273050" indent="-265113">
              <a:lnSpc>
                <a:spcPct val="120000"/>
              </a:lnSpc>
              <a:spcBef>
                <a:spcPts val="0"/>
              </a:spcBef>
              <a:spcAft>
                <a:spcPts val="1000"/>
              </a:spcAft>
            </a:pPr>
            <a:r>
              <a:rPr lang="en-IN" sz="2000" b="1" dirty="0">
                <a:solidFill>
                  <a:srgbClr val="FFFF00"/>
                </a:solidFill>
              </a:rPr>
              <a:t>Social: </a:t>
            </a:r>
            <a:r>
              <a:rPr lang="en-IN" sz="2000" b="1" i="1" dirty="0">
                <a:solidFill>
                  <a:schemeClr val="accent2"/>
                </a:solidFill>
              </a:rPr>
              <a:t>social customs</a:t>
            </a:r>
            <a:r>
              <a:rPr lang="en-IN" sz="2000" dirty="0">
                <a:solidFill>
                  <a:schemeClr val="bg1"/>
                </a:solidFill>
              </a:rPr>
              <a:t>/ </a:t>
            </a:r>
            <a:r>
              <a:rPr lang="en-IN" sz="2000" b="1" i="1" dirty="0">
                <a:solidFill>
                  <a:schemeClr val="accent2"/>
                </a:solidFill>
              </a:rPr>
              <a:t>religious beliefs </a:t>
            </a:r>
            <a:r>
              <a:rPr lang="en-IN" sz="2000" dirty="0">
                <a:solidFill>
                  <a:schemeClr val="bg1"/>
                </a:solidFill>
              </a:rPr>
              <a:t>were </a:t>
            </a:r>
            <a:r>
              <a:rPr lang="en-IN" sz="2000" b="1" i="1" dirty="0">
                <a:solidFill>
                  <a:schemeClr val="bg1"/>
                </a:solidFill>
              </a:rPr>
              <a:t>changed to </a:t>
            </a:r>
            <a:r>
              <a:rPr lang="en-IN" sz="2000" b="1" i="1" dirty="0">
                <a:solidFill>
                  <a:schemeClr val="accent2"/>
                </a:solidFill>
              </a:rPr>
              <a:t>serve</a:t>
            </a:r>
            <a:r>
              <a:rPr lang="en-IN" sz="2000" dirty="0">
                <a:solidFill>
                  <a:schemeClr val="bg1"/>
                </a:solidFill>
              </a:rPr>
              <a:t> </a:t>
            </a:r>
            <a:r>
              <a:rPr lang="en-IN" sz="2000" b="1" i="1" dirty="0">
                <a:solidFill>
                  <a:srgbClr val="FFFF00"/>
                </a:solidFill>
              </a:rPr>
              <a:t>Capital </a:t>
            </a:r>
            <a:r>
              <a:rPr lang="en-IN" sz="2000" dirty="0">
                <a:solidFill>
                  <a:schemeClr val="bg1"/>
                </a:solidFill>
              </a:rPr>
              <a:t>and</a:t>
            </a:r>
            <a:r>
              <a:rPr lang="en-IN" sz="2000" b="1" i="1" dirty="0">
                <a:solidFill>
                  <a:srgbClr val="FFFF00"/>
                </a:solidFill>
              </a:rPr>
              <a:t> Market</a:t>
            </a:r>
            <a:r>
              <a:rPr lang="en-IN" sz="2000" dirty="0">
                <a:solidFill>
                  <a:schemeClr val="bg1"/>
                </a:solidFill>
              </a:rPr>
              <a:t>, </a:t>
            </a:r>
            <a:r>
              <a:rPr lang="en-IN" sz="2000" u="sng" dirty="0">
                <a:solidFill>
                  <a:schemeClr val="bg1"/>
                </a:solidFill>
              </a:rPr>
              <a:t>rather than</a:t>
            </a:r>
            <a:r>
              <a:rPr lang="en-IN" sz="2000" dirty="0">
                <a:solidFill>
                  <a:schemeClr val="bg1"/>
                </a:solidFill>
              </a:rPr>
              <a:t> </a:t>
            </a:r>
            <a:r>
              <a:rPr lang="en-IN" sz="2000" b="1" i="1" dirty="0">
                <a:solidFill>
                  <a:schemeClr val="accent2"/>
                </a:solidFill>
              </a:rPr>
              <a:t>constrain </a:t>
            </a:r>
            <a:r>
              <a:rPr lang="en-IN" sz="2000" dirty="0">
                <a:solidFill>
                  <a:schemeClr val="bg1"/>
                </a:solidFill>
              </a:rPr>
              <a:t>them</a:t>
            </a:r>
          </a:p>
          <a:p>
            <a:pPr marL="273050" indent="-265113">
              <a:lnSpc>
                <a:spcPct val="120000"/>
              </a:lnSpc>
              <a:spcBef>
                <a:spcPts val="0"/>
              </a:spcBef>
              <a:spcAft>
                <a:spcPts val="1000"/>
              </a:spcAft>
            </a:pPr>
            <a:r>
              <a:rPr lang="en-IN" sz="2000" b="1" dirty="0">
                <a:solidFill>
                  <a:srgbClr val="FFFF00"/>
                </a:solidFill>
              </a:rPr>
              <a:t>Political: </a:t>
            </a:r>
            <a:r>
              <a:rPr lang="en-IN" sz="2000" b="1" i="1" dirty="0">
                <a:solidFill>
                  <a:schemeClr val="accent2"/>
                </a:solidFill>
              </a:rPr>
              <a:t>Political regulation </a:t>
            </a:r>
            <a:r>
              <a:rPr lang="en-IN" sz="2000" dirty="0">
                <a:solidFill>
                  <a:schemeClr val="bg1"/>
                </a:solidFill>
              </a:rPr>
              <a:t>were </a:t>
            </a:r>
            <a:r>
              <a:rPr lang="en-IN" sz="2000" b="1" i="1" dirty="0">
                <a:solidFill>
                  <a:schemeClr val="bg1"/>
                </a:solidFill>
              </a:rPr>
              <a:t>changed to </a:t>
            </a:r>
            <a:r>
              <a:rPr lang="en-IN" sz="2000" b="1" i="1" dirty="0">
                <a:solidFill>
                  <a:schemeClr val="accent2"/>
                </a:solidFill>
              </a:rPr>
              <a:t>serve</a:t>
            </a:r>
            <a:r>
              <a:rPr lang="en-IN" sz="2000" dirty="0">
                <a:solidFill>
                  <a:schemeClr val="bg1"/>
                </a:solidFill>
              </a:rPr>
              <a:t> </a:t>
            </a:r>
            <a:r>
              <a:rPr lang="en-IN" sz="2000" b="1" i="1" dirty="0">
                <a:solidFill>
                  <a:srgbClr val="FFFF00"/>
                </a:solidFill>
              </a:rPr>
              <a:t>Capital </a:t>
            </a:r>
            <a:r>
              <a:rPr lang="en-IN" sz="2000" dirty="0">
                <a:solidFill>
                  <a:schemeClr val="bg1"/>
                </a:solidFill>
              </a:rPr>
              <a:t>and</a:t>
            </a:r>
            <a:r>
              <a:rPr lang="en-IN" sz="2000" b="1" i="1" dirty="0">
                <a:solidFill>
                  <a:srgbClr val="FFFF00"/>
                </a:solidFill>
              </a:rPr>
              <a:t> Market</a:t>
            </a:r>
            <a:r>
              <a:rPr lang="en-IN" sz="2000" dirty="0">
                <a:solidFill>
                  <a:schemeClr val="bg1"/>
                </a:solidFill>
              </a:rPr>
              <a:t>, </a:t>
            </a:r>
            <a:r>
              <a:rPr lang="en-IN" sz="2000" u="sng" dirty="0">
                <a:solidFill>
                  <a:schemeClr val="bg1"/>
                </a:solidFill>
              </a:rPr>
              <a:t>rather than</a:t>
            </a:r>
            <a:r>
              <a:rPr lang="en-IN" sz="2000" dirty="0">
                <a:solidFill>
                  <a:schemeClr val="bg1"/>
                </a:solidFill>
              </a:rPr>
              <a:t> </a:t>
            </a:r>
            <a:r>
              <a:rPr lang="en-IN" sz="2000" b="1" i="1" dirty="0">
                <a:solidFill>
                  <a:schemeClr val="accent2"/>
                </a:solidFill>
              </a:rPr>
              <a:t>constrain </a:t>
            </a:r>
            <a:r>
              <a:rPr lang="en-IN" sz="2000" dirty="0">
                <a:solidFill>
                  <a:schemeClr val="bg1"/>
                </a:solidFill>
              </a:rPr>
              <a:t>them</a:t>
            </a:r>
            <a:endParaRPr lang="en-IN" sz="2000" b="1" dirty="0">
              <a:solidFill>
                <a:srgbClr val="FFFF00"/>
              </a:solidFill>
            </a:endParaRPr>
          </a:p>
          <a:p>
            <a:pPr marL="312738" indent="-265113">
              <a:lnSpc>
                <a:spcPct val="120000"/>
              </a:lnSpc>
              <a:spcBef>
                <a:spcPts val="0"/>
              </a:spcBef>
              <a:spcAft>
                <a:spcPts val="1000"/>
              </a:spcAft>
            </a:pPr>
            <a:r>
              <a:rPr lang="en-IN" sz="2000" b="1" dirty="0">
                <a:solidFill>
                  <a:srgbClr val="FFFF00"/>
                </a:solidFill>
              </a:rPr>
              <a:t>Political: </a:t>
            </a:r>
            <a:r>
              <a:rPr lang="en-IN" sz="2000" dirty="0">
                <a:solidFill>
                  <a:schemeClr val="bg1"/>
                </a:solidFill>
              </a:rPr>
              <a:t>New </a:t>
            </a:r>
            <a:r>
              <a:rPr lang="en-IN" sz="2000" b="1" i="1" dirty="0">
                <a:solidFill>
                  <a:srgbClr val="FFFF00"/>
                </a:solidFill>
              </a:rPr>
              <a:t>Capitalist State </a:t>
            </a:r>
            <a:r>
              <a:rPr lang="en-IN" sz="2000" b="1" i="1" dirty="0">
                <a:solidFill>
                  <a:schemeClr val="bg1"/>
                </a:solidFill>
              </a:rPr>
              <a:t>became</a:t>
            </a:r>
            <a:r>
              <a:rPr lang="en-IN" sz="2000" dirty="0">
                <a:solidFill>
                  <a:schemeClr val="bg1"/>
                </a:solidFill>
              </a:rPr>
              <a:t> </a:t>
            </a:r>
            <a:r>
              <a:rPr lang="en-IN" sz="2000" b="1" i="1" u="sng" dirty="0">
                <a:solidFill>
                  <a:schemeClr val="bg1"/>
                </a:solidFill>
              </a:rPr>
              <a:t>committed to </a:t>
            </a:r>
          </a:p>
          <a:p>
            <a:pPr marL="1068388" indent="-265113">
              <a:lnSpc>
                <a:spcPct val="120000"/>
              </a:lnSpc>
              <a:spcBef>
                <a:spcPts val="0"/>
              </a:spcBef>
              <a:spcAft>
                <a:spcPts val="1000"/>
              </a:spcAft>
            </a:pPr>
            <a:r>
              <a:rPr lang="en-IN" sz="2000" dirty="0">
                <a:solidFill>
                  <a:schemeClr val="accent2"/>
                </a:solidFill>
              </a:rPr>
              <a:t>creating</a:t>
            </a:r>
            <a:r>
              <a:rPr lang="en-IN" sz="2000" dirty="0">
                <a:solidFill>
                  <a:schemeClr val="bg1"/>
                </a:solidFill>
              </a:rPr>
              <a:t> and </a:t>
            </a:r>
            <a:r>
              <a:rPr lang="en-IN" sz="2000" dirty="0">
                <a:solidFill>
                  <a:schemeClr val="accent2"/>
                </a:solidFill>
              </a:rPr>
              <a:t>maintaining</a:t>
            </a:r>
            <a:r>
              <a:rPr lang="en-IN" sz="2000" dirty="0">
                <a:solidFill>
                  <a:schemeClr val="bg1"/>
                </a:solidFill>
              </a:rPr>
              <a:t>  the </a:t>
            </a:r>
            <a:r>
              <a:rPr lang="en-IN" sz="2000" b="1" i="1" dirty="0">
                <a:solidFill>
                  <a:srgbClr val="FFFF00"/>
                </a:solidFill>
              </a:rPr>
              <a:t>capitalist production.</a:t>
            </a:r>
          </a:p>
          <a:p>
            <a:pPr marL="312738" indent="-273050">
              <a:lnSpc>
                <a:spcPct val="120000"/>
              </a:lnSpc>
              <a:spcBef>
                <a:spcPts val="0"/>
              </a:spcBef>
              <a:spcAft>
                <a:spcPts val="1000"/>
              </a:spcAft>
            </a:pPr>
            <a:r>
              <a:rPr lang="en-IN" sz="2000" b="1" dirty="0">
                <a:solidFill>
                  <a:schemeClr val="accent6">
                    <a:lumMod val="60000"/>
                    <a:lumOff val="40000"/>
                  </a:schemeClr>
                </a:solidFill>
              </a:rPr>
              <a:t>Comment: “</a:t>
            </a:r>
            <a:r>
              <a:rPr lang="en-IN" sz="2000" b="1" i="1" dirty="0">
                <a:solidFill>
                  <a:schemeClr val="accent4"/>
                </a:solidFill>
              </a:rPr>
              <a:t>Never before in human experience had societies been governed by such </a:t>
            </a:r>
            <a:r>
              <a:rPr lang="en-IN" sz="2000" b="1" i="1" dirty="0">
                <a:solidFill>
                  <a:srgbClr val="FFFF00"/>
                </a:solidFill>
              </a:rPr>
              <a:t>unjust, impersonal, and uncontrolled</a:t>
            </a:r>
            <a:r>
              <a:rPr lang="en-IN" sz="2000" b="1" i="1" dirty="0">
                <a:solidFill>
                  <a:schemeClr val="accent4"/>
                </a:solidFill>
              </a:rPr>
              <a:t> institutions.”</a:t>
            </a:r>
          </a:p>
          <a:p>
            <a:pPr marL="7937" indent="0">
              <a:lnSpc>
                <a:spcPct val="120000"/>
              </a:lnSpc>
              <a:spcBef>
                <a:spcPts val="0"/>
              </a:spcBef>
              <a:spcAft>
                <a:spcPts val="1000"/>
              </a:spcAft>
              <a:buNone/>
            </a:pPr>
            <a:endParaRPr lang="en-IN" sz="2000" dirty="0">
              <a:solidFill>
                <a:schemeClr val="bg1"/>
              </a:solidFill>
            </a:endParaRP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Tree>
    <p:extLst>
      <p:ext uri="{BB962C8B-B14F-4D97-AF65-F5344CB8AC3E}">
        <p14:creationId xmlns:p14="http://schemas.microsoft.com/office/powerpoint/2010/main" val="124939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5C9552AA-EB5F-6A4A-A0C5-D1CC61336C26}"/>
              </a:ext>
            </a:extLst>
          </p:cNvPr>
          <p:cNvSpPr/>
          <p:nvPr/>
        </p:nvSpPr>
        <p:spPr>
          <a:xfrm>
            <a:off x="11751034" y="-14510"/>
            <a:ext cx="78107" cy="6872509"/>
          </a:xfrm>
          <a:prstGeom prst="rect">
            <a:avLst/>
          </a:prstGeom>
          <a:solidFill>
            <a:schemeClr val="accent4">
              <a:lumMod val="60000"/>
              <a:lumOff val="40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sp>
        <p:nvSpPr>
          <p:cNvPr id="2" name="Title 1">
            <a:extLst>
              <a:ext uri="{FF2B5EF4-FFF2-40B4-BE49-F238E27FC236}">
                <a16:creationId xmlns:a16="http://schemas.microsoft.com/office/drawing/2014/main" id="{DE3F12E5-AA1D-DA41-8F82-5F2CCB56CDE6}"/>
              </a:ext>
            </a:extLst>
          </p:cNvPr>
          <p:cNvSpPr>
            <a:spLocks noGrp="1"/>
          </p:cNvSpPr>
          <p:nvPr>
            <p:ph type="title"/>
          </p:nvPr>
        </p:nvSpPr>
        <p:spPr>
          <a:xfrm>
            <a:off x="0" y="116280"/>
            <a:ext cx="12192000" cy="885373"/>
          </a:xfrm>
          <a:solidFill>
            <a:schemeClr val="bg1"/>
          </a:solidFill>
        </p:spPr>
        <p:txBody>
          <a:bodyPr>
            <a:normAutofit/>
          </a:bodyPr>
          <a:lstStyle/>
          <a:p>
            <a:pPr marL="187325"/>
            <a:r>
              <a:rPr lang="en-US" sz="3200" dirty="0">
                <a:solidFill>
                  <a:schemeClr val="accent6">
                    <a:lumMod val="50000"/>
                  </a:schemeClr>
                </a:solidFill>
                <a:latin typeface="Trebuchet MS" panose="020B0703020202090204" pitchFamily="34" charset="0"/>
              </a:rPr>
              <a:t>Comparing Feudalism and Capitalism in Brief. . . 1</a:t>
            </a:r>
          </a:p>
        </p:txBody>
      </p:sp>
      <p:sp>
        <p:nvSpPr>
          <p:cNvPr id="5" name="Rectangle">
            <a:extLst>
              <a:ext uri="{FF2B5EF4-FFF2-40B4-BE49-F238E27FC236}">
                <a16:creationId xmlns:a16="http://schemas.microsoft.com/office/drawing/2014/main" id="{2D91EB21-04C4-F549-9040-B3D4CD33CACC}"/>
              </a:ext>
            </a:extLst>
          </p:cNvPr>
          <p:cNvSpPr/>
          <p:nvPr/>
        </p:nvSpPr>
        <p:spPr>
          <a:xfrm>
            <a:off x="11979823" y="-23128"/>
            <a:ext cx="107470" cy="6872509"/>
          </a:xfrm>
          <a:prstGeom prst="rect">
            <a:avLst/>
          </a:prstGeom>
          <a:solidFill>
            <a:schemeClr val="accent6">
              <a:lumMod val="75000"/>
            </a:schemeClr>
          </a:solidFill>
          <a:ln w="12700">
            <a:miter lim="400000"/>
          </a:ln>
        </p:spPr>
        <p:txBody>
          <a:bodyPr lIns="19050" tIns="19050" rIns="19050" bIns="19050" anchor="ctr"/>
          <a:lstStyle/>
          <a:p>
            <a:pPr defTabSz="309563">
              <a:defRPr sz="3200">
                <a:solidFill>
                  <a:srgbClr val="FFFFFF"/>
                </a:solidFill>
                <a:latin typeface="Helvetica Neue Medium"/>
                <a:ea typeface="Helvetica Neue Medium"/>
                <a:cs typeface="Helvetica Neue Medium"/>
                <a:sym typeface="Helvetica Neue Medium"/>
              </a:defRPr>
            </a:pPr>
            <a:endParaRPr sz="1200"/>
          </a:p>
        </p:txBody>
      </p:sp>
      <p:graphicFrame>
        <p:nvGraphicFramePr>
          <p:cNvPr id="6" name="Table 5">
            <a:extLst>
              <a:ext uri="{FF2B5EF4-FFF2-40B4-BE49-F238E27FC236}">
                <a16:creationId xmlns:a16="http://schemas.microsoft.com/office/drawing/2014/main" id="{3142AFEA-B11B-C28E-D646-E411DDDDA609}"/>
              </a:ext>
            </a:extLst>
          </p:cNvPr>
          <p:cNvGraphicFramePr>
            <a:graphicFrameLocks noGrp="1"/>
          </p:cNvGraphicFramePr>
          <p:nvPr>
            <p:extLst>
              <p:ext uri="{D42A27DB-BD31-4B8C-83A1-F6EECF244321}">
                <p14:modId xmlns:p14="http://schemas.microsoft.com/office/powerpoint/2010/main" val="193787741"/>
              </p:ext>
            </p:extLst>
          </p:nvPr>
        </p:nvGraphicFramePr>
        <p:xfrm>
          <a:off x="258155" y="1132443"/>
          <a:ext cx="11417538" cy="790067"/>
        </p:xfrm>
        <a:graphic>
          <a:graphicData uri="http://schemas.openxmlformats.org/drawingml/2006/table">
            <a:tbl>
              <a:tblPr firstRow="1" bandRow="1">
                <a:tableStyleId>{5C22544A-7EE6-4342-B048-85BDC9FD1C3A}</a:tableStyleId>
              </a:tblPr>
              <a:tblGrid>
                <a:gridCol w="2065086">
                  <a:extLst>
                    <a:ext uri="{9D8B030D-6E8A-4147-A177-3AD203B41FA5}">
                      <a16:colId xmlns:a16="http://schemas.microsoft.com/office/drawing/2014/main" val="174387869"/>
                    </a:ext>
                  </a:extLst>
                </a:gridCol>
                <a:gridCol w="4331559">
                  <a:extLst>
                    <a:ext uri="{9D8B030D-6E8A-4147-A177-3AD203B41FA5}">
                      <a16:colId xmlns:a16="http://schemas.microsoft.com/office/drawing/2014/main" val="1640097101"/>
                    </a:ext>
                  </a:extLst>
                </a:gridCol>
                <a:gridCol w="5020893">
                  <a:extLst>
                    <a:ext uri="{9D8B030D-6E8A-4147-A177-3AD203B41FA5}">
                      <a16:colId xmlns:a16="http://schemas.microsoft.com/office/drawing/2014/main" val="175190009"/>
                    </a:ext>
                  </a:extLst>
                </a:gridCol>
              </a:tblGrid>
              <a:tr h="370840">
                <a:tc>
                  <a:txBody>
                    <a:bodyPr/>
                    <a:lstStyle/>
                    <a:p>
                      <a:r>
                        <a:rPr lang="en-US" dirty="0"/>
                        <a:t>Axis of Comparison</a:t>
                      </a:r>
                    </a:p>
                  </a:txBody>
                  <a:tcPr/>
                </a:tc>
                <a:tc>
                  <a:txBody>
                    <a:bodyPr/>
                    <a:lstStyle/>
                    <a:p>
                      <a:pPr algn="ctr"/>
                      <a:r>
                        <a:rPr lang="en-US" dirty="0"/>
                        <a:t>Feudalism</a:t>
                      </a:r>
                    </a:p>
                  </a:txBody>
                  <a:tcPr/>
                </a:tc>
                <a:tc>
                  <a:txBody>
                    <a:bodyPr/>
                    <a:lstStyle/>
                    <a:p>
                      <a:pPr algn="ctr"/>
                      <a:r>
                        <a:rPr lang="en-US" dirty="0"/>
                        <a:t>Capitalism</a:t>
                      </a:r>
                    </a:p>
                  </a:txBody>
                  <a:tcPr/>
                </a:tc>
                <a:extLst>
                  <a:ext uri="{0D108BD9-81ED-4DB2-BD59-A6C34878D82A}">
                    <a16:rowId xmlns:a16="http://schemas.microsoft.com/office/drawing/2014/main" val="3576624580"/>
                  </a:ext>
                </a:extLst>
              </a:tr>
              <a:tr h="370840">
                <a:tc>
                  <a:txBody>
                    <a:bodyPr/>
                    <a:lstStyle/>
                    <a:p>
                      <a:r>
                        <a:rPr lang="en-US" dirty="0"/>
                        <a:t>Human Habitation</a:t>
                      </a:r>
                    </a:p>
                  </a:txBody>
                  <a:tcPr/>
                </a:tc>
                <a:tc>
                  <a:txBody>
                    <a:bodyPr/>
                    <a:lstStyle/>
                    <a:p>
                      <a:pPr>
                        <a:lnSpc>
                          <a:spcPct val="130000"/>
                        </a:lnSpc>
                        <a:spcAft>
                          <a:spcPts val="600"/>
                        </a:spcAft>
                      </a:pPr>
                      <a:r>
                        <a:rPr lang="en-IN" sz="1800" dirty="0">
                          <a:solidFill>
                            <a:schemeClr val="tx1"/>
                          </a:solidFill>
                        </a:rPr>
                        <a:t>Most people </a:t>
                      </a:r>
                      <a:r>
                        <a:rPr lang="en-IN" sz="1800" b="1" i="1" dirty="0">
                          <a:solidFill>
                            <a:schemeClr val="tx1"/>
                          </a:solidFill>
                        </a:rPr>
                        <a:t>lived in </a:t>
                      </a:r>
                      <a:r>
                        <a:rPr lang="en-IN" sz="1800" dirty="0">
                          <a:solidFill>
                            <a:schemeClr val="tx1"/>
                          </a:solidFill>
                        </a:rPr>
                        <a:t>rural areas</a:t>
                      </a:r>
                      <a:endParaRPr lang="en-US" dirty="0">
                        <a:solidFill>
                          <a:schemeClr val="tx1"/>
                        </a:solidFill>
                      </a:endParaRPr>
                    </a:p>
                  </a:txBody>
                  <a:tcPr/>
                </a:tc>
                <a:tc>
                  <a:txBody>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lang="en-IN" sz="1800" dirty="0">
                          <a:solidFill>
                            <a:schemeClr val="tx1"/>
                          </a:solidFill>
                        </a:rPr>
                        <a:t>Most people </a:t>
                      </a:r>
                      <a:r>
                        <a:rPr lang="en-IN" sz="1800" b="1" i="1" dirty="0">
                          <a:solidFill>
                            <a:schemeClr val="tx1"/>
                          </a:solidFill>
                        </a:rPr>
                        <a:t>live in </a:t>
                      </a:r>
                      <a:r>
                        <a:rPr lang="en-IN" sz="1800" dirty="0">
                          <a:solidFill>
                            <a:schemeClr val="tx1"/>
                          </a:solidFill>
                        </a:rPr>
                        <a:t>urban areas</a:t>
                      </a:r>
                      <a:endParaRPr lang="en-US" dirty="0">
                        <a:solidFill>
                          <a:schemeClr val="tx1"/>
                        </a:solidFill>
                      </a:endParaRPr>
                    </a:p>
                  </a:txBody>
                  <a:tcPr/>
                </a:tc>
                <a:extLst>
                  <a:ext uri="{0D108BD9-81ED-4DB2-BD59-A6C34878D82A}">
                    <a16:rowId xmlns:a16="http://schemas.microsoft.com/office/drawing/2014/main" val="1229785523"/>
                  </a:ext>
                </a:extLst>
              </a:tr>
            </a:tbl>
          </a:graphicData>
        </a:graphic>
      </p:graphicFrame>
    </p:spTree>
    <p:extLst>
      <p:ext uri="{BB962C8B-B14F-4D97-AF65-F5344CB8AC3E}">
        <p14:creationId xmlns:p14="http://schemas.microsoft.com/office/powerpoint/2010/main" val="193755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82BC068-0554-E94A-B573-B7C22CA87B66}" vid="{3C15B36C-858B-C54D-84FE-50B47BC86F6F}"/>
    </a:ext>
  </a:extLst>
</a:theme>
</file>

<file path=docProps/app.xml><?xml version="1.0" encoding="utf-8"?>
<Properties xmlns="http://schemas.openxmlformats.org/officeDocument/2006/extended-properties" xmlns:vt="http://schemas.openxmlformats.org/officeDocument/2006/docPropsVTypes">
  <Template>Office Theme</Template>
  <TotalTime>6044</TotalTime>
  <Words>2845</Words>
  <Application>Microsoft Macintosh PowerPoint</Application>
  <PresentationFormat>Widescreen</PresentationFormat>
  <Paragraphs>288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Trebuchet MS</vt:lpstr>
      <vt:lpstr>Office Theme</vt:lpstr>
      <vt:lpstr>Prof. Subodh Wagle, IIT Bombay</vt:lpstr>
      <vt:lpstr>History of Social, Economy, Political, Technological Systems</vt:lpstr>
      <vt:lpstr>Feudalism (in Europe) . . . 1</vt:lpstr>
      <vt:lpstr>Feudalism (in Europe) . . . 2</vt:lpstr>
      <vt:lpstr>Imperialism, Colonialism, and Mercantilism</vt:lpstr>
      <vt:lpstr>Mercantilism: How it Works?</vt:lpstr>
      <vt:lpstr>Capitalism . . 1</vt:lpstr>
      <vt:lpstr>Capitalism . . 2</vt:lpstr>
      <vt:lpstr>Comparing Feudalism and Capitalism in Brief. . . 1</vt:lpstr>
      <vt:lpstr>Comparing Feudalism and Capitalism in Brief. . . 1</vt:lpstr>
      <vt:lpstr>Comparing Feudalism and Capitalism in Brief. . . 1</vt:lpstr>
      <vt:lpstr>Comparing Feudalism and Capitalism in Brief. . . 2 </vt:lpstr>
      <vt:lpstr>Comparing Feudalism and Capitalism in Brief. . . 2 </vt:lpstr>
      <vt:lpstr>Comparing Feudalism and Capitalism in Brief. . . 2 </vt:lpstr>
      <vt:lpstr>Comparing Feudalism and Capitalism in Brief. . . 2 </vt:lpstr>
      <vt:lpstr>Comparing Feudalism and Capitalism in Brief. . . 2 </vt:lpstr>
      <vt:lpstr>Industrialism/ Industrialization . . 1</vt:lpstr>
      <vt:lpstr>Industrialism/ Industrialization . . 2</vt:lpstr>
      <vt:lpstr>Industrialism/ Industrialization . . 3</vt:lpstr>
      <vt:lpstr>Industrialism/ Industrialization . . 4</vt:lpstr>
      <vt:lpstr>Industrial Capitalism . . 1</vt:lpstr>
      <vt:lpstr>Industrial Capitalism . . 2</vt:lpstr>
      <vt:lpstr>Industrial Capitalism . . 2</vt:lpstr>
      <vt:lpstr>Industrial Capitalism . . 3</vt:lpstr>
      <vt:lpstr>Industrial Capitalism . . 4</vt:lpstr>
      <vt:lpstr>Colonialism . . . 1</vt:lpstr>
      <vt:lpstr>Colonialism . . . 2</vt:lpstr>
      <vt:lpstr>Comparative Historical Overview of Western Europe (UK) and India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Subodh Wagle, IIT Bombay</dc:title>
  <dc:creator>Microsoft Office User</dc:creator>
  <cp:lastModifiedBy>Subodh Wagle</cp:lastModifiedBy>
  <cp:revision>85</cp:revision>
  <dcterms:created xsi:type="dcterms:W3CDTF">2022-06-21T14:02:09Z</dcterms:created>
  <dcterms:modified xsi:type="dcterms:W3CDTF">2024-08-09T09:02:04Z</dcterms:modified>
</cp:coreProperties>
</file>