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337" r:id="rId3"/>
    <p:sldId id="295" r:id="rId4"/>
    <p:sldId id="296" r:id="rId5"/>
    <p:sldId id="297" r:id="rId6"/>
    <p:sldId id="298" r:id="rId7"/>
    <p:sldId id="299" r:id="rId8"/>
    <p:sldId id="301" r:id="rId9"/>
    <p:sldId id="300" r:id="rId10"/>
    <p:sldId id="356" r:id="rId11"/>
    <p:sldId id="338" r:id="rId12"/>
    <p:sldId id="320" r:id="rId13"/>
    <p:sldId id="308" r:id="rId14"/>
    <p:sldId id="319" r:id="rId15"/>
    <p:sldId id="306" r:id="rId16"/>
    <p:sldId id="309" r:id="rId17"/>
    <p:sldId id="310" r:id="rId18"/>
    <p:sldId id="311" r:id="rId19"/>
    <p:sldId id="321" r:id="rId20"/>
    <p:sldId id="313" r:id="rId21"/>
    <p:sldId id="267" r:id="rId22"/>
    <p:sldId id="257" r:id="rId23"/>
    <p:sldId id="265" r:id="rId24"/>
    <p:sldId id="35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54"/>
    <a:srgbClr val="FF8B2A"/>
    <a:srgbClr val="0C4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9"/>
    <p:restoredTop sz="94651"/>
  </p:normalViewPr>
  <p:slideViewPr>
    <p:cSldViewPr snapToGrid="0" snapToObjects="1">
      <p:cViewPr varScale="1">
        <p:scale>
          <a:sx n="114" d="100"/>
          <a:sy n="114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9F27-7F24-BE42-A26F-98289ABC4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1D120-BFCF-4742-BDFD-5F16E2BB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6F47-B7DB-964C-B98B-AE647D4E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FC70-C4BB-F742-B976-28E4278D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F33F-6755-0A42-ABA0-4DDA03B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ABC-2ED1-6149-B3DA-C3F58BB5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A801C-1054-6944-A8AE-C5DCBE0B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320B-4BD8-344F-97D5-7992DCD2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23B4-BC67-CB44-BE25-9D6991BC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670F-09CC-1E4A-8352-FC7E411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D99BC-0C52-D34E-916C-6CEF75F49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EE77-5573-E044-BE4B-FB1BF5A3B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4028-8359-D84F-8D3C-945FCAA6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0AD2-4B02-4144-9955-64882A00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A0CE-EE54-B94E-BC95-7DBB7583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2AA2-F23D-F141-B657-8C1E762A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4DD9-2318-BF46-B252-B9E67C8C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A686-6AE7-2B4A-94C2-D371881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2E3F-A029-2C46-B5B3-448E4AE3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422A-8AB8-904F-9558-6044370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1F50-F6A9-A649-90E5-088CEEFB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4C65-5DB6-2B4E-8E29-67B5ECD0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11F6-2D6A-C243-AC06-4109FAD3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ED47-DEBD-5C4A-9E8C-BB9D2F22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900D-F797-4F42-A947-B08B4CF4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B7D2-D555-F64D-8B24-C062CD7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273E-E9B7-4045-B0A9-33DBC7606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F1FD-8493-6244-ABAE-E98BF251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8254E-6B07-B240-9DEF-7E326E16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1081-8C0B-7D45-BBD4-3900D85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0D0E-5450-1549-BF0E-C2EFC621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42B-3993-2445-ACEF-CB28F5D8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84F3-95D2-C34F-AD61-9AE0DFF2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039D-4D73-F34A-A09E-D6A124AD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18BF-89E7-4541-9138-D4677A74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D2F20-61B1-6344-ACCA-EE6F99D3E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3876-32FB-364B-A43E-98295F16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B155C-5FFE-4C4D-A8F5-55325322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B7A63-6BA3-2946-BF08-4B0F4DD5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2789-0D46-7744-A047-B02F554A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E5921-1FBD-1D46-BBC8-A0B51623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C9BA1-BA7E-0F41-BBEC-CCCD33DC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6D769-75D4-D64A-8849-83D29E3E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D7283-E30A-9E42-8E95-012E926E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8DCF3-E11A-2447-84AA-287CF092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F63E-9784-3F47-9674-3FB4B696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FBC1-C79C-654F-8830-29B34200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E578-0F5A-764C-B90F-54017226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8886-63A2-8F4B-A719-6DBAB7F5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E4804-3437-B345-94CD-3F42B928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52240-4C87-2740-B625-D8B880A7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94C7-0974-9841-89A6-DEEFC991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69B5-C980-254B-AC91-62311CB4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9A1CE-35FC-2E45-AE66-719C7174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62E6-C50C-3B42-9614-6C3D588F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2E583-6175-5A4F-A2F5-5E6D6EAA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61D0-1269-3B48-9111-BBCBDD6F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C8C66-6CD6-1842-84EE-F596F44A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F99B1-E10D-E542-9B81-41A1F513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05EE-0374-D74A-9702-B500BBB0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4B5A-9384-6E4F-91B9-C38357FD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8F17-50F8-F742-B5FC-D45035F25810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D556-B1BA-8347-A9F8-F967B1F84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CF5B-0F8D-0A41-8C75-644AE81F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cyclopedia.com/philosophy-and-religion/other-religious-beliefs-and-general-terms/religion-general/g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65548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3358"/>
            <a:ext cx="12192000" cy="941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tabLst>
                <a:tab pos="11241088" algn="l"/>
              </a:tabLs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Prof. Subodh Wagle, IIT Bombay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0"/>
            <a:ext cx="12192000" cy="364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latin typeface="Trebuchet MS" panose="020B0703020202090204" pitchFamily="34" charset="0"/>
              </a:rPr>
              <a:t>TD 638: Development Perspectives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6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  <a:latin typeface="Trebuchet MS" panose="020B0703020202090204" pitchFamily="34" charset="0"/>
              </a:rPr>
              <a:t>Topic C: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  <a:latin typeface="Trebuchet MS" panose="020B0703020202090204" pitchFamily="34" charset="0"/>
              </a:rPr>
              <a:t>History of Pre-Development Thinking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6754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Ancient Thinkers, Enlightenment, and Human Progress . .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8"/>
            <a:ext cx="11646327" cy="53645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b="1" i="1" dirty="0">
                <a:solidFill>
                  <a:schemeClr val="bg1"/>
                </a:solidFill>
              </a:rPr>
              <a:t>Some </a:t>
            </a:r>
            <a:r>
              <a:rPr lang="en-IN" sz="2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Tempering</a:t>
            </a:r>
            <a:r>
              <a:rPr lang="en-IN" sz="2000" b="1" i="1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(i.e., counter-balancing)  </a:t>
            </a:r>
            <a:r>
              <a:rPr lang="en-IN" sz="2000" b="1" i="1" dirty="0">
                <a:solidFill>
                  <a:schemeClr val="bg1"/>
                </a:solidFill>
              </a:rPr>
              <a:t>Thoughts</a:t>
            </a:r>
            <a:r>
              <a:rPr lang="en-IN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2"/>
            </a:pPr>
            <a:r>
              <a:rPr lang="en-IN" sz="2000" dirty="0">
                <a:solidFill>
                  <a:schemeClr val="bg1"/>
                </a:solidFill>
              </a:rPr>
              <a:t> There is </a:t>
            </a:r>
            <a:r>
              <a:rPr lang="en-IN" sz="2000" b="1" i="1" u="sng" dirty="0">
                <a:solidFill>
                  <a:schemeClr val="bg1"/>
                </a:solidFill>
              </a:rPr>
              <a:t>no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4"/>
                </a:solidFill>
              </a:rPr>
              <a:t>rationale</a:t>
            </a:r>
            <a:r>
              <a:rPr lang="en-IN" sz="2000" dirty="0">
                <a:solidFill>
                  <a:schemeClr val="bg1"/>
                </a:solidFill>
              </a:rPr>
              <a:t> but </a:t>
            </a:r>
            <a:r>
              <a:rPr lang="en-IN" sz="2000" u="sng" dirty="0">
                <a:solidFill>
                  <a:schemeClr val="bg1"/>
                </a:solidFill>
              </a:rPr>
              <a:t>only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4"/>
                </a:solidFill>
              </a:rPr>
              <a:t>non-rational faith </a:t>
            </a:r>
            <a:r>
              <a:rPr lang="en-IN" sz="2000" dirty="0">
                <a:solidFill>
                  <a:schemeClr val="bg1"/>
                </a:solidFill>
              </a:rPr>
              <a:t>or </a:t>
            </a:r>
            <a:r>
              <a:rPr lang="en-IN" sz="2000" dirty="0">
                <a:solidFill>
                  <a:schemeClr val="accent4"/>
                </a:solidFill>
              </a:rPr>
              <a:t>belief</a:t>
            </a:r>
            <a:r>
              <a:rPr lang="en-IN" sz="2000" dirty="0">
                <a:solidFill>
                  <a:schemeClr val="bg1"/>
                </a:solidFill>
              </a:rPr>
              <a:t> in thinking that </a:t>
            </a:r>
          </a:p>
          <a:p>
            <a:pPr marL="720725" indent="-274638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dirty="0">
                <a:solidFill>
                  <a:srgbClr val="FFFF00"/>
                </a:solidFill>
              </a:rPr>
              <a:t>technological and social change </a:t>
            </a:r>
            <a:r>
              <a:rPr lang="en-IN" sz="2000" dirty="0">
                <a:solidFill>
                  <a:schemeClr val="bg1"/>
                </a:solidFill>
              </a:rPr>
              <a:t>(revolutions), which are often violent and unsettling as we experience them, </a:t>
            </a:r>
          </a:p>
          <a:p>
            <a:pPr marL="939800" indent="-20955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b="1" i="1" dirty="0">
                <a:solidFill>
                  <a:schemeClr val="bg1"/>
                </a:solidFill>
              </a:rPr>
              <a:t>are necessarily </a:t>
            </a:r>
            <a:r>
              <a:rPr lang="en-IN" sz="2000" dirty="0">
                <a:solidFill>
                  <a:schemeClr val="accent4"/>
                </a:solidFill>
              </a:rPr>
              <a:t>for the better.</a:t>
            </a:r>
          </a:p>
          <a:p>
            <a:pPr marL="525462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IN" sz="2000" dirty="0">
                <a:solidFill>
                  <a:schemeClr val="bg1"/>
                </a:solidFill>
              </a:rPr>
              <a:t>No clear or objective explanation of what </a:t>
            </a:r>
            <a:r>
              <a:rPr lang="en-IN" sz="2000" b="1" i="1" dirty="0">
                <a:solidFill>
                  <a:schemeClr val="accent2"/>
                </a:solidFill>
              </a:rPr>
              <a:t>better</a:t>
            </a:r>
            <a:r>
              <a:rPr lang="en-IN" sz="2000" dirty="0">
                <a:solidFill>
                  <a:schemeClr val="bg1"/>
                </a:solidFill>
              </a:rPr>
              <a:t> (effect) </a:t>
            </a:r>
            <a:r>
              <a:rPr lang="en-IN" sz="2000" b="1" i="1" dirty="0">
                <a:solidFill>
                  <a:schemeClr val="bg1"/>
                </a:solidFill>
              </a:rPr>
              <a:t>mean</a:t>
            </a:r>
            <a:r>
              <a:rPr lang="en-IN" sz="2000" dirty="0">
                <a:solidFill>
                  <a:schemeClr val="bg1"/>
                </a:solidFill>
              </a:rPr>
              <a:t>, though the cause (</a:t>
            </a:r>
            <a:r>
              <a:rPr lang="en-IN" sz="2000" b="1" i="1" dirty="0">
                <a:solidFill>
                  <a:srgbClr val="FFFF00"/>
                </a:solidFill>
              </a:rPr>
              <a:t>technical transformation</a:t>
            </a:r>
            <a:r>
              <a:rPr lang="en-IN" sz="2000" dirty="0">
                <a:solidFill>
                  <a:schemeClr val="bg1"/>
                </a:solidFill>
              </a:rPr>
              <a:t>) is clearly stated.</a:t>
            </a:r>
          </a:p>
          <a:p>
            <a:pPr marL="525462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IN" sz="2000" dirty="0">
                <a:solidFill>
                  <a:schemeClr val="bg1"/>
                </a:solidFill>
              </a:rPr>
              <a:t>Similarly, (</a:t>
            </a:r>
            <a:r>
              <a:rPr lang="en-IN" sz="2000" b="1" i="1" dirty="0">
                <a:solidFill>
                  <a:srgbClr val="FFFF00"/>
                </a:solidFill>
              </a:rPr>
              <a:t>human)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rgbClr val="FFFF00"/>
                </a:solidFill>
              </a:rPr>
              <a:t>progress</a:t>
            </a:r>
            <a:r>
              <a:rPr lang="en-IN" sz="2000" dirty="0">
                <a:solidFill>
                  <a:schemeClr val="bg1"/>
                </a:solidFill>
              </a:rPr>
              <a:t>’ </a:t>
            </a:r>
            <a:r>
              <a:rPr lang="en-IN" sz="2000" b="1" i="1" dirty="0">
                <a:solidFill>
                  <a:schemeClr val="bg1"/>
                </a:solidFill>
              </a:rPr>
              <a:t>can be proved and established </a:t>
            </a:r>
            <a:r>
              <a:rPr lang="en-IN" sz="2000" u="sng" dirty="0">
                <a:solidFill>
                  <a:schemeClr val="bg1"/>
                </a:solidFill>
              </a:rPr>
              <a:t>only in </a:t>
            </a:r>
            <a:r>
              <a:rPr lang="en-IN" sz="2000" dirty="0">
                <a:solidFill>
                  <a:schemeClr val="accent4"/>
                </a:solidFill>
              </a:rPr>
              <a:t>retrospective manner, </a:t>
            </a:r>
          </a:p>
          <a:p>
            <a:pPr marL="1646238" indent="-28575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dirty="0">
                <a:solidFill>
                  <a:schemeClr val="bg1"/>
                </a:solidFill>
              </a:rPr>
              <a:t>hence </a:t>
            </a:r>
            <a:r>
              <a:rPr lang="en-IN" sz="2000" u="sng" dirty="0">
                <a:solidFill>
                  <a:schemeClr val="bg1"/>
                </a:solidFill>
              </a:rPr>
              <a:t>cannot be </a:t>
            </a:r>
            <a:r>
              <a:rPr lang="en-IN" sz="2000" dirty="0">
                <a:solidFill>
                  <a:schemeClr val="bg1"/>
                </a:solidFill>
              </a:rPr>
              <a:t>taken as </a:t>
            </a:r>
            <a:r>
              <a:rPr lang="en-IN" sz="2000" dirty="0">
                <a:solidFill>
                  <a:schemeClr val="accent4"/>
                </a:solidFill>
              </a:rPr>
              <a:t>inevitable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3714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1770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Recent, Pre-Development Thinking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565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History of ‘Political-Economic’ Thinking before ‘Development’. . 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In comparatively recent times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Many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chemeClr val="accent2"/>
                </a:solidFill>
              </a:rPr>
              <a:t>thinkers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and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chemeClr val="accent2"/>
                </a:solidFill>
              </a:rPr>
              <a:t>scholars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chemeClr val="bg1"/>
                </a:solidFill>
              </a:rPr>
              <a:t>attempted to understand </a:t>
            </a:r>
            <a:r>
              <a:rPr lang="en-IN" sz="2000" dirty="0">
                <a:solidFill>
                  <a:schemeClr val="bg1"/>
                </a:solidFill>
              </a:rPr>
              <a:t>and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chemeClr val="bg1"/>
                </a:solidFill>
              </a:rPr>
              <a:t>explain </a:t>
            </a:r>
          </a:p>
          <a:p>
            <a:pPr marL="0" indent="941388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the </a:t>
            </a:r>
            <a:r>
              <a:rPr lang="en-IN" sz="2000" b="1" i="1" dirty="0">
                <a:solidFill>
                  <a:schemeClr val="accent2"/>
                </a:solidFill>
              </a:rPr>
              <a:t>processes</a:t>
            </a:r>
            <a:r>
              <a:rPr lang="en-IN" sz="2000" dirty="0">
                <a:solidFill>
                  <a:schemeClr val="bg1"/>
                </a:solidFill>
              </a:rPr>
              <a:t>, as well as </a:t>
            </a:r>
            <a:r>
              <a:rPr lang="en-IN" sz="2000" b="1" i="1" dirty="0">
                <a:solidFill>
                  <a:schemeClr val="accent2"/>
                </a:solidFill>
              </a:rPr>
              <a:t>good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and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rgbClr val="FFFF00"/>
                </a:solidFill>
              </a:rPr>
              <a:t>bad effects </a:t>
            </a:r>
            <a:r>
              <a:rPr lang="en-IN" sz="2000" dirty="0">
                <a:solidFill>
                  <a:schemeClr val="bg1"/>
                </a:solidFill>
              </a:rPr>
              <a:t>of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</a:p>
          <a:p>
            <a:pPr marL="0" indent="900113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b="1" i="1" dirty="0">
                <a:solidFill>
                  <a:srgbClr val="FFFF00"/>
                </a:solidFill>
              </a:rPr>
              <a:t>Capitalism</a:t>
            </a:r>
            <a:r>
              <a:rPr lang="en-IN" sz="2000" b="1" dirty="0">
                <a:solidFill>
                  <a:schemeClr val="bg1"/>
                </a:solidFill>
              </a:rPr>
              <a:t>, </a:t>
            </a:r>
            <a:r>
              <a:rPr lang="en-IN" sz="2000" b="1" i="1" dirty="0">
                <a:solidFill>
                  <a:srgbClr val="FFFF00"/>
                </a:solidFill>
              </a:rPr>
              <a:t>Industrialization</a:t>
            </a:r>
            <a:r>
              <a:rPr lang="en-IN" sz="2000" b="1" dirty="0">
                <a:solidFill>
                  <a:schemeClr val="bg1"/>
                </a:solidFill>
              </a:rPr>
              <a:t>, </a:t>
            </a:r>
            <a:r>
              <a:rPr lang="en-IN" sz="2000" dirty="0">
                <a:solidFill>
                  <a:schemeClr val="bg1"/>
                </a:solidFill>
              </a:rPr>
              <a:t>and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rgbClr val="FFFF00"/>
                </a:solidFill>
              </a:rPr>
              <a:t>Industrial Capitalism</a:t>
            </a:r>
            <a:endParaRPr lang="en-IN" sz="2000" b="1" i="1" dirty="0">
              <a:solidFill>
                <a:schemeClr val="accent2"/>
              </a:solidFill>
            </a:endParaRPr>
          </a:p>
          <a:p>
            <a:pPr marL="0" indent="1255713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So that these </a:t>
            </a:r>
            <a:r>
              <a:rPr lang="en-IN" sz="2000" b="1" i="1" dirty="0">
                <a:solidFill>
                  <a:schemeClr val="accent2"/>
                </a:solidFill>
              </a:rPr>
              <a:t>effects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chemeClr val="bg1"/>
                </a:solidFill>
              </a:rPr>
              <a:t>could be addressed </a:t>
            </a:r>
            <a:r>
              <a:rPr lang="en-IN" sz="2000" dirty="0">
                <a:solidFill>
                  <a:schemeClr val="bg1"/>
                </a:solidFill>
              </a:rPr>
              <a:t>and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chemeClr val="bg1"/>
                </a:solidFill>
              </a:rPr>
              <a:t>regulated</a:t>
            </a:r>
            <a:r>
              <a:rPr lang="en-IN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This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chemeClr val="bg1"/>
                </a:solidFill>
              </a:rPr>
              <a:t>gave rise </a:t>
            </a:r>
            <a:r>
              <a:rPr lang="en-IN" sz="2000" dirty="0">
                <a:solidFill>
                  <a:schemeClr val="bg1"/>
                </a:solidFill>
              </a:rPr>
              <a:t>to a </a:t>
            </a:r>
            <a:r>
              <a:rPr lang="en-IN" sz="2000" b="1" i="1" dirty="0">
                <a:solidFill>
                  <a:schemeClr val="accent2"/>
                </a:solidFill>
              </a:rPr>
              <a:t>long history </a:t>
            </a:r>
            <a:r>
              <a:rPr lang="en-IN" sz="2000" dirty="0">
                <a:solidFill>
                  <a:schemeClr val="bg1"/>
                </a:solidFill>
              </a:rPr>
              <a:t>of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rgbClr val="FFFF00"/>
                </a:solidFill>
              </a:rPr>
              <a:t>political-economic-developmental thinking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842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History of ‘Political-Economic’ Thinking before ‘Development’. . 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i="1" dirty="0">
                <a:solidFill>
                  <a:srgbClr val="FFFF00"/>
                </a:solidFill>
              </a:rPr>
              <a:t>Political Economy</a:t>
            </a:r>
            <a:r>
              <a:rPr lang="en-IN" sz="1800" dirty="0">
                <a:solidFill>
                  <a:schemeClr val="bg1"/>
                </a:solidFill>
              </a:rPr>
              <a:t>: The </a:t>
            </a:r>
            <a:r>
              <a:rPr lang="en-IN" sz="1800" dirty="0">
                <a:solidFill>
                  <a:schemeClr val="accent2"/>
                </a:solidFill>
              </a:rPr>
              <a:t>concepts, theories and models </a:t>
            </a:r>
            <a:r>
              <a:rPr lang="en-IN" sz="1800" dirty="0">
                <a:solidFill>
                  <a:schemeClr val="bg1"/>
                </a:solidFill>
              </a:rPr>
              <a:t>(in thinking) </a:t>
            </a:r>
          </a:p>
          <a:p>
            <a:pPr marL="0" indent="36830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to understand </a:t>
            </a:r>
            <a:r>
              <a:rPr lang="en-IN" sz="1800" dirty="0">
                <a:solidFill>
                  <a:schemeClr val="accent2"/>
                </a:solidFill>
              </a:rPr>
              <a:t>rules, regularities, and patterns </a:t>
            </a:r>
            <a:r>
              <a:rPr lang="en-IN" sz="1800" dirty="0">
                <a:solidFill>
                  <a:schemeClr val="bg1"/>
                </a:solidFill>
              </a:rPr>
              <a:t>in fast and momentous </a:t>
            </a:r>
            <a:r>
              <a:rPr lang="en-IN" sz="1800" b="1" i="1" dirty="0">
                <a:solidFill>
                  <a:srgbClr val="FFFF00"/>
                </a:solidFill>
              </a:rPr>
              <a:t>changes in economy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FFFF00"/>
                </a:solidFill>
              </a:rPr>
              <a:t>politics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763588" indent="-41275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that were </a:t>
            </a:r>
            <a:r>
              <a:rPr lang="en-IN" sz="1800" b="1" i="1" dirty="0">
                <a:solidFill>
                  <a:schemeClr val="bg1"/>
                </a:solidFill>
              </a:rPr>
              <a:t>prompted by </a:t>
            </a:r>
            <a:r>
              <a:rPr lang="en-IN" sz="1800" b="1" dirty="0">
                <a:solidFill>
                  <a:srgbClr val="FFFF00"/>
                </a:solidFill>
              </a:rPr>
              <a:t>Capitalism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dirty="0">
                <a:solidFill>
                  <a:srgbClr val="FFFF00"/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b="1" dirty="0">
                <a:solidFill>
                  <a:srgbClr val="FFFF00"/>
                </a:solidFill>
              </a:rPr>
              <a:t>Industrial Capitalism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dirty="0">
                <a:solidFill>
                  <a:schemeClr val="bg1"/>
                </a:solidFill>
              </a:rPr>
              <a:t>Adam Smith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dirty="0">
                <a:solidFill>
                  <a:schemeClr val="bg1"/>
                </a:solidFill>
              </a:rPr>
              <a:t>David Ricardo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b="1" dirty="0">
                <a:solidFill>
                  <a:schemeClr val="bg1"/>
                </a:solidFill>
              </a:rPr>
              <a:t>Karl Marx</a:t>
            </a:r>
            <a:r>
              <a:rPr lang="en-IN" sz="1800" dirty="0">
                <a:solidFill>
                  <a:schemeClr val="bg1"/>
                </a:solidFill>
              </a:rPr>
              <a:t>: Main Thinkers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u="sng" dirty="0">
                <a:solidFill>
                  <a:schemeClr val="bg1"/>
                </a:solidFill>
              </a:rPr>
              <a:t>Adam Smith</a:t>
            </a:r>
            <a:r>
              <a:rPr lang="en-IN" sz="1800" dirty="0">
                <a:solidFill>
                  <a:schemeClr val="bg1"/>
                </a:solidFill>
              </a:rPr>
              <a:t>: Welcomed </a:t>
            </a:r>
            <a:r>
              <a:rPr lang="en-IN" sz="1800" b="1" dirty="0">
                <a:solidFill>
                  <a:srgbClr val="FFFF00"/>
                </a:solidFill>
              </a:rPr>
              <a:t>Capitalism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Industrial Revolution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Main Argument</a:t>
            </a:r>
            <a:r>
              <a:rPr lang="en-IN" sz="1800" dirty="0">
                <a:solidFill>
                  <a:schemeClr val="bg1"/>
                </a:solidFill>
              </a:rPr>
              <a:t>: A </a:t>
            </a:r>
            <a:r>
              <a:rPr lang="en-IN" sz="1800" dirty="0">
                <a:solidFill>
                  <a:schemeClr val="accent2"/>
                </a:solidFill>
              </a:rPr>
              <a:t>society of free individuals </a:t>
            </a:r>
            <a:r>
              <a:rPr lang="en-IN" sz="1800" b="1" i="1" dirty="0">
                <a:solidFill>
                  <a:schemeClr val="bg1"/>
                </a:solidFill>
              </a:rPr>
              <a:t>using their </a:t>
            </a:r>
            <a:r>
              <a:rPr lang="en-IN" sz="1800" dirty="0">
                <a:solidFill>
                  <a:srgbClr val="FFFF00"/>
                </a:solidFill>
              </a:rPr>
              <a:t>personal abilities </a:t>
            </a:r>
            <a:r>
              <a:rPr lang="en-IN" sz="1800" b="1" i="1" dirty="0">
                <a:solidFill>
                  <a:schemeClr val="bg1"/>
                </a:solidFill>
              </a:rPr>
              <a:t>to pursue their </a:t>
            </a:r>
            <a:r>
              <a:rPr lang="en-IN" sz="1800" dirty="0">
                <a:solidFill>
                  <a:srgbClr val="FFFF00"/>
                </a:solidFill>
              </a:rPr>
              <a:t>individual self- interest</a:t>
            </a:r>
          </a:p>
          <a:p>
            <a:pPr marL="0" indent="490538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—</a:t>
            </a:r>
            <a:r>
              <a:rPr lang="en-IN" sz="1800" b="1" i="1" dirty="0">
                <a:solidFill>
                  <a:schemeClr val="bg1"/>
                </a:solidFill>
              </a:rPr>
              <a:t>without interference </a:t>
            </a:r>
            <a:r>
              <a:rPr lang="en-IN" sz="1800" dirty="0">
                <a:solidFill>
                  <a:schemeClr val="bg1"/>
                </a:solidFill>
              </a:rPr>
              <a:t>from the</a:t>
            </a:r>
            <a:r>
              <a:rPr lang="en-IN" sz="1800" b="1" i="1" dirty="0">
                <a:solidFill>
                  <a:srgbClr val="FFFF00"/>
                </a:solidFill>
              </a:rPr>
              <a:t> State </a:t>
            </a:r>
            <a:r>
              <a:rPr lang="en-IN" sz="1800" dirty="0">
                <a:solidFill>
                  <a:schemeClr val="bg1"/>
                </a:solidFill>
              </a:rPr>
              <a:t>and following the </a:t>
            </a:r>
            <a:r>
              <a:rPr lang="en-IN" sz="1800" b="1" i="1" dirty="0">
                <a:solidFill>
                  <a:srgbClr val="FFFF00"/>
                </a:solidFill>
              </a:rPr>
              <a:t>invisible hand of the market </a:t>
            </a:r>
            <a:r>
              <a:rPr lang="en-IN" sz="1800" dirty="0">
                <a:solidFill>
                  <a:schemeClr val="accent2"/>
                </a:solidFill>
              </a:rPr>
              <a:t>via supply and demand</a:t>
            </a:r>
          </a:p>
          <a:p>
            <a:pPr marL="0" indent="1255713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—</a:t>
            </a:r>
            <a:r>
              <a:rPr lang="en-IN" sz="1800" b="1" i="1" dirty="0">
                <a:solidFill>
                  <a:schemeClr val="bg1"/>
                </a:solidFill>
              </a:rPr>
              <a:t>would be </a:t>
            </a:r>
            <a:r>
              <a:rPr lang="en-IN" sz="1800" dirty="0">
                <a:solidFill>
                  <a:schemeClr val="accent2"/>
                </a:solidFill>
              </a:rPr>
              <a:t>more productive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u="sng" dirty="0">
                <a:solidFill>
                  <a:schemeClr val="accent2"/>
                </a:solidFill>
              </a:rPr>
              <a:t>peaceful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4149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History of ‘Political-Economic’ Thinking before ‘Development’. . 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u="sng" dirty="0">
                <a:solidFill>
                  <a:schemeClr val="bg1"/>
                </a:solidFill>
              </a:rPr>
              <a:t>David Ricardo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chemeClr val="bg1"/>
                </a:solidFill>
              </a:rPr>
              <a:t>Built on </a:t>
            </a:r>
            <a:r>
              <a:rPr lang="en-IN" sz="1800" b="1" dirty="0">
                <a:solidFill>
                  <a:schemeClr val="bg1"/>
                </a:solidFill>
              </a:rPr>
              <a:t>Adam Smith’s </a:t>
            </a:r>
            <a:r>
              <a:rPr lang="en-IN" sz="1800" dirty="0">
                <a:solidFill>
                  <a:schemeClr val="bg1"/>
                </a:solidFill>
              </a:rPr>
              <a:t>work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u="sng" dirty="0">
                <a:solidFill>
                  <a:schemeClr val="bg1"/>
                </a:solidFill>
              </a:rPr>
              <a:t>Smith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u="sng" dirty="0">
                <a:solidFill>
                  <a:schemeClr val="bg1"/>
                </a:solidFill>
              </a:rPr>
              <a:t>Ricardo</a:t>
            </a:r>
            <a:r>
              <a:rPr lang="en-IN" sz="1800" dirty="0">
                <a:solidFill>
                  <a:schemeClr val="bg1"/>
                </a:solidFill>
              </a:rPr>
              <a:t> (plus others): </a:t>
            </a:r>
            <a:r>
              <a:rPr lang="en-IN" sz="1800" b="1" i="1" dirty="0">
                <a:solidFill>
                  <a:schemeClr val="bg1"/>
                </a:solidFill>
              </a:rPr>
              <a:t>Provided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accent2"/>
                </a:solidFill>
              </a:rPr>
              <a:t>intellectual foundation </a:t>
            </a:r>
            <a:r>
              <a:rPr lang="en-IN" sz="1800" dirty="0">
                <a:solidFill>
                  <a:schemeClr val="bg1"/>
                </a:solidFill>
              </a:rPr>
              <a:t>for today’s </a:t>
            </a:r>
            <a:r>
              <a:rPr lang="en-IN" sz="1800" b="1" i="1" dirty="0">
                <a:solidFill>
                  <a:srgbClr val="FFFF00"/>
                </a:solidFill>
              </a:rPr>
              <a:t>capitalist economy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accent2"/>
                </a:solidFill>
              </a:rPr>
              <a:t>foundational ideas </a:t>
            </a:r>
            <a:r>
              <a:rPr lang="en-IN" sz="1800" dirty="0">
                <a:solidFill>
                  <a:schemeClr val="bg1"/>
                </a:solidFill>
              </a:rPr>
              <a:t>are: (</a:t>
            </a:r>
            <a:r>
              <a:rPr lang="en-IN" sz="1800" dirty="0" err="1">
                <a:solidFill>
                  <a:schemeClr val="bg1"/>
                </a:solidFill>
              </a:rPr>
              <a:t>i</a:t>
            </a:r>
            <a:r>
              <a:rPr lang="en-IN" sz="1800" dirty="0">
                <a:solidFill>
                  <a:schemeClr val="bg1"/>
                </a:solidFill>
              </a:rPr>
              <a:t>) </a:t>
            </a:r>
            <a:r>
              <a:rPr lang="en-IN" sz="1800" b="1" i="1" dirty="0">
                <a:solidFill>
                  <a:srgbClr val="FFFF00"/>
                </a:solidFill>
              </a:rPr>
              <a:t>individual self-interest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2579688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(ii) </a:t>
            </a:r>
            <a:r>
              <a:rPr lang="en-IN" sz="1800" b="1" i="1" dirty="0">
                <a:solidFill>
                  <a:srgbClr val="FFFF00"/>
                </a:solidFill>
              </a:rPr>
              <a:t>free market </a:t>
            </a:r>
            <a:r>
              <a:rPr lang="en-IN" sz="1800" dirty="0">
                <a:solidFill>
                  <a:schemeClr val="accent2"/>
                </a:solidFill>
              </a:rPr>
              <a:t>rules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governing the use of </a:t>
            </a:r>
            <a:r>
              <a:rPr lang="en-IN" sz="1800" dirty="0">
                <a:solidFill>
                  <a:schemeClr val="accent2"/>
                </a:solidFill>
              </a:rPr>
              <a:t>labour, land and capital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</a:p>
          <a:p>
            <a:pPr marL="2579688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(iii) </a:t>
            </a:r>
            <a:r>
              <a:rPr lang="en-IN" sz="1800" b="1" i="1" dirty="0">
                <a:solidFill>
                  <a:srgbClr val="FFFF00"/>
                </a:solidFill>
              </a:rPr>
              <a:t>free trade </a:t>
            </a:r>
            <a:r>
              <a:rPr lang="en-IN" sz="1800" dirty="0">
                <a:solidFill>
                  <a:schemeClr val="accent2"/>
                </a:solidFill>
              </a:rPr>
              <a:t>among nations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i="1" dirty="0">
                <a:solidFill>
                  <a:srgbClr val="FFFF00"/>
                </a:solidFill>
              </a:rPr>
              <a:t>Theory of Comparative Advantage 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b="1" u="sng" dirty="0">
                <a:solidFill>
                  <a:schemeClr val="bg1"/>
                </a:solidFill>
              </a:rPr>
              <a:t>Ricardo</a:t>
            </a:r>
            <a:r>
              <a:rPr lang="en-IN" sz="1800" dirty="0">
                <a:solidFill>
                  <a:schemeClr val="bg1"/>
                </a:solidFill>
              </a:rPr>
              <a:t>): Countries </a:t>
            </a:r>
            <a:r>
              <a:rPr lang="en-IN" sz="1800" b="1" i="1" dirty="0">
                <a:solidFill>
                  <a:schemeClr val="bg1"/>
                </a:solidFill>
              </a:rPr>
              <a:t>should specialize </a:t>
            </a:r>
            <a:r>
              <a:rPr lang="en-IN" sz="1800" dirty="0">
                <a:solidFill>
                  <a:schemeClr val="bg1"/>
                </a:solidFill>
              </a:rPr>
              <a:t>in the </a:t>
            </a:r>
            <a:r>
              <a:rPr lang="en-IN" sz="1800" b="1" i="1" dirty="0">
                <a:solidFill>
                  <a:srgbClr val="FFFF00"/>
                </a:solidFill>
              </a:rPr>
              <a:t>production of goods </a:t>
            </a:r>
          </a:p>
          <a:p>
            <a:pPr marL="0" indent="1160463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they were </a:t>
            </a:r>
            <a:r>
              <a:rPr lang="en-IN" sz="1800" b="1" i="1" dirty="0">
                <a:solidFill>
                  <a:schemeClr val="accent2"/>
                </a:solidFill>
              </a:rPr>
              <a:t>comparatively better at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u="sng" dirty="0">
                <a:solidFill>
                  <a:schemeClr val="bg1"/>
                </a:solidFill>
              </a:rPr>
              <a:t>given</a:t>
            </a:r>
            <a:r>
              <a:rPr lang="en-IN" sz="1800" dirty="0">
                <a:solidFill>
                  <a:schemeClr val="bg1"/>
                </a:solidFill>
              </a:rPr>
              <a:t> available </a:t>
            </a:r>
            <a:r>
              <a:rPr lang="en-IN" sz="1800" dirty="0">
                <a:solidFill>
                  <a:schemeClr val="accent2"/>
                </a:solidFill>
              </a:rPr>
              <a:t>land, labour, and capital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This </a:t>
            </a:r>
            <a:r>
              <a:rPr lang="en-IN" sz="1800" b="1" i="1" dirty="0">
                <a:solidFill>
                  <a:schemeClr val="bg1"/>
                </a:solidFill>
              </a:rPr>
              <a:t>promised </a:t>
            </a:r>
            <a:r>
              <a:rPr lang="en-IN" sz="1800" dirty="0">
                <a:solidFill>
                  <a:schemeClr val="bg1"/>
                </a:solidFill>
              </a:rPr>
              <a:t>that </a:t>
            </a:r>
            <a:r>
              <a:rPr lang="en-IN" sz="1800" b="1" i="1" dirty="0">
                <a:solidFill>
                  <a:srgbClr val="FFFF00"/>
                </a:solidFill>
              </a:rPr>
              <a:t>specialization in international trade </a:t>
            </a:r>
            <a:r>
              <a:rPr lang="en-IN" sz="1800" b="1" i="1" dirty="0">
                <a:solidFill>
                  <a:schemeClr val="bg1"/>
                </a:solidFill>
              </a:rPr>
              <a:t>would create </a:t>
            </a:r>
            <a:r>
              <a:rPr lang="en-IN" sz="1800" b="1" i="1" dirty="0">
                <a:solidFill>
                  <a:schemeClr val="accent2"/>
                </a:solidFill>
              </a:rPr>
              <a:t>benefits </a:t>
            </a:r>
            <a:r>
              <a:rPr lang="en-IN" sz="1800" dirty="0">
                <a:solidFill>
                  <a:schemeClr val="bg1"/>
                </a:solidFill>
              </a:rPr>
              <a:t>for </a:t>
            </a:r>
            <a:r>
              <a:rPr lang="en-IN" sz="1800" dirty="0">
                <a:solidFill>
                  <a:srgbClr val="FFFF00"/>
                </a:solidFill>
              </a:rPr>
              <a:t>all participants </a:t>
            </a:r>
          </a:p>
          <a:p>
            <a:pPr marL="0" indent="36830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that were </a:t>
            </a:r>
            <a:r>
              <a:rPr lang="en-IN" sz="1800" dirty="0">
                <a:solidFill>
                  <a:schemeClr val="accent2"/>
                </a:solidFill>
              </a:rPr>
              <a:t>greater than </a:t>
            </a:r>
            <a:r>
              <a:rPr lang="en-IN" sz="1800" b="1" i="1" dirty="0">
                <a:solidFill>
                  <a:schemeClr val="bg1"/>
                </a:solidFill>
              </a:rPr>
              <a:t>producing </a:t>
            </a:r>
            <a:r>
              <a:rPr lang="en-IN" sz="1800" dirty="0">
                <a:solidFill>
                  <a:srgbClr val="FFFF00"/>
                </a:solidFill>
              </a:rPr>
              <a:t>all goods and services </a:t>
            </a:r>
            <a:r>
              <a:rPr lang="en-IN" sz="1800" b="1" i="1" dirty="0">
                <a:solidFill>
                  <a:schemeClr val="accent2"/>
                </a:solidFill>
              </a:rPr>
              <a:t>domestically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rgbClr val="FFFF00"/>
                </a:solidFill>
              </a:rPr>
              <a:t>without cross-border commerce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037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History of ‘Political-Economic’ Thinking before ‘Development’. . 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b="1" u="sng" dirty="0">
                <a:solidFill>
                  <a:schemeClr val="bg1"/>
                </a:solidFill>
              </a:rPr>
              <a:t>Friedrich</a:t>
            </a:r>
            <a:r>
              <a:rPr lang="en-IN" u="sng" dirty="0">
                <a:solidFill>
                  <a:schemeClr val="bg1"/>
                </a:solidFill>
              </a:rPr>
              <a:t> </a:t>
            </a:r>
            <a:r>
              <a:rPr lang="en-IN" sz="2000" b="1" u="sng" dirty="0">
                <a:solidFill>
                  <a:schemeClr val="bg1"/>
                </a:solidFill>
              </a:rPr>
              <a:t>List (Germany)</a:t>
            </a:r>
            <a:r>
              <a:rPr lang="en-IN" sz="2000" b="1" dirty="0">
                <a:solidFill>
                  <a:schemeClr val="bg1"/>
                </a:solidFill>
              </a:rPr>
              <a:t>: </a:t>
            </a:r>
            <a:r>
              <a:rPr lang="en-IN" sz="2000" b="1" i="1" dirty="0">
                <a:solidFill>
                  <a:srgbClr val="FFFF00"/>
                </a:solidFill>
              </a:rPr>
              <a:t>Economic Nationalism</a:t>
            </a:r>
            <a:r>
              <a:rPr lang="en-IN" sz="2000" dirty="0">
                <a:solidFill>
                  <a:schemeClr val="bg1"/>
                </a:solidFill>
              </a:rPr>
              <a:t>:</a:t>
            </a:r>
            <a:r>
              <a:rPr lang="en-IN" sz="2000" b="1" i="1" dirty="0">
                <a:solidFill>
                  <a:srgbClr val="FFFF00"/>
                </a:solidFill>
              </a:rPr>
              <a:t> </a:t>
            </a:r>
            <a:r>
              <a:rPr lang="en-IN" sz="2000" b="1" i="1" dirty="0">
                <a:solidFill>
                  <a:schemeClr val="accent2"/>
                </a:solidFill>
              </a:rPr>
              <a:t>Trade Protectionism </a:t>
            </a:r>
          </a:p>
          <a:p>
            <a:pPr marL="0" indent="804863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b="1" i="1" dirty="0">
                <a:solidFill>
                  <a:schemeClr val="bg1"/>
                </a:solidFill>
              </a:rPr>
              <a:t>to protect </a:t>
            </a:r>
            <a:r>
              <a:rPr lang="en-IN" sz="2000" b="1" i="1" dirty="0">
                <a:solidFill>
                  <a:schemeClr val="accent2"/>
                </a:solidFill>
              </a:rPr>
              <a:t>nations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(even European)  </a:t>
            </a:r>
            <a:r>
              <a:rPr lang="en-IN" sz="2000" b="1" dirty="0">
                <a:solidFill>
                  <a:schemeClr val="bg1"/>
                </a:solidFill>
              </a:rPr>
              <a:t>from </a:t>
            </a:r>
            <a:r>
              <a:rPr lang="en-IN" sz="2000" b="1" i="1" dirty="0">
                <a:solidFill>
                  <a:schemeClr val="accent2"/>
                </a:solidFill>
              </a:rPr>
              <a:t>powerful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rgbClr val="FFFF00"/>
                </a:solidFill>
              </a:rPr>
              <a:t>Industrialised Countries</a:t>
            </a:r>
            <a:r>
              <a:rPr lang="en-IN" sz="2000" b="1" dirty="0">
                <a:solidFill>
                  <a:schemeClr val="bg1"/>
                </a:solidFill>
              </a:rPr>
              <a:t>. </a:t>
            </a:r>
          </a:p>
          <a:p>
            <a:pPr marL="0" indent="804863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900" dirty="0">
                <a:solidFill>
                  <a:schemeClr val="bg1"/>
                </a:solidFill>
              </a:rPr>
              <a:t>And </a:t>
            </a:r>
            <a:r>
              <a:rPr lang="en-IN" sz="1900" b="1" i="1" dirty="0">
                <a:solidFill>
                  <a:schemeClr val="bg1"/>
                </a:solidFill>
              </a:rPr>
              <a:t>help them develop </a:t>
            </a:r>
            <a:r>
              <a:rPr lang="en-IN" sz="1900" b="1" i="1" dirty="0">
                <a:solidFill>
                  <a:schemeClr val="accent2"/>
                </a:solidFill>
              </a:rPr>
              <a:t>domestic industry </a:t>
            </a:r>
            <a:r>
              <a:rPr lang="en-IN" sz="1900" dirty="0">
                <a:solidFill>
                  <a:schemeClr val="bg1"/>
                </a:solidFill>
              </a:rPr>
              <a:t>and </a:t>
            </a:r>
            <a:r>
              <a:rPr lang="en-IN" sz="1900" b="1" i="1" dirty="0">
                <a:solidFill>
                  <a:schemeClr val="accent2"/>
                </a:solidFill>
              </a:rPr>
              <a:t>scientific knowledge </a:t>
            </a:r>
            <a:r>
              <a:rPr lang="en-IN" sz="1900" u="sng" dirty="0">
                <a:solidFill>
                  <a:schemeClr val="bg1"/>
                </a:solidFill>
              </a:rPr>
              <a:t>sufficient </a:t>
            </a:r>
          </a:p>
          <a:p>
            <a:pPr marL="0" indent="1160463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900" b="1" i="1" dirty="0">
                <a:solidFill>
                  <a:schemeClr val="bg1"/>
                </a:solidFill>
              </a:rPr>
              <a:t>And to catch-up and compete </a:t>
            </a:r>
            <a:r>
              <a:rPr lang="en-IN" sz="1900" dirty="0">
                <a:solidFill>
                  <a:schemeClr val="bg1"/>
                </a:solidFill>
              </a:rPr>
              <a:t>with other “</a:t>
            </a:r>
            <a:r>
              <a:rPr lang="en-IN" sz="1900" u="sng" dirty="0">
                <a:solidFill>
                  <a:schemeClr val="accent2"/>
                </a:solidFill>
              </a:rPr>
              <a:t>more advanced</a:t>
            </a:r>
            <a:r>
              <a:rPr lang="en-IN" sz="1900" dirty="0">
                <a:solidFill>
                  <a:schemeClr val="bg1"/>
                </a:solidFill>
              </a:rPr>
              <a:t>” </a:t>
            </a:r>
            <a:r>
              <a:rPr lang="en-IN" sz="1900" b="1" i="1" dirty="0">
                <a:solidFill>
                  <a:srgbClr val="FFFF00"/>
                </a:solidFill>
              </a:rPr>
              <a:t>European</a:t>
            </a:r>
            <a:r>
              <a:rPr lang="en-IN" sz="1900" b="1" i="1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Industrialised </a:t>
            </a:r>
            <a:r>
              <a:rPr lang="en-IN" sz="1900" b="1" i="1" dirty="0">
                <a:solidFill>
                  <a:srgbClr val="FFFF00"/>
                </a:solidFill>
              </a:rPr>
              <a:t>nations</a:t>
            </a:r>
            <a:r>
              <a:rPr lang="en-IN" sz="1900" dirty="0">
                <a:solidFill>
                  <a:schemeClr val="bg1"/>
                </a:solidFill>
              </a:rPr>
              <a:t>. </a:t>
            </a:r>
            <a:endParaRPr lang="en-IN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b="1" u="sng" dirty="0">
                <a:solidFill>
                  <a:schemeClr val="bg1"/>
                </a:solidFill>
              </a:rPr>
              <a:t>Karl Polanyi</a:t>
            </a:r>
            <a:r>
              <a:rPr lang="en-IN" sz="2000" b="1" i="1" dirty="0">
                <a:solidFill>
                  <a:srgbClr val="FFFF00"/>
                </a:solidFill>
              </a:rPr>
              <a:t>: </a:t>
            </a:r>
            <a:r>
              <a:rPr lang="en-IN" sz="2000" b="1" i="1" dirty="0">
                <a:solidFill>
                  <a:schemeClr val="accent2"/>
                </a:solidFill>
              </a:rPr>
              <a:t>Double Movement </a:t>
            </a:r>
            <a:r>
              <a:rPr lang="en-IN" sz="2000" dirty="0">
                <a:solidFill>
                  <a:schemeClr val="bg1"/>
                </a:solidFill>
              </a:rPr>
              <a:t>of</a:t>
            </a:r>
            <a:r>
              <a:rPr lang="en-IN" sz="2000" b="1" i="1" dirty="0">
                <a:solidFill>
                  <a:srgbClr val="FFFF00"/>
                </a:solidFill>
              </a:rPr>
              <a:t> Capitalism: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b="1" i="1" dirty="0">
                <a:solidFill>
                  <a:srgbClr val="FFFF00"/>
                </a:solidFill>
              </a:rPr>
              <a:t>Market Failure are endemic to Capitalism; </a:t>
            </a:r>
            <a:r>
              <a:rPr lang="en-IN" sz="2000" dirty="0">
                <a:solidFill>
                  <a:schemeClr val="bg1"/>
                </a:solidFill>
              </a:rPr>
              <a:t>So, </a:t>
            </a:r>
            <a:r>
              <a:rPr lang="en-IN" sz="2000" b="1" i="1" dirty="0">
                <a:solidFill>
                  <a:srgbClr val="FFFF00"/>
                </a:solidFill>
              </a:rPr>
              <a:t>markets </a:t>
            </a:r>
            <a:r>
              <a:rPr lang="en-IN" sz="2000" b="1" i="1" dirty="0">
                <a:solidFill>
                  <a:schemeClr val="bg1"/>
                </a:solidFill>
              </a:rPr>
              <a:t>cannot </a:t>
            </a:r>
            <a:r>
              <a:rPr lang="en-IN" sz="2000" u="sng" dirty="0">
                <a:solidFill>
                  <a:schemeClr val="bg1"/>
                </a:solidFill>
              </a:rPr>
              <a:t>alone</a:t>
            </a:r>
            <a:r>
              <a:rPr lang="en-IN" sz="2000" b="1" i="1" dirty="0">
                <a:solidFill>
                  <a:schemeClr val="bg1"/>
                </a:solidFill>
              </a:rPr>
              <a:t> regulate</a:t>
            </a:r>
            <a:r>
              <a:rPr lang="en-IN" sz="2000" b="1" i="1" dirty="0">
                <a:solidFill>
                  <a:srgbClr val="FFFF00"/>
                </a:solidFill>
              </a:rPr>
              <a:t> economy.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Hence, when </a:t>
            </a:r>
            <a:r>
              <a:rPr lang="en-IN" sz="2000" b="1" i="1" dirty="0">
                <a:solidFill>
                  <a:srgbClr val="FFFF00"/>
                </a:solidFill>
              </a:rPr>
              <a:t>market </a:t>
            </a:r>
            <a:r>
              <a:rPr lang="en-IN" sz="2000" b="1" i="1" dirty="0">
                <a:solidFill>
                  <a:schemeClr val="bg1"/>
                </a:solidFill>
              </a:rPr>
              <a:t>spread across </a:t>
            </a:r>
            <a:r>
              <a:rPr lang="en-IN" sz="2000" b="1" i="1" dirty="0">
                <a:solidFill>
                  <a:schemeClr val="accent2"/>
                </a:solidFill>
              </a:rPr>
              <a:t>world</a:t>
            </a:r>
            <a:r>
              <a:rPr lang="en-IN" sz="2000" b="1" i="1" dirty="0">
                <a:solidFill>
                  <a:srgbClr val="FFFF00"/>
                </a:solidFill>
              </a:rPr>
              <a:t>, </a:t>
            </a:r>
          </a:p>
          <a:p>
            <a:pPr marL="454025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the</a:t>
            </a:r>
            <a:r>
              <a:rPr lang="en-IN" sz="2000" b="1" i="1" dirty="0">
                <a:solidFill>
                  <a:srgbClr val="FFFF00"/>
                </a:solidFill>
              </a:rPr>
              <a:t> </a:t>
            </a:r>
            <a:r>
              <a:rPr lang="en-IN" sz="2000" b="1" i="1" dirty="0">
                <a:solidFill>
                  <a:schemeClr val="bg1"/>
                </a:solidFill>
              </a:rPr>
              <a:t>counter-vailing </a:t>
            </a:r>
            <a:r>
              <a:rPr lang="en-IN" sz="2000" b="1" i="1" dirty="0">
                <a:solidFill>
                  <a:srgbClr val="FFFF00"/>
                </a:solidFill>
              </a:rPr>
              <a:t>controlling (political) measures </a:t>
            </a:r>
            <a:r>
              <a:rPr lang="en-IN" sz="2000" u="sng" dirty="0">
                <a:solidFill>
                  <a:schemeClr val="bg1"/>
                </a:solidFill>
              </a:rPr>
              <a:t>also</a:t>
            </a:r>
            <a:r>
              <a:rPr lang="en-IN" sz="2000" b="1" i="1" dirty="0">
                <a:solidFill>
                  <a:schemeClr val="bg1"/>
                </a:solidFill>
              </a:rPr>
              <a:t> spread (</a:t>
            </a:r>
            <a:r>
              <a:rPr lang="en-IN" sz="2000" i="1" dirty="0">
                <a:solidFill>
                  <a:srgbClr val="FF8B2A"/>
                </a:solidFill>
              </a:rPr>
              <a:t>laws </a:t>
            </a:r>
            <a:r>
              <a:rPr lang="en-IN" sz="2000" i="1" dirty="0" err="1">
                <a:solidFill>
                  <a:srgbClr val="FF8B2A"/>
                </a:solidFill>
              </a:rPr>
              <a:t>regulatinglabour</a:t>
            </a:r>
            <a:r>
              <a:rPr lang="en-IN" sz="2000" i="1" dirty="0">
                <a:solidFill>
                  <a:srgbClr val="FF8B2A"/>
                </a:solidFill>
              </a:rPr>
              <a:t> and prices</a:t>
            </a:r>
            <a:r>
              <a:rPr lang="en-IN" sz="2000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794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History of ‘Political-Economic’ Thinking before ‘Development’ . . 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accent2"/>
                </a:solidFill>
              </a:rPr>
              <a:t>Western Europe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>
                <a:solidFill>
                  <a:schemeClr val="accent2"/>
                </a:solidFill>
              </a:rPr>
              <a:t>Japan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dirty="0">
                <a:solidFill>
                  <a:schemeClr val="accent2"/>
                </a:solidFill>
              </a:rPr>
              <a:t>North America </a:t>
            </a:r>
            <a:r>
              <a:rPr lang="en-IN" sz="1800" dirty="0">
                <a:solidFill>
                  <a:schemeClr val="bg1"/>
                </a:solidFill>
              </a:rPr>
              <a:t>used </a:t>
            </a:r>
            <a:r>
              <a:rPr lang="en-IN" sz="1800" b="1" i="1" dirty="0">
                <a:solidFill>
                  <a:srgbClr val="FFFF00"/>
                </a:solidFill>
              </a:rPr>
              <a:t>Trade Protectionism 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b="1" i="1" dirty="0">
                <a:solidFill>
                  <a:srgbClr val="FFFF00"/>
                </a:solidFill>
              </a:rPr>
              <a:t>Economic Nationalism</a:t>
            </a:r>
            <a:r>
              <a:rPr lang="en-IN" sz="1800" dirty="0">
                <a:solidFill>
                  <a:schemeClr val="bg1"/>
                </a:solidFill>
              </a:rPr>
              <a:t>) </a:t>
            </a:r>
          </a:p>
          <a:p>
            <a:pPr marL="449263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to protect themselves </a:t>
            </a:r>
            <a:r>
              <a:rPr lang="en-IN" sz="1800" dirty="0">
                <a:solidFill>
                  <a:schemeClr val="bg1"/>
                </a:solidFill>
              </a:rPr>
              <a:t>from </a:t>
            </a:r>
            <a:r>
              <a:rPr lang="en-IN" sz="1800" b="1" i="1" dirty="0">
                <a:solidFill>
                  <a:srgbClr val="FFFF00"/>
                </a:solidFill>
              </a:rPr>
              <a:t>British industrialization </a:t>
            </a:r>
            <a:r>
              <a:rPr lang="en-IN" sz="1800" dirty="0">
                <a:solidFill>
                  <a:schemeClr val="bg1"/>
                </a:solidFill>
              </a:rPr>
              <a:t>and Military </a:t>
            </a:r>
            <a:r>
              <a:rPr lang="en-IN" sz="1800" b="1" i="1" dirty="0">
                <a:solidFill>
                  <a:srgbClr val="FFFF00"/>
                </a:solidFill>
              </a:rPr>
              <a:t>Superiority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u="sng" dirty="0">
                <a:solidFill>
                  <a:schemeClr val="bg1"/>
                </a:solidFill>
              </a:rPr>
              <a:t>Alexander </a:t>
            </a:r>
            <a:r>
              <a:rPr lang="en-IN" sz="1800" b="1" u="sng" dirty="0" err="1">
                <a:solidFill>
                  <a:schemeClr val="bg1"/>
                </a:solidFill>
              </a:rPr>
              <a:t>Gerschenkron</a:t>
            </a:r>
            <a:r>
              <a:rPr lang="en-IN" sz="1800" b="1" u="sng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(Russia): </a:t>
            </a:r>
            <a:r>
              <a:rPr lang="en-IN" sz="1800" b="1" i="1" dirty="0">
                <a:solidFill>
                  <a:srgbClr val="FFFF00"/>
                </a:solidFill>
              </a:rPr>
              <a:t>“Catch-up” Theory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accent2"/>
                </a:solidFill>
              </a:rPr>
              <a:t>First explicit </a:t>
            </a:r>
            <a:r>
              <a:rPr lang="en-IN" sz="1800" b="1" i="1" dirty="0">
                <a:solidFill>
                  <a:srgbClr val="FFFF00"/>
                </a:solidFill>
              </a:rPr>
              <a:t>Theory of Economic Development </a:t>
            </a:r>
            <a:r>
              <a:rPr lang="en-IN" sz="1800" dirty="0">
                <a:solidFill>
                  <a:schemeClr val="bg1"/>
                </a:solidFill>
              </a:rPr>
              <a:t>(1951)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accent2"/>
                </a:solidFill>
              </a:rPr>
              <a:t>role of</a:t>
            </a:r>
            <a:r>
              <a:rPr lang="en-IN" sz="1800" dirty="0">
                <a:solidFill>
                  <a:schemeClr val="bg1"/>
                </a:solidFill>
              </a:rPr>
              <a:t> the </a:t>
            </a:r>
            <a:r>
              <a:rPr lang="en-IN" sz="1800" b="1" i="1" dirty="0">
                <a:solidFill>
                  <a:srgbClr val="FFFF00"/>
                </a:solidFill>
              </a:rPr>
              <a:t>State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dirty="0">
                <a:solidFill>
                  <a:srgbClr val="FFFF00"/>
                </a:solidFill>
              </a:rPr>
              <a:t>planning to accelerate economic growth</a:t>
            </a:r>
          </a:p>
          <a:p>
            <a:pPr marL="0" indent="490538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—and </a:t>
            </a:r>
            <a:r>
              <a:rPr lang="en-IN" sz="1800" b="1" i="1" dirty="0">
                <a:solidFill>
                  <a:schemeClr val="bg1"/>
                </a:solidFill>
              </a:rPr>
              <a:t>to induce </a:t>
            </a:r>
            <a:r>
              <a:rPr lang="en-IN" sz="1800" dirty="0">
                <a:solidFill>
                  <a:schemeClr val="bg1"/>
                </a:solidFill>
              </a:rPr>
              <a:t>a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structural transformation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chemeClr val="accent2"/>
                </a:solidFill>
              </a:rPr>
              <a:t>agrarian economies </a:t>
            </a:r>
            <a:r>
              <a:rPr lang="en-IN" sz="1800" dirty="0">
                <a:solidFill>
                  <a:schemeClr val="bg1"/>
                </a:solidFill>
              </a:rPr>
              <a:t>that had </a:t>
            </a:r>
            <a:r>
              <a:rPr lang="en-IN" sz="1800" b="1" i="1" dirty="0">
                <a:solidFill>
                  <a:schemeClr val="accent2"/>
                </a:solidFill>
              </a:rPr>
              <a:t>little industry</a:t>
            </a:r>
            <a:r>
              <a:rPr lang="en-IN" sz="1800" dirty="0">
                <a:solidFill>
                  <a:schemeClr val="bg1"/>
                </a:solidFill>
              </a:rPr>
              <a:t>—</a:t>
            </a:r>
          </a:p>
          <a:p>
            <a:pPr marL="23622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as “</a:t>
            </a:r>
            <a:r>
              <a:rPr lang="en-IN" sz="1800" b="1" i="1" dirty="0">
                <a:solidFill>
                  <a:srgbClr val="FFFF00"/>
                </a:solidFill>
              </a:rPr>
              <a:t>jumping ahead from economic backwardness</a:t>
            </a:r>
            <a:r>
              <a:rPr lang="en-IN" sz="1800" dirty="0">
                <a:solidFill>
                  <a:schemeClr val="bg1"/>
                </a:solidFill>
              </a:rPr>
              <a:t>”.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i="1" dirty="0">
                <a:solidFill>
                  <a:srgbClr val="FFFF00"/>
                </a:solidFill>
              </a:rPr>
              <a:t>Governments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could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>
                <a:solidFill>
                  <a:schemeClr val="accent2"/>
                </a:solidFill>
              </a:rPr>
              <a:t>in a context of abundant natural resources and labour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0" indent="763588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collaborate with </a:t>
            </a:r>
            <a:r>
              <a:rPr lang="en-IN" sz="1800" b="1" i="1" dirty="0">
                <a:solidFill>
                  <a:schemeClr val="accent2"/>
                </a:solidFill>
              </a:rPr>
              <a:t>private business </a:t>
            </a:r>
            <a:r>
              <a:rPr lang="en-IN" sz="1800" b="1" i="1" dirty="0">
                <a:solidFill>
                  <a:schemeClr val="bg1"/>
                </a:solidFill>
              </a:rPr>
              <a:t>to foment </a:t>
            </a:r>
            <a:r>
              <a:rPr lang="en-IN" sz="1800" b="1" i="1" dirty="0">
                <a:solidFill>
                  <a:srgbClr val="FFFF00"/>
                </a:solidFill>
              </a:rPr>
              <a:t>rapid industrialization </a:t>
            </a:r>
            <a:r>
              <a:rPr lang="en-IN" sz="1800" dirty="0">
                <a:solidFill>
                  <a:schemeClr val="bg1"/>
                </a:solidFill>
              </a:rPr>
              <a:t>with </a:t>
            </a:r>
            <a:r>
              <a:rPr lang="en-IN" sz="1800" b="1" i="1" dirty="0">
                <a:solidFill>
                  <a:schemeClr val="accent2"/>
                </a:solidFill>
              </a:rPr>
              <a:t>imported foreign technology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This theory described plans </a:t>
            </a:r>
            <a:r>
              <a:rPr lang="en-IN" sz="1800" b="1" i="1" dirty="0">
                <a:solidFill>
                  <a:schemeClr val="bg1"/>
                </a:solidFill>
              </a:rPr>
              <a:t>implemented by </a:t>
            </a:r>
            <a:r>
              <a:rPr lang="en-IN" sz="1800" dirty="0">
                <a:solidFill>
                  <a:schemeClr val="accent2"/>
                </a:solidFill>
              </a:rPr>
              <a:t>Imperial Germany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chemeClr val="accent2"/>
                </a:solidFill>
              </a:rPr>
              <a:t>Czarist Russia </a:t>
            </a:r>
            <a:r>
              <a:rPr lang="en-IN" sz="1800" dirty="0">
                <a:solidFill>
                  <a:schemeClr val="bg1"/>
                </a:solidFill>
              </a:rPr>
              <a:t>in the </a:t>
            </a:r>
            <a:r>
              <a:rPr lang="en-IN" sz="1800" dirty="0">
                <a:solidFill>
                  <a:schemeClr val="accent2"/>
                </a:solidFill>
              </a:rPr>
              <a:t>19th century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5210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History of ‘Political-Economic’ Thinking before ‘Development’ . . 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u="sng" dirty="0" err="1">
                <a:solidFill>
                  <a:schemeClr val="bg1"/>
                </a:solidFill>
              </a:rPr>
              <a:t>Gerschenkron</a:t>
            </a:r>
            <a:r>
              <a:rPr lang="en-IN" sz="1800" b="1" u="sng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chemeClr val="bg1"/>
                </a:solidFill>
              </a:rPr>
              <a:t>recommended this </a:t>
            </a:r>
            <a:r>
              <a:rPr lang="en-IN" sz="1800" b="1" i="1" dirty="0">
                <a:solidFill>
                  <a:srgbClr val="FFFF00"/>
                </a:solidFill>
              </a:rPr>
              <a:t>approach of premeditated planning </a:t>
            </a:r>
            <a:r>
              <a:rPr lang="en-IN" sz="1800" b="1" i="1" dirty="0">
                <a:solidFill>
                  <a:schemeClr val="bg1"/>
                </a:solidFill>
              </a:rPr>
              <a:t>to transform a </a:t>
            </a:r>
            <a:r>
              <a:rPr lang="en-IN" sz="1800" b="1" i="1" dirty="0">
                <a:solidFill>
                  <a:schemeClr val="accent2"/>
                </a:solidFill>
              </a:rPr>
              <a:t>country’s economy </a:t>
            </a:r>
            <a:r>
              <a:rPr lang="en-IN" sz="1800" dirty="0">
                <a:solidFill>
                  <a:srgbClr val="FFFF00"/>
                </a:solidFill>
              </a:rPr>
              <a:t>in short time </a:t>
            </a:r>
          </a:p>
          <a:p>
            <a:pPr marL="0" indent="900113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even to the </a:t>
            </a:r>
            <a:r>
              <a:rPr lang="en-IN" sz="1800" b="1" i="1" dirty="0">
                <a:solidFill>
                  <a:schemeClr val="accent2"/>
                </a:solidFill>
              </a:rPr>
              <a:t>newly independent countries </a:t>
            </a:r>
            <a:r>
              <a:rPr lang="en-IN" sz="1800" dirty="0">
                <a:solidFill>
                  <a:schemeClr val="bg1"/>
                </a:solidFill>
              </a:rPr>
              <a:t>in the </a:t>
            </a:r>
            <a:r>
              <a:rPr lang="en-IN" sz="1800" b="1" i="1" dirty="0">
                <a:solidFill>
                  <a:srgbClr val="FFFF00"/>
                </a:solidFill>
              </a:rPr>
              <a:t>Global South </a:t>
            </a:r>
            <a:r>
              <a:rPr lang="en-IN" sz="1800" dirty="0">
                <a:solidFill>
                  <a:schemeClr val="bg1"/>
                </a:solidFill>
              </a:rPr>
              <a:t>in the </a:t>
            </a:r>
            <a:r>
              <a:rPr lang="en-IN" sz="1800" dirty="0">
                <a:solidFill>
                  <a:schemeClr val="accent2"/>
                </a:solidFill>
              </a:rPr>
              <a:t>1950s and 1960s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  <a:endParaRPr lang="en-IN" sz="1800" b="1" u="sng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This</a:t>
            </a:r>
            <a:r>
              <a:rPr lang="en-IN" sz="1800" dirty="0">
                <a:solidFill>
                  <a:srgbClr val="FFFF00"/>
                </a:solidFill>
              </a:rPr>
              <a:t> process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FFFF00"/>
                </a:solidFill>
              </a:rPr>
              <a:t>economic development and change </a:t>
            </a:r>
            <a:r>
              <a:rPr lang="en-IN" sz="1800" b="1" i="1" dirty="0">
                <a:solidFill>
                  <a:schemeClr val="bg1"/>
                </a:solidFill>
              </a:rPr>
              <a:t>to be led by </a:t>
            </a:r>
          </a:p>
          <a:p>
            <a:pPr marL="0" indent="40005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accent2"/>
                </a:solidFill>
              </a:rPr>
              <a:t>production of </a:t>
            </a:r>
            <a:r>
              <a:rPr lang="en-IN" sz="1800" b="1" i="1" dirty="0">
                <a:solidFill>
                  <a:srgbClr val="FFFF00"/>
                </a:solidFill>
              </a:rPr>
              <a:t>capital</a:t>
            </a:r>
            <a:r>
              <a:rPr lang="en-IN" sz="1800" dirty="0">
                <a:solidFill>
                  <a:schemeClr val="bg1"/>
                </a:solidFill>
              </a:rPr>
              <a:t> (i.e., </a:t>
            </a:r>
            <a:r>
              <a:rPr lang="en-IN" sz="1800" b="1" i="1" dirty="0">
                <a:solidFill>
                  <a:srgbClr val="FFFF00"/>
                </a:solidFill>
              </a:rPr>
              <a:t>industrial</a:t>
            </a:r>
            <a:r>
              <a:rPr lang="en-IN" sz="1800" dirty="0">
                <a:solidFill>
                  <a:schemeClr val="bg1"/>
                </a:solidFill>
              </a:rPr>
              <a:t>) </a:t>
            </a:r>
            <a:r>
              <a:rPr lang="en-IN" sz="1800" b="1" i="1" dirty="0">
                <a:solidFill>
                  <a:srgbClr val="FFFF00"/>
                </a:solidFill>
              </a:rPr>
              <a:t>goods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0" indent="40005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and the </a:t>
            </a:r>
            <a:r>
              <a:rPr lang="en-IN" sz="1800" dirty="0">
                <a:solidFill>
                  <a:schemeClr val="accent2"/>
                </a:solidFill>
              </a:rPr>
              <a:t>provision of </a:t>
            </a:r>
            <a:r>
              <a:rPr lang="en-IN" sz="1800" b="1" i="1" dirty="0">
                <a:solidFill>
                  <a:srgbClr val="FFFF00"/>
                </a:solidFill>
              </a:rPr>
              <a:t>physical infrastructure </a:t>
            </a:r>
            <a:r>
              <a:rPr lang="en-IN" sz="1800" dirty="0">
                <a:solidFill>
                  <a:schemeClr val="bg1"/>
                </a:solidFill>
              </a:rPr>
              <a:t>(such as railroads and electricity) </a:t>
            </a:r>
          </a:p>
          <a:p>
            <a:pPr marL="0" indent="40005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u="sng" dirty="0">
                <a:solidFill>
                  <a:schemeClr val="bg1"/>
                </a:solidFill>
              </a:rPr>
              <a:t>And NOT</a:t>
            </a:r>
            <a:r>
              <a:rPr lang="en-IN" sz="1800" dirty="0">
                <a:solidFill>
                  <a:schemeClr val="bg1"/>
                </a:solidFill>
              </a:rPr>
              <a:t> by the </a:t>
            </a:r>
            <a:r>
              <a:rPr lang="en-IN" sz="1800" dirty="0">
                <a:solidFill>
                  <a:schemeClr val="accent2"/>
                </a:solidFill>
              </a:rPr>
              <a:t>production of </a:t>
            </a:r>
            <a:r>
              <a:rPr lang="en-IN" sz="1800" b="1" i="1" dirty="0">
                <a:solidFill>
                  <a:srgbClr val="FFFF00"/>
                </a:solidFill>
              </a:rPr>
              <a:t>consumer goods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dirty="0">
                <a:solidFill>
                  <a:schemeClr val="accent2"/>
                </a:solidFill>
              </a:rPr>
              <a:t>improvements in </a:t>
            </a:r>
            <a:r>
              <a:rPr lang="en-IN" sz="1800" b="1" i="1" dirty="0">
                <a:solidFill>
                  <a:srgbClr val="FFFF00"/>
                </a:solidFill>
              </a:rPr>
              <a:t>agricultural output.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Such </a:t>
            </a:r>
            <a:r>
              <a:rPr lang="en-IN" sz="1800" dirty="0">
                <a:solidFill>
                  <a:schemeClr val="accent2"/>
                </a:solidFill>
              </a:rPr>
              <a:t>rapid, top-down approaches </a:t>
            </a:r>
            <a:r>
              <a:rPr lang="en-IN" sz="1800" dirty="0">
                <a:solidFill>
                  <a:schemeClr val="bg1"/>
                </a:solidFill>
              </a:rPr>
              <a:t>to </a:t>
            </a:r>
            <a:r>
              <a:rPr lang="en-IN" sz="1800" b="1" i="1" dirty="0">
                <a:solidFill>
                  <a:srgbClr val="FFFF00"/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rgbClr val="FFFF00"/>
                </a:solidFill>
              </a:rPr>
              <a:t>development </a:t>
            </a:r>
          </a:p>
          <a:p>
            <a:pPr marL="0" indent="365125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employed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ideologies of </a:t>
            </a:r>
            <a:r>
              <a:rPr lang="en-IN" sz="1800" b="1" i="1" dirty="0">
                <a:solidFill>
                  <a:srgbClr val="FFFF00"/>
                </a:solidFill>
              </a:rPr>
              <a:t>nationalism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rgbClr val="FFFF00"/>
                </a:solidFill>
              </a:rPr>
              <a:t>authoritarianism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0" indent="365125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to mobilize and discipline </a:t>
            </a:r>
            <a:r>
              <a:rPr lang="en-IN" sz="1800" b="1" i="1" dirty="0">
                <a:solidFill>
                  <a:schemeClr val="accent2"/>
                </a:solidFill>
              </a:rPr>
              <a:t>domestic capitalists </a:t>
            </a:r>
            <a:r>
              <a:rPr lang="en-IN" sz="1800" dirty="0">
                <a:solidFill>
                  <a:schemeClr val="bg1"/>
                </a:solidFill>
              </a:rPr>
              <a:t>and the </a:t>
            </a:r>
            <a:r>
              <a:rPr lang="en-IN" sz="1800" b="1" i="1" dirty="0">
                <a:solidFill>
                  <a:schemeClr val="accent2"/>
                </a:solidFill>
              </a:rPr>
              <a:t>population</a:t>
            </a:r>
            <a:r>
              <a:rPr lang="en-IN" sz="1800" dirty="0">
                <a:solidFill>
                  <a:schemeClr val="bg1"/>
                </a:solidFill>
              </a:rPr>
              <a:t> in </a:t>
            </a:r>
            <a:r>
              <a:rPr lang="en-IN" sz="1800" dirty="0">
                <a:solidFill>
                  <a:schemeClr val="accent2"/>
                </a:solidFill>
              </a:rPr>
              <a:t>service of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FFFF00"/>
                </a:solidFill>
              </a:rPr>
              <a:t>economic plan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267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History of ‘Political-Economic’ Thinking before ‘Development’ . . 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rgbClr val="FFFF00"/>
                </a:solidFill>
              </a:rPr>
              <a:t>Great Depression</a:t>
            </a:r>
            <a:r>
              <a:rPr lang="en-IN" sz="1800" dirty="0">
                <a:solidFill>
                  <a:schemeClr val="bg1"/>
                </a:solidFill>
              </a:rPr>
              <a:t>: A </a:t>
            </a:r>
            <a:r>
              <a:rPr lang="en-IN" sz="1800" dirty="0">
                <a:solidFill>
                  <a:schemeClr val="accent2"/>
                </a:solidFill>
              </a:rPr>
              <a:t>20th-century experience </a:t>
            </a:r>
            <a:r>
              <a:rPr lang="en-IN" sz="1800" dirty="0">
                <a:solidFill>
                  <a:schemeClr val="bg1"/>
                </a:solidFill>
              </a:rPr>
              <a:t>that </a:t>
            </a:r>
            <a:r>
              <a:rPr lang="en-IN" sz="1800" b="1" i="1" dirty="0">
                <a:solidFill>
                  <a:schemeClr val="bg1"/>
                </a:solidFill>
              </a:rPr>
              <a:t>influenced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early ideas </a:t>
            </a:r>
            <a:r>
              <a:rPr lang="en-IN" sz="1800" dirty="0">
                <a:solidFill>
                  <a:schemeClr val="bg1"/>
                </a:solidFill>
              </a:rPr>
              <a:t>on </a:t>
            </a:r>
            <a:r>
              <a:rPr lang="en-IN" sz="1800" b="1" i="1" dirty="0">
                <a:solidFill>
                  <a:srgbClr val="FFFF00"/>
                </a:solidFill>
              </a:rPr>
              <a:t>economic development 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rgbClr val="FFFF00"/>
                </a:solidFill>
              </a:rPr>
              <a:t>Great Depression </a:t>
            </a:r>
            <a:r>
              <a:rPr lang="en-IN" sz="1800" dirty="0">
                <a:solidFill>
                  <a:schemeClr val="bg1"/>
                </a:solidFill>
              </a:rPr>
              <a:t>: A </a:t>
            </a:r>
            <a:r>
              <a:rPr lang="en-IN" sz="1800" dirty="0">
                <a:solidFill>
                  <a:schemeClr val="accent2"/>
                </a:solidFill>
              </a:rPr>
              <a:t>massive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economic slowdown </a:t>
            </a:r>
            <a:r>
              <a:rPr lang="en-IN" sz="1800" b="1" i="1" dirty="0">
                <a:solidFill>
                  <a:schemeClr val="bg1"/>
                </a:solidFill>
              </a:rPr>
              <a:t>that affected the </a:t>
            </a:r>
            <a:r>
              <a:rPr lang="en-IN" sz="1800" dirty="0">
                <a:solidFill>
                  <a:schemeClr val="accent2"/>
                </a:solidFill>
              </a:rPr>
              <a:t>United States </a:t>
            </a:r>
            <a:r>
              <a:rPr lang="en-IN" sz="1800" b="1" i="1" dirty="0">
                <a:solidFill>
                  <a:schemeClr val="bg1"/>
                </a:solidFill>
              </a:rPr>
              <a:t>starting </a:t>
            </a:r>
            <a:r>
              <a:rPr lang="en-IN" sz="1800" b="1" i="1" u="sng" dirty="0">
                <a:solidFill>
                  <a:schemeClr val="bg1"/>
                </a:solidFill>
              </a:rPr>
              <a:t>in </a:t>
            </a:r>
            <a:r>
              <a:rPr lang="en-IN" sz="1800" u="sng" dirty="0">
                <a:solidFill>
                  <a:schemeClr val="bg1"/>
                </a:solidFill>
              </a:rPr>
              <a:t>1929 </a:t>
            </a:r>
          </a:p>
          <a:p>
            <a:pPr marL="628650" indent="-217488">
              <a:lnSpc>
                <a:spcPct val="13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expanded to </a:t>
            </a:r>
            <a:r>
              <a:rPr lang="en-IN" sz="1800" dirty="0">
                <a:solidFill>
                  <a:schemeClr val="accent2"/>
                </a:solidFill>
              </a:rPr>
              <a:t>Europe</a:t>
            </a:r>
            <a:r>
              <a:rPr lang="en-IN" sz="1800" dirty="0">
                <a:solidFill>
                  <a:schemeClr val="bg1"/>
                </a:solidFill>
              </a:rPr>
              <a:t>, its </a:t>
            </a:r>
            <a:r>
              <a:rPr lang="en-IN" sz="1800" dirty="0">
                <a:solidFill>
                  <a:schemeClr val="accent2"/>
                </a:solidFill>
              </a:rPr>
              <a:t>colonial empires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dirty="0">
                <a:solidFill>
                  <a:schemeClr val="accent2"/>
                </a:solidFill>
              </a:rPr>
              <a:t>Latin America </a:t>
            </a:r>
            <a:r>
              <a:rPr lang="en-IN" sz="1800" dirty="0">
                <a:solidFill>
                  <a:schemeClr val="bg1"/>
                </a:solidFill>
              </a:rPr>
              <a:t>through the </a:t>
            </a:r>
            <a:r>
              <a:rPr lang="en-IN" sz="1800" dirty="0">
                <a:solidFill>
                  <a:schemeClr val="accent2"/>
                </a:solidFill>
              </a:rPr>
              <a:t>early 1930s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b="1" u="sng" dirty="0">
                <a:solidFill>
                  <a:schemeClr val="bg1"/>
                </a:solidFill>
              </a:rPr>
              <a:t>Keynes</a:t>
            </a:r>
            <a:r>
              <a:rPr lang="en-IN" sz="1800" b="1" dirty="0">
                <a:solidFill>
                  <a:schemeClr val="bg1"/>
                </a:solidFill>
              </a:rPr>
              <a:t>, </a:t>
            </a:r>
            <a:r>
              <a:rPr lang="en-IN" sz="1800" b="1" u="sng" dirty="0">
                <a:solidFill>
                  <a:schemeClr val="bg1"/>
                </a:solidFill>
              </a:rPr>
              <a:t>Harrod</a:t>
            </a:r>
            <a:r>
              <a:rPr lang="en-IN" sz="1800" b="1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u="sng" dirty="0" err="1">
                <a:solidFill>
                  <a:schemeClr val="bg1"/>
                </a:solidFill>
              </a:rPr>
              <a:t>Domar</a:t>
            </a:r>
            <a:r>
              <a:rPr lang="en-IN" sz="1800" dirty="0">
                <a:solidFill>
                  <a:schemeClr val="bg1"/>
                </a:solidFill>
              </a:rPr>
              <a:t> : </a:t>
            </a:r>
            <a:r>
              <a:rPr lang="en-IN" sz="1800" b="1" i="1" dirty="0">
                <a:solidFill>
                  <a:schemeClr val="bg1"/>
                </a:solidFill>
              </a:rPr>
              <a:t>Proposed</a:t>
            </a:r>
            <a:r>
              <a:rPr lang="en-IN" sz="1800" dirty="0">
                <a:solidFill>
                  <a:schemeClr val="bg1"/>
                </a:solidFill>
              </a:rPr>
              <a:t> the </a:t>
            </a:r>
            <a:r>
              <a:rPr lang="en-IN" sz="1800" b="1" i="1" dirty="0">
                <a:solidFill>
                  <a:srgbClr val="FFFF00"/>
                </a:solidFill>
              </a:rPr>
              <a:t>new economic policies </a:t>
            </a:r>
            <a:r>
              <a:rPr lang="en-IN" sz="1800" dirty="0">
                <a:solidFill>
                  <a:schemeClr val="bg1"/>
                </a:solidFill>
              </a:rPr>
              <a:t>that </a:t>
            </a:r>
            <a:r>
              <a:rPr lang="en-IN" sz="1800" b="1" i="1" dirty="0">
                <a:solidFill>
                  <a:schemeClr val="bg1"/>
                </a:solidFill>
              </a:rPr>
              <a:t>contributed to resolving </a:t>
            </a:r>
            <a:r>
              <a:rPr lang="en-IN" sz="1800" b="1" i="1" dirty="0">
                <a:solidFill>
                  <a:srgbClr val="FFFF00"/>
                </a:solidFill>
              </a:rPr>
              <a:t>Great Depression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rgbClr val="FFFF00"/>
                </a:solidFill>
              </a:rPr>
              <a:t>Keynesianism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b="1" i="1" dirty="0">
                <a:solidFill>
                  <a:srgbClr val="FFFF00"/>
                </a:solidFill>
              </a:rPr>
              <a:t>Keynesian Economics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accent2"/>
                </a:solidFill>
              </a:rPr>
              <a:t>Approach to </a:t>
            </a:r>
            <a:r>
              <a:rPr lang="en-IN" sz="1800" b="1" i="1" dirty="0">
                <a:solidFill>
                  <a:schemeClr val="bg1"/>
                </a:solidFill>
              </a:rPr>
              <a:t>managing</a:t>
            </a:r>
            <a:r>
              <a:rPr lang="en-IN" sz="1800" dirty="0">
                <a:solidFill>
                  <a:schemeClr val="bg1"/>
                </a:solidFill>
              </a:rPr>
              <a:t> the</a:t>
            </a:r>
            <a:r>
              <a:rPr lang="en-IN" sz="1800" b="1" i="1" dirty="0">
                <a:solidFill>
                  <a:srgbClr val="FFFF00"/>
                </a:solidFill>
              </a:rPr>
              <a:t> economy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Argument: </a:t>
            </a:r>
          </a:p>
          <a:p>
            <a:pPr marL="715963" indent="-204788">
              <a:lnSpc>
                <a:spcPct val="13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rgbClr val="FFFF00"/>
                </a:solidFill>
              </a:rPr>
              <a:t>Supply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rgbClr val="FFFF00"/>
                </a:solidFill>
              </a:rPr>
              <a:t>demand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did not </a:t>
            </a:r>
            <a:r>
              <a:rPr lang="en-IN" sz="1800" b="1" i="1" dirty="0">
                <a:solidFill>
                  <a:schemeClr val="accent2"/>
                </a:solidFill>
              </a:rPr>
              <a:t>automatically balance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rgbClr val="FFFF00"/>
                </a:solidFill>
              </a:rPr>
              <a:t>market economies </a:t>
            </a:r>
          </a:p>
          <a:p>
            <a:pPr marL="1074738" indent="-225425">
              <a:lnSpc>
                <a:spcPct val="13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and, most important, that </a:t>
            </a:r>
            <a:r>
              <a:rPr lang="en-IN" sz="1800" b="1" i="1" dirty="0">
                <a:solidFill>
                  <a:schemeClr val="accent2"/>
                </a:solidFill>
              </a:rPr>
              <a:t>private investors </a:t>
            </a:r>
            <a:r>
              <a:rPr lang="en-IN" sz="1800" b="1" i="1" dirty="0">
                <a:solidFill>
                  <a:schemeClr val="bg1"/>
                </a:solidFill>
              </a:rPr>
              <a:t>could not be relied upon to make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accent2"/>
                </a:solidFill>
              </a:rPr>
              <a:t>right investment decisions </a:t>
            </a:r>
          </a:p>
          <a:p>
            <a:pPr marL="1381125" indent="-214313">
              <a:lnSpc>
                <a:spcPct val="13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bg1"/>
                </a:solidFill>
              </a:rPr>
              <a:t>to help a </a:t>
            </a:r>
            <a:r>
              <a:rPr lang="en-IN" sz="1800" b="1" i="1" dirty="0">
                <a:solidFill>
                  <a:srgbClr val="FFFF00"/>
                </a:solidFill>
              </a:rPr>
              <a:t>society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achieve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its full </a:t>
            </a:r>
            <a:r>
              <a:rPr lang="en-IN" sz="1800" b="1" i="1" dirty="0">
                <a:solidFill>
                  <a:srgbClr val="FFFF00"/>
                </a:solidFill>
              </a:rPr>
              <a:t>economic potential.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337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History of ‘Political-Economic’ Thinking before ‘Development’ . . 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IN" sz="1800" b="1" i="1" dirty="0">
                <a:solidFill>
                  <a:srgbClr val="FFFF00"/>
                </a:solidFill>
              </a:rPr>
              <a:t>Keynesianism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b="1" i="1" dirty="0">
                <a:solidFill>
                  <a:srgbClr val="FFFF00"/>
                </a:solidFill>
              </a:rPr>
              <a:t>Keynesian Economics</a:t>
            </a:r>
            <a:r>
              <a:rPr lang="en-IN" sz="1800" dirty="0">
                <a:solidFill>
                  <a:schemeClr val="bg1"/>
                </a:solidFill>
              </a:rPr>
              <a:t>: (Continued)</a:t>
            </a:r>
            <a:endParaRPr lang="en-IN" sz="1800" b="1" i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bg1"/>
                </a:solidFill>
              </a:rPr>
              <a:t>Hence, </a:t>
            </a:r>
            <a:r>
              <a:rPr lang="en-IN" sz="1800" b="1" i="1" dirty="0">
                <a:solidFill>
                  <a:srgbClr val="FFFF00"/>
                </a:solidFill>
              </a:rPr>
              <a:t>National economies </a:t>
            </a:r>
            <a:r>
              <a:rPr lang="en-IN" sz="1800" b="1" i="1" dirty="0">
                <a:solidFill>
                  <a:schemeClr val="bg1"/>
                </a:solidFill>
              </a:rPr>
              <a:t>should be guided </a:t>
            </a:r>
            <a:r>
              <a:rPr lang="en-IN" sz="1800" dirty="0">
                <a:solidFill>
                  <a:schemeClr val="bg1"/>
                </a:solidFill>
              </a:rPr>
              <a:t>by </a:t>
            </a:r>
            <a:r>
              <a:rPr lang="en-IN" sz="1800" b="1" i="1" dirty="0">
                <a:solidFill>
                  <a:srgbClr val="FFFF00"/>
                </a:solidFill>
              </a:rPr>
              <a:t>State</a:t>
            </a:r>
            <a:r>
              <a:rPr lang="en-IN" sz="1800" b="1" i="1" dirty="0">
                <a:solidFill>
                  <a:schemeClr val="accent2"/>
                </a:solidFill>
              </a:rPr>
              <a:t> actions </a:t>
            </a:r>
            <a:r>
              <a:rPr lang="en-IN" sz="1800" b="1" i="1" dirty="0">
                <a:solidFill>
                  <a:schemeClr val="bg1"/>
                </a:solidFill>
              </a:rPr>
              <a:t>in order to attain </a:t>
            </a:r>
            <a:r>
              <a:rPr lang="en-IN" sz="1800" dirty="0">
                <a:solidFill>
                  <a:schemeClr val="accent2"/>
                </a:solidFill>
              </a:rPr>
              <a:t>sustained rates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FFFF00"/>
                </a:solidFill>
              </a:rPr>
              <a:t>economic growth. 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rgbClr val="FFFF00"/>
                </a:solidFill>
              </a:rPr>
              <a:t>The Economic growth </a:t>
            </a:r>
            <a:r>
              <a:rPr lang="en-IN" sz="1800" dirty="0">
                <a:solidFill>
                  <a:schemeClr val="bg1"/>
                </a:solidFill>
              </a:rPr>
              <a:t>could then </a:t>
            </a:r>
            <a:r>
              <a:rPr lang="en-IN" sz="1800" b="1" i="1" dirty="0">
                <a:solidFill>
                  <a:schemeClr val="bg1"/>
                </a:solidFill>
              </a:rPr>
              <a:t>achieve and maintain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FFFF00"/>
                </a:solidFill>
              </a:rPr>
              <a:t>full employment of labour </a:t>
            </a:r>
            <a:endParaRPr lang="en-IN" sz="1800" dirty="0">
              <a:solidFill>
                <a:schemeClr val="bg1"/>
              </a:solidFill>
            </a:endParaRPr>
          </a:p>
          <a:p>
            <a:pPr marL="1028700" indent="-136525">
              <a:lnSpc>
                <a:spcPct val="13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satisfy </a:t>
            </a:r>
            <a:r>
              <a:rPr lang="en-IN" sz="1800" dirty="0">
                <a:solidFill>
                  <a:schemeClr val="bg1"/>
                </a:solidFill>
              </a:rPr>
              <a:t>the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consumption needs </a:t>
            </a:r>
            <a:r>
              <a:rPr lang="en-IN" sz="1800" dirty="0">
                <a:solidFill>
                  <a:schemeClr val="bg1"/>
                </a:solidFill>
              </a:rPr>
              <a:t>of the </a:t>
            </a:r>
            <a:r>
              <a:rPr lang="en-IN" sz="1800" dirty="0">
                <a:solidFill>
                  <a:schemeClr val="accent2"/>
                </a:solidFill>
              </a:rPr>
              <a:t>population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rgbClr val="FFFF00"/>
                </a:solidFill>
              </a:rPr>
              <a:t>Government/ State’s </a:t>
            </a:r>
            <a:r>
              <a:rPr lang="en-IN" sz="1800" b="1" i="1" dirty="0">
                <a:solidFill>
                  <a:srgbClr val="92D050"/>
                </a:solidFill>
              </a:rPr>
              <a:t>regulatory interventions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F0"/>
                </a:solidFill>
              </a:rPr>
              <a:t>government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spending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u="sng" dirty="0">
                <a:solidFill>
                  <a:schemeClr val="bg1"/>
                </a:solidFill>
              </a:rPr>
              <a:t>in</a:t>
            </a:r>
            <a:r>
              <a:rPr lang="en-IN" sz="1800" dirty="0">
                <a:solidFill>
                  <a:schemeClr val="bg1"/>
                </a:solidFill>
              </a:rPr>
              <a:t> a </a:t>
            </a:r>
            <a:r>
              <a:rPr lang="en-IN" sz="1800" b="1" i="1" dirty="0">
                <a:solidFill>
                  <a:srgbClr val="FFFF00"/>
                </a:solidFill>
              </a:rPr>
              <a:t>market economy </a:t>
            </a:r>
            <a:r>
              <a:rPr lang="en-IN" sz="1800" b="1" i="1" dirty="0">
                <a:solidFill>
                  <a:schemeClr val="bg1"/>
                </a:solidFill>
              </a:rPr>
              <a:t>are legitimate </a:t>
            </a:r>
          </a:p>
          <a:p>
            <a:pPr marL="536575" indent="-217488">
              <a:lnSpc>
                <a:spcPct val="13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for</a:t>
            </a:r>
            <a:r>
              <a:rPr lang="en-IN" sz="1800" b="1" i="1" dirty="0">
                <a:solidFill>
                  <a:schemeClr val="accent2"/>
                </a:solidFill>
              </a:rPr>
              <a:t> goals </a:t>
            </a:r>
            <a:r>
              <a:rPr lang="en-IN" sz="1800" dirty="0">
                <a:solidFill>
                  <a:schemeClr val="bg1"/>
                </a:solidFill>
              </a:rPr>
              <a:t>not only of </a:t>
            </a:r>
            <a:r>
              <a:rPr lang="en-IN" sz="1800" b="1" i="1" dirty="0">
                <a:solidFill>
                  <a:srgbClr val="92D050"/>
                </a:solidFill>
              </a:rPr>
              <a:t>economic transformation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F0"/>
                </a:solidFill>
              </a:rPr>
              <a:t>industrialization </a:t>
            </a:r>
          </a:p>
          <a:p>
            <a:pPr marL="1384300" indent="-1384300">
              <a:lnSpc>
                <a:spcPct val="13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but also </a:t>
            </a:r>
            <a:r>
              <a:rPr lang="en-IN" sz="1800" b="1" i="1" dirty="0">
                <a:solidFill>
                  <a:schemeClr val="bg1"/>
                </a:solidFill>
              </a:rPr>
              <a:t>for maintaining </a:t>
            </a:r>
            <a:r>
              <a:rPr lang="en-IN" sz="1800" b="1" i="1" dirty="0">
                <a:solidFill>
                  <a:srgbClr val="00B0F0"/>
                </a:solidFill>
              </a:rPr>
              <a:t>economic stability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providing </a:t>
            </a:r>
            <a:r>
              <a:rPr lang="en-IN" sz="1800" b="1" i="1" dirty="0">
                <a:solidFill>
                  <a:srgbClr val="92D050"/>
                </a:solidFill>
              </a:rPr>
              <a:t>full employment</a:t>
            </a:r>
            <a:r>
              <a:rPr lang="en-IN" sz="1800" dirty="0">
                <a:solidFill>
                  <a:srgbClr val="92D050"/>
                </a:solidFill>
              </a:rPr>
              <a:t>. 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This </a:t>
            </a:r>
            <a:r>
              <a:rPr lang="en-IN" sz="1800" b="1" i="1" dirty="0">
                <a:solidFill>
                  <a:schemeClr val="accent2"/>
                </a:solidFill>
              </a:rPr>
              <a:t>Keynesianism</a:t>
            </a:r>
            <a:r>
              <a:rPr lang="en-IN" sz="1800" dirty="0">
                <a:solidFill>
                  <a:schemeClr val="bg1"/>
                </a:solidFill>
              </a:rPr>
              <a:t> or </a:t>
            </a:r>
            <a:r>
              <a:rPr lang="en-IN" sz="1800" b="1" i="1" dirty="0">
                <a:solidFill>
                  <a:schemeClr val="accent2"/>
                </a:solidFill>
              </a:rPr>
              <a:t>Keynesian Economics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was highly influential </a:t>
            </a:r>
            <a:r>
              <a:rPr lang="en-IN" sz="1800" dirty="0">
                <a:solidFill>
                  <a:schemeClr val="bg1"/>
                </a:solidFill>
              </a:rPr>
              <a:t>among </a:t>
            </a:r>
            <a:r>
              <a:rPr lang="en-IN" sz="1800" b="1" i="1" dirty="0">
                <a:solidFill>
                  <a:srgbClr val="FFFF00"/>
                </a:solidFill>
              </a:rPr>
              <a:t>developing countries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FFFF00"/>
                </a:solidFill>
              </a:rPr>
              <a:t>their elites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15744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1770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Ancient Thinkers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0702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History of ‘Political-Economic’ Thinking before ‘Development’ . . .9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dirty="0">
                <a:solidFill>
                  <a:srgbClr val="FFFF00"/>
                </a:solidFill>
              </a:rPr>
              <a:t>Second World War </a:t>
            </a:r>
            <a:r>
              <a:rPr lang="en-IN" sz="1800" dirty="0">
                <a:solidFill>
                  <a:schemeClr val="bg1"/>
                </a:solidFill>
              </a:rPr>
              <a:t>(when global economy was refocused on arms production and the support of large-scale armies)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FFFF00"/>
                </a:solidFill>
              </a:rPr>
              <a:t>Post-War </a:t>
            </a:r>
            <a:r>
              <a:rPr lang="en-IN" sz="1800" b="1" dirty="0">
                <a:solidFill>
                  <a:srgbClr val="92D050"/>
                </a:solidFill>
              </a:rPr>
              <a:t>European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b="1" dirty="0">
                <a:solidFill>
                  <a:srgbClr val="00B0F0"/>
                </a:solidFill>
              </a:rPr>
              <a:t>Reconstruction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b="1" i="1" dirty="0">
                <a:solidFill>
                  <a:schemeClr val="accent2"/>
                </a:solidFill>
              </a:rPr>
              <a:t>Marshall Plan</a:t>
            </a:r>
            <a:r>
              <a:rPr lang="en-IN" sz="1800" dirty="0">
                <a:solidFill>
                  <a:schemeClr val="bg1"/>
                </a:solidFill>
              </a:rPr>
              <a:t>) </a:t>
            </a:r>
          </a:p>
          <a:p>
            <a:pPr marL="446088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Were the </a:t>
            </a:r>
            <a:r>
              <a:rPr lang="en-IN" sz="1800" u="sng" dirty="0">
                <a:solidFill>
                  <a:schemeClr val="bg1"/>
                </a:solidFill>
              </a:rPr>
              <a:t>other</a:t>
            </a:r>
            <a:r>
              <a:rPr lang="en-IN" sz="1800" dirty="0">
                <a:solidFill>
                  <a:schemeClr val="bg1"/>
                </a:solidFill>
              </a:rPr>
              <a:t> two </a:t>
            </a:r>
            <a:r>
              <a:rPr lang="en-IN" sz="1800" dirty="0">
                <a:solidFill>
                  <a:schemeClr val="accent2"/>
                </a:solidFill>
              </a:rPr>
              <a:t>20th-century experiences </a:t>
            </a:r>
            <a:r>
              <a:rPr lang="en-IN" sz="1800" dirty="0">
                <a:solidFill>
                  <a:schemeClr val="bg1"/>
                </a:solidFill>
              </a:rPr>
              <a:t>that </a:t>
            </a:r>
            <a:r>
              <a:rPr lang="en-IN" sz="1800" i="1" dirty="0">
                <a:solidFill>
                  <a:schemeClr val="bg1"/>
                </a:solidFill>
              </a:rPr>
              <a:t>influenced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early ideas </a:t>
            </a:r>
            <a:r>
              <a:rPr lang="en-IN" sz="1800" dirty="0">
                <a:solidFill>
                  <a:schemeClr val="bg1"/>
                </a:solidFill>
              </a:rPr>
              <a:t>on </a:t>
            </a:r>
            <a:r>
              <a:rPr lang="en-IN" sz="1800" i="1" dirty="0">
                <a:solidFill>
                  <a:srgbClr val="FFFF00"/>
                </a:solidFill>
              </a:rPr>
              <a:t>economic development. </a:t>
            </a:r>
            <a:endParaRPr lang="en-IN" sz="18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i="1" dirty="0">
                <a:solidFill>
                  <a:schemeClr val="bg1"/>
                </a:solidFill>
              </a:rPr>
              <a:t>All </a:t>
            </a:r>
            <a:r>
              <a:rPr lang="en-IN" sz="1800" i="1" dirty="0">
                <a:solidFill>
                  <a:srgbClr val="92D050"/>
                </a:solidFill>
              </a:rPr>
              <a:t>three</a:t>
            </a:r>
            <a:r>
              <a:rPr lang="en-IN" sz="1800" i="1" dirty="0">
                <a:solidFill>
                  <a:schemeClr val="bg1"/>
                </a:solidFill>
              </a:rPr>
              <a:t> </a:t>
            </a:r>
            <a:r>
              <a:rPr lang="en-IN" sz="1800" i="1" dirty="0">
                <a:solidFill>
                  <a:srgbClr val="FFBD54"/>
                </a:solidFill>
              </a:rPr>
              <a:t>events</a:t>
            </a:r>
            <a:r>
              <a:rPr lang="en-IN" sz="1800" i="1" dirty="0">
                <a:solidFill>
                  <a:schemeClr val="bg1"/>
                </a:solidFill>
              </a:rPr>
              <a:t>/</a:t>
            </a:r>
            <a:r>
              <a:rPr lang="en-IN" sz="1800" i="1" dirty="0">
                <a:solidFill>
                  <a:srgbClr val="FF8B2A"/>
                </a:solidFill>
              </a:rPr>
              <a:t>phenomena</a:t>
            </a:r>
            <a:r>
              <a:rPr lang="en-IN" sz="1800" i="1" dirty="0">
                <a:solidFill>
                  <a:schemeClr val="bg1"/>
                </a:solidFill>
              </a:rPr>
              <a:t> Significantly strengthened </a:t>
            </a:r>
            <a:r>
              <a:rPr lang="en-IN" sz="1800" i="1" dirty="0">
                <a:solidFill>
                  <a:schemeClr val="accent2"/>
                </a:solidFill>
              </a:rPr>
              <a:t>belief </a:t>
            </a:r>
            <a:r>
              <a:rPr lang="en-IN" sz="1800" u="sng" dirty="0">
                <a:solidFill>
                  <a:schemeClr val="bg1"/>
                </a:solidFill>
              </a:rPr>
              <a:t>about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i="1" dirty="0">
                <a:solidFill>
                  <a:srgbClr val="92D050"/>
                </a:solidFill>
              </a:rPr>
              <a:t>centrality</a:t>
            </a:r>
            <a:r>
              <a:rPr lang="en-IN" sz="1800" i="1" dirty="0">
                <a:solidFill>
                  <a:srgbClr val="FFFF00"/>
                </a:solidFill>
              </a:rPr>
              <a:t> </a:t>
            </a:r>
            <a:r>
              <a:rPr lang="en-IN" sz="1800" i="1" dirty="0">
                <a:solidFill>
                  <a:schemeClr val="bg1"/>
                </a:solidFill>
              </a:rPr>
              <a:t>of the </a:t>
            </a:r>
            <a:r>
              <a:rPr lang="en-IN" sz="1800" i="1" dirty="0">
                <a:solidFill>
                  <a:srgbClr val="00B0F0"/>
                </a:solidFill>
              </a:rPr>
              <a:t>State </a:t>
            </a:r>
            <a:r>
              <a:rPr lang="en-IN" sz="1800" i="1" dirty="0">
                <a:solidFill>
                  <a:srgbClr val="FFFF00"/>
                </a:solidFill>
              </a:rPr>
              <a:t>to </a:t>
            </a:r>
            <a:r>
              <a:rPr lang="en-IN" sz="1800" i="1" dirty="0">
                <a:solidFill>
                  <a:srgbClr val="FFBD54"/>
                </a:solidFill>
              </a:rPr>
              <a:t>economic growth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i="1" dirty="0">
                <a:solidFill>
                  <a:srgbClr val="FFFF00"/>
                </a:solidFill>
              </a:rPr>
              <a:t>Markets</a:t>
            </a:r>
            <a:r>
              <a:rPr lang="en-IN" sz="1800" i="1" dirty="0">
                <a:solidFill>
                  <a:srgbClr val="FFFF00"/>
                </a:solidFill>
              </a:rPr>
              <a:t> </a:t>
            </a:r>
            <a:r>
              <a:rPr lang="en-IN" sz="1800" i="1" dirty="0">
                <a:solidFill>
                  <a:schemeClr val="bg1"/>
                </a:solidFill>
              </a:rPr>
              <a:t>could be suspended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i="1" dirty="0">
                <a:solidFill>
                  <a:schemeClr val="bg1"/>
                </a:solidFill>
              </a:rPr>
              <a:t>drastically curtailed </a:t>
            </a:r>
            <a:r>
              <a:rPr lang="en-IN" sz="1800" dirty="0">
                <a:solidFill>
                  <a:schemeClr val="bg1"/>
                </a:solidFill>
              </a:rPr>
              <a:t>by</a:t>
            </a:r>
            <a:r>
              <a:rPr lang="en-IN" sz="1800" i="1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State’s</a:t>
            </a:r>
            <a:r>
              <a:rPr lang="en-IN" sz="1800" i="1" dirty="0">
                <a:solidFill>
                  <a:schemeClr val="accent2"/>
                </a:solidFill>
              </a:rPr>
              <a:t> </a:t>
            </a:r>
            <a:r>
              <a:rPr lang="en-IN" sz="1800" i="1" dirty="0">
                <a:solidFill>
                  <a:schemeClr val="bg1"/>
                </a:solidFill>
              </a:rPr>
              <a:t>or</a:t>
            </a:r>
            <a:r>
              <a:rPr lang="en-IN" sz="1800" i="1" dirty="0">
                <a:solidFill>
                  <a:schemeClr val="accent2"/>
                </a:solidFill>
              </a:rPr>
              <a:t> government’s actions </a:t>
            </a:r>
            <a:r>
              <a:rPr lang="en-IN" sz="1800" dirty="0">
                <a:solidFill>
                  <a:schemeClr val="bg1"/>
                </a:solidFill>
              </a:rPr>
              <a:t>for the </a:t>
            </a:r>
            <a:r>
              <a:rPr lang="en-IN" sz="1800" b="1" i="1" dirty="0">
                <a:solidFill>
                  <a:srgbClr val="FFFF00"/>
                </a:solidFill>
              </a:rPr>
              <a:t>common good</a:t>
            </a:r>
            <a:r>
              <a:rPr lang="en-IN" sz="1800" dirty="0">
                <a:solidFill>
                  <a:schemeClr val="bg1"/>
                </a:solidFill>
              </a:rPr>
              <a:t>,</a:t>
            </a:r>
          </a:p>
          <a:p>
            <a:pPr marL="0" indent="1120775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 be that </a:t>
            </a:r>
            <a:r>
              <a:rPr lang="en-IN" sz="1800" dirty="0">
                <a:solidFill>
                  <a:schemeClr val="accent2"/>
                </a:solidFill>
              </a:rPr>
              <a:t>military mobilization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>
                <a:solidFill>
                  <a:schemeClr val="accent2"/>
                </a:solidFill>
              </a:rPr>
              <a:t>food rationing</a:t>
            </a:r>
            <a:r>
              <a:rPr lang="en-IN" sz="1800" dirty="0">
                <a:solidFill>
                  <a:schemeClr val="bg1"/>
                </a:solidFill>
              </a:rPr>
              <a:t>, or </a:t>
            </a:r>
            <a:r>
              <a:rPr lang="en-IN" sz="1800" dirty="0">
                <a:solidFill>
                  <a:schemeClr val="accent2"/>
                </a:solidFill>
              </a:rPr>
              <a:t>industria</a:t>
            </a:r>
            <a:r>
              <a:rPr lang="en-IN" sz="1800" dirty="0">
                <a:solidFill>
                  <a:schemeClr val="bg1"/>
                </a:solidFill>
              </a:rPr>
              <a:t>l and </a:t>
            </a:r>
            <a:r>
              <a:rPr lang="en-IN" sz="1800" dirty="0">
                <a:solidFill>
                  <a:schemeClr val="accent2"/>
                </a:solidFill>
              </a:rPr>
              <a:t>agricultural production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For </a:t>
            </a:r>
            <a:r>
              <a:rPr lang="en-IN" sz="1800" dirty="0">
                <a:solidFill>
                  <a:schemeClr val="accent2"/>
                </a:solidFill>
              </a:rPr>
              <a:t>most economists </a:t>
            </a:r>
            <a:r>
              <a:rPr lang="en-IN" sz="1800" dirty="0">
                <a:solidFill>
                  <a:schemeClr val="bg1"/>
                </a:solidFill>
              </a:rPr>
              <a:t>and other</a:t>
            </a:r>
            <a:r>
              <a:rPr lang="en-IN" sz="1800" dirty="0">
                <a:solidFill>
                  <a:schemeClr val="accent2"/>
                </a:solidFill>
              </a:rPr>
              <a:t> policy-makers </a:t>
            </a:r>
            <a:r>
              <a:rPr lang="en-IN" sz="1800" i="1" dirty="0">
                <a:solidFill>
                  <a:schemeClr val="bg1"/>
                </a:solidFill>
              </a:rPr>
              <a:t>working on </a:t>
            </a:r>
            <a:r>
              <a:rPr lang="en-IN" sz="1800" i="1" dirty="0">
                <a:solidFill>
                  <a:srgbClr val="FFFF00"/>
                </a:solidFill>
              </a:rPr>
              <a:t>global development </a:t>
            </a:r>
            <a:r>
              <a:rPr lang="en-IN" sz="1800" dirty="0">
                <a:solidFill>
                  <a:schemeClr val="bg1"/>
                </a:solidFill>
              </a:rPr>
              <a:t>issues from 1940s to 1970s </a:t>
            </a:r>
          </a:p>
          <a:p>
            <a:pPr marL="582613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i="1" dirty="0">
                <a:solidFill>
                  <a:srgbClr val="FFFF00"/>
                </a:solidFill>
              </a:rPr>
              <a:t>Keynesian ideas </a:t>
            </a:r>
            <a:r>
              <a:rPr lang="en-IN" sz="1800" dirty="0">
                <a:solidFill>
                  <a:schemeClr val="bg1"/>
                </a:solidFill>
              </a:rPr>
              <a:t>about </a:t>
            </a:r>
            <a:r>
              <a:rPr lang="en-IN" sz="1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advantages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 national </a:t>
            </a:r>
            <a:r>
              <a:rPr lang="en-IN" sz="1800" b="1" i="1" dirty="0">
                <a:solidFill>
                  <a:srgbClr val="FFFF00"/>
                </a:solidFill>
              </a:rPr>
              <a:t>States</a:t>
            </a:r>
            <a:r>
              <a:rPr lang="en-IN" sz="1800" i="1" dirty="0">
                <a:solidFill>
                  <a:srgbClr val="FFFF00"/>
                </a:solidFill>
              </a:rPr>
              <a:t> </a:t>
            </a:r>
            <a:r>
              <a:rPr lang="en-IN" sz="1800" i="1" dirty="0">
                <a:solidFill>
                  <a:schemeClr val="bg1"/>
                </a:solidFill>
              </a:rPr>
              <a:t>guiding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i="1" dirty="0">
                <a:solidFill>
                  <a:srgbClr val="FFFF00"/>
                </a:solidFill>
              </a:rPr>
              <a:t>economies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i="1" dirty="0">
                <a:solidFill>
                  <a:schemeClr val="bg1"/>
                </a:solidFill>
              </a:rPr>
              <a:t>had been proven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1120775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both </a:t>
            </a:r>
            <a:r>
              <a:rPr lang="en-IN" sz="1800" u="sng" dirty="0">
                <a:solidFill>
                  <a:schemeClr val="bg1"/>
                </a:solidFill>
              </a:rPr>
              <a:t>during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i="1" dirty="0">
                <a:solidFill>
                  <a:schemeClr val="accent2"/>
                </a:solidFill>
              </a:rPr>
              <a:t>the 2</a:t>
            </a:r>
            <a:r>
              <a:rPr lang="en-IN" sz="1800" i="1" baseline="30000" dirty="0">
                <a:solidFill>
                  <a:schemeClr val="accent2"/>
                </a:solidFill>
              </a:rPr>
              <a:t>nd</a:t>
            </a:r>
            <a:r>
              <a:rPr lang="en-IN" sz="1800" i="1" dirty="0">
                <a:solidFill>
                  <a:schemeClr val="accent2"/>
                </a:solidFill>
              </a:rPr>
              <a:t> World War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u="sng" dirty="0">
                <a:solidFill>
                  <a:schemeClr val="bg1"/>
                </a:solidFill>
              </a:rPr>
              <a:t>during</a:t>
            </a:r>
            <a:r>
              <a:rPr lang="en-IN" sz="1800" dirty="0">
                <a:solidFill>
                  <a:schemeClr val="bg1"/>
                </a:solidFill>
              </a:rPr>
              <a:t> the </a:t>
            </a:r>
            <a:r>
              <a:rPr lang="en-IN" sz="1800" i="1" dirty="0">
                <a:solidFill>
                  <a:schemeClr val="accent2"/>
                </a:solidFill>
              </a:rPr>
              <a:t>reconstruction of </a:t>
            </a:r>
            <a:r>
              <a:rPr lang="en-IN" sz="1800" i="1" dirty="0">
                <a:solidFill>
                  <a:srgbClr val="00B0F0"/>
                </a:solidFill>
              </a:rPr>
              <a:t>western Europe </a:t>
            </a:r>
            <a:r>
              <a:rPr lang="en-IN" sz="1800" i="1" dirty="0">
                <a:solidFill>
                  <a:schemeClr val="accent2"/>
                </a:solidFill>
              </a:rPr>
              <a:t>and </a:t>
            </a:r>
            <a:r>
              <a:rPr lang="en-IN" sz="1800" i="1" dirty="0">
                <a:solidFill>
                  <a:srgbClr val="92D050"/>
                </a:solidFill>
              </a:rPr>
              <a:t>Japan</a:t>
            </a:r>
            <a:r>
              <a:rPr lang="en-IN" sz="1800" dirty="0">
                <a:solidFill>
                  <a:srgbClr val="92D050"/>
                </a:solidFill>
              </a:rPr>
              <a:t>. </a:t>
            </a:r>
          </a:p>
          <a:p>
            <a:pPr marL="21844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529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Excerpts from President Truman’s Address {1949}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489"/>
            <a:ext cx="11829141" cy="57172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solidFill>
                  <a:schemeClr val="bg1"/>
                </a:solidFill>
              </a:rPr>
              <a:t>We must embark on a bold new program for </a:t>
            </a:r>
            <a:r>
              <a:rPr lang="en-IN" sz="2000" b="1" i="1" dirty="0">
                <a:solidFill>
                  <a:srgbClr val="FF8B2A"/>
                </a:solidFill>
              </a:rPr>
              <a:t>making the benefits</a:t>
            </a:r>
            <a:r>
              <a:rPr lang="en-IN" sz="2000" dirty="0">
                <a:solidFill>
                  <a:schemeClr val="bg1"/>
                </a:solidFill>
              </a:rPr>
              <a:t> of </a:t>
            </a:r>
            <a:r>
              <a:rPr lang="en-IN" sz="2000" b="1" i="1" dirty="0">
                <a:solidFill>
                  <a:srgbClr val="FF8B2A"/>
                </a:solidFill>
              </a:rPr>
              <a:t>our scientific advances </a:t>
            </a:r>
            <a:r>
              <a:rPr lang="en-IN" sz="2000" dirty="0">
                <a:solidFill>
                  <a:schemeClr val="bg1"/>
                </a:solidFill>
              </a:rPr>
              <a:t>and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industrial progress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rgbClr val="FF8B2A"/>
                </a:solidFill>
              </a:rPr>
              <a:t>available for </a:t>
            </a:r>
            <a:r>
              <a:rPr lang="en-IN" sz="2000" dirty="0">
                <a:solidFill>
                  <a:schemeClr val="bg1"/>
                </a:solidFill>
              </a:rPr>
              <a:t>the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improvement and growth of </a:t>
            </a:r>
            <a:r>
              <a:rPr lang="en-IN" sz="2000" b="1" i="1" dirty="0">
                <a:solidFill>
                  <a:srgbClr val="FFFF00"/>
                </a:solidFill>
              </a:rPr>
              <a:t>underdeveloped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areas</a:t>
            </a:r>
            <a:r>
              <a:rPr lang="en-IN" sz="2000" dirty="0">
                <a:solidFill>
                  <a:schemeClr val="bg1"/>
                </a:solidFill>
              </a:rPr>
              <a:t>. More than half of the people of the world are </a:t>
            </a:r>
            <a:r>
              <a:rPr lang="en-IN" sz="2000" b="1" i="1" dirty="0">
                <a:solidFill>
                  <a:srgbClr val="FF8B2A"/>
                </a:solidFill>
              </a:rPr>
              <a:t>living in conditions approaching misery</a:t>
            </a:r>
            <a:r>
              <a:rPr lang="en-IN" sz="2000" dirty="0">
                <a:solidFill>
                  <a:schemeClr val="bg1"/>
                </a:solidFill>
              </a:rPr>
              <a:t>. Their food is inadequate, they are victims of disease. Their economic life is primitive and stagnant. Their poverty is a handicap and a threat both to them and more prosperous areas. For the </a:t>
            </a:r>
            <a:r>
              <a:rPr lang="en-IN" sz="2000" b="1" i="1" dirty="0">
                <a:solidFill>
                  <a:srgbClr val="FF8B2A"/>
                </a:solidFill>
              </a:rPr>
              <a:t>first time in history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humanity </a:t>
            </a:r>
            <a:r>
              <a:rPr lang="en-IN" sz="2000" b="1" i="1" dirty="0">
                <a:solidFill>
                  <a:schemeClr val="bg1"/>
                </a:solidFill>
              </a:rPr>
              <a:t>possesses</a:t>
            </a:r>
            <a:r>
              <a:rPr lang="en-IN" sz="2000" dirty="0">
                <a:solidFill>
                  <a:schemeClr val="bg1"/>
                </a:solidFill>
              </a:rPr>
              <a:t> the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knowledge and the skill to relieve the suffering of these people</a:t>
            </a:r>
            <a:r>
              <a:rPr lang="en-IN" sz="2000" u="sng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... our </a:t>
            </a:r>
            <a:r>
              <a:rPr lang="en-IN" sz="2000" b="1" i="1" dirty="0">
                <a:solidFill>
                  <a:srgbClr val="FF8B2A"/>
                </a:solidFill>
              </a:rPr>
              <a:t>imponderable resources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 technical knowledge </a:t>
            </a:r>
            <a:r>
              <a:rPr lang="en-IN" sz="2000" dirty="0">
                <a:solidFill>
                  <a:schemeClr val="bg1"/>
                </a:solidFill>
              </a:rPr>
              <a:t>are constantly growing and are inexhaustible.... The </a:t>
            </a:r>
            <a:r>
              <a:rPr lang="en-IN" sz="2000" b="1" i="1" dirty="0">
                <a:solidFill>
                  <a:srgbClr val="FF8B2A"/>
                </a:solidFill>
              </a:rPr>
              <a:t>old imperialism</a:t>
            </a:r>
            <a:r>
              <a:rPr lang="en-IN" sz="2000" dirty="0">
                <a:solidFill>
                  <a:schemeClr val="bg1"/>
                </a:solidFill>
              </a:rPr>
              <a:t>—exploitation for foreign profit—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has no place in our plans</a:t>
            </a:r>
            <a:r>
              <a:rPr lang="en-IN" sz="2000" dirty="0">
                <a:solidFill>
                  <a:schemeClr val="bg1"/>
                </a:solidFill>
              </a:rPr>
              <a:t>. </a:t>
            </a:r>
            <a:endParaRPr lang="en-IN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31148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President Truman’s Address: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1016365"/>
            <a:ext cx="11646328" cy="5725884"/>
          </a:xfrm>
        </p:spPr>
        <p:txBody>
          <a:bodyPr>
            <a:noAutofit/>
          </a:bodyPr>
          <a:lstStyle/>
          <a:p>
            <a:pPr marL="360363" indent="-2603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b="1" i="1" dirty="0">
                <a:solidFill>
                  <a:srgbClr val="FFBD54"/>
                </a:solidFill>
              </a:rPr>
              <a:t>More than half of the people of the world </a:t>
            </a:r>
            <a:r>
              <a:rPr lang="en-IN" sz="2000" dirty="0">
                <a:solidFill>
                  <a:schemeClr val="bg1"/>
                </a:solidFill>
              </a:rPr>
              <a:t>are </a:t>
            </a:r>
            <a:r>
              <a:rPr lang="en-IN" sz="2000" b="1" i="1" dirty="0">
                <a:solidFill>
                  <a:srgbClr val="FFBD54"/>
                </a:solidFill>
              </a:rPr>
              <a:t>living in conditions approaching misery</a:t>
            </a:r>
            <a:r>
              <a:rPr lang="en-IN" sz="2000" dirty="0">
                <a:solidFill>
                  <a:schemeClr val="bg1"/>
                </a:solidFill>
              </a:rPr>
              <a:t>. Their food is inadequate, they are victims of disease. </a:t>
            </a:r>
            <a:r>
              <a:rPr lang="en-IN" sz="2000" b="1" i="1" dirty="0">
                <a:solidFill>
                  <a:srgbClr val="FFBD54"/>
                </a:solidFill>
              </a:rPr>
              <a:t>Their economic life </a:t>
            </a:r>
            <a:r>
              <a:rPr lang="en-IN" sz="2000" dirty="0">
                <a:solidFill>
                  <a:schemeClr val="bg1"/>
                </a:solidFill>
              </a:rPr>
              <a:t>is </a:t>
            </a:r>
            <a:r>
              <a:rPr lang="en-IN" sz="2000" b="1" i="1" dirty="0">
                <a:solidFill>
                  <a:srgbClr val="FFBD54"/>
                </a:solidFill>
              </a:rPr>
              <a:t>primitive </a:t>
            </a:r>
            <a:r>
              <a:rPr lang="en-IN" sz="2000" b="1" i="1" dirty="0">
                <a:solidFill>
                  <a:schemeClr val="bg1"/>
                </a:solidFill>
              </a:rPr>
              <a:t>and </a:t>
            </a:r>
            <a:r>
              <a:rPr lang="en-IN" sz="2000" b="1" i="1" dirty="0">
                <a:solidFill>
                  <a:srgbClr val="FFBD54"/>
                </a:solidFill>
              </a:rPr>
              <a:t>stagnant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pPr marL="360363" indent="-2603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b="1" i="1" dirty="0">
                <a:solidFill>
                  <a:srgbClr val="FFBD54"/>
                </a:solidFill>
              </a:rPr>
              <a:t>Their poverty </a:t>
            </a:r>
            <a:r>
              <a:rPr lang="en-IN" sz="2000" dirty="0">
                <a:solidFill>
                  <a:schemeClr val="bg1"/>
                </a:solidFill>
              </a:rPr>
              <a:t>is a handicap and a </a:t>
            </a:r>
            <a:r>
              <a:rPr lang="en-IN" sz="2000" b="1" i="1" dirty="0">
                <a:solidFill>
                  <a:srgbClr val="FFFF00"/>
                </a:solidFill>
              </a:rPr>
              <a:t>threat</a:t>
            </a:r>
            <a:r>
              <a:rPr lang="en-IN" sz="2000" dirty="0">
                <a:solidFill>
                  <a:schemeClr val="bg1"/>
                </a:solidFill>
              </a:rPr>
              <a:t> both </a:t>
            </a:r>
            <a:r>
              <a:rPr lang="en-IN" sz="2000" b="1" i="1" dirty="0">
                <a:solidFill>
                  <a:srgbClr val="FFBD54"/>
                </a:solidFill>
              </a:rPr>
              <a:t>to them </a:t>
            </a:r>
            <a:r>
              <a:rPr lang="en-IN" sz="2000" dirty="0">
                <a:solidFill>
                  <a:schemeClr val="bg1"/>
                </a:solidFill>
              </a:rPr>
              <a:t>and </a:t>
            </a:r>
            <a:r>
              <a:rPr lang="en-IN" sz="2000" b="1" i="1" dirty="0">
                <a:solidFill>
                  <a:srgbClr val="FF8B2A"/>
                </a:solidFill>
              </a:rPr>
              <a:t>more prosperous areas </a:t>
            </a:r>
            <a:r>
              <a:rPr lang="en-IN" sz="2000" dirty="0">
                <a:solidFill>
                  <a:schemeClr val="bg1"/>
                </a:solidFill>
              </a:rPr>
              <a:t>(from whom?) .</a:t>
            </a:r>
          </a:p>
          <a:p>
            <a:pPr marL="360363" indent="-2603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For the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first time in history</a:t>
            </a:r>
            <a:r>
              <a:rPr lang="en-IN" sz="2000" dirty="0">
                <a:solidFill>
                  <a:schemeClr val="bg1"/>
                </a:solidFill>
              </a:rPr>
              <a:t>, humanity possesses the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knowledge and the skill </a:t>
            </a:r>
            <a:r>
              <a:rPr lang="en-IN" sz="2000" dirty="0">
                <a:solidFill>
                  <a:schemeClr val="bg1"/>
                </a:solidFill>
              </a:rPr>
              <a:t>to </a:t>
            </a:r>
            <a:r>
              <a:rPr lang="en-IN" sz="2000" b="1" i="1" dirty="0">
                <a:solidFill>
                  <a:srgbClr val="FFBD54"/>
                </a:solidFill>
              </a:rPr>
              <a:t>relieve the suffering of these people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pPr marL="622300" indent="-2603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our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imponderable resources in technical knowledge </a:t>
            </a:r>
            <a:r>
              <a:rPr lang="en-IN" sz="2000" dirty="0">
                <a:solidFill>
                  <a:schemeClr val="bg1"/>
                </a:solidFill>
              </a:rPr>
              <a:t>are constantly growing and are inexhaustible....</a:t>
            </a:r>
          </a:p>
          <a:p>
            <a:pPr marL="360363" indent="-2603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We must embark on a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bold new program </a:t>
            </a:r>
            <a:r>
              <a:rPr lang="en-IN" sz="2000" dirty="0">
                <a:solidFill>
                  <a:schemeClr val="bg1"/>
                </a:solidFill>
              </a:rPr>
              <a:t>for </a:t>
            </a:r>
            <a:r>
              <a:rPr lang="en-IN" sz="2000" b="1" i="1" dirty="0">
                <a:solidFill>
                  <a:schemeClr val="bg1"/>
                </a:solidFill>
              </a:rPr>
              <a:t>making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chemeClr val="bg1"/>
                </a:solidFill>
              </a:rPr>
              <a:t>available </a:t>
            </a:r>
            <a:r>
              <a:rPr lang="en-IN" sz="2000" dirty="0">
                <a:solidFill>
                  <a:schemeClr val="bg1"/>
                </a:solidFill>
              </a:rPr>
              <a:t>the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benefits of our scientific advances </a:t>
            </a:r>
            <a:r>
              <a:rPr lang="en-IN" sz="2000" dirty="0">
                <a:solidFill>
                  <a:schemeClr val="bg1"/>
                </a:solidFill>
              </a:rPr>
              <a:t>and </a:t>
            </a:r>
            <a:r>
              <a:rPr lang="en-IN" sz="2000" b="1" i="1" dirty="0">
                <a:solidFill>
                  <a:srgbClr val="FFBD54"/>
                </a:solidFill>
              </a:rPr>
              <a:t>industrial progress </a:t>
            </a:r>
            <a:r>
              <a:rPr lang="en-IN" sz="2000" dirty="0">
                <a:solidFill>
                  <a:schemeClr val="bg1"/>
                </a:solidFill>
              </a:rPr>
              <a:t>for the </a:t>
            </a:r>
            <a:r>
              <a:rPr lang="en-IN" sz="2000" b="1" i="1" dirty="0">
                <a:solidFill>
                  <a:srgbClr val="FFBD54"/>
                </a:solidFill>
              </a:rPr>
              <a:t>improvement </a:t>
            </a:r>
            <a:r>
              <a:rPr lang="en-IN" sz="2000" b="1" i="1" dirty="0">
                <a:solidFill>
                  <a:schemeClr val="bg1"/>
                </a:solidFill>
              </a:rPr>
              <a:t>and 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growth</a:t>
            </a:r>
            <a:r>
              <a:rPr lang="en-IN" sz="2000" b="1" i="1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of </a:t>
            </a:r>
            <a:r>
              <a:rPr lang="en-IN" sz="2000" b="1" i="1" dirty="0">
                <a:solidFill>
                  <a:srgbClr val="FFFF00"/>
                </a:solidFill>
              </a:rPr>
              <a:t>underdeveloped areas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pPr marL="360363" indent="-2603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The </a:t>
            </a:r>
            <a:r>
              <a:rPr lang="en-IN" sz="2000" b="1" i="1" dirty="0">
                <a:solidFill>
                  <a:srgbClr val="FF8B2A"/>
                </a:solidFill>
              </a:rPr>
              <a:t>old imperialism</a:t>
            </a:r>
            <a:r>
              <a:rPr lang="en-IN" sz="2000" dirty="0">
                <a:solidFill>
                  <a:schemeClr val="bg1"/>
                </a:solidFill>
              </a:rPr>
              <a:t>—exploitation for foreign profit—</a:t>
            </a:r>
            <a:r>
              <a:rPr lang="en-IN" sz="20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has no place in our plans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8499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1770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Thank You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8351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Free Market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The free market is an economic system based on laws of supply and demand with little or no government control.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A spontaneous and decentralized order of arrangements through which </a:t>
            </a:r>
          </a:p>
          <a:p>
            <a:pPr marL="673100" indent="-398463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individuals make economic decisions of investments, production, distribution, and mainly consumption. 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Central Assumption: Voluntary Exchange: Transaction in which parties freely trade goods or services.</a:t>
            </a:r>
          </a:p>
          <a:p>
            <a:pPr marL="584200" indent="-220663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Here, freely implies without any intervention by society, government, or even any dominant business.</a:t>
            </a:r>
          </a:p>
          <a:p>
            <a:pPr marL="584200" indent="-220663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Thus, laws of supply and demand are the sole basis for the economic system.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Based on its political and legal rules, the nature of the free-market economy in a country will differ (from large to illegal).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While no pure free market economies actually exist, and all markets are in some ways constrained,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Mainstream economists claim that freedom in markets has generally positive outcomes for society.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There are critiques and criticisms of these ideas.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15706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Ancient Thinkers, Enlightenment, and Human Progress . 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897506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dirty="0">
                <a:solidFill>
                  <a:srgbClr val="FFFF00"/>
                </a:solidFill>
              </a:rPr>
              <a:t>Classical Antiquity</a:t>
            </a:r>
            <a:r>
              <a:rPr lang="en-IN" sz="1800" dirty="0">
                <a:solidFill>
                  <a:srgbClr val="FFC000"/>
                </a:solidFill>
              </a:rPr>
              <a:t>: Knowledge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rgbClr val="FFC000"/>
                </a:solidFill>
              </a:rPr>
              <a:t>Thinking </a:t>
            </a:r>
            <a:r>
              <a:rPr lang="en-IN" sz="1800" dirty="0">
                <a:solidFill>
                  <a:schemeClr val="bg1"/>
                </a:solidFill>
              </a:rPr>
              <a:t>created by ‘</a:t>
            </a:r>
            <a:r>
              <a:rPr lang="en-IN" sz="1800" dirty="0">
                <a:solidFill>
                  <a:schemeClr val="accent4"/>
                </a:solidFill>
              </a:rPr>
              <a:t>ancient</a:t>
            </a:r>
            <a:r>
              <a:rPr lang="en-IN" sz="1800" dirty="0">
                <a:solidFill>
                  <a:schemeClr val="bg1"/>
                </a:solidFill>
              </a:rPr>
              <a:t>’ </a:t>
            </a:r>
            <a:r>
              <a:rPr lang="en-IN" sz="1800" dirty="0">
                <a:solidFill>
                  <a:srgbClr val="FFFF00"/>
                </a:solidFill>
              </a:rPr>
              <a:t>Greek thinkers</a:t>
            </a:r>
            <a:r>
              <a:rPr lang="en-IN" sz="1800" dirty="0">
                <a:solidFill>
                  <a:schemeClr val="bg1"/>
                </a:solidFill>
              </a:rPr>
              <a:t>, Plato and Aristotle.</a:t>
            </a:r>
            <a:endParaRPr lang="en-IN" sz="1800" dirty="0">
              <a:solidFill>
                <a:srgbClr val="FFC0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rgbClr val="FFFF00"/>
                </a:solidFill>
              </a:rPr>
              <a:t>Age of Classical Antiquity</a:t>
            </a:r>
            <a:r>
              <a:rPr lang="en-IN" sz="1800" dirty="0">
                <a:solidFill>
                  <a:srgbClr val="FFC000"/>
                </a:solidFill>
              </a:rPr>
              <a:t>: </a:t>
            </a:r>
            <a:r>
              <a:rPr lang="en-IN" sz="1800" dirty="0">
                <a:solidFill>
                  <a:schemeClr val="bg1"/>
                </a:solidFill>
              </a:rPr>
              <a:t>Before 1700, Europe was still under the spell of ‘</a:t>
            </a:r>
            <a:r>
              <a:rPr lang="en-IN" sz="1800" dirty="0">
                <a:solidFill>
                  <a:srgbClr val="FFFF00"/>
                </a:solidFill>
              </a:rPr>
              <a:t>Classical Antiquity</a:t>
            </a:r>
            <a:r>
              <a:rPr lang="en-IN" sz="1800" dirty="0">
                <a:solidFill>
                  <a:srgbClr val="FFC000"/>
                </a:solidFill>
              </a:rPr>
              <a:t>’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According to </a:t>
            </a:r>
            <a:r>
              <a:rPr lang="en-IN" sz="1800" dirty="0">
                <a:solidFill>
                  <a:srgbClr val="FFFF00"/>
                </a:solidFill>
              </a:rPr>
              <a:t>Greek thinkers</a:t>
            </a:r>
            <a:r>
              <a:rPr lang="en-IN" sz="1800" dirty="0">
                <a:solidFill>
                  <a:schemeClr val="bg1"/>
                </a:solidFill>
              </a:rPr>
              <a:t>, the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human society</a:t>
            </a:r>
            <a:r>
              <a:rPr lang="en-IN" sz="1800" dirty="0">
                <a:solidFill>
                  <a:schemeClr val="bg1"/>
                </a:solidFill>
              </a:rPr>
              <a:t>, both in its </a:t>
            </a:r>
            <a:r>
              <a:rPr lang="en-IN" sz="1800" dirty="0">
                <a:solidFill>
                  <a:schemeClr val="accent4"/>
                </a:solidFill>
              </a:rPr>
              <a:t>practical life and thinking </a:t>
            </a:r>
            <a:r>
              <a:rPr lang="en-IN" sz="1800" dirty="0">
                <a:solidFill>
                  <a:schemeClr val="bg1"/>
                </a:solidFill>
              </a:rPr>
              <a:t>would </a:t>
            </a:r>
            <a:r>
              <a:rPr lang="en-IN" sz="1800" dirty="0">
                <a:solidFill>
                  <a:schemeClr val="accent4"/>
                </a:solidFill>
              </a:rPr>
              <a:t>continue to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degenerate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Hence, until 1700s, Europeans believed: </a:t>
            </a:r>
            <a:r>
              <a:rPr lang="en-IN" sz="1800" dirty="0">
                <a:solidFill>
                  <a:srgbClr val="FF8B2A"/>
                </a:solidFill>
              </a:rPr>
              <a:t>human knowledge </a:t>
            </a:r>
            <a:r>
              <a:rPr lang="en-IN" sz="1800" dirty="0">
                <a:solidFill>
                  <a:schemeClr val="bg1"/>
                </a:solidFill>
              </a:rPr>
              <a:t>has </a:t>
            </a:r>
            <a:r>
              <a:rPr lang="en-IN" sz="1800" b="1" i="1" dirty="0">
                <a:solidFill>
                  <a:schemeClr val="bg1"/>
                </a:solidFill>
              </a:rPr>
              <a:t>degenerated from </a:t>
            </a:r>
            <a:r>
              <a:rPr lang="en-IN" sz="1800" dirty="0">
                <a:solidFill>
                  <a:schemeClr val="bg1"/>
                </a:solidFill>
              </a:rPr>
              <a:t>the period of </a:t>
            </a:r>
            <a:r>
              <a:rPr lang="en-IN" sz="1800" dirty="0">
                <a:solidFill>
                  <a:srgbClr val="FFFF00"/>
                </a:solidFill>
              </a:rPr>
              <a:t>Classical Antiquity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dirty="0">
                <a:solidFill>
                  <a:schemeClr val="accent4"/>
                </a:solidFill>
              </a:rPr>
              <a:t>Francis Bacon:</a:t>
            </a:r>
            <a:r>
              <a:rPr lang="en-IN" sz="1800" dirty="0">
                <a:solidFill>
                  <a:schemeClr val="bg1"/>
                </a:solidFill>
              </a:rPr>
              <a:t> a the "grand architect" of the age of</a:t>
            </a:r>
            <a:r>
              <a:rPr lang="en-IN" sz="1800" b="1" i="1" dirty="0">
                <a:solidFill>
                  <a:srgbClr val="FFFF00"/>
                </a:solidFill>
              </a:rPr>
              <a:t> Enlightenment </a:t>
            </a:r>
            <a:r>
              <a:rPr lang="en-IN" sz="1800" dirty="0">
                <a:solidFill>
                  <a:schemeClr val="bg1"/>
                </a:solidFill>
              </a:rPr>
              <a:t>broke the spell of this belief.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dirty="0">
                <a:solidFill>
                  <a:srgbClr val="FFFF00"/>
                </a:solidFill>
              </a:rPr>
              <a:t> Enlightenment</a:t>
            </a:r>
            <a:r>
              <a:rPr lang="en-IN" sz="1800" dirty="0">
                <a:solidFill>
                  <a:schemeClr val="bg1"/>
                </a:solidFill>
              </a:rPr>
              <a:t>: The </a:t>
            </a:r>
            <a:r>
              <a:rPr lang="en-IN" sz="1800" dirty="0">
                <a:solidFill>
                  <a:schemeClr val="accent4"/>
                </a:solidFill>
              </a:rPr>
              <a:t>intellectual movement </a:t>
            </a:r>
            <a:r>
              <a:rPr lang="en-IN" sz="1800" dirty="0">
                <a:solidFill>
                  <a:schemeClr val="bg1"/>
                </a:solidFill>
              </a:rPr>
              <a:t>of the 1700s and 1800s that </a:t>
            </a:r>
            <a:r>
              <a:rPr lang="en-IN" sz="1800" b="1" i="1" dirty="0">
                <a:solidFill>
                  <a:schemeClr val="bg1"/>
                </a:solidFill>
              </a:rPr>
              <a:t>gave birth to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FFFF00"/>
                </a:solidFill>
              </a:rPr>
              <a:t>idea of progress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dirty="0">
                <a:solidFill>
                  <a:schemeClr val="bg1"/>
                </a:solidFill>
              </a:rPr>
              <a:t>Bacon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accent4"/>
                </a:solidFill>
              </a:rPr>
              <a:t>‘</a:t>
            </a:r>
            <a:r>
              <a:rPr lang="en-IN" sz="1800" dirty="0">
                <a:solidFill>
                  <a:srgbClr val="FFFF00"/>
                </a:solidFill>
              </a:rPr>
              <a:t>Ancient</a:t>
            </a:r>
            <a:r>
              <a:rPr lang="en-IN" sz="1800" dirty="0">
                <a:solidFill>
                  <a:schemeClr val="accent4"/>
                </a:solidFill>
              </a:rPr>
              <a:t>’ thinkers </a:t>
            </a:r>
            <a:r>
              <a:rPr lang="en-IN" sz="1800" b="1" i="1" dirty="0">
                <a:solidFill>
                  <a:schemeClr val="bg1"/>
                </a:solidFill>
              </a:rPr>
              <a:t>mixed up </a:t>
            </a:r>
            <a:r>
              <a:rPr lang="en-IN" sz="1800" dirty="0">
                <a:solidFill>
                  <a:srgbClr val="92D050"/>
                </a:solidFill>
              </a:rPr>
              <a:t>theology</a:t>
            </a:r>
            <a:r>
              <a:rPr lang="en-IN" sz="1800" dirty="0">
                <a:solidFill>
                  <a:schemeClr val="bg1"/>
                </a:solidFill>
              </a:rPr>
              <a:t> (science of religion or god) and,</a:t>
            </a:r>
            <a:r>
              <a:rPr lang="en-IN" sz="1800" dirty="0">
                <a:solidFill>
                  <a:srgbClr val="92D050"/>
                </a:solidFill>
              </a:rPr>
              <a:t> natural science </a:t>
            </a:r>
            <a:r>
              <a:rPr lang="en-IN" sz="1800" dirty="0">
                <a:solidFill>
                  <a:schemeClr val="bg1"/>
                </a:solidFill>
              </a:rPr>
              <a:t>(science of physical things) </a:t>
            </a:r>
          </a:p>
          <a:p>
            <a:pPr marL="582613" indent="-263525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professed</a:t>
            </a:r>
            <a:r>
              <a:rPr lang="en-IN" sz="1800" dirty="0">
                <a:solidFill>
                  <a:schemeClr val="bg1"/>
                </a:solidFill>
              </a:rPr>
              <a:t> ‘</a:t>
            </a:r>
            <a:r>
              <a:rPr lang="en-IN" sz="1800" dirty="0">
                <a:solidFill>
                  <a:schemeClr val="accent2"/>
                </a:solidFill>
              </a:rPr>
              <a:t>natural science</a:t>
            </a:r>
            <a:r>
              <a:rPr lang="en-IN" sz="1800" dirty="0">
                <a:solidFill>
                  <a:schemeClr val="bg1"/>
                </a:solidFill>
              </a:rPr>
              <a:t>’ </a:t>
            </a:r>
            <a:r>
              <a:rPr lang="en-IN" sz="1800" b="1" i="1" dirty="0">
                <a:solidFill>
                  <a:schemeClr val="bg1"/>
                </a:solidFill>
              </a:rPr>
              <a:t>that considered </a:t>
            </a:r>
            <a:r>
              <a:rPr lang="en-IN" sz="1800" b="1" i="1" dirty="0">
                <a:solidFill>
                  <a:srgbClr val="92D050"/>
                </a:solidFill>
              </a:rPr>
              <a:t>nature </a:t>
            </a:r>
            <a:r>
              <a:rPr lang="en-IN" sz="1800" dirty="0">
                <a:solidFill>
                  <a:schemeClr val="bg1"/>
                </a:solidFill>
              </a:rPr>
              <a:t>to be a kind of </a:t>
            </a:r>
            <a:r>
              <a:rPr lang="en-IN" sz="1800" b="1" i="1" u="sng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</a:t>
            </a:r>
            <a:r>
              <a:rPr lang="en-IN" sz="1800" dirty="0">
                <a:solidFill>
                  <a:srgbClr val="FFFF00"/>
                </a:solidFill>
              </a:rPr>
              <a:t> </a:t>
            </a:r>
          </a:p>
          <a:p>
            <a:pPr marL="582613" indent="-263525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did not allow a </a:t>
            </a:r>
            <a:r>
              <a:rPr lang="en-IN" sz="1800" b="1" i="1" dirty="0">
                <a:solidFill>
                  <a:srgbClr val="92D050"/>
                </a:solidFill>
              </a:rPr>
              <a:t>dispassionate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i="1" dirty="0">
                <a:solidFill>
                  <a:srgbClr val="00B0F0"/>
                </a:solidFill>
              </a:rPr>
              <a:t>secular</a:t>
            </a:r>
            <a:r>
              <a:rPr lang="en-IN" sz="1800" dirty="0">
                <a:solidFill>
                  <a:schemeClr val="bg1"/>
                </a:solidFill>
              </a:rPr>
              <a:t> (non-religious) </a:t>
            </a:r>
            <a:r>
              <a:rPr lang="en-IN" sz="1800" dirty="0">
                <a:solidFill>
                  <a:srgbClr val="FFFF00"/>
                </a:solidFill>
              </a:rPr>
              <a:t>study of </a:t>
            </a:r>
            <a:r>
              <a:rPr lang="en-IN" sz="1800" b="1" i="1" dirty="0">
                <a:solidFill>
                  <a:srgbClr val="92D050"/>
                </a:solidFill>
              </a:rPr>
              <a:t>nature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59027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Ancient Thinkers, Enlightenment, and Human Progress . 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dirty="0">
                <a:solidFill>
                  <a:srgbClr val="FFFF00"/>
                </a:solidFill>
              </a:rPr>
              <a:t>Enlightenment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4"/>
                </a:solidFill>
              </a:rPr>
              <a:t>thinking</a:t>
            </a:r>
            <a:r>
              <a:rPr lang="en-IN" sz="1800" dirty="0">
                <a:solidFill>
                  <a:schemeClr val="bg1"/>
                </a:solidFill>
              </a:rPr>
              <a:t>: The </a:t>
            </a:r>
            <a:r>
              <a:rPr lang="en-IN" sz="1800" b="1" i="1" dirty="0">
                <a:solidFill>
                  <a:srgbClr val="FFC000"/>
                </a:solidFill>
              </a:rPr>
              <a:t>world</a:t>
            </a:r>
            <a:r>
              <a:rPr lang="en-IN" sz="1800" dirty="0">
                <a:solidFill>
                  <a:srgbClr val="FFFF00"/>
                </a:solidFill>
              </a:rPr>
              <a:t> or </a:t>
            </a:r>
            <a:r>
              <a:rPr lang="en-IN" sz="1800" b="1" i="1" dirty="0">
                <a:solidFill>
                  <a:srgbClr val="92D050"/>
                </a:solidFill>
              </a:rPr>
              <a:t>nature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is </a:t>
            </a:r>
            <a:r>
              <a:rPr lang="en-IN" sz="1800" b="1" i="1" dirty="0">
                <a:solidFill>
                  <a:schemeClr val="bg1"/>
                </a:solidFill>
              </a:rPr>
              <a:t>not a </a:t>
            </a:r>
            <a:r>
              <a:rPr lang="en-IN" sz="1800" b="1" i="1" dirty="0">
                <a:solidFill>
                  <a:srgbClr val="FFFF00"/>
                </a:solidFill>
              </a:rPr>
              <a:t>God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u="sng" dirty="0">
                <a:solidFill>
                  <a:schemeClr val="bg1"/>
                </a:solidFill>
              </a:rPr>
              <a:t>not </a:t>
            </a:r>
            <a:r>
              <a:rPr lang="en-IN" sz="1800" dirty="0">
                <a:solidFill>
                  <a:schemeClr val="bg1"/>
                </a:solidFill>
              </a:rPr>
              <a:t>matters in the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divine</a:t>
            </a:r>
            <a:r>
              <a:rPr lang="en-IN" sz="1800" dirty="0">
                <a:solidFill>
                  <a:schemeClr val="bg1"/>
                </a:solidFill>
              </a:rPr>
              <a:t> sphere.</a:t>
            </a:r>
          </a:p>
          <a:p>
            <a:pPr marL="446088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but is the object of </a:t>
            </a:r>
            <a:r>
              <a:rPr lang="en-IN" sz="1800" b="1" i="1" dirty="0">
                <a:solidFill>
                  <a:srgbClr val="FFFF00"/>
                </a:solidFill>
              </a:rPr>
              <a:t>human</a:t>
            </a:r>
            <a:r>
              <a:rPr lang="en-IN" sz="1800" dirty="0">
                <a:solidFill>
                  <a:schemeClr val="bg1"/>
                </a:solidFill>
              </a:rPr>
              <a:t> art, wisdom, and power.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rgbClr val="FFFF00"/>
                </a:solidFill>
              </a:rPr>
              <a:t>human mind </a:t>
            </a:r>
            <a:r>
              <a:rPr lang="en-IN" sz="1800" dirty="0">
                <a:solidFill>
                  <a:schemeClr val="bg1"/>
                </a:solidFill>
              </a:rPr>
              <a:t>should be </a:t>
            </a:r>
            <a:r>
              <a:rPr lang="en-IN" sz="1800" b="1" i="1" dirty="0">
                <a:solidFill>
                  <a:schemeClr val="bg1"/>
                </a:solidFill>
              </a:rPr>
              <a:t>freed from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spell</a:t>
            </a:r>
            <a:r>
              <a:rPr lang="en-IN" sz="1800" dirty="0">
                <a:solidFill>
                  <a:schemeClr val="accent4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 the </a:t>
            </a:r>
            <a:r>
              <a:rPr lang="en-IN" sz="1800" dirty="0">
                <a:solidFill>
                  <a:schemeClr val="accent4"/>
                </a:solidFill>
              </a:rPr>
              <a:t>‘ancients</a:t>
            </a:r>
            <a:r>
              <a:rPr lang="en-IN" sz="1800" dirty="0">
                <a:solidFill>
                  <a:schemeClr val="bg1"/>
                </a:solidFill>
              </a:rPr>
              <a:t>’, </a:t>
            </a:r>
          </a:p>
          <a:p>
            <a:pPr marL="490538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which will end ‘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metaphysical </a:t>
            </a:r>
            <a:r>
              <a:rPr lang="en-IN" sz="1800" b="1" i="1" dirty="0">
                <a:solidFill>
                  <a:srgbClr val="FFFF00"/>
                </a:solidFill>
              </a:rPr>
              <a:t>speculation</a:t>
            </a:r>
            <a:r>
              <a:rPr lang="en-IN" sz="1800" dirty="0">
                <a:solidFill>
                  <a:schemeClr val="bg1"/>
                </a:solidFill>
              </a:rPr>
              <a:t>’ </a:t>
            </a:r>
            <a:r>
              <a:rPr lang="en-IN" sz="1800" b="1" i="1" dirty="0">
                <a:solidFill>
                  <a:schemeClr val="bg1"/>
                </a:solidFill>
              </a:rPr>
              <a:t>resorted to by </a:t>
            </a:r>
            <a:r>
              <a:rPr lang="en-IN" sz="1800" dirty="0">
                <a:solidFill>
                  <a:schemeClr val="accent4"/>
                </a:solidFill>
              </a:rPr>
              <a:t>ancients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Then this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metaphysical </a:t>
            </a:r>
            <a:r>
              <a:rPr lang="en-IN" sz="1800" b="1" i="1" dirty="0">
                <a:solidFill>
                  <a:srgbClr val="FFFF00"/>
                </a:solidFill>
              </a:rPr>
              <a:t>speculation </a:t>
            </a:r>
            <a:r>
              <a:rPr lang="en-IN" sz="1800" dirty="0">
                <a:solidFill>
                  <a:schemeClr val="bg1"/>
                </a:solidFill>
              </a:rPr>
              <a:t>will be </a:t>
            </a:r>
            <a:r>
              <a:rPr lang="en-IN" sz="1800" b="1" i="1" dirty="0">
                <a:solidFill>
                  <a:schemeClr val="bg1"/>
                </a:solidFill>
              </a:rPr>
              <a:t>replaced by </a:t>
            </a:r>
            <a:r>
              <a:rPr lang="en-IN" sz="1800" dirty="0">
                <a:solidFill>
                  <a:schemeClr val="bg1"/>
                </a:solidFill>
              </a:rPr>
              <a:t>‘</a:t>
            </a:r>
            <a:r>
              <a:rPr lang="en-IN" sz="1800" b="1" i="1" dirty="0">
                <a:solidFill>
                  <a:srgbClr val="00B0F0"/>
                </a:solidFill>
              </a:rPr>
              <a:t>secular </a:t>
            </a:r>
            <a:r>
              <a:rPr lang="en-IN" sz="1800" b="1" i="1" dirty="0">
                <a:solidFill>
                  <a:srgbClr val="FFFF00"/>
                </a:solidFill>
              </a:rPr>
              <a:t>knowledge </a:t>
            </a:r>
            <a:r>
              <a:rPr lang="en-IN" sz="1800" dirty="0">
                <a:solidFill>
                  <a:schemeClr val="bg1"/>
                </a:solidFill>
              </a:rPr>
              <a:t>’ </a:t>
            </a:r>
          </a:p>
          <a:p>
            <a:pPr marL="490538" indent="-26193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which is </a:t>
            </a:r>
            <a:r>
              <a:rPr lang="en-IN" sz="1800" b="1" i="1" dirty="0">
                <a:solidFill>
                  <a:schemeClr val="bg1"/>
                </a:solidFill>
              </a:rPr>
              <a:t>based on </a:t>
            </a:r>
            <a:r>
              <a:rPr lang="en-IN" sz="1800" dirty="0">
                <a:solidFill>
                  <a:srgbClr val="FFFF00"/>
                </a:solidFill>
              </a:rPr>
              <a:t>human experience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rgbClr val="FFFF00"/>
                </a:solidFill>
              </a:rPr>
              <a:t>induction (logic)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chemeClr val="bg1"/>
                </a:solidFill>
              </a:rPr>
              <a:t>organized by </a:t>
            </a:r>
            <a:r>
              <a:rPr lang="en-IN" sz="1800" dirty="0">
                <a:solidFill>
                  <a:schemeClr val="accent4"/>
                </a:solidFill>
              </a:rPr>
              <a:t>clear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4"/>
                </a:solidFill>
              </a:rPr>
              <a:t>regular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rgbClr val="FFFF00"/>
                </a:solidFill>
              </a:rPr>
              <a:t>methods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This </a:t>
            </a:r>
            <a:r>
              <a:rPr lang="en-IN" sz="1800" b="1" i="1" dirty="0">
                <a:solidFill>
                  <a:srgbClr val="00B0F0"/>
                </a:solidFill>
              </a:rPr>
              <a:t>secular </a:t>
            </a:r>
            <a:r>
              <a:rPr lang="en-IN" sz="1800" b="1" i="1" dirty="0">
                <a:solidFill>
                  <a:srgbClr val="FFFF00"/>
                </a:solidFill>
              </a:rPr>
              <a:t>knowledge </a:t>
            </a:r>
            <a:r>
              <a:rPr lang="en-IN" sz="1800" dirty="0">
                <a:solidFill>
                  <a:schemeClr val="bg1"/>
                </a:solidFill>
              </a:rPr>
              <a:t>will </a:t>
            </a:r>
            <a:r>
              <a:rPr lang="en-IN" sz="1800" b="1" i="1" dirty="0">
                <a:solidFill>
                  <a:schemeClr val="bg1"/>
                </a:solidFill>
              </a:rPr>
              <a:t>not only reveal </a:t>
            </a:r>
            <a:r>
              <a:rPr lang="en-IN" sz="1800" dirty="0">
                <a:solidFill>
                  <a:schemeClr val="accent4"/>
                </a:solidFill>
              </a:rPr>
              <a:t>true knowledge of </a:t>
            </a:r>
            <a:r>
              <a:rPr lang="en-IN" sz="1800" b="1" i="1" dirty="0">
                <a:solidFill>
                  <a:srgbClr val="92D050"/>
                </a:solidFill>
              </a:rPr>
              <a:t>nature</a:t>
            </a:r>
            <a:r>
              <a:rPr lang="en-IN" sz="1800" dirty="0">
                <a:solidFill>
                  <a:schemeClr val="accent4"/>
                </a:solidFill>
              </a:rPr>
              <a:t> </a:t>
            </a:r>
          </a:p>
          <a:p>
            <a:pPr marL="490538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but </a:t>
            </a:r>
            <a:r>
              <a:rPr lang="en-IN" sz="1800" b="1" i="1" dirty="0">
                <a:solidFill>
                  <a:schemeClr val="bg1"/>
                </a:solidFill>
              </a:rPr>
              <a:t>will also help </a:t>
            </a:r>
            <a:r>
              <a:rPr lang="en-IN" sz="1800" b="1" i="1" u="sng" dirty="0">
                <a:solidFill>
                  <a:schemeClr val="bg1"/>
                </a:solidFill>
              </a:rPr>
              <a:t>conquer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nature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u="sng" dirty="0">
                <a:solidFill>
                  <a:schemeClr val="bg1"/>
                </a:solidFill>
              </a:rPr>
              <a:t>for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FFFF00"/>
                </a:solidFill>
              </a:rPr>
              <a:t>progress</a:t>
            </a:r>
            <a:r>
              <a:rPr lang="en-IN" sz="1800" dirty="0">
                <a:solidFill>
                  <a:srgbClr val="FFFF00"/>
                </a:solidFill>
              </a:rPr>
              <a:t> of human beings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3094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Ancient Thinkers, Enlightenment, and Human Progress . 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This </a:t>
            </a:r>
            <a:r>
              <a:rPr lang="en-IN" sz="1800" dirty="0">
                <a:solidFill>
                  <a:schemeClr val="accent4"/>
                </a:solidFill>
              </a:rPr>
              <a:t>faith in </a:t>
            </a:r>
            <a:r>
              <a:rPr lang="en-IN" sz="1800" b="1" i="1" dirty="0">
                <a:solidFill>
                  <a:srgbClr val="00B0F0"/>
                </a:solidFill>
              </a:rPr>
              <a:t>secular </a:t>
            </a:r>
            <a:r>
              <a:rPr lang="en-IN" sz="1800" b="1" i="1" dirty="0">
                <a:solidFill>
                  <a:srgbClr val="FFFF00"/>
                </a:solidFill>
              </a:rPr>
              <a:t>knowledge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rgbClr val="FFFF00"/>
                </a:solidFill>
              </a:rPr>
              <a:t>in its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power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was </a:t>
            </a:r>
            <a:r>
              <a:rPr lang="en-IN" sz="1800" b="1" i="1" dirty="0">
                <a:solidFill>
                  <a:schemeClr val="bg1"/>
                </a:solidFill>
              </a:rPr>
              <a:t>predicated on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technical advancement</a:t>
            </a:r>
            <a:r>
              <a:rPr lang="en-IN" sz="1800" dirty="0">
                <a:solidFill>
                  <a:srgbClr val="FFFF00"/>
                </a:solidFill>
              </a:rPr>
              <a:t>.</a:t>
            </a:r>
          </a:p>
          <a:p>
            <a:pPr marL="582613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such as </a:t>
            </a:r>
            <a:r>
              <a:rPr lang="en-IN" sz="1800" dirty="0">
                <a:solidFill>
                  <a:schemeClr val="accent4"/>
                </a:solidFill>
              </a:rPr>
              <a:t>invention of compass</a:t>
            </a:r>
            <a:r>
              <a:rPr lang="en-IN" sz="1800" dirty="0">
                <a:solidFill>
                  <a:schemeClr val="bg1"/>
                </a:solidFill>
              </a:rPr>
              <a:t>, which made long-distance navigation possible and safe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 In </a:t>
            </a:r>
            <a:r>
              <a:rPr lang="en-IN" sz="1800" dirty="0">
                <a:solidFill>
                  <a:schemeClr val="accent4"/>
                </a:solidFill>
              </a:rPr>
              <a:t>this background</a:t>
            </a:r>
            <a:r>
              <a:rPr lang="en-IN" sz="1800" dirty="0">
                <a:solidFill>
                  <a:schemeClr val="bg1"/>
                </a:solidFill>
              </a:rPr>
              <a:t>, the </a:t>
            </a:r>
            <a:r>
              <a:rPr lang="en-IN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idea </a:t>
            </a:r>
            <a:r>
              <a:rPr lang="en-IN" sz="1800" dirty="0">
                <a:solidFill>
                  <a:schemeClr val="bg1"/>
                </a:solidFill>
              </a:rPr>
              <a:t>of (</a:t>
            </a:r>
            <a:r>
              <a:rPr lang="en-IN" sz="1800" b="1" i="1" dirty="0">
                <a:solidFill>
                  <a:srgbClr val="92D050"/>
                </a:solidFill>
              </a:rPr>
              <a:t>human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was suggested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idea </a:t>
            </a:r>
            <a:r>
              <a:rPr lang="en-IN" sz="1800" dirty="0">
                <a:solidFill>
                  <a:schemeClr val="bg1"/>
                </a:solidFill>
              </a:rPr>
              <a:t>of (</a:t>
            </a:r>
            <a:r>
              <a:rPr lang="en-IN" sz="1800" b="1" i="1" dirty="0">
                <a:solidFill>
                  <a:srgbClr val="92D050"/>
                </a:solidFill>
              </a:rPr>
              <a:t>human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</a:t>
            </a:r>
            <a:r>
              <a:rPr lang="en-IN" sz="1800" dirty="0">
                <a:solidFill>
                  <a:schemeClr val="bg1"/>
                </a:solidFill>
              </a:rPr>
              <a:t>: the idea that </a:t>
            </a:r>
            <a:r>
              <a:rPr lang="en-IN" sz="1800" b="1" i="1" dirty="0">
                <a:solidFill>
                  <a:srgbClr val="92D050"/>
                </a:solidFill>
              </a:rPr>
              <a:t>human </a:t>
            </a:r>
            <a:r>
              <a:rPr lang="en-IN" sz="1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society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can be made </a:t>
            </a:r>
            <a:r>
              <a:rPr lang="en-IN" sz="1800" b="1" i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ever</a:t>
            </a:r>
            <a:r>
              <a:rPr lang="en-IN" sz="1800" b="1" i="1" dirty="0">
                <a:solidFill>
                  <a:schemeClr val="accent4"/>
                </a:solidFill>
              </a:rPr>
              <a:t> better </a:t>
            </a:r>
          </a:p>
          <a:p>
            <a:pPr marL="765175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u="sng" dirty="0">
                <a:solidFill>
                  <a:schemeClr val="bg1"/>
                </a:solidFill>
              </a:rPr>
              <a:t>through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4"/>
                </a:solidFill>
              </a:rPr>
              <a:t>conscious effort </a:t>
            </a:r>
            <a:r>
              <a:rPr lang="en-IN" sz="1800" b="1" i="1" u="sng" dirty="0">
                <a:solidFill>
                  <a:schemeClr val="bg1"/>
                </a:solidFill>
              </a:rPr>
              <a:t>by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92D050"/>
                </a:solidFill>
              </a:rPr>
              <a:t>human </a:t>
            </a:r>
            <a:r>
              <a:rPr lang="en-IN" sz="1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society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</a:p>
          <a:p>
            <a:pPr marL="1120775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such as for </a:t>
            </a:r>
            <a:r>
              <a:rPr lang="en-IN" sz="1800" b="1" i="1" dirty="0">
                <a:solidFill>
                  <a:schemeClr val="bg1"/>
                </a:solidFill>
              </a:rPr>
              <a:t>increasing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secular </a:t>
            </a:r>
            <a:r>
              <a:rPr lang="en-IN" sz="1800" b="1" i="1" dirty="0">
                <a:solidFill>
                  <a:srgbClr val="FFFF00"/>
                </a:solidFill>
              </a:rPr>
              <a:t>knowledge </a:t>
            </a:r>
            <a:r>
              <a:rPr lang="en-IN" sz="1800" dirty="0">
                <a:solidFill>
                  <a:schemeClr val="bg1"/>
                </a:solidFill>
              </a:rPr>
              <a:t>and resultant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technical advancement</a:t>
            </a:r>
            <a:r>
              <a:rPr lang="en-IN" sz="1800" dirty="0">
                <a:solidFill>
                  <a:schemeClr val="bg1"/>
                </a:solidFill>
              </a:rPr>
              <a:t> [Contrast with </a:t>
            </a:r>
            <a:r>
              <a:rPr lang="en-IN" sz="1800" b="1" i="1" dirty="0">
                <a:solidFill>
                  <a:srgbClr val="FFFF00"/>
                </a:solidFill>
              </a:rPr>
              <a:t>Classical Antiquity</a:t>
            </a:r>
            <a:r>
              <a:rPr lang="en-IN" sz="1800" dirty="0">
                <a:solidFill>
                  <a:srgbClr val="FFC000"/>
                </a:solidFill>
              </a:rPr>
              <a:t>]</a:t>
            </a:r>
            <a:endParaRPr lang="en-IN" sz="1800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Later, some thinkers argued that such (</a:t>
            </a:r>
            <a:r>
              <a:rPr lang="en-IN" sz="1800" b="1" i="1" dirty="0">
                <a:solidFill>
                  <a:srgbClr val="92D050"/>
                </a:solidFill>
              </a:rPr>
              <a:t>human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 </a:t>
            </a:r>
            <a:r>
              <a:rPr lang="en-IN" sz="1800" dirty="0">
                <a:solidFill>
                  <a:schemeClr val="bg1"/>
                </a:solidFill>
              </a:rPr>
              <a:t>would </a:t>
            </a:r>
            <a:r>
              <a:rPr lang="en-IN" sz="1800" b="1" i="1" u="sng" dirty="0">
                <a:solidFill>
                  <a:schemeClr val="accent2"/>
                </a:solidFill>
              </a:rPr>
              <a:t>inevitably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be driven by </a:t>
            </a:r>
            <a:r>
              <a:rPr lang="en-IN" sz="1800" dirty="0">
                <a:solidFill>
                  <a:srgbClr val="00B0F0"/>
                </a:solidFill>
              </a:rPr>
              <a:t>spontaneous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laws of history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Thus, (</a:t>
            </a:r>
            <a:r>
              <a:rPr lang="en-IN" sz="1800" b="1" i="1" dirty="0">
                <a:solidFill>
                  <a:srgbClr val="92D050"/>
                </a:solidFill>
              </a:rPr>
              <a:t>human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 </a:t>
            </a:r>
            <a:r>
              <a:rPr lang="en-IN" sz="1800" dirty="0">
                <a:solidFill>
                  <a:schemeClr val="bg1"/>
                </a:solidFill>
              </a:rPr>
              <a:t>was </a:t>
            </a:r>
            <a:r>
              <a:rPr lang="en-IN" sz="1800" b="1" i="1" dirty="0">
                <a:solidFill>
                  <a:schemeClr val="bg1"/>
                </a:solidFill>
              </a:rPr>
              <a:t>believed to be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historically determined </a:t>
            </a:r>
            <a:r>
              <a:rPr lang="en-IN" sz="1800" dirty="0">
                <a:solidFill>
                  <a:schemeClr val="bg1"/>
                </a:solidFill>
              </a:rPr>
              <a:t>and, hence, an </a:t>
            </a:r>
            <a:r>
              <a:rPr lang="en-IN" sz="1800" b="1" i="1" u="sng" dirty="0">
                <a:solidFill>
                  <a:srgbClr val="FF8B2A"/>
                </a:solidFill>
              </a:rPr>
              <a:t>inevitable</a:t>
            </a:r>
            <a:r>
              <a:rPr lang="en-IN" sz="1800" b="1" i="1" dirty="0">
                <a:solidFill>
                  <a:srgbClr val="FF8B2A"/>
                </a:solidFill>
              </a:rPr>
              <a:t> process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6372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Ancient Thinkers, Enlightenment, and Human Progress . .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The next element in the </a:t>
            </a:r>
            <a:r>
              <a:rPr lang="en-IN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idea </a:t>
            </a:r>
            <a:r>
              <a:rPr lang="en-IN" sz="1800" dirty="0">
                <a:solidFill>
                  <a:schemeClr val="bg1"/>
                </a:solidFill>
              </a:rPr>
              <a:t>of (</a:t>
            </a:r>
            <a:r>
              <a:rPr lang="en-IN" sz="1800" b="1" i="1" dirty="0">
                <a:solidFill>
                  <a:srgbClr val="92D050"/>
                </a:solidFill>
              </a:rPr>
              <a:t>human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 </a:t>
            </a:r>
            <a:r>
              <a:rPr lang="en-IN" sz="1800" dirty="0">
                <a:solidFill>
                  <a:schemeClr val="bg1"/>
                </a:solidFill>
              </a:rPr>
              <a:t>was that the </a:t>
            </a:r>
          </a:p>
          <a:p>
            <a:pPr marL="536575" indent="-307975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rgbClr val="FFFF00"/>
                </a:solidFill>
              </a:rPr>
              <a:t>society </a:t>
            </a:r>
            <a:r>
              <a:rPr lang="en-IN" sz="1800" b="1" i="1" dirty="0">
                <a:solidFill>
                  <a:schemeClr val="bg1"/>
                </a:solidFill>
              </a:rPr>
              <a:t>can be structured </a:t>
            </a:r>
            <a:r>
              <a:rPr lang="en-IN" sz="1800" dirty="0">
                <a:solidFill>
                  <a:schemeClr val="bg1"/>
                </a:solidFill>
              </a:rPr>
              <a:t>in an </a:t>
            </a:r>
            <a:r>
              <a:rPr lang="en-IN" sz="1800" b="1" i="1" dirty="0">
                <a:solidFill>
                  <a:schemeClr val="accent4"/>
                </a:solidFill>
              </a:rPr>
              <a:t>orderly manner </a:t>
            </a:r>
            <a:r>
              <a:rPr lang="en-IN" sz="1800" dirty="0">
                <a:solidFill>
                  <a:schemeClr val="bg1"/>
                </a:solidFill>
              </a:rPr>
              <a:t>so as </a:t>
            </a:r>
            <a:r>
              <a:rPr lang="en-IN" sz="1800" b="1" i="1" dirty="0">
                <a:solidFill>
                  <a:schemeClr val="bg1"/>
                </a:solidFill>
              </a:rPr>
              <a:t>to produce </a:t>
            </a:r>
            <a:r>
              <a:rPr lang="en-IN" sz="1800" dirty="0">
                <a:solidFill>
                  <a:schemeClr val="bg1"/>
                </a:solidFill>
              </a:rPr>
              <a:t>such </a:t>
            </a:r>
            <a:r>
              <a:rPr lang="en-IN" sz="1800" b="1" i="1" dirty="0">
                <a:solidFill>
                  <a:srgbClr val="00B0F0"/>
                </a:solidFill>
              </a:rPr>
              <a:t>inventions </a:t>
            </a:r>
            <a:r>
              <a:rPr lang="en-IN" sz="1800" dirty="0">
                <a:solidFill>
                  <a:schemeClr val="bg1"/>
                </a:solidFill>
              </a:rPr>
              <a:t>and resultant </a:t>
            </a:r>
            <a:r>
              <a:rPr lang="en-IN" sz="1800" b="1" i="1" dirty="0">
                <a:solidFill>
                  <a:srgbClr val="92D050"/>
                </a:solidFill>
              </a:rPr>
              <a:t>happiness </a:t>
            </a:r>
          </a:p>
          <a:p>
            <a:pPr marL="846138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with </a:t>
            </a:r>
            <a:r>
              <a:rPr lang="en-IN" sz="1800" b="1" i="1" dirty="0">
                <a:solidFill>
                  <a:schemeClr val="bg1"/>
                </a:solidFill>
              </a:rPr>
              <a:t>ever -increasing speed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chemeClr val="bg1"/>
                </a:solidFill>
              </a:rPr>
              <a:t>to ever- increasing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good effects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Thus, (</a:t>
            </a:r>
            <a:r>
              <a:rPr lang="en-IN" sz="1800" b="1" i="1" dirty="0">
                <a:solidFill>
                  <a:srgbClr val="92D050"/>
                </a:solidFill>
              </a:rPr>
              <a:t>human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 </a:t>
            </a:r>
            <a:r>
              <a:rPr lang="en-IN" sz="1800" dirty="0">
                <a:solidFill>
                  <a:schemeClr val="bg1"/>
                </a:solidFill>
              </a:rPr>
              <a:t>was seen as an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organized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chemeClr val="accent4"/>
                </a:solidFill>
              </a:rPr>
              <a:t>benevolent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project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92D050"/>
                </a:solidFill>
              </a:rPr>
              <a:t>human societies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dirty="0">
                <a:solidFill>
                  <a:schemeClr val="bg1"/>
                </a:solidFill>
              </a:rPr>
              <a:t>Seeing this </a:t>
            </a:r>
            <a:r>
              <a:rPr lang="en-IN" sz="1800" dirty="0">
                <a:solidFill>
                  <a:schemeClr val="bg1"/>
                </a:solidFill>
              </a:rPr>
              <a:t>as an </a:t>
            </a:r>
            <a:r>
              <a:rPr lang="en-IN" sz="1800" b="1" i="1" dirty="0">
                <a:solidFill>
                  <a:srgbClr val="FFFF00"/>
                </a:solidFill>
              </a:rPr>
              <a:t>law of history </a:t>
            </a:r>
            <a:r>
              <a:rPr lang="en-IN" sz="1800" b="1" i="1" dirty="0">
                <a:solidFill>
                  <a:schemeClr val="bg1"/>
                </a:solidFill>
              </a:rPr>
              <a:t>led to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accent4"/>
                </a:solidFill>
              </a:rPr>
              <a:t>belief</a:t>
            </a:r>
            <a:r>
              <a:rPr lang="en-IN" sz="1800" dirty="0">
                <a:solidFill>
                  <a:schemeClr val="bg1"/>
                </a:solidFill>
              </a:rPr>
              <a:t> that the </a:t>
            </a:r>
            <a:r>
              <a:rPr lang="en-IN" sz="18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rational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rgbClr val="00B0F0"/>
                </a:solidFill>
              </a:rPr>
              <a:t>secular </a:t>
            </a:r>
            <a:r>
              <a:rPr lang="en-IN" sz="1800" b="1" i="1" dirty="0">
                <a:solidFill>
                  <a:srgbClr val="FFFF00"/>
                </a:solidFill>
              </a:rPr>
              <a:t>State</a:t>
            </a:r>
            <a:r>
              <a:rPr lang="en-IN" sz="1800" dirty="0">
                <a:solidFill>
                  <a:srgbClr val="FFFF00"/>
                </a:solidFill>
              </a:rPr>
              <a:t> would </a:t>
            </a:r>
            <a:r>
              <a:rPr lang="en-IN" sz="1800" b="1" i="1" dirty="0">
                <a:solidFill>
                  <a:schemeClr val="bg1"/>
                </a:solidFill>
              </a:rPr>
              <a:t>ensure 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b="1" i="1" dirty="0">
                <a:solidFill>
                  <a:srgbClr val="92D050"/>
                </a:solidFill>
              </a:rPr>
              <a:t>human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 </a:t>
            </a:r>
            <a:endParaRPr lang="en-IN" sz="1800" dirty="0">
              <a:solidFill>
                <a:srgbClr val="FFFF00"/>
              </a:solidFill>
            </a:endParaRPr>
          </a:p>
          <a:p>
            <a:pPr marL="720725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rational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rgbClr val="00B0F0"/>
                </a:solidFill>
              </a:rPr>
              <a:t>secular </a:t>
            </a:r>
            <a:r>
              <a:rPr lang="en-IN" sz="1800" b="1" i="1" dirty="0">
                <a:solidFill>
                  <a:srgbClr val="FFFF00"/>
                </a:solidFill>
              </a:rPr>
              <a:t>State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was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seen as a </a:t>
            </a:r>
            <a:r>
              <a:rPr lang="en-IN" sz="1800" b="1" i="1" dirty="0">
                <a:solidFill>
                  <a:srgbClr val="00B0F0"/>
                </a:solidFill>
              </a:rPr>
              <a:t>project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</a:t>
            </a:r>
            <a:r>
              <a:rPr lang="en-IN" sz="1800" b="1" i="1" dirty="0">
                <a:solidFill>
                  <a:srgbClr val="FFFF00"/>
                </a:solidFill>
              </a:rPr>
              <a:t> modern </a:t>
            </a:r>
            <a:r>
              <a:rPr lang="en-IN" sz="1800" b="1" i="1" dirty="0">
                <a:solidFill>
                  <a:srgbClr val="92D050"/>
                </a:solidFill>
              </a:rPr>
              <a:t>human societies</a:t>
            </a:r>
            <a:r>
              <a:rPr lang="en-IN" sz="1800" dirty="0">
                <a:solidFill>
                  <a:schemeClr val="bg1"/>
                </a:solidFill>
              </a:rPr>
              <a:t>,</a:t>
            </a:r>
          </a:p>
          <a:p>
            <a:pPr marL="1292225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which will be </a:t>
            </a:r>
            <a:r>
              <a:rPr lang="en-IN" sz="1800" b="1" i="1" dirty="0">
                <a:solidFill>
                  <a:schemeClr val="bg1"/>
                </a:solidFill>
              </a:rPr>
              <a:t>based on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foundations</a:t>
            </a:r>
            <a:r>
              <a:rPr lang="en-IN" sz="1800" dirty="0">
                <a:solidFill>
                  <a:schemeClr val="bg1"/>
                </a:solidFill>
              </a:rPr>
              <a:t> of </a:t>
            </a:r>
            <a:r>
              <a:rPr lang="en-IN" sz="1800" b="1" i="1" dirty="0">
                <a:solidFill>
                  <a:srgbClr val="00B0F0"/>
                </a:solidFill>
              </a:rPr>
              <a:t>secular </a:t>
            </a:r>
            <a:r>
              <a:rPr lang="en-IN" sz="1800" b="1" i="1" dirty="0">
                <a:solidFill>
                  <a:srgbClr val="FFFF00"/>
                </a:solidFill>
              </a:rPr>
              <a:t>knowledge </a:t>
            </a:r>
            <a:r>
              <a:rPr lang="en-IN" sz="1800" dirty="0">
                <a:solidFill>
                  <a:schemeClr val="bg1"/>
                </a:solidFill>
              </a:rPr>
              <a:t>and resultant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technical advancement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070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Ancient Thinkers, Enlightenment, and Human Progress . .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dirty="0">
                <a:solidFill>
                  <a:schemeClr val="bg1"/>
                </a:solidFill>
              </a:rPr>
              <a:t>Bacon’s 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idea </a:t>
            </a:r>
            <a:r>
              <a:rPr lang="en-IN" sz="1800" dirty="0">
                <a:solidFill>
                  <a:schemeClr val="bg1"/>
                </a:solidFill>
              </a:rPr>
              <a:t>of (</a:t>
            </a:r>
            <a:r>
              <a:rPr lang="en-IN" sz="1800" b="1" i="1" dirty="0">
                <a:solidFill>
                  <a:srgbClr val="92D050"/>
                </a:solidFill>
              </a:rPr>
              <a:t>human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chemeClr val="accent4"/>
                </a:solidFill>
              </a:rPr>
              <a:t>advancement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rgbClr val="00B0F0"/>
                </a:solidFill>
              </a:rPr>
              <a:t>science</a:t>
            </a:r>
            <a:r>
              <a:rPr lang="en-IN" sz="1800" dirty="0">
                <a:solidFill>
                  <a:schemeClr val="accent4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dirty="0">
                <a:solidFill>
                  <a:schemeClr val="accent4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reason</a:t>
            </a:r>
            <a:r>
              <a:rPr lang="en-IN" sz="1800" dirty="0">
                <a:solidFill>
                  <a:schemeClr val="accent4"/>
                </a:solidFill>
              </a:rPr>
              <a:t> (</a:t>
            </a:r>
            <a:r>
              <a:rPr lang="en-IN" sz="1800" b="1" i="1" dirty="0">
                <a:solidFill>
                  <a:schemeClr val="accent4"/>
                </a:solidFill>
              </a:rPr>
              <a:t>rationality</a:t>
            </a:r>
            <a:r>
              <a:rPr lang="en-IN" sz="1800" dirty="0">
                <a:solidFill>
                  <a:schemeClr val="accent4"/>
                </a:solidFill>
              </a:rPr>
              <a:t>) </a:t>
            </a:r>
            <a:r>
              <a:rPr lang="en-IN" sz="1800" b="1" i="1" dirty="0">
                <a:solidFill>
                  <a:schemeClr val="bg1"/>
                </a:solidFill>
              </a:rPr>
              <a:t>will drive </a:t>
            </a:r>
            <a:r>
              <a:rPr lang="en-IN" sz="1800" b="1" i="1" dirty="0">
                <a:solidFill>
                  <a:srgbClr val="FFFF00"/>
                </a:solidFill>
              </a:rPr>
              <a:t>social transformation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dirty="0">
                <a:solidFill>
                  <a:schemeClr val="bg1"/>
                </a:solidFill>
              </a:rPr>
              <a:t>Articulated in  </a:t>
            </a:r>
            <a:r>
              <a:rPr lang="en-IN" sz="1800" b="1" i="1" dirty="0" err="1">
                <a:solidFill>
                  <a:srgbClr val="FFFF00"/>
                </a:solidFill>
              </a:rPr>
              <a:t>Encyclopédie</a:t>
            </a:r>
            <a:r>
              <a:rPr lang="en-IN" sz="1800" i="1" dirty="0">
                <a:solidFill>
                  <a:schemeClr val="bg1"/>
                </a:solidFill>
              </a:rPr>
              <a:t>, </a:t>
            </a:r>
            <a:r>
              <a:rPr lang="en-IN" sz="1800" dirty="0">
                <a:solidFill>
                  <a:schemeClr val="bg1"/>
                </a:solidFill>
              </a:rPr>
              <a:t>published in </a:t>
            </a:r>
            <a:r>
              <a:rPr lang="en-IN" sz="1800" dirty="0">
                <a:solidFill>
                  <a:schemeClr val="accent4"/>
                </a:solidFill>
              </a:rPr>
              <a:t>France</a:t>
            </a:r>
            <a:r>
              <a:rPr lang="en-IN" sz="1800" dirty="0">
                <a:solidFill>
                  <a:schemeClr val="bg1"/>
                </a:solidFill>
              </a:rPr>
              <a:t> between </a:t>
            </a:r>
            <a:r>
              <a:rPr lang="en-IN" sz="1800" dirty="0">
                <a:solidFill>
                  <a:schemeClr val="accent4"/>
                </a:solidFill>
              </a:rPr>
              <a:t>1751 and 1772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The </a:t>
            </a:r>
            <a:r>
              <a:rPr lang="en-IN" sz="1800" b="1" i="1" dirty="0" err="1">
                <a:solidFill>
                  <a:srgbClr val="FFFF00"/>
                </a:solidFill>
              </a:rPr>
              <a:t>Encyclopédie</a:t>
            </a:r>
            <a:r>
              <a:rPr lang="en-IN" sz="1800" dirty="0">
                <a:solidFill>
                  <a:schemeClr val="bg1"/>
                </a:solidFill>
              </a:rPr>
              <a:t> was edited by </a:t>
            </a:r>
            <a:r>
              <a:rPr lang="en-IN" sz="1800" dirty="0">
                <a:solidFill>
                  <a:schemeClr val="accent4"/>
                </a:solidFill>
              </a:rPr>
              <a:t>Diderot</a:t>
            </a:r>
            <a:r>
              <a:rPr lang="en-IN" sz="1800" dirty="0">
                <a:solidFill>
                  <a:schemeClr val="bg1"/>
                </a:solidFill>
              </a:rPr>
              <a:t>  and many other </a:t>
            </a:r>
            <a:r>
              <a:rPr lang="en-IN" sz="1800" dirty="0">
                <a:solidFill>
                  <a:schemeClr val="accent4"/>
                </a:solidFill>
              </a:rPr>
              <a:t>eminent thinkers </a:t>
            </a:r>
            <a:r>
              <a:rPr lang="en-IN" sz="1800" dirty="0">
                <a:solidFill>
                  <a:schemeClr val="bg1"/>
                </a:solidFill>
              </a:rPr>
              <a:t>of that time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dirty="0">
                <a:solidFill>
                  <a:schemeClr val="accent4"/>
                </a:solidFill>
              </a:rPr>
              <a:t>Purpose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chemeClr val="bg1"/>
                </a:solidFill>
              </a:rPr>
              <a:t>To present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dirty="0">
                <a:solidFill>
                  <a:srgbClr val="FFFF00"/>
                </a:solidFill>
              </a:rPr>
              <a:t>compendium of existing knowledge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dirty="0">
                <a:solidFill>
                  <a:schemeClr val="accent4"/>
                </a:solidFill>
              </a:rPr>
              <a:t>popular form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</a:p>
          <a:p>
            <a:pPr marL="982663" indent="-3540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dirty="0">
                <a:solidFill>
                  <a:schemeClr val="bg1"/>
                </a:solidFill>
              </a:rPr>
              <a:t>For disclosing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accent4"/>
                </a:solidFill>
              </a:rPr>
              <a:t>irrationality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4"/>
                </a:solidFill>
              </a:rPr>
              <a:t>defects</a:t>
            </a:r>
            <a:r>
              <a:rPr lang="en-IN" sz="1800" dirty="0">
                <a:solidFill>
                  <a:schemeClr val="bg1"/>
                </a:solidFill>
              </a:rPr>
              <a:t> of </a:t>
            </a:r>
            <a:r>
              <a:rPr lang="en-IN" sz="1800" dirty="0">
                <a:solidFill>
                  <a:srgbClr val="FFFF00"/>
                </a:solidFill>
              </a:rPr>
              <a:t>existing society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rgbClr val="FFFF00"/>
                </a:solidFill>
              </a:rPr>
              <a:t>existing beliefs</a:t>
            </a:r>
          </a:p>
          <a:p>
            <a:pPr marL="1028700" indent="-40005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dirty="0">
                <a:solidFill>
                  <a:schemeClr val="bg1"/>
                </a:solidFill>
              </a:rPr>
              <a:t>for demonstrating </a:t>
            </a:r>
            <a:r>
              <a:rPr lang="en-IN" sz="1800" dirty="0">
                <a:solidFill>
                  <a:schemeClr val="bg1"/>
                </a:solidFill>
              </a:rPr>
              <a:t>that </a:t>
            </a:r>
            <a:r>
              <a:rPr lang="en-IN" sz="1800" b="1" i="1" dirty="0">
                <a:solidFill>
                  <a:srgbClr val="FFFF00"/>
                </a:solidFill>
              </a:rPr>
              <a:t>human progress </a:t>
            </a:r>
            <a:r>
              <a:rPr lang="en-IN" sz="1800" b="1" i="1" dirty="0">
                <a:solidFill>
                  <a:schemeClr val="bg1"/>
                </a:solidFill>
              </a:rPr>
              <a:t>can be achieved </a:t>
            </a:r>
            <a:r>
              <a:rPr lang="en-IN" sz="1800" u="sng" dirty="0">
                <a:solidFill>
                  <a:schemeClr val="bg1"/>
                </a:solidFill>
              </a:rPr>
              <a:t>through </a:t>
            </a:r>
            <a:r>
              <a:rPr lang="en-IN" sz="1800" dirty="0">
                <a:solidFill>
                  <a:srgbClr val="FFFF00"/>
                </a:solidFill>
              </a:rPr>
              <a:t>secular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rgbClr val="FFFF00"/>
                </a:solidFill>
              </a:rPr>
              <a:t>coordinated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rgbClr val="FFFF00"/>
                </a:solidFill>
              </a:rPr>
              <a:t>efforts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591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Ancient Thinkers, Enlightenment, and Human Progress . .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In summary, the </a:t>
            </a:r>
            <a:r>
              <a:rPr lang="en-IN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idea </a:t>
            </a:r>
            <a:r>
              <a:rPr lang="en-IN" sz="1800" dirty="0">
                <a:solidFill>
                  <a:schemeClr val="bg1"/>
                </a:solidFill>
              </a:rPr>
              <a:t>of (</a:t>
            </a:r>
            <a:r>
              <a:rPr lang="en-IN" sz="1800" b="1" i="1" dirty="0">
                <a:solidFill>
                  <a:srgbClr val="92D050"/>
                </a:solidFill>
              </a:rPr>
              <a:t>human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 </a:t>
            </a:r>
            <a:r>
              <a:rPr lang="en-IN" sz="1800" dirty="0">
                <a:solidFill>
                  <a:schemeClr val="bg1"/>
                </a:solidFill>
              </a:rPr>
              <a:t>is: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The idea that </a:t>
            </a:r>
            <a:r>
              <a:rPr lang="en-IN" sz="1800" b="1" i="1" dirty="0">
                <a:solidFill>
                  <a:srgbClr val="FFFF00"/>
                </a:solidFill>
              </a:rPr>
              <a:t>human society </a:t>
            </a:r>
            <a:r>
              <a:rPr lang="en-IN" sz="1800" b="1" i="1" dirty="0">
                <a:solidFill>
                  <a:schemeClr val="bg1"/>
                </a:solidFill>
              </a:rPr>
              <a:t>can be made </a:t>
            </a:r>
            <a:r>
              <a:rPr lang="en-IN" sz="1800" b="1" i="1" u="sng" dirty="0">
                <a:solidFill>
                  <a:schemeClr val="accent4"/>
                </a:solidFill>
              </a:rPr>
              <a:t>ever</a:t>
            </a:r>
            <a:r>
              <a:rPr lang="en-IN" sz="1800" b="1" i="1" dirty="0">
                <a:solidFill>
                  <a:schemeClr val="accent4"/>
                </a:solidFill>
              </a:rPr>
              <a:t> (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4"/>
                </a:solidFill>
              </a:rPr>
              <a:t>ever) </a:t>
            </a:r>
            <a:r>
              <a:rPr lang="en-IN" sz="1800" b="1" i="1" dirty="0">
                <a:solidFill>
                  <a:srgbClr val="FFFF00"/>
                </a:solidFill>
              </a:rPr>
              <a:t>better </a:t>
            </a:r>
          </a:p>
          <a:p>
            <a:pPr marL="765175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u="sng" dirty="0">
                <a:solidFill>
                  <a:schemeClr val="bg1"/>
                </a:solidFill>
              </a:rPr>
              <a:t>through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4"/>
                </a:solidFill>
              </a:rPr>
              <a:t>conscious efforts </a:t>
            </a:r>
            <a:r>
              <a:rPr lang="en-IN" sz="1800" b="1" i="1" u="sng" dirty="0">
                <a:solidFill>
                  <a:schemeClr val="bg1"/>
                </a:solidFill>
              </a:rPr>
              <a:t>by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human society </a:t>
            </a:r>
            <a:endParaRPr lang="en-IN" sz="1800" dirty="0">
              <a:solidFill>
                <a:srgbClr val="FFFF00"/>
              </a:solidFill>
            </a:endParaRPr>
          </a:p>
          <a:p>
            <a:pPr marL="1120775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for creating and using </a:t>
            </a:r>
            <a:r>
              <a:rPr lang="en-IN" sz="1800" b="1" i="1" dirty="0">
                <a:solidFill>
                  <a:srgbClr val="00B0F0"/>
                </a:solidFill>
              </a:rPr>
              <a:t>secular </a:t>
            </a:r>
            <a:r>
              <a:rPr lang="en-IN" sz="1800" b="1" i="1" dirty="0">
                <a:solidFill>
                  <a:srgbClr val="FFFF00"/>
                </a:solidFill>
              </a:rPr>
              <a:t>knowledge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technical advancement</a:t>
            </a:r>
            <a:r>
              <a:rPr lang="en-IN" sz="1800" dirty="0">
                <a:solidFill>
                  <a:schemeClr val="bg1"/>
                </a:solidFill>
              </a:rPr>
              <a:t>. 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In short, </a:t>
            </a:r>
            <a:r>
              <a:rPr lang="en-IN" sz="1800" b="1" i="1" dirty="0">
                <a:solidFill>
                  <a:srgbClr val="FFFF00"/>
                </a:solidFill>
              </a:rPr>
              <a:t>Technical Transformation </a:t>
            </a:r>
            <a:r>
              <a:rPr lang="en-IN" sz="1800" b="1" i="1" dirty="0">
                <a:solidFill>
                  <a:schemeClr val="bg1"/>
                </a:solidFill>
              </a:rPr>
              <a:t>(using </a:t>
            </a:r>
            <a:r>
              <a:rPr lang="en-IN" sz="1800" dirty="0">
                <a:solidFill>
                  <a:srgbClr val="FFFF00"/>
                </a:solidFill>
              </a:rPr>
              <a:t>secular knowledge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rgbClr val="FFFF00"/>
                </a:solidFill>
              </a:rPr>
              <a:t>technical advancement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</a:p>
          <a:p>
            <a:pPr marL="628650" indent="-2174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b="1" i="1" dirty="0">
                <a:solidFill>
                  <a:schemeClr val="bg1"/>
                </a:solidFill>
              </a:rPr>
              <a:t>= (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automatically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lead to </a:t>
            </a:r>
            <a:r>
              <a:rPr lang="en-IN" sz="1800" u="sng" dirty="0">
                <a:solidFill>
                  <a:schemeClr val="bg1"/>
                </a:solidFill>
              </a:rPr>
              <a:t>or</a:t>
            </a:r>
            <a:r>
              <a:rPr lang="en-IN" sz="1800" b="1" i="1" dirty="0">
                <a:solidFill>
                  <a:schemeClr val="accent2"/>
                </a:solidFill>
              </a:rPr>
              <a:t>  equal to</a:t>
            </a:r>
            <a:r>
              <a:rPr lang="en-IN" sz="1800" b="1" i="1" dirty="0">
                <a:solidFill>
                  <a:schemeClr val="bg1"/>
                </a:solidFill>
              </a:rPr>
              <a:t>)</a:t>
            </a:r>
            <a:r>
              <a:rPr lang="en-IN" sz="1800" i="1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= (</a:t>
            </a:r>
            <a:r>
              <a:rPr lang="en-IN" sz="1800" b="1" i="1" dirty="0">
                <a:solidFill>
                  <a:srgbClr val="92D050"/>
                </a:solidFill>
              </a:rPr>
              <a:t>human/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social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 </a:t>
            </a:r>
            <a:endParaRPr lang="en-IN" sz="1800" i="1" dirty="0">
              <a:solidFill>
                <a:srgbClr val="FFFF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Some believed: (</a:t>
            </a:r>
            <a:r>
              <a:rPr lang="en-IN" sz="1800" b="1" i="1" dirty="0">
                <a:solidFill>
                  <a:srgbClr val="92D050"/>
                </a:solidFill>
              </a:rPr>
              <a:t>human/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social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progress </a:t>
            </a:r>
            <a:r>
              <a:rPr lang="en-IN" sz="1800" b="1" i="1" dirty="0">
                <a:solidFill>
                  <a:schemeClr val="bg1"/>
                </a:solidFill>
              </a:rPr>
              <a:t>is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historically determined </a:t>
            </a:r>
            <a:r>
              <a:rPr lang="en-IN" sz="1800" dirty="0">
                <a:solidFill>
                  <a:schemeClr val="bg1"/>
                </a:solidFill>
              </a:rPr>
              <a:t>and, hence,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inevitable process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2410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Ancient Thinkers, Enlightenment, and Human Progress . .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8"/>
            <a:ext cx="11646327" cy="53645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b="1" i="1" dirty="0">
                <a:solidFill>
                  <a:schemeClr val="bg1"/>
                </a:solidFill>
              </a:rPr>
              <a:t>Some </a:t>
            </a:r>
            <a:r>
              <a:rPr lang="en-IN" sz="2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Tempering</a:t>
            </a:r>
            <a:r>
              <a:rPr lang="en-IN" sz="2000" b="1" i="1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(i.e., counter-balancing)  </a:t>
            </a:r>
            <a:r>
              <a:rPr lang="en-IN" sz="2000" b="1" i="1" dirty="0">
                <a:solidFill>
                  <a:schemeClr val="bg1"/>
                </a:solidFill>
              </a:rPr>
              <a:t>Thoughts</a:t>
            </a:r>
            <a:r>
              <a:rPr lang="en-IN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It was clear: </a:t>
            </a:r>
            <a:r>
              <a:rPr lang="en-IN" sz="2000" dirty="0">
                <a:solidFill>
                  <a:srgbClr val="FFFF00"/>
                </a:solidFill>
              </a:rPr>
              <a:t>progress in the arts and sciences </a:t>
            </a:r>
            <a:r>
              <a:rPr lang="en-IN" sz="2000" b="1" i="1" dirty="0">
                <a:solidFill>
                  <a:schemeClr val="bg1"/>
                </a:solidFill>
              </a:rPr>
              <a:t>does </a:t>
            </a:r>
            <a:r>
              <a:rPr lang="en-IN" sz="2000" b="1" i="1" u="sng" dirty="0">
                <a:solidFill>
                  <a:schemeClr val="bg1"/>
                </a:solidFill>
              </a:rPr>
              <a:t>not</a:t>
            </a:r>
            <a:r>
              <a:rPr lang="en-IN" sz="2000" b="1" i="1" dirty="0">
                <a:solidFill>
                  <a:schemeClr val="bg1"/>
                </a:solidFill>
              </a:rPr>
              <a:t> leads </a:t>
            </a:r>
            <a:r>
              <a:rPr lang="en-IN" sz="2000" dirty="0">
                <a:solidFill>
                  <a:schemeClr val="bg1"/>
                </a:solidFill>
              </a:rPr>
              <a:t>to </a:t>
            </a:r>
            <a:r>
              <a:rPr lang="en-IN" sz="2000" dirty="0">
                <a:solidFill>
                  <a:srgbClr val="00B0F0"/>
                </a:solidFill>
              </a:rPr>
              <a:t>moral progress </a:t>
            </a:r>
            <a:r>
              <a:rPr lang="en-IN" sz="2000" dirty="0">
                <a:solidFill>
                  <a:schemeClr val="bg1"/>
                </a:solidFill>
              </a:rPr>
              <a:t>or to </a:t>
            </a:r>
            <a:r>
              <a:rPr lang="en-IN" sz="2000" dirty="0">
                <a:solidFill>
                  <a:srgbClr val="92D050"/>
                </a:solidFill>
              </a:rPr>
              <a:t>greater justice </a:t>
            </a:r>
            <a:r>
              <a:rPr lang="en-IN" sz="2000" dirty="0">
                <a:solidFill>
                  <a:schemeClr val="bg1"/>
                </a:solidFill>
              </a:rPr>
              <a:t>in society.</a:t>
            </a:r>
          </a:p>
          <a:p>
            <a:pPr marL="582613" indent="-217488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dirty="0">
                <a:solidFill>
                  <a:schemeClr val="bg1"/>
                </a:solidFill>
              </a:rPr>
              <a:t>Similarly,  </a:t>
            </a:r>
            <a:r>
              <a:rPr lang="en-IN" sz="2000" dirty="0">
                <a:solidFill>
                  <a:srgbClr val="FFFF00"/>
                </a:solidFill>
              </a:rPr>
              <a:t>progress of reason and science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u="sng" dirty="0">
                <a:solidFill>
                  <a:schemeClr val="bg1"/>
                </a:solidFill>
              </a:rPr>
              <a:t>even if </a:t>
            </a:r>
            <a:r>
              <a:rPr lang="en-IN" sz="2000" dirty="0">
                <a:solidFill>
                  <a:schemeClr val="accent4"/>
                </a:solidFill>
              </a:rPr>
              <a:t>necessary</a:t>
            </a:r>
            <a:r>
              <a:rPr lang="en-IN" sz="2000" dirty="0">
                <a:solidFill>
                  <a:schemeClr val="bg1"/>
                </a:solidFill>
              </a:rPr>
              <a:t> and </a:t>
            </a:r>
            <a:r>
              <a:rPr lang="en-IN" sz="2000" dirty="0">
                <a:solidFill>
                  <a:schemeClr val="accent4"/>
                </a:solidFill>
              </a:rPr>
              <a:t>unending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</a:p>
          <a:p>
            <a:pPr marL="936625" indent="-215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b="1" i="1" dirty="0">
                <a:solidFill>
                  <a:schemeClr val="bg1"/>
                </a:solidFill>
              </a:rPr>
              <a:t>need </a:t>
            </a:r>
            <a:r>
              <a:rPr lang="en-IN" sz="2000" b="1" i="1" u="sng" dirty="0">
                <a:solidFill>
                  <a:schemeClr val="bg1"/>
                </a:solidFill>
              </a:rPr>
              <a:t>not</a:t>
            </a:r>
            <a:r>
              <a:rPr lang="en-IN" sz="2000" b="1" i="1" dirty="0">
                <a:solidFill>
                  <a:schemeClr val="bg1"/>
                </a:solidFill>
              </a:rPr>
              <a:t> lead </a:t>
            </a:r>
            <a:r>
              <a:rPr lang="en-IN" sz="2000" dirty="0">
                <a:solidFill>
                  <a:schemeClr val="bg1"/>
                </a:solidFill>
              </a:rPr>
              <a:t>necessarily to the </a:t>
            </a:r>
            <a:r>
              <a:rPr lang="en-IN" sz="2000" dirty="0">
                <a:solidFill>
                  <a:srgbClr val="92D050"/>
                </a:solidFill>
              </a:rPr>
              <a:t>amelioration</a:t>
            </a:r>
            <a:r>
              <a:rPr lang="en-IN" sz="2000" dirty="0">
                <a:solidFill>
                  <a:srgbClr val="FFFF00"/>
                </a:solidFill>
              </a:rPr>
              <a:t> of problems in society </a:t>
            </a:r>
            <a:r>
              <a:rPr lang="en-IN" sz="2000" dirty="0">
                <a:solidFill>
                  <a:schemeClr val="bg1"/>
                </a:solidFill>
              </a:rPr>
              <a:t>and to </a:t>
            </a:r>
            <a:r>
              <a:rPr lang="en-IN" sz="2000" dirty="0">
                <a:solidFill>
                  <a:srgbClr val="FFFF00"/>
                </a:solidFill>
              </a:rPr>
              <a:t>increased </a:t>
            </a:r>
            <a:r>
              <a:rPr lang="en-IN" sz="2000" dirty="0">
                <a:solidFill>
                  <a:srgbClr val="00B0F0"/>
                </a:solidFill>
              </a:rPr>
              <a:t>human happiness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pPr marL="582613" indent="-217488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dirty="0">
                <a:solidFill>
                  <a:schemeClr val="bg1"/>
                </a:solidFill>
              </a:rPr>
              <a:t>(The </a:t>
            </a:r>
            <a:r>
              <a:rPr lang="en-IN" sz="2000" dirty="0">
                <a:solidFill>
                  <a:schemeClr val="accent4"/>
                </a:solidFill>
              </a:rPr>
              <a:t>invention of gunpowder </a:t>
            </a:r>
            <a:r>
              <a:rPr lang="en-IN" sz="2000" dirty="0">
                <a:solidFill>
                  <a:schemeClr val="bg1"/>
                </a:solidFill>
              </a:rPr>
              <a:t>and even </a:t>
            </a:r>
            <a:r>
              <a:rPr lang="en-IN" sz="2000" dirty="0">
                <a:solidFill>
                  <a:schemeClr val="accent4"/>
                </a:solidFill>
              </a:rPr>
              <a:t>compass</a:t>
            </a:r>
            <a:r>
              <a:rPr lang="en-IN" sz="2000" dirty="0">
                <a:solidFill>
                  <a:schemeClr val="bg1"/>
                </a:solidFill>
              </a:rPr>
              <a:t> did not lead to happiness of all especially the plundered societies.)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2"/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372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82BC068-0554-E94A-B573-B7C22CA87B66}" vid="{3C15B36C-858B-C54D-84FE-50B47BC86F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6107</TotalTime>
  <Words>2517</Words>
  <Application>Microsoft Macintosh PowerPoint</Application>
  <PresentationFormat>Widescreen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Trebuchet MS</vt:lpstr>
      <vt:lpstr>Office Theme</vt:lpstr>
      <vt:lpstr>Prof. Subodh Wagle, IIT Bombay</vt:lpstr>
      <vt:lpstr>Ancient Thinkers</vt:lpstr>
      <vt:lpstr>Ancient Thinkers, Enlightenment, and Human Progress . . 1</vt:lpstr>
      <vt:lpstr>Ancient Thinkers, Enlightenment, and Human Progress . . 2</vt:lpstr>
      <vt:lpstr>Ancient Thinkers, Enlightenment, and Human Progress . . 3</vt:lpstr>
      <vt:lpstr>Ancient Thinkers, Enlightenment, and Human Progress . . 4</vt:lpstr>
      <vt:lpstr>Ancient Thinkers, Enlightenment, and Human Progress . . 5</vt:lpstr>
      <vt:lpstr>Ancient Thinkers, Enlightenment, and Human Progress . . 5</vt:lpstr>
      <vt:lpstr>Ancient Thinkers, Enlightenment, and Human Progress . . 6</vt:lpstr>
      <vt:lpstr>Ancient Thinkers, Enlightenment, and Human Progress . . 7</vt:lpstr>
      <vt:lpstr>Recent, Pre-Development Thinking</vt:lpstr>
      <vt:lpstr>History of ‘Political-Economic’ Thinking before ‘Development’. . .1</vt:lpstr>
      <vt:lpstr>History of ‘Political-Economic’ Thinking before ‘Development’. . .2</vt:lpstr>
      <vt:lpstr>History of ‘Political-Economic’ Thinking before ‘Development’. . .3</vt:lpstr>
      <vt:lpstr>History of ‘Political-Economic’ Thinking before ‘Development’. . .4</vt:lpstr>
      <vt:lpstr>History of ‘Political-Economic’ Thinking before ‘Development’ . . .5</vt:lpstr>
      <vt:lpstr>History of ‘Political-Economic’ Thinking before ‘Development’ . . .6</vt:lpstr>
      <vt:lpstr>History of ‘Political-Economic’ Thinking before ‘Development’ . . .7</vt:lpstr>
      <vt:lpstr>History of ‘Political-Economic’ Thinking before ‘Development’ . . .8</vt:lpstr>
      <vt:lpstr>History of ‘Political-Economic’ Thinking before ‘Development’ . . .9</vt:lpstr>
      <vt:lpstr>Excerpts from President Truman’s Address {1949} </vt:lpstr>
      <vt:lpstr>President Truman’s Address: Key Points</vt:lpstr>
      <vt:lpstr> Thank You</vt:lpstr>
      <vt:lpstr>Free Market Economy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Subodh Wagle, IIT Bombay</dc:title>
  <dc:creator>Microsoft Office User</dc:creator>
  <cp:lastModifiedBy>Subodh Wagle</cp:lastModifiedBy>
  <cp:revision>88</cp:revision>
  <dcterms:created xsi:type="dcterms:W3CDTF">2022-06-21T14:02:09Z</dcterms:created>
  <dcterms:modified xsi:type="dcterms:W3CDTF">2024-08-23T07:35:56Z</dcterms:modified>
</cp:coreProperties>
</file>