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8" r:id="rId3"/>
    <p:sldId id="283" r:id="rId4"/>
    <p:sldId id="314" r:id="rId5"/>
    <p:sldId id="316" r:id="rId6"/>
    <p:sldId id="323" r:id="rId7"/>
    <p:sldId id="322" r:id="rId8"/>
    <p:sldId id="324" r:id="rId9"/>
    <p:sldId id="325" r:id="rId10"/>
    <p:sldId id="315" r:id="rId11"/>
    <p:sldId id="317" r:id="rId12"/>
    <p:sldId id="326" r:id="rId13"/>
    <p:sldId id="318" r:id="rId14"/>
    <p:sldId id="327" r:id="rId15"/>
    <p:sldId id="330" r:id="rId16"/>
    <p:sldId id="329" r:id="rId17"/>
    <p:sldId id="328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54"/>
    <a:srgbClr val="FF8B2A"/>
    <a:srgbClr val="0C4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6"/>
    <p:restoredTop sz="94651"/>
  </p:normalViewPr>
  <p:slideViewPr>
    <p:cSldViewPr snapToGrid="0" snapToObjects="1">
      <p:cViewPr varScale="1">
        <p:scale>
          <a:sx n="114" d="100"/>
          <a:sy n="114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06:22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24575,'7'0'0,"1"0"0,-1 0 0,4 0 0,6 0 0,5 0 0,6 0 0,-6 0 0,-1 0 0,16 0 0,-4 0 0,24 0 0,-28 0 0,11 0 0,-30 0 0,11 0 0,-4 0 0,2 0 0,4 0 0,-5 0 0,3 0 0,-12 0 0,22 0 0,-14 0 0,5 0 0,1 0 0,-13 0 0,7 0 0,1 0 0,-9 0 0,18 0 0,-14 0 0,18 0 0,-13 0 0,16 0 0,-17 0 0,7 0 0,-9 0 0,19 0 0,-17 0 0,16 0 0,-21 0 0,9 0 0,-5 0 0,6 0 0,-11 0 0,3 0 0,-6 0 0,16 0 0,-14 0 0,11 0 0,-11 0 0,-1 0 0,4 0 0,-1 3 0,-1-2 0,3 2 0,-6-3 0,6 0 0,-2 3 0,2-2 0,1 2 0,-4-3 0,3 0 0,4 0 0,-1 0 0,1 0 0,-5 0 0,-1 3 0,-1-2 0,3 3 0,-2-4 0,2 0 0,-2 0 0,8 0 0,-7 0 0,13 0 0,-10 0 0,2 0 0,-4 0 0,-3 0 0,4 0 0,-4 0 0,0 0 0,-1 0 0,2 0 0,-1 0 0,0 3 0,-4-2 0,4 2 0,0-3 0,1 0 0,-2 0 0,-2 0 0,-1 3 0,0-2 0,1 2 0,-1-3 0,0 0 0,1 0 0,-1 0 0,0 0 0,4 0 0,-3 0 0,6 4 0,-6-4 0,6 4 0,-6-4 0,3 0 0,0 3 0,0-2 0,4 2 0,-1-3 0,-2 0 0,2 0 0,-3 0 0,4 0 0,-4 0 0,3 0 0,-2 0 0,2 0 0,7 0 0,-5 0 0,11 0 0,-11 0 0,5 0 0,10 0 0,-12 0 0,12 0 0,-10 0 0,1 0 0,17 0 0,-14 0 0,6 0 0,-16 0 0,6 0 0,1 0 0,0 0 0,4 0 0,-3 0 0,11 0 0,-10 0 0,20-6 0,-25 5 0,18-5 0,-21 3 0,5 2 0,0-2 0,-5 3 0,4 0 0,-5 0 0,-3 0 0,1 0 0,-1 0 0,-1 0 0,3 0 0,-6 0 0,6 0 0,-2 0 0,-1 0 0,3 0 0,-6 0 0,6 0 0,-6 0 0,6 0 0,-6 0 0,13 0 0,-11 0 0,10 0 0,-9 0 0,4 0 0,6 0 0,-5 0 0,5 0 0,-7 0 0,1 0 0,6 0 0,-8 0 0,6 0 0,-1 0 0,-2 0 0,1 0 0,-3 0 0,-2 0 0,8 0 0,-4 0 0,2 0 0,-4 0 0,3 0 0,5 0 0,6 0 0,0 0 0,7-5 0,-11 4 0,20-3 0,-25 4 0,12 0 0,-10-4 0,-5 3 0,5-3 0,-1 4 0,-4 0 0,5 0 0,-6 0 0,-1 0 0,1 0 0,0 0 0,0 0 0,-1 0 0,1 0 0,0 0 0,5-4 0,-3 3 0,9-4 0,3 5 0,11-5 0,-8 3 0,5-4 0,-4 6 0,-2 0 0,2 0 0,-7 0 0,-10 0 0,11 0 0,-11 0 0,2 0 0,-8 0 0,1 0 0,-3 0 0,3 0 0,-4 0 0,0 0 0,1 0 0,-1 0 0,0 0 0,4 0 0,-3 0 0,6 0 0,-3 0 0,1 0 0,-1 0 0,-1 0 0,2 0 0,2 0 0,1 0 0,-4 0 0,3 0 0,-2 0 0,2 0 0,1 0 0,-3 0 0,1 0 0,-1 0 0,3 0 0,-1 0 0,-2 0 0,2 0 0,-6 0 0,2 0 0,-2 0 0,-1 0 0,0 0 0,4 0 0,0 0 0,1 0 0,8 0 0,-7 0 0,4 0 0,14 0 0,-10 0 0,18 0 0,-11 0 0,-6 0 0,5 0 0,-5 0 0,0 0 0,5 0 0,-5 0 0,0 0 0,5 0 0,-5 0 0,6 0 0,-6 0 0,5 0 0,-5 0 0,0 0 0,5 0 0,-5 0 0,3 0 0,-3 0 0,-4 0 0,-4 0 0,-2 0 0,-2 0 0,1 0 0,-3 0 0,3 0 0,-4 0 0,4 0 0,0 0 0,1 0 0,1 0 0,-4 0 0,4 0 0,-1 0 0,3 0 0,-1-3 0,7 2 0,1-2 0,0 3 0,16 0 0,-14-4 0,15 3 0,-11-3 0,-5 4 0,14-6 0,-12 4 0,14-3 0,-17 5 0,-2 0 0,1 0 0,-5 0 0,5 0 0,0 0 0,-9 0 0,8 0 0,-8 0 0,2 0 0,1 0 0,0 0 0,0-4 0,-1 3 0,-2-2 0,2 3 0,-3 0 0,0 0 0,0 0 0,0 0 0,-3 0 0,2 0 0,-2 0 0,-4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06:24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07:38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24575,'17'-8'0,"2"0"0,3 3 0,0 2 0,-8 0 0,-2 2 0,-2-2 0,4 3 0,-1-4 0,1 4 0,-3-4 0,0 1 0,-3 2 0,9-2 0,-5 3 0,0-3 0,-3 2 0,-5-2 0,4 3 0,-1 0 0,0 0 0,1 0 0,-1 0 0,1 0 0,-1 0 0,0 0 0,1 0 0,-1 0 0,0-4 0,1 4 0,-1-4 0,4 1 0,-3 2 0,6-2 0,-6 3 0,6 0 0,-6 0 0,2 0 0,1 0 0,0 0 0,1 0 0,-1 0 0,-4 0 0,4 0 0,-3 0 0,6 0 0,-6 0 0,2 0 0,1 0 0,-3 0 0,3 0 0,-4 0 0,0 0 0,4 0 0,0 0 0,1 0 0,2 0 0,-6 0 0,3 0 0,-1 0 0,-2 0 0,3 0 0,-4 0 0,1 0 0,-1 0 0,4 0 0,-3 0 0,2 0 0,-2 0 0,-1 0 0,0 0 0,1 0 0,-1 0 0,1 0 0,-1 0 0,0 0 0,1 0 0,2 0 0,-2 0 0,12 0 0,31 0 0,-20 0 0,21 0 0,-40 0 0,-2 0 0,1 0 0,-3 0 0,6 0 0,-2 0 0,-1 0 0,0 0 0,-4 0 0,4 0 0,-3 0 0,6 0 0,-3 0 0,4 0 0,-1 0 0,1 0 0,-3 0 0,7 0 0,-9 0 0,7 0 0,-10 0 0,4 0 0,-3 0 0,2 0 0,-2 0 0,-1 0 0,0 0 0,4 0 0,-3 0 0,3 0 0,-4 0 0,1 0 0,2 0 0,2 0 0,2 0 0,1 0 0,3 0 0,-3 0 0,3 0 0,-6 0 0,-1 0 0,-1 0 0,2 0 0,-1 0 0,0 0 0,-4 0 0,4 0 0,0 0 0,0 0 0,0 0 0,0 0 0,-3 0 0,2 0 0,1 0 0,0 0 0,4 0 0,0 0 0,-4 0 0,3 0 0,-2 0 0,2 0 0,1 0 0,-4 0 0,3 0 0,1 0 0,1 0 0,-2 0 0,-3 0 0,-1 0 0,2 0 0,3 0 0,-4 0 0,3 0 0,14 0 0,18 0 0,-7 0 0,3 0 0,-27 0 0,5 0 0,-4 0 0,11 0 0,-5 0 0,10 0 0,-10 0 0,19 0 0,-16 0 0,5 0 0,-5 0 0,-12 0 0,8 0 0,-6 0 0,-1 0 0,-2 0 0,2 0 0,-6 0 0,2 0 0,-2 0 0,-1 0 0,0 0 0,1 0 0,-1 0 0,4 0 0,-3 0 0,3 0 0,-4 0 0,0 0 0,1 0 0,-1 0 0,4 0 0,-3 0 0,2 0 0,-2 0 0,2 0 0,-1 0 0,1 0 0,-3 0 0,1 0 0,2 0 0,-1 0 0,4 0 0,-4 0 0,1 0 0,1 0 0,0 0 0,1 0 0,-2 0 0,-2 0 0,-1 0 0,0 0 0,4 0 0,-3 0 0,3 0 0,-4 0 0,1 0 0,2 0 0,-2 0 0,6 0 0,-6 0 0,3 0 0,0 0 0,0 0 0,4 0 0,-1 0 0,1 0 0,-3 0 0,1 0 0,2 0 0,1 0 0,2 0 0,-7 0 0,3 0 0,-3 0 0,1 0 0,-2 0 0,-2 0 0,2 0 0,2 0 0,-1 0 0,0 0 0,-1 0 0,-1 0 0,1 0 0,-2 0 0,-1 0 0,4 3 0,-3-2 0,2 2 0,1-3 0,-3 0 0,3 0 0,-1 0 0,2 0 0,-1 0 0,0 4 0,-4-4 0,4 4 0,-3-4 0,3 0 0,-4 0 0,0 0 0,1 0 0,2 0 0,-2 0 0,3 0 0,0 0 0,0 0 0,0 0 0,0 0 0,-4 0 0,1 0 0,2 0 0,-1 0 0,4 0 0,-4 0 0,1 0 0,-2 0 0,-1 0 0,0 0 0,1 0 0,-1 0 0,4 0 0,-3 0 0,2 0 0,-2 0 0,2 0 0,-1 0 0,4 0 0,-4 0 0,1 0 0,-2 0 0,2 0 0,2 0 0,-1 0 0,0 0 0,-4 0 0,0 0 0,4 0 0,0 0 0,4 0 0,0 0 0,-4 0 0,3 0 0,-2 0 0,2 0 0,1 0 0,-4 0 0,0 0 0,0 0 0,-3 0 0,2 0 0,-2 0 0,2 0 0,-2 0 0,3 0 0,-4 0 0,1 0 0,2 0 0,-1 0 0,1 0 0,-2 0 0,-1 0 0,4 0 0,-3 0 0,2 0 0,-2 0 0,-1 0 0,0 0 0,1 0 0,-1 0 0,4 0 0,-3 0 0,2 0 0,1 0 0,-3 0 0,6 0 0,-6 0 0,6 0 0,-2 0 0,-1 0 0,0 0 0,-1 0 0,2 0 0,-1 0 0,0 0 0,-4 0 0,4 0 0,0 0 0,4 0 0,-4 0 0,3 0 0,-2 0 0,2 0 0,1 0 0,0 0 0,38 0 0,-23 0 0,24 0 0,-27 0 0,-11 0 0,5 0 0,-7 0 0,1 0 0,-4 0 0,3 0 0,-5 0 0,1 0 0,-2 0 0,2 0 0,-2 0 0,3 0 0,-4 0 0,4 0 0,0 0 0,1 0 0,-2 0 0,-2 0 0,2 0 0,2 0 0,-1 0 0,3 0 0,-3 0 0,1 0 0,-1 0 0,5 0 0,-3 0 0,8 0 0,-7 0 0,7 0 0,1-5 0,0 4 0,5-3 0,-5 4 0,0 0 0,-1-3 0,0 2 0,-5-2 0,10 3 0,-9 0 0,0 0 0,-6 0 0,-1 0 0,2 0 0,-1 0 0,0 0 0,-1 0 0,-2 0 0,3 0 0,-4 0 0,1 0 0,2 0 0,-1 0 0,1 0 0,-3 0 0,1 0 0,-1 0 0,4 0 0,-3 0 0,6 0 0,-6 0 0,3 0 0,-1 0 0,2 0 0,-1 0 0,9 0 0,-7 0 0,4 0 0,3 0 0,-7 0 0,8 0 0,-7 0 0,1 0 0,0 0 0,-1 0 0,-2 0 0,-1 0 0,-4 0 0,0 0 0,4 0 0,-3 0 0,3 0 0,-4 0 0,0 0 0,1 0 0,-1 0 0,0 0 0,4 0 0,-3 0 0,3 0 0,-4 0 0,0 0 0,1 0 0,-4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07:53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24575,'28'-6'0,"0"2"0,-6 4 0,-1 0 0,-6 0 0,-1 0 0,1 0 0,6 0 0,-9 0 0,8 0 0,-12 0 0,12 0 0,-10 0 0,7 0 0,-1 0 0,-6 0 0,6 0 0,-5 0 0,0 0 0,4 0 0,0 0 0,-4 0 0,3 0 0,-6 0 0,6 0 0,-2 0 0,-1 0 0,3 0 0,-3 0 0,1 0 0,-2 0 0,-2 0 0,-1 0 0,4 0 0,0 0 0,1 0 0,-2 0 0,1 0 0,-3 0 0,12 0 0,-7 0 0,7 0 0,-5 0 0,0 0 0,-1 0 0,1 0 0,0 0 0,-4 0 0,0 0 0,-4 0 0,4 0 0,-3 0 0,3 0 0,-1 0 0,2 0 0,-1 0 0,0 0 0,-4 0 0,0 0 0,4 0 0,-3 0 0,6 0 0,-2 0 0,-1 0 0,3 0 0,-3 0 0,4 0 0,-4 0 0,0 0 0,6 0 0,-4 0 0,7 0 0,-8 0 0,-2 0 0,1 0 0,0 0 0,4 0 0,-4 0 0,3 0 0,-2 0 0,-1 0 0,3 0 0,-6 0 0,6 0 0,-6 0 0,3 0 0,-1 0 0,2 0 0,-1 0 0,3 0 0,-6 0 0,6 0 0,-2 0 0,2 0 0,1 0 0,-3 0 0,1 0 0,-1 0 0,3 0 0,5 0 0,-7 0 0,7 0 0,-9 0 0,1 0 0,-2 0 0,4 0 0,-5 0 0,8 4 0,-8-4 0,1 4 0,1-4 0,-3 0 0,6 0 0,-6 0 0,3 0 0,-4 0 0,0 0 0,4 3 0,-3-2 0,3 2 0,-1-3 0,-1 0 0,1 0 0,-2 0 0,2 0 0,-2 0 0,3 0 0,-4 0 0,1 0 0,6 3 0,-5-2 0,4 2 0,-5-3 0,2 0 0,-1 0 0,4 0 0,-4 0 0,1 0 0,1 0 0,-3 0 0,6 0 0,-3 0 0,1 0 0,-2 0 0,1 0 0,0 0 0,1 0 0,-2 0 0,-2 0 0,2 0 0,-1 0 0,1 0 0,-2 0 0,-1 0 0,0 0 0,1 0 0,-1 0 0,0 0 0,1 0 0,2 0 0,-2 0 0,3 0 0,0 0 0,-3 0 0,6 0 0,-3 0 0,4 0 0,0 0 0,-4 0 0,3 0 0,-6 0 0,6 0 0,-3 0 0,1 0 0,2 0 0,-6 0 0,6 0 0,-6 0 0,2 0 0,-2 0 0,-1 0 0,10 0 0,-7 0 0,7 0 0,-9 0 0,2 0 0,-2 0 0,3 0 0,-4 0 0,4 0 0,0 0 0,1 0 0,2 0 0,-3 0 0,1 0 0,1 0 0,-4 0 0,4 0 0,-4 0 0,5 0 0,-6 0 0,2 0 0,1 0 0,0 0 0,1 0 0,2 0 0,-6 0 0,6 0 0,-6 0 0,6 0 0,-3 0 0,1 0 0,2 0 0,-6 0 0,6 0 0,-6 0 0,6 0 0,-3 0 0,0 0 0,3 0 0,-2 0 0,3 0 0,-1 0 0,1 0 0,6 0 0,-5 0 0,4 0 0,1-4 0,-5 3 0,11-3 0,-11 4 0,5 0 0,3 0 0,-7 0 0,3 0 0,-6 0 0,-6 0 0,6 0 0,-6 0 0,3 0 0,0 0 0,-3 0 0,6 0 0,-6 0 0,2 0 0,7 0 0,-4 0 0,14 0 0,-11-3 0,4 2 0,12-2 0,-13 3 0,29 0 0,-23 0 0,8 0 0,-13 0 0,1 0 0,-5 0 0,5 0 0,-7 0 0,-2 0 0,-2 0 0,1 0 0,0 0 0,1 0 0,-1 0 0,-4 0 0,3 0 0,-1 0 0,1 0 0,1 0 0,-3 0 0,6 0 0,-6 0 0,3 0 0,-1 0 0,-2 0 0,3 0 0,0 0 0,-3 0 0,2 0 0,1 0 0,1 0 0,-1 0 0,3 0 0,10 0 0,-6 0 0,6 0 0,-11 0 0,-1 0 0,3 0 0,-1 0 0,-2 0 0,2 0 0,-3 0 0,0 0 0,3 0 0,-6 0 0,6 0 0,-2 0 0,-1 0 0,3 0 0,-6 0 0,3 0 0,-1 0 0,-1 0 0,1 0 0,1 0 0,0 0 0,1 0 0,8 0 0,5-4 0,-1 4 0,3-4 0,-6 4 0,-5 0 0,1 0 0,-6 0 0,-1 0 0,-1 0 0,1 0 0,-2 0 0,-1 0 0,0 0 0,1 0 0,-1 0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12:28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9F27-7F24-BE42-A26F-98289ABC4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1D120-BFCF-4742-BDFD-5F16E2BB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6F47-B7DB-964C-B98B-AE647D4E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FC70-C4BB-F742-B976-28E4278D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F33F-6755-0A42-ABA0-4DDA03B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ABC-2ED1-6149-B3DA-C3F58BB5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A801C-1054-6944-A8AE-C5DCBE0B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320B-4BD8-344F-97D5-7992DCD2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23B4-BC67-CB44-BE25-9D6991BC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670F-09CC-1E4A-8352-FC7E411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99BC-0C52-D34E-916C-6CEF75F4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EE77-5573-E044-BE4B-FB1BF5A3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4028-8359-D84F-8D3C-945FCAA6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0AD2-4B02-4144-9955-64882A00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A0CE-EE54-B94E-BC95-7DBB7583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2AA2-F23D-F141-B657-8C1E762A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4DD9-2318-BF46-B252-B9E67C8C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A686-6AE7-2B4A-94C2-D371881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2E3F-A029-2C46-B5B3-448E4AE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422A-8AB8-904F-9558-6044370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1F50-F6A9-A649-90E5-088CEEF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4C65-5DB6-2B4E-8E29-67B5ECD0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11F6-2D6A-C243-AC06-4109FAD3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ED47-DEBD-5C4A-9E8C-BB9D2F22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900D-F797-4F42-A947-B08B4CF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7D2-D555-F64D-8B24-C062CD7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273E-E9B7-4045-B0A9-33DBC7606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F1FD-8493-6244-ABAE-E98BF251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254E-6B07-B240-9DEF-7E326E16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1081-8C0B-7D45-BBD4-3900D85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0D0E-5450-1549-BF0E-C2EFC621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42B-3993-2445-ACEF-CB28F5D8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84F3-95D2-C34F-AD61-9AE0DFF2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039D-4D73-F34A-A09E-D6A124AD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18BF-89E7-4541-9138-D4677A74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D2F20-61B1-6344-ACCA-EE6F99D3E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3876-32FB-364B-A43E-98295F1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B155C-5FFE-4C4D-A8F5-55325322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7A63-6BA3-2946-BF08-4B0F4DD5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789-0D46-7744-A047-B02F554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E5921-1FBD-1D46-BBC8-A0B5162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9BA1-BA7E-0F41-BBEC-CCCD33D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6D769-75D4-D64A-8849-83D29E3E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D7283-E30A-9E42-8E95-012E926E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DCF3-E11A-2447-84AA-287CF092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F63E-9784-3F47-9674-3FB4B696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BC1-C79C-654F-8830-29B34200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E578-0F5A-764C-B90F-54017226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8886-63A2-8F4B-A719-6DBAB7F5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E4804-3437-B345-94CD-3F42B928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2240-4C87-2740-B625-D8B880A7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94C7-0974-9841-89A6-DEEFC991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9B5-C980-254B-AC91-62311CB4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9A1CE-35FC-2E45-AE66-719C7174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62E6-C50C-3B42-9614-6C3D588F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E583-6175-5A4F-A2F5-5E6D6EAA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61D0-1269-3B48-9111-BBCBDD6F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8C66-6CD6-1842-84EE-F596F44A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F99B1-E10D-E542-9B81-41A1F513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05EE-0374-D74A-9702-B500BBB0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4B5A-9384-6E4F-91B9-C38357FD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8F17-50F8-F742-B5FC-D45035F2581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D556-B1BA-8347-A9F8-F967B1F84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CF5B-0F8D-0A41-8C75-644AE81F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Prof. Subodh Wagle, IIT Bombay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latin typeface="Trebuchet MS" panose="020B0703020202090204" pitchFamily="34" charset="0"/>
              </a:rPr>
              <a:t>TD 638: Development Perspectives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6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>
                <a:solidFill>
                  <a:schemeClr val="bg1"/>
                </a:solidFill>
                <a:latin typeface="Trebuchet MS" panose="020B0703020202090204" pitchFamily="34" charset="0"/>
              </a:rPr>
              <a:t>Early Mainstream </a:t>
            </a:r>
            <a:r>
              <a:rPr lang="en-US" sz="4400" dirty="0">
                <a:solidFill>
                  <a:schemeClr val="bg1"/>
                </a:solidFill>
                <a:latin typeface="Trebuchet MS" panose="020B0703020202090204" pitchFamily="34" charset="0"/>
              </a:rPr>
              <a:t>Development Theories</a:t>
            </a: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6754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Early Thinking about ‘Development’ : Rostow’s Model . .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What are the </a:t>
            </a:r>
            <a:r>
              <a:rPr lang="en-IN" sz="1800" b="1" i="1" dirty="0">
                <a:solidFill>
                  <a:srgbClr val="FF8B2A"/>
                </a:solidFill>
              </a:rPr>
              <a:t>Main Drivers </a:t>
            </a:r>
            <a:r>
              <a:rPr lang="en-IN" sz="1800" dirty="0">
                <a:solidFill>
                  <a:schemeClr val="bg1"/>
                </a:solidFill>
              </a:rPr>
              <a:t>of</a:t>
            </a:r>
            <a:r>
              <a:rPr lang="en-IN" sz="1800" b="1" i="1" dirty="0">
                <a:solidFill>
                  <a:srgbClr val="FFFF00"/>
                </a:solidFill>
              </a:rPr>
              <a:t> Development: </a:t>
            </a:r>
            <a:r>
              <a:rPr lang="en-IN" sz="1800" b="1" i="1" dirty="0">
                <a:solidFill>
                  <a:schemeClr val="bg1"/>
                </a:solidFill>
              </a:rPr>
              <a:t>Comparing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 err="1">
                <a:solidFill>
                  <a:srgbClr val="92D050"/>
                </a:solidFill>
              </a:rPr>
              <a:t>Gerschenkron</a:t>
            </a:r>
            <a:r>
              <a:rPr lang="en-IN" sz="1800" dirty="0">
                <a:solidFill>
                  <a:srgbClr val="92D050"/>
                </a:solidFill>
              </a:rPr>
              <a:t>, </a:t>
            </a:r>
            <a:r>
              <a:rPr lang="en-IN" sz="1800" b="1" dirty="0">
                <a:solidFill>
                  <a:srgbClr val="92D050"/>
                </a:solidFill>
              </a:rPr>
              <a:t>Keynes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b="1" dirty="0">
                <a:solidFill>
                  <a:srgbClr val="92D050"/>
                </a:solidFill>
              </a:rPr>
              <a:t>Rostow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 err="1">
                <a:solidFill>
                  <a:srgbClr val="92D050"/>
                </a:solidFill>
              </a:rPr>
              <a:t>Gerschenkron</a:t>
            </a:r>
            <a:r>
              <a:rPr lang="en-IN" sz="1800" b="1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FFFF00"/>
                </a:solidFill>
              </a:rPr>
              <a:t>premeditated planning </a:t>
            </a:r>
            <a:r>
              <a:rPr lang="en-IN" sz="1800" b="1" i="1" dirty="0">
                <a:solidFill>
                  <a:schemeClr val="bg1"/>
                </a:solidFill>
              </a:rPr>
              <a:t>will transform </a:t>
            </a:r>
            <a:r>
              <a:rPr lang="en-IN" sz="1800" b="1" i="1" dirty="0">
                <a:solidFill>
                  <a:srgbClr val="FFC000"/>
                </a:solidFill>
              </a:rPr>
              <a:t>economy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of</a:t>
            </a:r>
            <a:r>
              <a:rPr lang="en-IN" sz="1800" b="1" i="1" dirty="0">
                <a:solidFill>
                  <a:schemeClr val="accent2"/>
                </a:solidFill>
              </a:rPr>
              <a:t> newly independent countries </a:t>
            </a:r>
            <a:r>
              <a:rPr lang="en-IN" sz="1800" dirty="0">
                <a:solidFill>
                  <a:srgbClr val="FFFF00"/>
                </a:solidFill>
              </a:rPr>
              <a:t>in short time </a:t>
            </a:r>
          </a:p>
          <a:p>
            <a:pPr marL="11113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IN" sz="1800" b="1" u="sng" dirty="0">
              <a:solidFill>
                <a:srgbClr val="92D050"/>
              </a:solidFill>
            </a:endParaRPr>
          </a:p>
          <a:p>
            <a:pPr marL="11113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rgbClr val="92D050"/>
                </a:solidFill>
              </a:rPr>
              <a:t>Keynes</a:t>
            </a:r>
            <a:r>
              <a:rPr lang="en-IN" sz="1800" b="1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bg1"/>
                </a:solidFill>
              </a:rPr>
              <a:t>The</a:t>
            </a:r>
            <a:r>
              <a:rPr lang="en-IN" sz="1800" b="1" i="1" dirty="0">
                <a:solidFill>
                  <a:srgbClr val="FFFF00"/>
                </a:solidFill>
              </a:rPr>
              <a:t> state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needs to make </a:t>
            </a:r>
            <a:r>
              <a:rPr lang="en-IN" sz="1800" dirty="0">
                <a:solidFill>
                  <a:schemeClr val="accent2"/>
                </a:solidFill>
              </a:rPr>
              <a:t>efforts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to jump </a:t>
            </a:r>
            <a:r>
              <a:rPr lang="en-IN" sz="1800" b="1" i="1" dirty="0">
                <a:solidFill>
                  <a:srgbClr val="FFFF00"/>
                </a:solidFill>
              </a:rPr>
              <a:t>stages of development </a:t>
            </a:r>
            <a:r>
              <a:rPr lang="en-IN" sz="1800" dirty="0">
                <a:solidFill>
                  <a:schemeClr val="bg1"/>
                </a:solidFill>
              </a:rPr>
              <a:t>by </a:t>
            </a:r>
            <a:r>
              <a:rPr lang="en-IN" sz="1800" b="1" i="1" dirty="0">
                <a:solidFill>
                  <a:schemeClr val="bg1"/>
                </a:solidFill>
              </a:rPr>
              <a:t>accelerating </a:t>
            </a:r>
            <a:r>
              <a:rPr lang="en-IN" sz="1800" b="1" i="1" dirty="0">
                <a:solidFill>
                  <a:srgbClr val="FFFF00"/>
                </a:solidFill>
              </a:rPr>
              <a:t>economic growth </a:t>
            </a:r>
          </a:p>
          <a:p>
            <a:pPr marL="11113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IN" sz="1800" b="1" u="sng" dirty="0">
              <a:solidFill>
                <a:srgbClr val="92D050"/>
              </a:solidFill>
            </a:endParaRPr>
          </a:p>
          <a:p>
            <a:pPr marL="11113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rgbClr val="92D050"/>
                </a:solidFill>
              </a:rPr>
              <a:t>Rostow</a:t>
            </a:r>
            <a:r>
              <a:rPr lang="en-IN" sz="1800" b="1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FFFF00"/>
                </a:solidFill>
              </a:rPr>
              <a:t>International Aid </a:t>
            </a:r>
            <a:r>
              <a:rPr lang="en-IN" sz="1800" b="1" i="1" dirty="0">
                <a:solidFill>
                  <a:schemeClr val="bg1"/>
                </a:solidFill>
              </a:rPr>
              <a:t>+ </a:t>
            </a:r>
            <a:r>
              <a:rPr lang="en-IN" sz="1800" b="1" i="1" dirty="0">
                <a:solidFill>
                  <a:srgbClr val="FFFF00"/>
                </a:solidFill>
              </a:rPr>
              <a:t>State’s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efforts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+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International trade </a:t>
            </a:r>
            <a:r>
              <a:rPr lang="en-IN" sz="1800" b="1" i="1" dirty="0">
                <a:solidFill>
                  <a:schemeClr val="bg1"/>
                </a:solidFill>
              </a:rPr>
              <a:t>+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Domestic investments </a:t>
            </a:r>
          </a:p>
          <a:p>
            <a:pPr marL="11113" indent="1373188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chemeClr val="bg1"/>
                </a:solidFill>
              </a:rPr>
              <a:t>will be required for </a:t>
            </a:r>
            <a:r>
              <a:rPr lang="en-IN" sz="1800" b="1" i="1" dirty="0">
                <a:solidFill>
                  <a:srgbClr val="FFFF00"/>
                </a:solidFill>
              </a:rPr>
              <a:t>development</a:t>
            </a:r>
            <a:r>
              <a:rPr lang="en-IN" sz="1800" b="1" dirty="0">
                <a:solidFill>
                  <a:schemeClr val="bg1"/>
                </a:solidFill>
              </a:rPr>
              <a:t> of </a:t>
            </a:r>
            <a:r>
              <a:rPr lang="en-IN" sz="1800" b="1" i="1" dirty="0">
                <a:solidFill>
                  <a:schemeClr val="accent2"/>
                </a:solidFill>
              </a:rPr>
              <a:t>newly independent countries </a:t>
            </a:r>
          </a:p>
          <a:p>
            <a:pPr marL="13652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rgbClr val="FFFF00"/>
              </a:solidFill>
            </a:endParaRPr>
          </a:p>
          <a:p>
            <a:pPr marL="13652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Core Keynesian idea </a:t>
            </a:r>
            <a:r>
              <a:rPr lang="en-IN" sz="1800" b="1" i="1" dirty="0">
                <a:solidFill>
                  <a:schemeClr val="bg1"/>
                </a:solidFill>
              </a:rPr>
              <a:t>applied to </a:t>
            </a:r>
            <a:r>
              <a:rPr lang="en-IN" sz="1800" b="1" i="1" dirty="0">
                <a:solidFill>
                  <a:srgbClr val="FFFF00"/>
                </a:solidFill>
              </a:rPr>
              <a:t>development</a:t>
            </a:r>
          </a:p>
          <a:p>
            <a:pPr marL="13652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 Jumping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stages of development </a:t>
            </a:r>
            <a:r>
              <a:rPr lang="en-IN" sz="1800" dirty="0">
                <a:solidFill>
                  <a:schemeClr val="bg1"/>
                </a:solidFill>
              </a:rPr>
              <a:t>by </a:t>
            </a:r>
            <a:r>
              <a:rPr lang="en-IN" sz="1800" b="1" i="1" dirty="0">
                <a:solidFill>
                  <a:schemeClr val="bg1"/>
                </a:solidFill>
              </a:rPr>
              <a:t>accelerating </a:t>
            </a:r>
            <a:r>
              <a:rPr lang="en-IN" sz="1800" b="1" i="1" dirty="0">
                <a:solidFill>
                  <a:srgbClr val="FFFF00"/>
                </a:solidFill>
              </a:rPr>
              <a:t>economic growth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modifying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economies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136525" indent="538163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using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/>
                </a:solidFill>
              </a:rPr>
              <a:t>forces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accent2"/>
                </a:solidFill>
              </a:rPr>
              <a:t>other than </a:t>
            </a:r>
            <a:r>
              <a:rPr lang="en-IN" sz="1800" b="1" i="1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FFFF00"/>
                </a:solidFill>
              </a:rPr>
              <a:t>market,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namely, </a:t>
            </a:r>
            <a:r>
              <a:rPr lang="en-IN" sz="1800" b="1" i="1" dirty="0">
                <a:solidFill>
                  <a:srgbClr val="FFFF00"/>
                </a:solidFill>
              </a:rPr>
              <a:t>the state.</a:t>
            </a:r>
            <a:endParaRPr lang="en-IN" sz="1800" b="1" dirty="0">
              <a:solidFill>
                <a:schemeClr val="bg1"/>
              </a:solidFill>
            </a:endParaRPr>
          </a:p>
          <a:p>
            <a:pPr marL="11113" indent="1373188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IN" sz="1800" b="1" i="1" dirty="0">
              <a:solidFill>
                <a:schemeClr val="accent2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896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Economics: New Disciplines in Development Thinking 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845750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Development Economics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New discipline </a:t>
            </a:r>
            <a:r>
              <a:rPr lang="en-IN" sz="1800" dirty="0">
                <a:solidFill>
                  <a:schemeClr val="bg1"/>
                </a:solidFill>
              </a:rPr>
              <a:t>(in the </a:t>
            </a:r>
            <a:r>
              <a:rPr lang="en-IN" sz="1800" dirty="0">
                <a:solidFill>
                  <a:schemeClr val="accent2"/>
                </a:solidFill>
              </a:rPr>
              <a:t>late 1940s </a:t>
            </a:r>
            <a:r>
              <a:rPr lang="en-IN" sz="1800" dirty="0">
                <a:solidFill>
                  <a:schemeClr val="bg1"/>
                </a:solidFill>
              </a:rPr>
              <a:t>and lasted until the </a:t>
            </a:r>
            <a:r>
              <a:rPr lang="en-IN" sz="1800" dirty="0">
                <a:solidFill>
                  <a:schemeClr val="accent2"/>
                </a:solidFill>
              </a:rPr>
              <a:t>early 1960s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Paul Rosenstein-</a:t>
            </a:r>
            <a:r>
              <a:rPr lang="en-IN" sz="1800" b="1" dirty="0" err="1">
                <a:solidFill>
                  <a:srgbClr val="FFFF00"/>
                </a:solidFill>
              </a:rPr>
              <a:t>Rodan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92D050"/>
                </a:solidFill>
              </a:rPr>
              <a:t>“Big Push” Theory</a:t>
            </a:r>
            <a:r>
              <a:rPr lang="en-IN" sz="1800" dirty="0">
                <a:solidFill>
                  <a:srgbClr val="FFC000"/>
                </a:solidFill>
              </a:rPr>
              <a:t>: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sz="1800" b="1" i="1" dirty="0">
                <a:solidFill>
                  <a:schemeClr val="bg1"/>
                </a:solidFill>
              </a:rPr>
              <a:t>Concentrating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development efforts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chemeClr val="accent2"/>
                </a:solidFill>
              </a:rPr>
              <a:t>specific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/>
                </a:solidFill>
              </a:rPr>
              <a:t>large </a:t>
            </a:r>
            <a:r>
              <a:rPr lang="en-IN" sz="1800" b="1" i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projects</a:t>
            </a:r>
            <a:r>
              <a:rPr lang="en-IN" sz="1800" dirty="0">
                <a:solidFill>
                  <a:schemeClr val="bg1"/>
                </a:solidFill>
              </a:rPr>
              <a:t> (</a:t>
            </a:r>
            <a:r>
              <a:rPr lang="en-IN" sz="1800" b="1" i="1" dirty="0">
                <a:solidFill>
                  <a:srgbClr val="92D050"/>
                </a:solidFill>
              </a:rPr>
              <a:t>“Big Push”)</a:t>
            </a:r>
            <a:endParaRPr lang="en-IN" sz="1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sz="1800" dirty="0">
                <a:solidFill>
                  <a:schemeClr val="bg1"/>
                </a:solidFill>
              </a:rPr>
              <a:t>Projects with high capability </a:t>
            </a:r>
            <a:r>
              <a:rPr lang="en-IN" sz="1800" b="1" i="1" dirty="0">
                <a:solidFill>
                  <a:schemeClr val="bg1"/>
                </a:solidFill>
              </a:rPr>
              <a:t>to create </a:t>
            </a:r>
            <a:r>
              <a:rPr lang="en-IN" sz="1800" dirty="0">
                <a:solidFill>
                  <a:schemeClr val="bg1"/>
                </a:solidFill>
              </a:rPr>
              <a:t>“</a:t>
            </a:r>
            <a:r>
              <a:rPr lang="en-IN" sz="1800" b="1" i="1" dirty="0">
                <a:solidFill>
                  <a:srgbClr val="FFFF00"/>
                </a:solidFill>
              </a:rPr>
              <a:t>ripple effects</a:t>
            </a:r>
            <a:r>
              <a:rPr lang="en-IN" sz="1800" dirty="0">
                <a:solidFill>
                  <a:schemeClr val="bg1"/>
                </a:solidFill>
              </a:rPr>
              <a:t>” in the </a:t>
            </a:r>
            <a:r>
              <a:rPr lang="en-IN" sz="1800" dirty="0">
                <a:solidFill>
                  <a:schemeClr val="accent2"/>
                </a:solidFill>
              </a:rPr>
              <a:t>rest of the economy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490538" indent="-217488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sz="1800" dirty="0">
                <a:solidFill>
                  <a:schemeClr val="bg1"/>
                </a:solidFill>
              </a:rPr>
              <a:t>“</a:t>
            </a:r>
            <a:r>
              <a:rPr lang="en-IN" sz="1800" b="1" i="1" dirty="0">
                <a:solidFill>
                  <a:srgbClr val="FFFF00"/>
                </a:solidFill>
              </a:rPr>
              <a:t>Ripple Effects</a:t>
            </a:r>
            <a:r>
              <a:rPr lang="en-IN" sz="1800" dirty="0">
                <a:solidFill>
                  <a:schemeClr val="bg1"/>
                </a:solidFill>
              </a:rPr>
              <a:t> =  (Such projects) </a:t>
            </a:r>
            <a:r>
              <a:rPr lang="en-IN" sz="1800" b="1" i="1" dirty="0">
                <a:solidFill>
                  <a:schemeClr val="bg1"/>
                </a:solidFill>
              </a:rPr>
              <a:t>enable </a:t>
            </a:r>
            <a:r>
              <a:rPr lang="en-IN" sz="1800" b="1" i="1" dirty="0">
                <a:solidFill>
                  <a:srgbClr val="FFFF00"/>
                </a:solidFill>
              </a:rPr>
              <a:t>technological development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chemeClr val="accent2"/>
                </a:solidFill>
              </a:rPr>
              <a:t>additional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economic activities </a:t>
            </a:r>
          </a:p>
          <a:p>
            <a:pPr marL="1336675" indent="-223838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sz="1800" b="1" i="1" dirty="0">
                <a:solidFill>
                  <a:schemeClr val="bg1"/>
                </a:solidFill>
              </a:rPr>
              <a:t>in other </a:t>
            </a:r>
            <a:r>
              <a:rPr lang="en-IN" sz="1800" b="1" i="1" dirty="0">
                <a:solidFill>
                  <a:srgbClr val="FFFF00"/>
                </a:solidFill>
              </a:rPr>
              <a:t>sectors </a:t>
            </a:r>
            <a:r>
              <a:rPr lang="en-IN" sz="1800" dirty="0">
                <a:solidFill>
                  <a:schemeClr val="bg1"/>
                </a:solidFill>
              </a:rPr>
              <a:t>of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economy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other</a:t>
            </a:r>
            <a:r>
              <a:rPr lang="en-IN" sz="1800" b="1" i="1" dirty="0">
                <a:solidFill>
                  <a:srgbClr val="FFFF00"/>
                </a:solidFill>
              </a:rPr>
              <a:t> sections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92D050"/>
                </a:solidFill>
              </a:rPr>
              <a:t>society</a:t>
            </a:r>
            <a:r>
              <a:rPr lang="en-IN" sz="1800" b="1" i="1" dirty="0">
                <a:solidFill>
                  <a:srgbClr val="FFFF00"/>
                </a:solidFill>
              </a:rPr>
              <a:t>  </a:t>
            </a:r>
            <a:r>
              <a:rPr lang="en-IN" sz="1800" dirty="0">
                <a:solidFill>
                  <a:schemeClr val="bg1"/>
                </a:solidFill>
              </a:rPr>
              <a:t>(leading to </a:t>
            </a:r>
            <a:r>
              <a:rPr lang="en-IN" sz="1800" b="1" i="1" dirty="0">
                <a:solidFill>
                  <a:srgbClr val="FFFF00"/>
                </a:solidFill>
              </a:rPr>
              <a:t>economic growth</a:t>
            </a:r>
            <a:r>
              <a:rPr lang="en-IN" sz="1800" dirty="0">
                <a:solidFill>
                  <a:schemeClr val="bg1"/>
                </a:solidFill>
              </a:rPr>
              <a:t>).</a:t>
            </a:r>
          </a:p>
          <a:p>
            <a:pPr marL="712788" indent="-223838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sz="1800" b="1" i="1" dirty="0">
                <a:solidFill>
                  <a:schemeClr val="bg1"/>
                </a:solidFill>
              </a:rPr>
              <a:t>Measured by </a:t>
            </a:r>
            <a:r>
              <a:rPr lang="en-IN" sz="1800" dirty="0">
                <a:solidFill>
                  <a:schemeClr val="accent2"/>
                </a:solidFill>
              </a:rPr>
              <a:t>number of jobs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chemeClr val="accent2"/>
                </a:solidFill>
              </a:rPr>
              <a:t>new businesses </a:t>
            </a:r>
            <a:r>
              <a:rPr lang="en-IN" sz="1800" b="1" i="1" dirty="0">
                <a:solidFill>
                  <a:schemeClr val="bg1"/>
                </a:solidFill>
              </a:rPr>
              <a:t>created</a:t>
            </a:r>
            <a:r>
              <a:rPr lang="en-IN" sz="1800" dirty="0">
                <a:solidFill>
                  <a:schemeClr val="bg1"/>
                </a:solidFill>
              </a:rPr>
              <a:t> in </a:t>
            </a:r>
            <a:r>
              <a:rPr lang="en-IN" sz="1800" dirty="0">
                <a:solidFill>
                  <a:schemeClr val="accent2"/>
                </a:solidFill>
              </a:rPr>
              <a:t>primary, secondary,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dirty="0">
                <a:solidFill>
                  <a:schemeClr val="accent2"/>
                </a:solidFill>
              </a:rPr>
              <a:t> tertiary </a:t>
            </a:r>
            <a:r>
              <a:rPr lang="en-IN" sz="1800" dirty="0">
                <a:solidFill>
                  <a:schemeClr val="bg1"/>
                </a:solidFill>
              </a:rPr>
              <a:t>sectors of economy.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sz="1800" u="sng" dirty="0">
                <a:solidFill>
                  <a:schemeClr val="bg1"/>
                </a:solidFill>
              </a:rPr>
              <a:t>Example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chemeClr val="bg1"/>
                </a:solidFill>
              </a:rPr>
              <a:t>Creation of </a:t>
            </a:r>
            <a:r>
              <a:rPr lang="en-IN" sz="1800" dirty="0">
                <a:solidFill>
                  <a:schemeClr val="accent2"/>
                </a:solidFill>
              </a:rPr>
              <a:t>heavy industries </a:t>
            </a:r>
            <a:r>
              <a:rPr lang="en-IN" sz="1800" dirty="0">
                <a:solidFill>
                  <a:schemeClr val="bg1"/>
                </a:solidFill>
              </a:rPr>
              <a:t>such as </a:t>
            </a:r>
            <a:r>
              <a:rPr lang="en-IN" sz="1800" dirty="0">
                <a:solidFill>
                  <a:schemeClr val="accent2"/>
                </a:solidFill>
              </a:rPr>
              <a:t>steel plants </a:t>
            </a:r>
            <a:r>
              <a:rPr lang="en-IN" sz="1800" dirty="0">
                <a:solidFill>
                  <a:schemeClr val="bg1"/>
                </a:solidFill>
              </a:rPr>
              <a:t>(also </a:t>
            </a:r>
            <a:r>
              <a:rPr lang="en-IN" sz="1800" dirty="0">
                <a:solidFill>
                  <a:schemeClr val="accent2"/>
                </a:solidFill>
              </a:rPr>
              <a:t>seaports, road bridges,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dirty="0">
                <a:solidFill>
                  <a:schemeClr val="accent2"/>
                </a:solidFill>
              </a:rPr>
              <a:t> energy generation plants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</a:p>
          <a:p>
            <a:pPr marL="1474788" indent="-354013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sz="1800" dirty="0">
                <a:solidFill>
                  <a:schemeClr val="bg1"/>
                </a:solidFill>
              </a:rPr>
              <a:t>the output of which would later </a:t>
            </a:r>
            <a:r>
              <a:rPr lang="en-IN" sz="1800" b="1" i="1" dirty="0">
                <a:solidFill>
                  <a:schemeClr val="bg1"/>
                </a:solidFill>
              </a:rPr>
              <a:t>be used </a:t>
            </a:r>
            <a:r>
              <a:rPr lang="en-IN" sz="1800" dirty="0">
                <a:solidFill>
                  <a:schemeClr val="bg1"/>
                </a:solidFill>
              </a:rPr>
              <a:t>in the </a:t>
            </a:r>
            <a:r>
              <a:rPr lang="en-IN" sz="1800" dirty="0">
                <a:solidFill>
                  <a:schemeClr val="accent2"/>
                </a:solidFill>
              </a:rPr>
              <a:t>production of other goods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1474788" indent="-354013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sz="1800" dirty="0">
                <a:solidFill>
                  <a:schemeClr val="bg1"/>
                </a:solidFill>
              </a:rPr>
              <a:t>such as rail cars and train tracks, ships, and heavy trucks.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0389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Economics: New Disciplines in Development Thinking 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Development Economics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New discipline </a:t>
            </a:r>
            <a:r>
              <a:rPr lang="en-IN" sz="1800" dirty="0">
                <a:solidFill>
                  <a:schemeClr val="bg1"/>
                </a:solidFill>
              </a:rPr>
              <a:t>(in the </a:t>
            </a:r>
            <a:r>
              <a:rPr lang="en-IN" sz="1800" dirty="0">
                <a:solidFill>
                  <a:schemeClr val="accent2"/>
                </a:solidFill>
              </a:rPr>
              <a:t>late 1940s </a:t>
            </a:r>
            <a:r>
              <a:rPr lang="en-IN" sz="1800" dirty="0">
                <a:solidFill>
                  <a:schemeClr val="bg1"/>
                </a:solidFill>
              </a:rPr>
              <a:t>and lasted until the </a:t>
            </a:r>
            <a:r>
              <a:rPr lang="en-IN" sz="1800" dirty="0">
                <a:solidFill>
                  <a:schemeClr val="accent2"/>
                </a:solidFill>
              </a:rPr>
              <a:t>early 1960s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solidFill>
                  <a:schemeClr val="bg1"/>
                </a:solidFill>
              </a:rPr>
              <a:t>Paul Rosenstein-</a:t>
            </a:r>
            <a:r>
              <a:rPr lang="en-IN" sz="1800" b="1" dirty="0" err="1">
                <a:solidFill>
                  <a:schemeClr val="bg1"/>
                </a:solidFill>
              </a:rPr>
              <a:t>Rodan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FFFF00"/>
                </a:solidFill>
              </a:rPr>
              <a:t>“Big Push” Theory</a:t>
            </a:r>
            <a:r>
              <a:rPr lang="en-IN" sz="1800" dirty="0">
                <a:solidFill>
                  <a:schemeClr val="bg1"/>
                </a:solidFill>
              </a:rPr>
              <a:t>: [</a:t>
            </a:r>
            <a:r>
              <a:rPr lang="en-IN" sz="1800" b="1" i="1" dirty="0">
                <a:solidFill>
                  <a:schemeClr val="bg1"/>
                </a:solidFill>
              </a:rPr>
              <a:t>Continued</a:t>
            </a:r>
            <a:r>
              <a:rPr lang="en-IN" sz="1800" dirty="0">
                <a:solidFill>
                  <a:schemeClr val="bg1"/>
                </a:solidFill>
              </a:rPr>
              <a:t>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Construction and operation </a:t>
            </a:r>
            <a:r>
              <a:rPr lang="en-IN" sz="1800" dirty="0">
                <a:solidFill>
                  <a:schemeClr val="bg1"/>
                </a:solidFill>
              </a:rPr>
              <a:t>of these </a:t>
            </a:r>
            <a:r>
              <a:rPr lang="en-IN" sz="1800" dirty="0">
                <a:solidFill>
                  <a:schemeClr val="accent2"/>
                </a:solidFill>
              </a:rPr>
              <a:t>specific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/>
                </a:solidFill>
              </a:rPr>
              <a:t>large </a:t>
            </a:r>
            <a:r>
              <a:rPr lang="en-IN" sz="1800" b="1" i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projects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0" indent="446088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 also </a:t>
            </a:r>
            <a:r>
              <a:rPr lang="en-IN" sz="1800" b="1" i="1" dirty="0">
                <a:solidFill>
                  <a:schemeClr val="bg1"/>
                </a:solidFill>
              </a:rPr>
              <a:t>require </a:t>
            </a:r>
            <a:r>
              <a:rPr lang="en-IN" sz="1800" b="1" i="1" dirty="0">
                <a:solidFill>
                  <a:srgbClr val="FFFF00"/>
                </a:solidFill>
              </a:rPr>
              <a:t>transfer of </a:t>
            </a:r>
            <a:r>
              <a:rPr lang="en-IN" sz="1800" dirty="0">
                <a:solidFill>
                  <a:schemeClr val="bg1"/>
                </a:solidFill>
              </a:rPr>
              <a:t>significant </a:t>
            </a:r>
            <a:r>
              <a:rPr lang="en-IN" sz="1800" b="1" i="1" dirty="0">
                <a:solidFill>
                  <a:srgbClr val="FFFF00"/>
                </a:solidFill>
              </a:rPr>
              <a:t>technology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FF00"/>
                </a:solidFill>
              </a:rPr>
              <a:t>skills </a:t>
            </a: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dirty="0">
                <a:solidFill>
                  <a:schemeClr val="accent2"/>
                </a:solidFill>
              </a:rPr>
              <a:t>developing countries </a:t>
            </a:r>
            <a:r>
              <a:rPr lang="en-IN" sz="1800" dirty="0">
                <a:solidFill>
                  <a:schemeClr val="bg1"/>
                </a:solidFill>
              </a:rPr>
              <a:t>from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rgbClr val="92D050"/>
                </a:solidFill>
              </a:rPr>
              <a:t>developed countries</a:t>
            </a:r>
            <a:r>
              <a:rPr lang="en-IN" sz="1800" dirty="0">
                <a:solidFill>
                  <a:schemeClr val="accent2"/>
                </a:solidFill>
              </a:rPr>
              <a:t>.</a:t>
            </a:r>
          </a:p>
          <a:p>
            <a:pPr marL="0" indent="120015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 (technology and skills building, planning, and project management)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Due to their </a:t>
            </a:r>
            <a:r>
              <a:rPr lang="en-IN" sz="1800" dirty="0">
                <a:solidFill>
                  <a:srgbClr val="FF8B2A"/>
                </a:solidFill>
              </a:rPr>
              <a:t>very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high costs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requirements </a:t>
            </a: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dirty="0">
                <a:solidFill>
                  <a:schemeClr val="accent2"/>
                </a:solidFill>
              </a:rPr>
              <a:t>technical knowledge</a:t>
            </a:r>
            <a:r>
              <a:rPr lang="en-IN" sz="1800" dirty="0">
                <a:solidFill>
                  <a:schemeClr val="bg1"/>
                </a:solidFill>
              </a:rPr>
              <a:t>,</a:t>
            </a:r>
          </a:p>
          <a:p>
            <a:pPr marL="0" indent="582613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these projects typically </a:t>
            </a:r>
            <a:r>
              <a:rPr lang="en-IN" sz="1800" b="1" i="1" dirty="0">
                <a:solidFill>
                  <a:schemeClr val="bg1"/>
                </a:solidFill>
              </a:rPr>
              <a:t>needed to be</a:t>
            </a:r>
            <a:r>
              <a:rPr lang="en-IN" sz="1800" dirty="0">
                <a:solidFill>
                  <a:schemeClr val="bg1"/>
                </a:solidFill>
              </a:rPr>
              <a:t> funded through </a:t>
            </a:r>
            <a:r>
              <a:rPr lang="en-IN" sz="1800" b="1" i="1" dirty="0">
                <a:solidFill>
                  <a:srgbClr val="FFFF00"/>
                </a:solidFill>
              </a:rPr>
              <a:t>foreign aid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0" indent="1166813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thus establishing </a:t>
            </a:r>
            <a:r>
              <a:rPr lang="en-IN" sz="1800" dirty="0">
                <a:solidFill>
                  <a:schemeClr val="accent2"/>
                </a:solidFill>
              </a:rPr>
              <a:t>another powerful argument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dirty="0">
                <a:solidFill>
                  <a:schemeClr val="accent2"/>
                </a:solidFill>
              </a:rPr>
              <a:t> agenda for </a:t>
            </a:r>
            <a:r>
              <a:rPr lang="en-IN" sz="1800" dirty="0">
                <a:solidFill>
                  <a:schemeClr val="bg1"/>
                </a:solidFill>
              </a:rPr>
              <a:t>official </a:t>
            </a:r>
            <a:r>
              <a:rPr lang="en-IN" sz="1800" b="1" i="1" dirty="0">
                <a:solidFill>
                  <a:srgbClr val="92D050"/>
                </a:solidFill>
              </a:rPr>
              <a:t>development assistance </a:t>
            </a:r>
            <a:r>
              <a:rPr lang="en-IN" sz="1800" b="1" i="1" dirty="0">
                <a:solidFill>
                  <a:srgbClr val="FFFF00"/>
                </a:solidFill>
              </a:rPr>
              <a:t>/</a:t>
            </a:r>
            <a:r>
              <a:rPr lang="en-IN" sz="1800" b="1" i="1" dirty="0">
                <a:solidFill>
                  <a:srgbClr val="92D050"/>
                </a:solidFill>
              </a:rPr>
              <a:t>aid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1149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Economics: New Disciplines in Development Thinking 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dirty="0">
                <a:solidFill>
                  <a:schemeClr val="bg1"/>
                </a:solidFill>
              </a:rPr>
              <a:t>Albert Hirschman </a:t>
            </a:r>
            <a:r>
              <a:rPr lang="en-IN" sz="1800" dirty="0">
                <a:solidFill>
                  <a:schemeClr val="bg1"/>
                </a:solidFill>
              </a:rPr>
              <a:t>(economist and Advisor to World Bank): Also </a:t>
            </a:r>
            <a:r>
              <a:rPr lang="en-IN" sz="1800" b="1" i="1" dirty="0">
                <a:solidFill>
                  <a:schemeClr val="bg1"/>
                </a:solidFill>
              </a:rPr>
              <a:t>supported</a:t>
            </a:r>
            <a:r>
              <a:rPr lang="en-IN" sz="1800" dirty="0">
                <a:solidFill>
                  <a:schemeClr val="bg1"/>
                </a:solidFill>
              </a:rPr>
              <a:t> the </a:t>
            </a:r>
            <a:r>
              <a:rPr lang="en-IN" sz="1800" dirty="0">
                <a:solidFill>
                  <a:schemeClr val="accent2"/>
                </a:solidFill>
              </a:rPr>
              <a:t>idea</a:t>
            </a:r>
            <a:r>
              <a:rPr lang="en-IN" sz="1800" dirty="0">
                <a:solidFill>
                  <a:schemeClr val="bg1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accent2"/>
                </a:solidFill>
              </a:rPr>
              <a:t>Big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industrial </a:t>
            </a:r>
            <a:r>
              <a:rPr lang="en-IN" sz="1800" dirty="0">
                <a:solidFill>
                  <a:schemeClr val="accent2"/>
                </a:solidFill>
              </a:rPr>
              <a:t>projects</a:t>
            </a:r>
            <a:r>
              <a:rPr lang="en-IN" sz="1800" dirty="0">
                <a:solidFill>
                  <a:schemeClr val="bg1"/>
                </a:solidFill>
              </a:rPr>
              <a:t> in </a:t>
            </a:r>
            <a:r>
              <a:rPr lang="en-IN" sz="1800" dirty="0">
                <a:solidFill>
                  <a:srgbClr val="00B0F0"/>
                </a:solidFill>
              </a:rPr>
              <a:t>strategic industries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rgbClr val="FF8B2A"/>
                </a:solidFill>
              </a:rPr>
              <a:t>large infrastructure investments </a:t>
            </a:r>
            <a:r>
              <a:rPr lang="en-IN" sz="1800" b="1" i="1" dirty="0">
                <a:solidFill>
                  <a:schemeClr val="bg1"/>
                </a:solidFill>
              </a:rPr>
              <a:t>triggering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economic modernization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000" b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IN" sz="1800" b="1" dirty="0">
                <a:solidFill>
                  <a:schemeClr val="bg1"/>
                </a:solidFill>
              </a:rPr>
              <a:t>Hirschman </a:t>
            </a:r>
            <a:r>
              <a:rPr lang="en-IN" sz="1800" dirty="0">
                <a:solidFill>
                  <a:schemeClr val="bg1"/>
                </a:solidFill>
              </a:rPr>
              <a:t>pointed out </a:t>
            </a:r>
            <a:r>
              <a:rPr lang="en-IN" sz="1800" b="1" i="1" u="sng" dirty="0">
                <a:solidFill>
                  <a:srgbClr val="FFFF00"/>
                </a:solidFill>
              </a:rPr>
              <a:t>another gain </a:t>
            </a:r>
            <a:r>
              <a:rPr lang="en-IN" sz="1800" dirty="0">
                <a:solidFill>
                  <a:schemeClr val="bg1"/>
                </a:solidFill>
              </a:rPr>
              <a:t>from </a:t>
            </a:r>
            <a:r>
              <a:rPr lang="en-IN" sz="1800" b="1" i="1" dirty="0">
                <a:solidFill>
                  <a:srgbClr val="FFBD54"/>
                </a:solidFill>
              </a:rPr>
              <a:t>injections</a:t>
            </a:r>
            <a:r>
              <a:rPr lang="en-IN" sz="1800" b="1" i="1" dirty="0">
                <a:solidFill>
                  <a:srgbClr val="92D05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</a:t>
            </a:r>
            <a:r>
              <a:rPr lang="en-IN" sz="1800" b="1" i="1" dirty="0">
                <a:solidFill>
                  <a:srgbClr val="92D050"/>
                </a:solidFill>
              </a:rPr>
              <a:t> foreign technology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capital</a:t>
            </a:r>
            <a:r>
              <a:rPr lang="en-IN" sz="1800" dirty="0">
                <a:solidFill>
                  <a:schemeClr val="bg1"/>
                </a:solidFill>
              </a:rPr>
              <a:t>, through </a:t>
            </a:r>
            <a:r>
              <a:rPr lang="en-IN" sz="1800" b="1" i="1" dirty="0">
                <a:solidFill>
                  <a:srgbClr val="FFFF00"/>
                </a:solidFill>
              </a:rPr>
              <a:t>international aid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Create </a:t>
            </a:r>
            <a:r>
              <a:rPr lang="en-IN" sz="1800" b="1" i="1" dirty="0">
                <a:solidFill>
                  <a:srgbClr val="FFFF00"/>
                </a:solidFill>
              </a:rPr>
              <a:t>linkages</a:t>
            </a:r>
            <a:r>
              <a:rPr lang="en-IN" sz="1800" dirty="0">
                <a:solidFill>
                  <a:schemeClr val="bg1"/>
                </a:solidFill>
              </a:rPr>
              <a:t> with the rest of the economy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Linkages</a:t>
            </a:r>
            <a:r>
              <a:rPr lang="en-IN" sz="1800" dirty="0">
                <a:solidFill>
                  <a:schemeClr val="bg1"/>
                </a:solidFill>
              </a:rPr>
              <a:t> (Concept) </a:t>
            </a:r>
            <a:r>
              <a:rPr lang="en-IN" sz="1800" b="1" i="1" dirty="0">
                <a:solidFill>
                  <a:schemeClr val="bg1"/>
                </a:solidFill>
              </a:rPr>
              <a:t>emphasizes</a:t>
            </a:r>
            <a:r>
              <a:rPr lang="en-IN" sz="1800" dirty="0">
                <a:solidFill>
                  <a:schemeClr val="bg1"/>
                </a:solidFill>
              </a:rPr>
              <a:t> that a given </a:t>
            </a:r>
            <a:r>
              <a:rPr lang="en-IN" sz="1800" b="1" i="1" dirty="0">
                <a:solidFill>
                  <a:srgbClr val="FFFF00"/>
                </a:solidFill>
              </a:rPr>
              <a:t>strategic industrialization </a:t>
            </a:r>
            <a:r>
              <a:rPr lang="en-IN" sz="1800" b="1" i="1" dirty="0">
                <a:solidFill>
                  <a:schemeClr val="bg1"/>
                </a:solidFill>
              </a:rPr>
              <a:t>can stimulate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FFFF00"/>
                </a:solidFill>
              </a:rPr>
              <a:t>development </a:t>
            </a:r>
            <a:r>
              <a:rPr lang="en-IN" sz="1800" dirty="0">
                <a:solidFill>
                  <a:schemeClr val="accent2"/>
                </a:solidFill>
              </a:rPr>
              <a:t>of other </a:t>
            </a:r>
            <a:r>
              <a:rPr lang="en-IN" sz="1800" b="1" i="1" dirty="0">
                <a:solidFill>
                  <a:srgbClr val="FFFF00"/>
                </a:solidFill>
              </a:rPr>
              <a:t>industries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0" indent="490538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including </a:t>
            </a:r>
            <a:r>
              <a:rPr lang="en-IN" sz="1800" dirty="0">
                <a:solidFill>
                  <a:schemeClr val="accent2"/>
                </a:solidFill>
              </a:rPr>
              <a:t>some local </a:t>
            </a:r>
            <a:r>
              <a:rPr lang="en-IN" sz="1800" b="1" i="1" dirty="0">
                <a:solidFill>
                  <a:srgbClr val="FFFF00"/>
                </a:solidFill>
              </a:rPr>
              <a:t>industries</a:t>
            </a:r>
            <a:r>
              <a:rPr lang="en-IN" sz="1800" dirty="0">
                <a:solidFill>
                  <a:schemeClr val="bg1"/>
                </a:solidFill>
              </a:rPr>
              <a:t> that </a:t>
            </a:r>
            <a:r>
              <a:rPr lang="en-IN" sz="1800" b="1" i="1" dirty="0">
                <a:solidFill>
                  <a:schemeClr val="bg1"/>
                </a:solidFill>
              </a:rPr>
              <a:t>provide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inputs</a:t>
            </a:r>
            <a:r>
              <a:rPr lang="en-IN" sz="1800" dirty="0">
                <a:solidFill>
                  <a:schemeClr val="bg1"/>
                </a:solidFill>
              </a:rPr>
              <a:t> (</a:t>
            </a:r>
            <a:r>
              <a:rPr lang="en-IN" sz="1800" b="1" i="1" dirty="0">
                <a:solidFill>
                  <a:srgbClr val="FFFF00"/>
                </a:solidFill>
              </a:rPr>
              <a:t>backward linkages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</a:p>
          <a:p>
            <a:pPr marL="0" indent="490538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chemeClr val="accent2"/>
                </a:solidFill>
              </a:rPr>
              <a:t>other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industries</a:t>
            </a:r>
            <a:r>
              <a:rPr lang="en-IN" sz="1800" dirty="0">
                <a:solidFill>
                  <a:schemeClr val="bg1"/>
                </a:solidFill>
              </a:rPr>
              <a:t> that </a:t>
            </a:r>
            <a:r>
              <a:rPr lang="en-IN" sz="1800" b="1" i="1" dirty="0">
                <a:solidFill>
                  <a:schemeClr val="bg1"/>
                </a:solidFill>
              </a:rPr>
              <a:t>process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outputs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b="1" i="1" dirty="0">
                <a:solidFill>
                  <a:srgbClr val="FFFF00"/>
                </a:solidFill>
              </a:rPr>
              <a:t>forward linkages</a:t>
            </a:r>
            <a:r>
              <a:rPr lang="en-IN" sz="1800" dirty="0">
                <a:solidFill>
                  <a:schemeClr val="bg1"/>
                </a:solidFill>
              </a:rPr>
              <a:t>) for </a:t>
            </a:r>
            <a:r>
              <a:rPr lang="en-IN" sz="1800" dirty="0">
                <a:solidFill>
                  <a:schemeClr val="accent2"/>
                </a:solidFill>
              </a:rPr>
              <a:t>these new </a:t>
            </a:r>
            <a:r>
              <a:rPr lang="en-IN" sz="1800" b="1" i="1" dirty="0">
                <a:solidFill>
                  <a:srgbClr val="FFFF00"/>
                </a:solidFill>
              </a:rPr>
              <a:t>strategic industrialization </a:t>
            </a:r>
            <a:r>
              <a:rPr lang="en-IN" sz="1800" dirty="0">
                <a:solidFill>
                  <a:schemeClr val="accent2"/>
                </a:solidFill>
              </a:rPr>
              <a:t>projects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92D050"/>
                </a:solidFill>
              </a:rPr>
              <a:t>Backward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forward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FFBD54"/>
                </a:solidFill>
              </a:rPr>
              <a:t>linkages </a:t>
            </a:r>
            <a:r>
              <a:rPr lang="en-IN" sz="1800" b="1" i="1" dirty="0">
                <a:solidFill>
                  <a:schemeClr val="bg1"/>
                </a:solidFill>
              </a:rPr>
              <a:t>could jumpstart </a:t>
            </a:r>
            <a:r>
              <a:rPr lang="en-IN" sz="1800" dirty="0">
                <a:solidFill>
                  <a:schemeClr val="accent2"/>
                </a:solidFill>
              </a:rPr>
              <a:t>multiple sectors </a:t>
            </a:r>
            <a:r>
              <a:rPr lang="en-IN" sz="1800" dirty="0">
                <a:solidFill>
                  <a:schemeClr val="bg1"/>
                </a:solidFill>
              </a:rPr>
              <a:t>of an </a:t>
            </a:r>
            <a:r>
              <a:rPr lang="en-IN" sz="1800" dirty="0">
                <a:solidFill>
                  <a:srgbClr val="92D050"/>
                </a:solidFill>
              </a:rPr>
              <a:t>underdeveloped economy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IN" sz="1800" b="1" i="1" u="sng" dirty="0">
                <a:solidFill>
                  <a:srgbClr val="92D050"/>
                </a:solidFill>
              </a:rPr>
              <a:t>Condition</a:t>
            </a:r>
            <a:r>
              <a:rPr lang="en-IN" sz="1800" dirty="0">
                <a:solidFill>
                  <a:schemeClr val="bg1"/>
                </a:solidFill>
              </a:rPr>
              <a:t>: Such </a:t>
            </a:r>
            <a:r>
              <a:rPr lang="en-IN" sz="1800" b="1" i="1" dirty="0">
                <a:solidFill>
                  <a:srgbClr val="FFFF00"/>
                </a:solidFill>
              </a:rPr>
              <a:t>linkages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would develop </a:t>
            </a:r>
            <a:r>
              <a:rPr lang="en-IN" sz="1800" dirty="0">
                <a:solidFill>
                  <a:schemeClr val="bg1"/>
                </a:solidFill>
              </a:rPr>
              <a:t>only if </a:t>
            </a:r>
            <a:r>
              <a:rPr lang="en-IN" sz="1800" b="1" i="1" dirty="0">
                <a:solidFill>
                  <a:srgbClr val="92D050"/>
                </a:solidFill>
              </a:rPr>
              <a:t>state</a:t>
            </a:r>
            <a:r>
              <a:rPr lang="en-IN" sz="1800" dirty="0">
                <a:solidFill>
                  <a:srgbClr val="92D050"/>
                </a:solidFill>
              </a:rPr>
              <a:t> policies </a:t>
            </a:r>
            <a:r>
              <a:rPr lang="en-IN" sz="1800" b="1" i="1" dirty="0">
                <a:solidFill>
                  <a:schemeClr val="bg1"/>
                </a:solidFill>
              </a:rPr>
              <a:t>required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0" indent="1692275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utilization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dirty="0">
                <a:solidFill>
                  <a:schemeClr val="accent2"/>
                </a:solidFill>
              </a:rPr>
              <a:t>locally made inputs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chemeClr val="accent2"/>
                </a:solidFill>
              </a:rPr>
              <a:t>local processing of outputs </a:t>
            </a:r>
            <a:r>
              <a:rPr lang="en-IN" sz="1800" b="1" i="1" dirty="0">
                <a:solidFill>
                  <a:schemeClr val="bg1"/>
                </a:solidFill>
              </a:rPr>
              <a:t>before exporting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02683C-E596-EBFB-3A11-35DDD3F61E59}"/>
                  </a:ext>
                </a:extLst>
              </p14:cNvPr>
              <p14:cNvContentPartPr/>
              <p14:nvPr/>
            </p14:nvContentPartPr>
            <p14:xfrm>
              <a:off x="4273501" y="304824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02683C-E596-EBFB-3A11-35DDD3F61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181" y="304392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6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Economics: New Disciplines in Development Thinking 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sz="1800" b="1" dirty="0">
                <a:solidFill>
                  <a:srgbClr val="FFFF00"/>
                </a:solidFill>
              </a:rPr>
              <a:t>Arthur Lewis</a:t>
            </a:r>
            <a:r>
              <a:rPr lang="en-IN" sz="1800" dirty="0">
                <a:solidFill>
                  <a:schemeClr val="bg1"/>
                </a:solidFill>
              </a:rPr>
              <a:t>: Another </a:t>
            </a:r>
            <a:r>
              <a:rPr lang="en-IN" sz="1800" b="1" i="1" dirty="0">
                <a:solidFill>
                  <a:schemeClr val="accent2"/>
                </a:solidFill>
              </a:rPr>
              <a:t>critical link</a:t>
            </a:r>
            <a:r>
              <a:rPr lang="en-IN" sz="1800" dirty="0">
                <a:solidFill>
                  <a:schemeClr val="bg1"/>
                </a:solidFill>
              </a:rPr>
              <a:t>:  </a:t>
            </a:r>
            <a:r>
              <a:rPr lang="en-IN" sz="1800" b="1" i="1" dirty="0">
                <a:solidFill>
                  <a:srgbClr val="92D050"/>
                </a:solidFill>
              </a:rPr>
              <a:t>Theory of Surplus Labour</a:t>
            </a:r>
            <a:endParaRPr lang="en-IN" sz="1800" dirty="0">
              <a:solidFill>
                <a:srgbClr val="92D050"/>
              </a:solidFill>
            </a:endParaRPr>
          </a:p>
          <a:p>
            <a:pPr>
              <a:lnSpc>
                <a:spcPct val="140000"/>
              </a:lnSpc>
            </a:pPr>
            <a:r>
              <a:rPr lang="en-IN" sz="1800" b="1" dirty="0">
                <a:solidFill>
                  <a:srgbClr val="FFFF00"/>
                </a:solidFill>
              </a:rPr>
              <a:t>Arthur Lewis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chemeClr val="bg1"/>
                </a:solidFill>
              </a:rPr>
              <a:t>Pointed out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i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 could be promoted in developing countries </a:t>
            </a:r>
          </a:p>
          <a:p>
            <a:pPr indent="354013">
              <a:lnSpc>
                <a:spcPct val="140000"/>
              </a:lnSpc>
            </a:pPr>
            <a:r>
              <a:rPr lang="en-IN" sz="1800" dirty="0">
                <a:solidFill>
                  <a:schemeClr val="bg1"/>
                </a:solidFill>
              </a:rPr>
              <a:t>by </a:t>
            </a:r>
            <a:r>
              <a:rPr lang="en-IN" sz="1800" b="1" i="1" dirty="0">
                <a:solidFill>
                  <a:schemeClr val="bg1"/>
                </a:solidFill>
              </a:rPr>
              <a:t>encouraging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rgbClr val="92D050"/>
                </a:solidFill>
              </a:rPr>
              <a:t>labour </a:t>
            </a:r>
            <a:r>
              <a:rPr lang="en-IN" sz="1800" b="1" i="1" dirty="0">
                <a:solidFill>
                  <a:schemeClr val="bg1"/>
                </a:solidFill>
              </a:rPr>
              <a:t>to move from </a:t>
            </a:r>
            <a:r>
              <a:rPr lang="en-IN" sz="1800" dirty="0">
                <a:solidFill>
                  <a:schemeClr val="accent2"/>
                </a:solidFill>
              </a:rPr>
              <a:t>rural areas</a:t>
            </a:r>
            <a:r>
              <a:rPr lang="en-IN" sz="1800" dirty="0">
                <a:solidFill>
                  <a:schemeClr val="bg1"/>
                </a:solidFill>
              </a:rPr>
              <a:t>, where they worked in </a:t>
            </a:r>
            <a:r>
              <a:rPr lang="en-IN" sz="1800" dirty="0">
                <a:solidFill>
                  <a:schemeClr val="accent2"/>
                </a:solidFill>
              </a:rPr>
              <a:t>subsistence farming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dirty="0">
                <a:solidFill>
                  <a:schemeClr val="accent2"/>
                </a:solidFill>
              </a:rPr>
              <a:t>plantations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indent="354013">
              <a:lnSpc>
                <a:spcPct val="140000"/>
              </a:lnSpc>
            </a:pP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dirty="0">
                <a:solidFill>
                  <a:schemeClr val="accent2"/>
                </a:solidFill>
              </a:rPr>
              <a:t>urban areas </a:t>
            </a:r>
            <a:r>
              <a:rPr lang="en-IN" sz="1800" b="1" i="1" dirty="0">
                <a:solidFill>
                  <a:schemeClr val="bg1"/>
                </a:solidFill>
              </a:rPr>
              <a:t>to work in </a:t>
            </a:r>
            <a:r>
              <a:rPr lang="en-IN" sz="1800" b="1" i="1" dirty="0">
                <a:solidFill>
                  <a:srgbClr val="FFFF00"/>
                </a:solidFill>
              </a:rPr>
              <a:t>industry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i="1" u="sng" dirty="0">
                <a:solidFill>
                  <a:srgbClr val="FF0000"/>
                </a:solidFill>
              </a:rPr>
              <a:t>without </a:t>
            </a:r>
            <a:r>
              <a:rPr lang="en-IN" sz="1800" b="1" i="1" dirty="0">
                <a:solidFill>
                  <a:schemeClr val="bg1"/>
                </a:solidFill>
              </a:rPr>
              <a:t>raising </a:t>
            </a:r>
            <a:r>
              <a:rPr lang="en-IN" sz="1800" dirty="0">
                <a:solidFill>
                  <a:srgbClr val="92D050"/>
                </a:solidFill>
              </a:rPr>
              <a:t>wages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indent="800100">
              <a:lnSpc>
                <a:spcPct val="140000"/>
              </a:lnSpc>
            </a:pPr>
            <a:r>
              <a:rPr lang="en-IN" sz="1800" dirty="0">
                <a:solidFill>
                  <a:schemeClr val="bg1"/>
                </a:solidFill>
              </a:rPr>
              <a:t>which </a:t>
            </a:r>
            <a:r>
              <a:rPr lang="en-IN" sz="1800" b="1" i="1" dirty="0">
                <a:solidFill>
                  <a:schemeClr val="bg1"/>
                </a:solidFill>
              </a:rPr>
              <a:t>would generate </a:t>
            </a:r>
            <a:r>
              <a:rPr lang="en-IN" sz="1800" dirty="0">
                <a:solidFill>
                  <a:srgbClr val="92D050"/>
                </a:solidFill>
              </a:rPr>
              <a:t>significant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surplus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IN" sz="1800" b="1" i="1" dirty="0">
                <a:solidFill>
                  <a:srgbClr val="92D050"/>
                </a:solidFill>
              </a:rPr>
              <a:t>Theory of Surplus Labour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implied that such </a:t>
            </a:r>
            <a:r>
              <a:rPr lang="en-IN" sz="1800" b="1" i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536575" indent="-217488">
              <a:lnSpc>
                <a:spcPct val="140000"/>
              </a:lnSpc>
            </a:pPr>
            <a:r>
              <a:rPr lang="en-IN" sz="1800" b="1" i="1" dirty="0">
                <a:solidFill>
                  <a:schemeClr val="bg1"/>
                </a:solidFill>
              </a:rPr>
              <a:t>could achieve </a:t>
            </a:r>
            <a:r>
              <a:rPr lang="en-IN" sz="1800" dirty="0">
                <a:solidFill>
                  <a:schemeClr val="accent2"/>
                </a:solidFill>
              </a:rPr>
              <a:t>large profits </a:t>
            </a:r>
            <a:r>
              <a:rPr lang="en-IN" sz="1800" dirty="0">
                <a:solidFill>
                  <a:schemeClr val="bg1"/>
                </a:solidFill>
              </a:rPr>
              <a:t>in its </a:t>
            </a:r>
            <a:r>
              <a:rPr lang="en-IN" sz="1800" dirty="0">
                <a:solidFill>
                  <a:schemeClr val="accent2"/>
                </a:solidFill>
              </a:rPr>
              <a:t>early stages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846138" indent="446088">
              <a:lnSpc>
                <a:spcPct val="140000"/>
              </a:lnSpc>
            </a:pPr>
            <a:r>
              <a:rPr lang="en-IN" sz="1800" dirty="0">
                <a:solidFill>
                  <a:schemeClr val="bg1"/>
                </a:solidFill>
              </a:rPr>
              <a:t>which </a:t>
            </a:r>
            <a:r>
              <a:rPr lang="en-IN" sz="1800" b="1" i="1" dirty="0">
                <a:solidFill>
                  <a:schemeClr val="bg1"/>
                </a:solidFill>
              </a:rPr>
              <a:t>could later be reinvested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technology adaptation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b="1" i="1" dirty="0">
                <a:solidFill>
                  <a:srgbClr val="FFFF00"/>
                </a:solidFill>
              </a:rPr>
              <a:t>endogenous innovations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1200150" indent="446088">
              <a:lnSpc>
                <a:spcPct val="140000"/>
              </a:lnSpc>
            </a:pPr>
            <a:r>
              <a:rPr lang="en-IN" sz="1800" b="1" i="1" dirty="0">
                <a:solidFill>
                  <a:schemeClr val="bg1"/>
                </a:solidFill>
              </a:rPr>
              <a:t>making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economic development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rgbClr val="92D050"/>
                </a:solidFill>
              </a:rPr>
              <a:t>self-sustaining project </a:t>
            </a:r>
            <a:r>
              <a:rPr lang="en-IN" sz="1800" dirty="0">
                <a:solidFill>
                  <a:schemeClr val="bg1"/>
                </a:solidFill>
              </a:rPr>
              <a:t>(Lewis 1954).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874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Economics: New Disciplines in Development Thinking .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dirty="0">
                <a:solidFill>
                  <a:srgbClr val="FFFF00"/>
                </a:solidFill>
              </a:rPr>
              <a:t>Ragnar </a:t>
            </a:r>
            <a:r>
              <a:rPr lang="en-IN" sz="1800" b="1" dirty="0" err="1">
                <a:solidFill>
                  <a:srgbClr val="FFFF00"/>
                </a:solidFill>
              </a:rPr>
              <a:t>Nurske</a:t>
            </a:r>
            <a:r>
              <a:rPr lang="en-IN" sz="1800" b="1" dirty="0">
                <a:solidFill>
                  <a:schemeClr val="bg1"/>
                </a:solidFill>
              </a:rPr>
              <a:t>: </a:t>
            </a:r>
            <a:r>
              <a:rPr lang="en-IN" sz="1800" b="1" dirty="0">
                <a:solidFill>
                  <a:srgbClr val="92D050"/>
                </a:solidFill>
              </a:rPr>
              <a:t>Theory</a:t>
            </a:r>
            <a:r>
              <a:rPr lang="en-IN" sz="1800" b="1" dirty="0">
                <a:solidFill>
                  <a:schemeClr val="bg1"/>
                </a:solidFill>
              </a:rPr>
              <a:t> of </a:t>
            </a:r>
            <a:r>
              <a:rPr lang="en-IN" sz="1800" b="1" dirty="0">
                <a:solidFill>
                  <a:srgbClr val="92D050"/>
                </a:solidFill>
              </a:rPr>
              <a:t>Balanced Growth </a:t>
            </a:r>
            <a:r>
              <a:rPr lang="en-IN" sz="1800" dirty="0">
                <a:solidFill>
                  <a:schemeClr val="bg1"/>
                </a:solidFill>
              </a:rPr>
              <a:t>(of </a:t>
            </a:r>
            <a:r>
              <a:rPr lang="en-IN" sz="1800" dirty="0">
                <a:solidFill>
                  <a:srgbClr val="FFC000"/>
                </a:solidFill>
              </a:rPr>
              <a:t>Industries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rgbClr val="00B0F0"/>
                </a:solidFill>
              </a:rPr>
              <a:t>Agriculture</a:t>
            </a:r>
            <a:r>
              <a:rPr lang="en-IN" sz="1800" dirty="0">
                <a:solidFill>
                  <a:schemeClr val="bg1"/>
                </a:solidFill>
              </a:rPr>
              <a:t>)  </a:t>
            </a:r>
            <a:r>
              <a:rPr lang="en-IN" sz="1800" i="1" dirty="0">
                <a:solidFill>
                  <a:schemeClr val="bg1"/>
                </a:solidFill>
              </a:rPr>
              <a:t>through</a:t>
            </a:r>
            <a:r>
              <a:rPr lang="en-IN" sz="1800" b="1" dirty="0">
                <a:solidFill>
                  <a:srgbClr val="92D050"/>
                </a:solidFill>
              </a:rPr>
              <a:t> State Investment</a:t>
            </a:r>
            <a:r>
              <a:rPr lang="en-IN" sz="1800" b="1" dirty="0">
                <a:solidFill>
                  <a:schemeClr val="bg1"/>
                </a:solidFill>
              </a:rPr>
              <a:t>, </a:t>
            </a:r>
            <a:endParaRPr lang="en-IN" sz="1800" b="1" dirty="0">
              <a:solidFill>
                <a:srgbClr val="92D05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dirty="0">
                <a:solidFill>
                  <a:srgbClr val="92D050"/>
                </a:solidFill>
              </a:rPr>
              <a:t>Export Pessimism: </a:t>
            </a:r>
            <a:r>
              <a:rPr lang="en-IN" sz="1800" b="1" i="1" dirty="0">
                <a:solidFill>
                  <a:schemeClr val="bg1"/>
                </a:solidFill>
              </a:rPr>
              <a:t>Observed</a:t>
            </a:r>
            <a:r>
              <a:rPr lang="en-IN" sz="1800" dirty="0">
                <a:solidFill>
                  <a:schemeClr val="bg1"/>
                </a:solidFill>
              </a:rPr>
              <a:t> that much of the </a:t>
            </a:r>
            <a:r>
              <a:rPr lang="en-IN" sz="1800" dirty="0">
                <a:solidFill>
                  <a:srgbClr val="FF8B2A"/>
                </a:solidFill>
              </a:rPr>
              <a:t>growth of imports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rgbClr val="00B0F0"/>
                </a:solidFill>
              </a:rPr>
              <a:t>developing countries </a:t>
            </a:r>
            <a:r>
              <a:rPr lang="en-IN" sz="1800" dirty="0">
                <a:solidFill>
                  <a:schemeClr val="bg1"/>
                </a:solidFill>
              </a:rPr>
              <a:t>was </a:t>
            </a:r>
            <a:r>
              <a:rPr lang="en-IN" sz="1800" dirty="0">
                <a:solidFill>
                  <a:srgbClr val="92D050"/>
                </a:solidFill>
              </a:rPr>
              <a:t>wasteful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  <a:endParaRPr lang="en-IN" sz="1800" dirty="0">
              <a:solidFill>
                <a:srgbClr val="92D050"/>
              </a:solidFill>
            </a:endParaRPr>
          </a:p>
          <a:p>
            <a:pPr marL="0" indent="674688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consisted of </a:t>
            </a:r>
            <a:r>
              <a:rPr lang="en-IN" sz="1800" dirty="0">
                <a:solidFill>
                  <a:srgbClr val="FF8B2A"/>
                </a:solidFill>
              </a:rPr>
              <a:t>luxury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rgbClr val="FF8B2A"/>
                </a:solidFill>
              </a:rPr>
              <a:t>superfluous consumption</a:t>
            </a:r>
            <a:endParaRPr lang="en-IN" sz="1800" dirty="0">
              <a:solidFill>
                <a:schemeClr val="bg1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 err="1">
                <a:solidFill>
                  <a:srgbClr val="FFFF00"/>
                </a:solidFill>
              </a:rPr>
              <a:t>Nurske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advocated</a:t>
            </a:r>
            <a:r>
              <a:rPr lang="en-IN" sz="1800" dirty="0">
                <a:solidFill>
                  <a:schemeClr val="bg1"/>
                </a:solidFill>
              </a:rPr>
              <a:t> (instead) for </a:t>
            </a:r>
            <a:r>
              <a:rPr lang="en-IN" sz="1800" dirty="0">
                <a:solidFill>
                  <a:srgbClr val="FF8B2A"/>
                </a:solidFill>
              </a:rPr>
              <a:t>increased taxation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dirty="0">
                <a:solidFill>
                  <a:srgbClr val="92D050"/>
                </a:solidFill>
              </a:rPr>
              <a:t>commodity exporters </a:t>
            </a:r>
            <a:r>
              <a:rPr lang="en-IN" sz="1800" dirty="0">
                <a:solidFill>
                  <a:schemeClr val="bg1"/>
                </a:solidFill>
              </a:rPr>
              <a:t>and the </a:t>
            </a:r>
            <a:r>
              <a:rPr lang="en-IN" sz="1800" dirty="0">
                <a:solidFill>
                  <a:srgbClr val="FFBD54"/>
                </a:solidFill>
              </a:rPr>
              <a:t>wealthy </a:t>
            </a:r>
          </a:p>
          <a:p>
            <a:pPr marL="0" indent="720725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to finance </a:t>
            </a:r>
            <a:r>
              <a:rPr lang="en-IN" sz="1800" b="1" i="1" dirty="0">
                <a:solidFill>
                  <a:srgbClr val="92D050"/>
                </a:solidFill>
              </a:rPr>
              <a:t>state-led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industrial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C000"/>
                </a:solidFill>
              </a:rPr>
              <a:t>agriculture projects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i="1" dirty="0">
                <a:solidFill>
                  <a:schemeClr val="bg1"/>
                </a:solidFill>
              </a:rPr>
              <a:t>would diversify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FFFF00"/>
                </a:solidFill>
              </a:rPr>
              <a:t>economy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0" indent="1120775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substitute</a:t>
            </a:r>
            <a:r>
              <a:rPr lang="en-IN" sz="1800" dirty="0">
                <a:solidFill>
                  <a:schemeClr val="bg1"/>
                </a:solidFill>
              </a:rPr>
              <a:t> for </a:t>
            </a:r>
            <a:r>
              <a:rPr lang="en-IN" sz="1800" b="1" i="1" dirty="0">
                <a:solidFill>
                  <a:srgbClr val="FFFF00"/>
                </a:solidFill>
              </a:rPr>
              <a:t>imports of manufactured goods</a:t>
            </a:r>
            <a:r>
              <a:rPr lang="en-IN" sz="1800" dirty="0">
                <a:solidFill>
                  <a:schemeClr val="bg1"/>
                </a:solidFill>
              </a:rPr>
              <a:t>, and</a:t>
            </a:r>
            <a:r>
              <a:rPr lang="en-IN" sz="1800" b="1" i="1" dirty="0">
                <a:solidFill>
                  <a:schemeClr val="bg1"/>
                </a:solidFill>
              </a:rPr>
              <a:t> repress </a:t>
            </a:r>
            <a:r>
              <a:rPr lang="en-IN" sz="1800" dirty="0">
                <a:solidFill>
                  <a:schemeClr val="accent2"/>
                </a:solidFill>
              </a:rPr>
              <a:t>demand for luxury items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182563" indent="-46038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Such thinking dovetailed with </a:t>
            </a:r>
          </a:p>
          <a:p>
            <a:pPr marL="892175" indent="-287338">
              <a:lnSpc>
                <a:spcPct val="140000"/>
              </a:lnSpc>
              <a:spcBef>
                <a:spcPts val="1200"/>
              </a:spcBef>
            </a:pPr>
            <a:r>
              <a:rPr lang="en-IN" sz="1800" dirty="0">
                <a:solidFill>
                  <a:srgbClr val="FFBD54"/>
                </a:solidFill>
              </a:rPr>
              <a:t>Rosenstein- </a:t>
            </a:r>
            <a:r>
              <a:rPr lang="en-IN" sz="1800" dirty="0" err="1">
                <a:solidFill>
                  <a:srgbClr val="FFBD54"/>
                </a:solidFill>
              </a:rPr>
              <a:t>Rodan</a:t>
            </a:r>
            <a:r>
              <a:rPr lang="en-IN" sz="1800" dirty="0">
                <a:solidFill>
                  <a:srgbClr val="FFBD54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arguments for </a:t>
            </a:r>
            <a:r>
              <a:rPr lang="en-IN" sz="1800" dirty="0">
                <a:solidFill>
                  <a:srgbClr val="92D050"/>
                </a:solidFill>
              </a:rPr>
              <a:t>“big push” projects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dirty="0">
                <a:solidFill>
                  <a:srgbClr val="92D050"/>
                </a:solidFill>
              </a:rPr>
              <a:t>ripple effect</a:t>
            </a:r>
          </a:p>
          <a:p>
            <a:pPr marL="892175" indent="-287338">
              <a:lnSpc>
                <a:spcPct val="140000"/>
              </a:lnSpc>
              <a:spcBef>
                <a:spcPts val="1200"/>
              </a:spcBef>
            </a:pPr>
            <a:r>
              <a:rPr lang="en-IN" sz="1800" dirty="0">
                <a:solidFill>
                  <a:srgbClr val="FFBD54"/>
                </a:solidFill>
              </a:rPr>
              <a:t>Hirschman’s</a:t>
            </a:r>
            <a:r>
              <a:rPr lang="en-IN" sz="1800" dirty="0">
                <a:solidFill>
                  <a:schemeClr val="bg1"/>
                </a:solidFill>
              </a:rPr>
              <a:t> ideas of “</a:t>
            </a:r>
            <a:r>
              <a:rPr lang="en-IN" sz="1800" dirty="0">
                <a:solidFill>
                  <a:srgbClr val="92D050"/>
                </a:solidFill>
              </a:rPr>
              <a:t>linkages</a:t>
            </a:r>
            <a:r>
              <a:rPr lang="en-IN" sz="1800" dirty="0">
                <a:solidFill>
                  <a:schemeClr val="bg1"/>
                </a:solidFill>
              </a:rPr>
              <a:t>,” </a:t>
            </a:r>
          </a:p>
          <a:p>
            <a:pPr marL="892175" indent="-287338">
              <a:lnSpc>
                <a:spcPct val="14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rgbClr val="FFBD54"/>
                </a:solidFill>
              </a:rPr>
              <a:t>Rostow’s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rgbClr val="92D050"/>
                </a:solidFill>
              </a:rPr>
              <a:t>stage sequencing of growth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4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093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Economics: New Disciplines in Development Thinking .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Import Substitution Industrialization (ISI):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rgbClr val="92D050"/>
                </a:solidFill>
              </a:rPr>
              <a:t>Premise</a:t>
            </a:r>
            <a:r>
              <a:rPr lang="en-IN" sz="1800" b="1" dirty="0">
                <a:solidFill>
                  <a:schemeClr val="bg1"/>
                </a:solidFill>
              </a:rPr>
              <a:t>:</a:t>
            </a:r>
            <a:r>
              <a:rPr lang="en-IN" sz="1800" dirty="0">
                <a:solidFill>
                  <a:schemeClr val="bg1"/>
                </a:solidFill>
              </a:rPr>
              <a:t>  By </a:t>
            </a:r>
            <a:r>
              <a:rPr lang="en-IN" sz="1800" b="1" i="1" dirty="0">
                <a:solidFill>
                  <a:schemeClr val="bg1"/>
                </a:solidFill>
              </a:rPr>
              <a:t>protecting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b="1" i="1" dirty="0">
                <a:solidFill>
                  <a:schemeClr val="bg1"/>
                </a:solidFill>
              </a:rPr>
              <a:t>shielding</a:t>
            </a:r>
            <a:r>
              <a:rPr lang="en-IN" sz="1800" dirty="0">
                <a:solidFill>
                  <a:schemeClr val="bg1"/>
                </a:solidFill>
              </a:rPr>
              <a:t> them </a:t>
            </a:r>
            <a:r>
              <a:rPr lang="en-IN" sz="1800" dirty="0">
                <a:solidFill>
                  <a:schemeClr val="accent2"/>
                </a:solidFill>
              </a:rPr>
              <a:t>from foreign competition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0" indent="4000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local infant industries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chemeClr val="accent2"/>
                </a:solidFill>
              </a:rPr>
              <a:t>developing countries </a:t>
            </a:r>
            <a:r>
              <a:rPr lang="en-IN" sz="1800" b="1" i="1" dirty="0">
                <a:solidFill>
                  <a:schemeClr val="bg1"/>
                </a:solidFill>
              </a:rPr>
              <a:t>could grow significantly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Allowing them </a:t>
            </a: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b="1" i="1" dirty="0">
                <a:solidFill>
                  <a:schemeClr val="bg1"/>
                </a:solidFill>
              </a:rPr>
              <a:t>earn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great profits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rgbClr val="92D050"/>
                </a:solidFill>
              </a:rPr>
              <a:t>local markets </a:t>
            </a:r>
          </a:p>
          <a:p>
            <a:pPr marL="0" indent="4000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i="1" dirty="0">
                <a:solidFill>
                  <a:schemeClr val="bg1"/>
                </a:solidFill>
              </a:rPr>
              <a:t>would be later invested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new industries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FF00"/>
                </a:solidFill>
              </a:rPr>
              <a:t>technologies, </a:t>
            </a:r>
          </a:p>
          <a:p>
            <a:pPr marL="0" indent="6286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gradually creating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rgbClr val="FFFF00"/>
                </a:solidFill>
              </a:rPr>
              <a:t>more industrialized economy </a:t>
            </a:r>
          </a:p>
          <a:p>
            <a:pPr marL="0" indent="892175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with </a:t>
            </a:r>
            <a:r>
              <a:rPr lang="en-IN" sz="1800" b="1" i="1" dirty="0">
                <a:solidFill>
                  <a:srgbClr val="FFBD54"/>
                </a:solidFill>
              </a:rPr>
              <a:t>higher value-added production </a:t>
            </a:r>
            <a:r>
              <a:rPr lang="en-IN" sz="1800" dirty="0">
                <a:solidFill>
                  <a:schemeClr val="bg1"/>
                </a:solidFill>
              </a:rPr>
              <a:t>than </a:t>
            </a:r>
            <a:r>
              <a:rPr lang="en-IN" sz="1800" dirty="0">
                <a:solidFill>
                  <a:schemeClr val="accent2"/>
                </a:solidFill>
              </a:rPr>
              <a:t>one based on </a:t>
            </a:r>
            <a:r>
              <a:rPr lang="en-IN" sz="1800" b="1" i="1" dirty="0">
                <a:solidFill>
                  <a:srgbClr val="92D050"/>
                </a:solidFill>
              </a:rPr>
              <a:t>unprocessed commodities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926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Economics: New Disciplines in Development Thinking . 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7</a:t>
            </a:r>
            <a:endParaRPr lang="en-US" sz="3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182563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dirty="0">
                <a:solidFill>
                  <a:srgbClr val="92D050"/>
                </a:solidFill>
              </a:rPr>
              <a:t>Rosenstein-</a:t>
            </a:r>
            <a:r>
              <a:rPr lang="en-IN" sz="1800" b="1" dirty="0" err="1">
                <a:solidFill>
                  <a:srgbClr val="92D050"/>
                </a:solidFill>
              </a:rPr>
              <a:t>Rodan</a:t>
            </a:r>
            <a:r>
              <a:rPr lang="en-IN" sz="1800" dirty="0">
                <a:solidFill>
                  <a:schemeClr val="bg1"/>
                </a:solidFill>
              </a:rPr>
              <a:t> arguments for </a:t>
            </a:r>
            <a:r>
              <a:rPr lang="en-IN" sz="1800" b="1" i="1" dirty="0">
                <a:solidFill>
                  <a:srgbClr val="FFFF00"/>
                </a:solidFill>
              </a:rPr>
              <a:t>“big push” projects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dirty="0">
                <a:solidFill>
                  <a:srgbClr val="92D050"/>
                </a:solidFill>
              </a:rPr>
              <a:t>Hirschman</a:t>
            </a:r>
            <a:r>
              <a:rPr lang="en-IN" sz="1800" dirty="0">
                <a:solidFill>
                  <a:schemeClr val="bg1"/>
                </a:solidFill>
              </a:rPr>
              <a:t>’s ideas of “</a:t>
            </a:r>
            <a:r>
              <a:rPr lang="en-IN" sz="1800" b="1" i="1" dirty="0">
                <a:solidFill>
                  <a:srgbClr val="FFFF00"/>
                </a:solidFill>
              </a:rPr>
              <a:t>linkages</a:t>
            </a:r>
            <a:r>
              <a:rPr lang="en-IN" sz="1800" dirty="0">
                <a:solidFill>
                  <a:schemeClr val="bg1"/>
                </a:solidFill>
              </a:rPr>
              <a:t>” and </a:t>
            </a:r>
            <a:r>
              <a:rPr lang="en-IN" sz="1800" b="1" i="1" dirty="0">
                <a:solidFill>
                  <a:srgbClr val="FFFF00"/>
                </a:solidFill>
              </a:rPr>
              <a:t>state intervention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b="1" dirty="0">
                <a:solidFill>
                  <a:srgbClr val="92D050"/>
                </a:solidFill>
              </a:rPr>
              <a:t>Rostow</a:t>
            </a:r>
            <a:r>
              <a:rPr lang="en-IN" sz="1800" dirty="0">
                <a:solidFill>
                  <a:schemeClr val="bg1"/>
                </a:solidFill>
              </a:rPr>
              <a:t>’s </a:t>
            </a:r>
            <a:r>
              <a:rPr lang="en-IN" sz="1800" b="1" i="1" dirty="0">
                <a:solidFill>
                  <a:srgbClr val="FFFF00"/>
                </a:solidFill>
              </a:rPr>
              <a:t>stage sequencing of growth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dirty="0" err="1">
                <a:solidFill>
                  <a:srgbClr val="92D050"/>
                </a:solidFill>
              </a:rPr>
              <a:t>Nurske</a:t>
            </a:r>
            <a:r>
              <a:rPr lang="en-IN" sz="1800" b="1" dirty="0">
                <a:solidFill>
                  <a:srgbClr val="92D050"/>
                </a:solidFill>
              </a:rPr>
              <a:t> </a:t>
            </a:r>
            <a:r>
              <a:rPr lang="en-IN" sz="1800" b="1" dirty="0">
                <a:solidFill>
                  <a:schemeClr val="bg1"/>
                </a:solidFill>
              </a:rPr>
              <a:t>idea of </a:t>
            </a:r>
            <a:r>
              <a:rPr lang="en-IN" sz="1800" b="1" i="1" dirty="0">
                <a:solidFill>
                  <a:srgbClr val="FFFF00"/>
                </a:solidFill>
              </a:rPr>
              <a:t>heavy taxation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182563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182563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solidFill>
                  <a:srgbClr val="92D050"/>
                </a:solidFill>
              </a:rPr>
              <a:t>All</a:t>
            </a:r>
            <a:r>
              <a:rPr lang="en-IN" sz="1800" b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involved </a:t>
            </a:r>
            <a:r>
              <a:rPr lang="en-IN" sz="1800" b="1" i="1" dirty="0">
                <a:solidFill>
                  <a:srgbClr val="FFC000"/>
                </a:solidFill>
              </a:rPr>
              <a:t>departures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development economics </a:t>
            </a:r>
            <a:r>
              <a:rPr lang="en-IN" sz="1800" b="1" i="1" u="sng" dirty="0">
                <a:solidFill>
                  <a:schemeClr val="bg1"/>
                </a:solidFill>
              </a:rPr>
              <a:t>from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/>
                </a:solidFill>
              </a:rPr>
              <a:t>traditional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free-market Economics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b="1" i="1" dirty="0">
                <a:solidFill>
                  <a:srgbClr val="92D050"/>
                </a:solidFill>
              </a:rPr>
              <a:t>Liberal Economics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</a:p>
          <a:p>
            <a:pPr marL="182563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This </a:t>
            </a:r>
            <a:r>
              <a:rPr lang="en-IN" sz="1800" b="1" i="1" dirty="0">
                <a:solidFill>
                  <a:srgbClr val="FFC000"/>
                </a:solidFill>
              </a:rPr>
              <a:t>departures </a:t>
            </a:r>
            <a:r>
              <a:rPr lang="en-IN" sz="1800" dirty="0">
                <a:solidFill>
                  <a:schemeClr val="bg1"/>
                </a:solidFill>
              </a:rPr>
              <a:t>Quite common in the 1940s to 1960s, since many economists of this period </a:t>
            </a:r>
          </a:p>
          <a:p>
            <a:pPr marL="182563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did not accord </a:t>
            </a:r>
            <a:r>
              <a:rPr lang="en-IN" sz="1800" b="1" i="1" dirty="0">
                <a:solidFill>
                  <a:srgbClr val="FFFF00"/>
                </a:solidFill>
              </a:rPr>
              <a:t>international trade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dirty="0">
                <a:solidFill>
                  <a:srgbClr val="FFC000"/>
                </a:solidFill>
              </a:rPr>
              <a:t>significant role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rgbClr val="92D050"/>
                </a:solidFill>
              </a:rPr>
              <a:t>strategies for development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182563" indent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Their recent experience had been formed by </a:t>
            </a:r>
          </a:p>
          <a:p>
            <a:pPr marL="182563" indent="263525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2"/>
                </a:solidFill>
              </a:rPr>
              <a:t>Great Depression</a:t>
            </a:r>
            <a:r>
              <a:rPr lang="en-IN" sz="1800" dirty="0">
                <a:solidFill>
                  <a:schemeClr val="bg1"/>
                </a:solidFill>
              </a:rPr>
              <a:t>, with its fall in international trade flows, </a:t>
            </a:r>
          </a:p>
          <a:p>
            <a:pPr marL="182563" indent="263525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2"/>
                </a:solidFill>
              </a:rPr>
              <a:t>Second World War, </a:t>
            </a:r>
            <a:r>
              <a:rPr lang="en-IN" sz="1800" dirty="0">
                <a:solidFill>
                  <a:schemeClr val="bg1"/>
                </a:solidFill>
              </a:rPr>
              <a:t>when </a:t>
            </a:r>
            <a:r>
              <a:rPr lang="en-IN" sz="1800" b="1" i="1" dirty="0">
                <a:solidFill>
                  <a:srgbClr val="FFFF00"/>
                </a:solidFill>
              </a:rPr>
              <a:t>international trade </a:t>
            </a:r>
            <a:r>
              <a:rPr lang="en-IN" sz="1800" dirty="0">
                <a:solidFill>
                  <a:schemeClr val="bg1"/>
                </a:solidFill>
              </a:rPr>
              <a:t>had pretty much </a:t>
            </a:r>
            <a:r>
              <a:rPr lang="en-IN" sz="1800" b="1" i="1" dirty="0">
                <a:solidFill>
                  <a:schemeClr val="bg1"/>
                </a:solidFill>
              </a:rPr>
              <a:t>stopped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182563" indent="263525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and the early </a:t>
            </a:r>
            <a:r>
              <a:rPr lang="en-IN" sz="1800" dirty="0">
                <a:solidFill>
                  <a:schemeClr val="accent2"/>
                </a:solidFill>
              </a:rPr>
              <a:t>post-war period</a:t>
            </a:r>
            <a:r>
              <a:rPr lang="en-IN" sz="1800" dirty="0">
                <a:solidFill>
                  <a:schemeClr val="bg1"/>
                </a:solidFill>
              </a:rPr>
              <a:t>, when </a:t>
            </a:r>
            <a:r>
              <a:rPr lang="en-IN" sz="1800" b="1" i="1" dirty="0">
                <a:solidFill>
                  <a:srgbClr val="FFFF00"/>
                </a:solidFill>
              </a:rPr>
              <a:t>international trade </a:t>
            </a:r>
            <a:r>
              <a:rPr lang="en-IN" sz="1800" dirty="0">
                <a:solidFill>
                  <a:schemeClr val="bg1"/>
                </a:solidFill>
              </a:rPr>
              <a:t>remained </a:t>
            </a:r>
            <a:r>
              <a:rPr lang="en-IN" sz="1800" b="1" i="1" dirty="0">
                <a:solidFill>
                  <a:schemeClr val="bg1"/>
                </a:solidFill>
              </a:rPr>
              <a:t>heavily regulated </a:t>
            </a:r>
          </a:p>
          <a:p>
            <a:pPr marL="182563" indent="1419225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while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00B050"/>
                </a:solidFill>
              </a:rPr>
              <a:t>Marshall Plan </a:t>
            </a:r>
            <a:r>
              <a:rPr lang="en-IN" sz="1800" dirty="0">
                <a:solidFill>
                  <a:schemeClr val="bg1"/>
                </a:solidFill>
              </a:rPr>
              <a:t>worked as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State-State Collaboration </a:t>
            </a:r>
            <a:r>
              <a:rPr lang="en-IN" sz="1800" b="1" i="1" dirty="0">
                <a:solidFill>
                  <a:schemeClr val="bg1"/>
                </a:solidFill>
              </a:rPr>
              <a:t>for </a:t>
            </a:r>
            <a:r>
              <a:rPr lang="en-IN" sz="1800" b="1" i="1" dirty="0">
                <a:solidFill>
                  <a:srgbClr val="FF8B2A"/>
                </a:solidFill>
              </a:rPr>
              <a:t>Reconstruction of Europe 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9056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584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Main Approaches to Development: 1950s Onwards . . . 1 </a:t>
            </a:r>
            <a:endParaRPr lang="en-IN" sz="3200" dirty="0">
              <a:solidFill>
                <a:schemeClr val="accent6">
                  <a:lumMod val="50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D8B7CE-5C6D-3A97-D68F-EE46C7B6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65" y="1054100"/>
            <a:ext cx="9550611" cy="56877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15B562-4C4A-B539-B28C-7D6ADF7AAB62}"/>
              </a:ext>
            </a:extLst>
          </p:cNvPr>
          <p:cNvCxnSpPr>
            <a:cxnSpLocks/>
          </p:cNvCxnSpPr>
          <p:nvPr/>
        </p:nvCxnSpPr>
        <p:spPr>
          <a:xfrm>
            <a:off x="3006436" y="2024009"/>
            <a:ext cx="2327564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6BA245-81CA-AA65-EDC5-9F1379833FE5}"/>
              </a:ext>
            </a:extLst>
          </p:cNvPr>
          <p:cNvCxnSpPr>
            <a:cxnSpLocks/>
          </p:cNvCxnSpPr>
          <p:nvPr/>
        </p:nvCxnSpPr>
        <p:spPr>
          <a:xfrm>
            <a:off x="2978721" y="3367914"/>
            <a:ext cx="2327564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E6849E-1EE4-8B68-0993-EFEE88E5A389}"/>
              </a:ext>
            </a:extLst>
          </p:cNvPr>
          <p:cNvCxnSpPr>
            <a:cxnSpLocks/>
          </p:cNvCxnSpPr>
          <p:nvPr/>
        </p:nvCxnSpPr>
        <p:spPr>
          <a:xfrm>
            <a:off x="2992577" y="3714262"/>
            <a:ext cx="2189023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514CD3-A199-3934-715B-E38FD06E4EDD}"/>
              </a:ext>
            </a:extLst>
          </p:cNvPr>
          <p:cNvCxnSpPr>
            <a:cxnSpLocks/>
          </p:cNvCxnSpPr>
          <p:nvPr/>
        </p:nvCxnSpPr>
        <p:spPr>
          <a:xfrm>
            <a:off x="3047991" y="4725666"/>
            <a:ext cx="243840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ADA82A-CCD2-0199-26FC-80029781D891}"/>
              </a:ext>
            </a:extLst>
          </p:cNvPr>
          <p:cNvCxnSpPr>
            <a:cxnSpLocks/>
          </p:cNvCxnSpPr>
          <p:nvPr/>
        </p:nvCxnSpPr>
        <p:spPr>
          <a:xfrm>
            <a:off x="3020277" y="5390687"/>
            <a:ext cx="2438409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0CBAD5-3E82-8CA1-C505-08552C1CBEE6}"/>
              </a:ext>
            </a:extLst>
          </p:cNvPr>
          <p:cNvCxnSpPr>
            <a:cxnSpLocks/>
          </p:cNvCxnSpPr>
          <p:nvPr/>
        </p:nvCxnSpPr>
        <p:spPr>
          <a:xfrm>
            <a:off x="3047986" y="6402069"/>
            <a:ext cx="2535396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569626-AE62-930A-5585-8E603686B883}"/>
                  </a:ext>
                </a:extLst>
              </p14:cNvPr>
              <p14:cNvContentPartPr/>
              <p14:nvPr/>
            </p14:nvContentPartPr>
            <p14:xfrm>
              <a:off x="3057061" y="2368928"/>
              <a:ext cx="2126520" cy="3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569626-AE62-930A-5585-8E603686B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941" y="2362808"/>
                <a:ext cx="2138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88F846-D11D-530D-2E3A-20B87BFEA4DC}"/>
                  </a:ext>
                </a:extLst>
              </p14:cNvPr>
              <p14:cNvContentPartPr/>
              <p14:nvPr/>
            </p14:nvContentPartPr>
            <p14:xfrm>
              <a:off x="5812501" y="277140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88F846-D11D-530D-2E3A-20B87BFEA4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6381" y="276528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99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" y="1700443"/>
            <a:ext cx="3704184" cy="174039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Main Approaches to Development: 1950s Onwards . . . 2 </a:t>
            </a:r>
            <a:endParaRPr lang="en-IN" sz="3200" dirty="0">
              <a:solidFill>
                <a:schemeClr val="accent6">
                  <a:lumMod val="50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26197-E4F5-870C-3DD0-CD05E1933E71}"/>
              </a:ext>
            </a:extLst>
          </p:cNvPr>
          <p:cNvGrpSpPr/>
          <p:nvPr/>
        </p:nvGrpSpPr>
        <p:grpSpPr>
          <a:xfrm>
            <a:off x="3782291" y="-23129"/>
            <a:ext cx="7890636" cy="6872509"/>
            <a:chOff x="1720272" y="1140733"/>
            <a:chExt cx="7975600" cy="64492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4C20A5-68D6-7261-B38A-CD045D93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0272" y="1140733"/>
              <a:ext cx="7975600" cy="533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973451-F90D-F566-9CD9-199FF2A69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272" y="1646423"/>
              <a:ext cx="7975600" cy="5943600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A7B71-E29E-1AD8-98FD-58D8016C97A1}"/>
              </a:ext>
            </a:extLst>
          </p:cNvPr>
          <p:cNvCxnSpPr>
            <a:cxnSpLocks/>
          </p:cNvCxnSpPr>
          <p:nvPr/>
        </p:nvCxnSpPr>
        <p:spPr>
          <a:xfrm>
            <a:off x="5652650" y="832516"/>
            <a:ext cx="120535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2B9A-A2A0-DC1C-4FD3-CAF99EA94AFE}"/>
              </a:ext>
            </a:extLst>
          </p:cNvPr>
          <p:cNvCxnSpPr>
            <a:cxnSpLocks/>
          </p:cNvCxnSpPr>
          <p:nvPr/>
        </p:nvCxnSpPr>
        <p:spPr>
          <a:xfrm>
            <a:off x="5638795" y="3525208"/>
            <a:ext cx="120535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9C673C-EE51-47B9-6403-D8F3AC085579}"/>
              </a:ext>
            </a:extLst>
          </p:cNvPr>
          <p:cNvCxnSpPr>
            <a:cxnSpLocks/>
          </p:cNvCxnSpPr>
          <p:nvPr/>
        </p:nvCxnSpPr>
        <p:spPr>
          <a:xfrm>
            <a:off x="5652650" y="5626189"/>
            <a:ext cx="120535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3562D5-CF6E-5D25-054F-6F41F094E972}"/>
              </a:ext>
            </a:extLst>
          </p:cNvPr>
          <p:cNvCxnSpPr>
            <a:cxnSpLocks/>
          </p:cNvCxnSpPr>
          <p:nvPr/>
        </p:nvCxnSpPr>
        <p:spPr>
          <a:xfrm>
            <a:off x="5652650" y="2924552"/>
            <a:ext cx="211975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5BF332-847A-1798-6859-BABDC20E71F0}"/>
              </a:ext>
            </a:extLst>
          </p:cNvPr>
          <p:cNvCxnSpPr>
            <a:cxnSpLocks/>
          </p:cNvCxnSpPr>
          <p:nvPr/>
        </p:nvCxnSpPr>
        <p:spPr>
          <a:xfrm>
            <a:off x="5666500" y="2037860"/>
            <a:ext cx="211975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913799-21F0-6451-26E1-096533ACB391}"/>
              </a:ext>
            </a:extLst>
          </p:cNvPr>
          <p:cNvCxnSpPr>
            <a:cxnSpLocks/>
          </p:cNvCxnSpPr>
          <p:nvPr/>
        </p:nvCxnSpPr>
        <p:spPr>
          <a:xfrm>
            <a:off x="5666498" y="4725645"/>
            <a:ext cx="211975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E421D0-79D4-1503-9D23-73AB468DF86D}"/>
              </a:ext>
            </a:extLst>
          </p:cNvPr>
          <p:cNvCxnSpPr>
            <a:cxnSpLocks/>
          </p:cNvCxnSpPr>
          <p:nvPr/>
        </p:nvCxnSpPr>
        <p:spPr>
          <a:xfrm>
            <a:off x="5652642" y="5030445"/>
            <a:ext cx="211975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19FB4-E9DA-23E3-45EA-7CBBF77D5D7D}"/>
              </a:ext>
            </a:extLst>
          </p:cNvPr>
          <p:cNvCxnSpPr>
            <a:cxnSpLocks/>
          </p:cNvCxnSpPr>
          <p:nvPr/>
        </p:nvCxnSpPr>
        <p:spPr>
          <a:xfrm>
            <a:off x="5680357" y="6526741"/>
            <a:ext cx="1427025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D6A414-DFFE-8984-6EA3-47AC24F120C2}"/>
              </a:ext>
            </a:extLst>
          </p:cNvPr>
          <p:cNvCxnSpPr>
            <a:cxnSpLocks/>
          </p:cNvCxnSpPr>
          <p:nvPr/>
        </p:nvCxnSpPr>
        <p:spPr>
          <a:xfrm>
            <a:off x="5666495" y="6221932"/>
            <a:ext cx="211975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FFF9B3-8AFA-4CE0-692D-9D9F3954B142}"/>
              </a:ext>
            </a:extLst>
          </p:cNvPr>
          <p:cNvCxnSpPr>
            <a:cxnSpLocks/>
          </p:cNvCxnSpPr>
          <p:nvPr/>
        </p:nvCxnSpPr>
        <p:spPr>
          <a:xfrm>
            <a:off x="5638784" y="6803834"/>
            <a:ext cx="2133608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9E77A2-553C-CEDB-DD42-8BC8E783556B}"/>
                  </a:ext>
                </a:extLst>
              </p14:cNvPr>
              <p14:cNvContentPartPr/>
              <p14:nvPr/>
            </p14:nvContentPartPr>
            <p14:xfrm>
              <a:off x="5691541" y="1461368"/>
              <a:ext cx="1964880" cy="2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9E77A2-553C-CEDB-DD42-8BC8E78355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5421" y="1455248"/>
                <a:ext cx="1977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BAC1B2-4CE8-A509-9416-341F415604A6}"/>
                  </a:ext>
                </a:extLst>
              </p14:cNvPr>
              <p14:cNvContentPartPr/>
              <p14:nvPr/>
            </p14:nvContentPartPr>
            <p14:xfrm>
              <a:off x="5702341" y="3853208"/>
              <a:ext cx="1483560" cy="9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BAC1B2-4CE8-A509-9416-341F41560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6221" y="3847088"/>
                <a:ext cx="149580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04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Early Thinking about ‘Development’: Keynes and Rostow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46916"/>
            <a:ext cx="11646327" cy="5887568"/>
          </a:xfrm>
        </p:spPr>
        <p:txBody>
          <a:bodyPr>
            <a:normAutofit/>
          </a:bodyPr>
          <a:lstStyle/>
          <a:p>
            <a:pPr marL="13652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W W. Rostow </a:t>
            </a:r>
            <a:r>
              <a:rPr lang="en-IN" sz="1800" dirty="0">
                <a:solidFill>
                  <a:schemeClr val="bg1"/>
                </a:solidFill>
              </a:rPr>
              <a:t>(1950s):</a:t>
            </a:r>
            <a:endParaRPr lang="en-IN" sz="1800" b="1" i="1" dirty="0">
              <a:solidFill>
                <a:schemeClr val="accent2"/>
              </a:solidFill>
            </a:endParaRPr>
          </a:p>
          <a:p>
            <a:pPr marL="13652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Addressed </a:t>
            </a:r>
            <a:r>
              <a:rPr lang="en-IN" sz="1800" dirty="0">
                <a:solidFill>
                  <a:schemeClr val="accent2"/>
                </a:solidFill>
              </a:rPr>
              <a:t>concerns of US elites </a:t>
            </a:r>
            <a:r>
              <a:rPr lang="en-IN" sz="1800" dirty="0">
                <a:solidFill>
                  <a:schemeClr val="bg1"/>
                </a:solidFill>
              </a:rPr>
              <a:t>during </a:t>
            </a:r>
            <a:r>
              <a:rPr lang="en-IN" sz="1800" b="1" i="1" dirty="0">
                <a:solidFill>
                  <a:schemeClr val="bg1"/>
                </a:solidFill>
              </a:rPr>
              <a:t>Cold War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</a:p>
          <a:p>
            <a:pPr marL="136525" indent="1465263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Concern: whether </a:t>
            </a:r>
            <a:r>
              <a:rPr lang="en-IN" sz="1800" b="1" i="1" dirty="0">
                <a:solidFill>
                  <a:schemeClr val="accent2"/>
                </a:solidFill>
              </a:rPr>
              <a:t>newly independent countries </a:t>
            </a:r>
            <a:r>
              <a:rPr lang="en-IN" sz="1800" dirty="0">
                <a:solidFill>
                  <a:schemeClr val="bg1"/>
                </a:solidFill>
              </a:rPr>
              <a:t>in the Global South will side with USSR. </a:t>
            </a:r>
            <a:endParaRPr lang="en-IN" sz="1800" b="1" dirty="0">
              <a:solidFill>
                <a:schemeClr val="bg1"/>
              </a:solidFill>
            </a:endParaRPr>
          </a:p>
          <a:p>
            <a:pPr marL="13652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Rostow</a:t>
            </a:r>
            <a:r>
              <a:rPr lang="en-IN" sz="1800" dirty="0">
                <a:solidFill>
                  <a:srgbClr val="FFFF00"/>
                </a:solidFill>
              </a:rPr>
              <a:t> proposal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92D050"/>
                </a:solidFill>
              </a:rPr>
              <a:t>US aid </a:t>
            </a: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b="1" i="1" dirty="0">
                <a:solidFill>
                  <a:schemeClr val="accent2"/>
                </a:solidFill>
              </a:rPr>
              <a:t>developing countries </a:t>
            </a:r>
            <a:r>
              <a:rPr lang="en-IN" sz="1800" b="1" i="1" dirty="0">
                <a:solidFill>
                  <a:schemeClr val="bg1"/>
                </a:solidFill>
              </a:rPr>
              <a:t>could help </a:t>
            </a:r>
            <a:r>
              <a:rPr lang="en-IN" sz="1800" b="1" i="1" dirty="0">
                <a:solidFill>
                  <a:schemeClr val="accent2"/>
                </a:solidFill>
              </a:rPr>
              <a:t>newly independent countries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</a:p>
          <a:p>
            <a:pPr marL="536575" indent="-90488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i="1" dirty="0">
                <a:solidFill>
                  <a:schemeClr val="bg1"/>
                </a:solidFill>
              </a:rPr>
              <a:t>to move rapidly </a:t>
            </a:r>
            <a:r>
              <a:rPr lang="en-IN" sz="1800" dirty="0">
                <a:solidFill>
                  <a:schemeClr val="bg1"/>
                </a:solidFill>
              </a:rPr>
              <a:t>through the </a:t>
            </a:r>
            <a:r>
              <a:rPr lang="en-IN" sz="1800" b="1" i="1" u="sng" dirty="0">
                <a:solidFill>
                  <a:srgbClr val="FFFF00"/>
                </a:solidFill>
              </a:rPr>
              <a:t>stages of economic development </a:t>
            </a:r>
          </a:p>
          <a:p>
            <a:pPr marL="846138" indent="-92075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i="1" dirty="0">
                <a:solidFill>
                  <a:schemeClr val="bg1"/>
                </a:solidFill>
              </a:rPr>
              <a:t>while keeping </a:t>
            </a:r>
            <a:r>
              <a:rPr lang="en-IN" sz="1800" dirty="0">
                <a:solidFill>
                  <a:schemeClr val="accent2"/>
                </a:solidFill>
              </a:rPr>
              <a:t>them</a:t>
            </a:r>
            <a:r>
              <a:rPr lang="en-IN" sz="1800" dirty="0">
                <a:solidFill>
                  <a:schemeClr val="bg1"/>
                </a:solidFill>
              </a:rPr>
              <a:t> in the </a:t>
            </a:r>
            <a:r>
              <a:rPr lang="en-IN" sz="1800" b="1" i="1" dirty="0">
                <a:solidFill>
                  <a:schemeClr val="accent2"/>
                </a:solidFill>
              </a:rPr>
              <a:t>capitalist/Western sphere of influence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IN" sz="1800" b="1" dirty="0">
                <a:solidFill>
                  <a:srgbClr val="FFFF00"/>
                </a:solidFill>
              </a:rPr>
              <a:t>Rostow </a:t>
            </a:r>
            <a:r>
              <a:rPr lang="en-IN" sz="1800" b="1" i="1" dirty="0">
                <a:solidFill>
                  <a:schemeClr val="bg1"/>
                </a:solidFill>
              </a:rPr>
              <a:t>postulated</a:t>
            </a:r>
            <a:r>
              <a:rPr lang="en-IN" sz="1800" dirty="0">
                <a:solidFill>
                  <a:schemeClr val="bg1"/>
                </a:solidFill>
              </a:rPr>
              <a:t> that economic development as done in Western industrialized countries </a:t>
            </a:r>
          </a:p>
          <a:p>
            <a:pPr marL="582613" indent="-217488">
              <a:lnSpc>
                <a:spcPct val="120000"/>
              </a:lnSpc>
            </a:pPr>
            <a:r>
              <a:rPr lang="en-IN" sz="1800" b="1" i="1" dirty="0">
                <a:solidFill>
                  <a:schemeClr val="bg1"/>
                </a:solidFill>
              </a:rPr>
              <a:t>could be replicated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developing world </a:t>
            </a:r>
            <a:r>
              <a:rPr lang="en-IN" sz="1800" b="1" i="1" dirty="0">
                <a:solidFill>
                  <a:schemeClr val="bg1"/>
                </a:solidFill>
              </a:rPr>
              <a:t>by applying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rgbClr val="FFFF00"/>
                </a:solidFill>
              </a:rPr>
              <a:t>five-stage model </a:t>
            </a:r>
            <a:r>
              <a:rPr lang="en-IN" sz="1800" dirty="0">
                <a:solidFill>
                  <a:schemeClr val="bg1"/>
                </a:solidFill>
              </a:rPr>
              <a:t>(Representative of </a:t>
            </a:r>
            <a:r>
              <a:rPr lang="en-IN" sz="1800" b="1" i="1" dirty="0">
                <a:solidFill>
                  <a:srgbClr val="FF8B2A"/>
                </a:solidFill>
              </a:rPr>
              <a:t>modernization theory</a:t>
            </a:r>
            <a:r>
              <a:rPr lang="en-IN" sz="1800" dirty="0">
                <a:solidFill>
                  <a:schemeClr val="bg1"/>
                </a:solidFill>
              </a:rPr>
              <a:t>). </a:t>
            </a:r>
          </a:p>
          <a:p>
            <a:pPr marL="136525" indent="-92075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dirty="0">
              <a:solidFill>
                <a:schemeClr val="bg1"/>
              </a:solidFill>
            </a:endParaRPr>
          </a:p>
          <a:p>
            <a:pPr marL="136525" indent="-92075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b="1" dirty="0">
                <a:solidFill>
                  <a:schemeClr val="bg1"/>
                </a:solidFill>
              </a:rPr>
              <a:t>Rostow’s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theory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/>
                </a:solidFill>
              </a:rPr>
              <a:t>advice</a:t>
            </a:r>
            <a:r>
              <a:rPr lang="en-IN" sz="1800" dirty="0">
                <a:solidFill>
                  <a:schemeClr val="bg1"/>
                </a:solidFill>
              </a:rPr>
              <a:t> was </a:t>
            </a:r>
            <a:r>
              <a:rPr lang="en-IN" sz="1800" b="1" i="1" dirty="0">
                <a:solidFill>
                  <a:schemeClr val="bg1"/>
                </a:solidFill>
              </a:rPr>
              <a:t>followed by </a:t>
            </a:r>
            <a:r>
              <a:rPr lang="en-IN" sz="1800" dirty="0">
                <a:solidFill>
                  <a:schemeClr val="accent2"/>
                </a:solidFill>
              </a:rPr>
              <a:t>US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/>
                </a:solidFill>
              </a:rPr>
              <a:t>Western European governments </a:t>
            </a:r>
            <a:r>
              <a:rPr lang="en-IN" sz="1800" dirty="0">
                <a:solidFill>
                  <a:schemeClr val="bg1"/>
                </a:solidFill>
              </a:rPr>
              <a:t>in providing </a:t>
            </a:r>
            <a:r>
              <a:rPr lang="en-IN" sz="1800" b="1" i="1" dirty="0">
                <a:solidFill>
                  <a:srgbClr val="92D050"/>
                </a:solidFill>
              </a:rPr>
              <a:t>Development Aid </a:t>
            </a:r>
            <a:r>
              <a:rPr lang="en-IN" sz="1800" dirty="0">
                <a:solidFill>
                  <a:srgbClr val="92D050"/>
                </a:solidFill>
              </a:rPr>
              <a:t> </a:t>
            </a:r>
          </a:p>
          <a:p>
            <a:pPr marL="674688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2100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Early Thinking about ‘Development’: Rostow’s Model . 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55533"/>
            <a:ext cx="11646327" cy="58789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800" b="1" dirty="0">
                <a:solidFill>
                  <a:srgbClr val="FFFF00"/>
                </a:solidFill>
              </a:rPr>
              <a:t>W. W. Rostow </a:t>
            </a:r>
            <a:r>
              <a:rPr lang="en-IN" sz="1800" b="1" i="1" dirty="0">
                <a:solidFill>
                  <a:schemeClr val="bg1"/>
                </a:solidFill>
              </a:rPr>
              <a:t>postulated</a:t>
            </a:r>
            <a:r>
              <a:rPr lang="en-IN" sz="1800" dirty="0">
                <a:solidFill>
                  <a:schemeClr val="bg1"/>
                </a:solidFill>
              </a:rPr>
              <a:t> that economic development as done in Western industrialized countries </a:t>
            </a:r>
          </a:p>
          <a:p>
            <a:pPr marL="582613" indent="-217488">
              <a:lnSpc>
                <a:spcPct val="120000"/>
              </a:lnSpc>
            </a:pPr>
            <a:r>
              <a:rPr lang="en-IN" sz="1800" b="1" i="1" dirty="0">
                <a:solidFill>
                  <a:schemeClr val="bg1"/>
                </a:solidFill>
              </a:rPr>
              <a:t>could be replicated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developing world </a:t>
            </a:r>
            <a:r>
              <a:rPr lang="en-IN" sz="1800" b="1" i="1" dirty="0">
                <a:solidFill>
                  <a:schemeClr val="bg1"/>
                </a:solidFill>
              </a:rPr>
              <a:t>by applying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rgbClr val="FFFF00"/>
                </a:solidFill>
              </a:rPr>
              <a:t>five-stage model </a:t>
            </a:r>
            <a:r>
              <a:rPr lang="en-IN" sz="1800" dirty="0">
                <a:solidFill>
                  <a:schemeClr val="bg1"/>
                </a:solidFill>
              </a:rPr>
              <a:t>(Representative of </a:t>
            </a:r>
            <a:r>
              <a:rPr lang="en-IN" sz="1800" b="1" i="1" dirty="0">
                <a:solidFill>
                  <a:srgbClr val="FF8B2A"/>
                </a:solidFill>
              </a:rPr>
              <a:t>modernization theory</a:t>
            </a:r>
            <a:r>
              <a:rPr lang="en-IN" sz="1800" dirty="0">
                <a:solidFill>
                  <a:schemeClr val="bg1"/>
                </a:solidFill>
              </a:rPr>
              <a:t>). 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800" b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rgbClr val="FFFF00"/>
                </a:solidFill>
              </a:rPr>
              <a:t>Rostow’s</a:t>
            </a:r>
            <a:r>
              <a:rPr lang="en-IN" sz="1800" b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8B2A"/>
                </a:solidFill>
              </a:rPr>
              <a:t>Five-Stage Model of Development</a:t>
            </a:r>
            <a:endParaRPr lang="en-IN" sz="1800" dirty="0">
              <a:solidFill>
                <a:srgbClr val="FF8B2A"/>
              </a:solidFill>
            </a:endParaRPr>
          </a:p>
          <a:p>
            <a:pPr marL="514350" indent="-331788">
              <a:lnSpc>
                <a:spcPct val="120000"/>
              </a:lnSpc>
              <a:buFont typeface="+mj-lt"/>
              <a:buAutoNum type="arabicPeriod"/>
            </a:pPr>
            <a:r>
              <a:rPr lang="en-IN" sz="1800" b="1" i="1" dirty="0">
                <a:solidFill>
                  <a:schemeClr val="accent2"/>
                </a:solidFill>
              </a:rPr>
              <a:t>Initial Stage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Traditional State </a:t>
            </a:r>
            <a:r>
              <a:rPr lang="en-IN" sz="1800" dirty="0">
                <a:solidFill>
                  <a:schemeClr val="bg1"/>
                </a:solidFill>
              </a:rPr>
              <a:t>of</a:t>
            </a:r>
            <a:r>
              <a:rPr lang="en-IN" sz="1800" b="1" i="1" dirty="0">
                <a:solidFill>
                  <a:srgbClr val="FFFF00"/>
                </a:solidFill>
              </a:rPr>
              <a:t> economy, </a:t>
            </a:r>
            <a:r>
              <a:rPr lang="en-IN" sz="1800" b="1" i="1" dirty="0">
                <a:solidFill>
                  <a:srgbClr val="FFBD54"/>
                </a:solidFill>
              </a:rPr>
              <a:t>politics</a:t>
            </a:r>
            <a:r>
              <a:rPr lang="en-IN" sz="1800" b="1" i="1" dirty="0">
                <a:solidFill>
                  <a:srgbClr val="FFFF00"/>
                </a:solidFill>
              </a:rPr>
              <a:t>,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8B2A"/>
                </a:solidFill>
              </a:rPr>
              <a:t>culture</a:t>
            </a:r>
          </a:p>
          <a:p>
            <a:pPr marL="468312" indent="-285750">
              <a:lnSpc>
                <a:spcPct val="120000"/>
              </a:lnSpc>
            </a:pPr>
            <a:r>
              <a:rPr lang="en-IN" sz="1800" b="1" i="1" dirty="0">
                <a:solidFill>
                  <a:srgbClr val="FFFF00"/>
                </a:solidFill>
              </a:rPr>
              <a:t>Economic: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/>
                </a:solidFill>
              </a:rPr>
              <a:t>Developing societies </a:t>
            </a:r>
            <a:r>
              <a:rPr lang="en-IN" sz="1800" dirty="0">
                <a:solidFill>
                  <a:schemeClr val="bg1"/>
                </a:solidFill>
              </a:rPr>
              <a:t>mostly </a:t>
            </a:r>
            <a:r>
              <a:rPr lang="en-IN" sz="1800" b="1" i="1" dirty="0">
                <a:solidFill>
                  <a:srgbClr val="FFFF00"/>
                </a:solidFill>
              </a:rPr>
              <a:t>agricultural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i="1" dirty="0">
                <a:solidFill>
                  <a:schemeClr val="bg1"/>
                </a:solidFill>
              </a:rPr>
              <a:t>focused on </a:t>
            </a:r>
            <a:r>
              <a:rPr lang="en-IN" sz="1800" b="1" i="1" dirty="0">
                <a:solidFill>
                  <a:srgbClr val="FFFF00"/>
                </a:solidFill>
              </a:rPr>
              <a:t>subsistence </a:t>
            </a:r>
            <a:r>
              <a:rPr lang="en-IN" sz="1800" b="1" i="1" dirty="0">
                <a:solidFill>
                  <a:schemeClr val="bg1"/>
                </a:solidFill>
              </a:rPr>
              <a:t>(</a:t>
            </a:r>
            <a:r>
              <a:rPr lang="en-IN" sz="1800" dirty="0">
                <a:solidFill>
                  <a:schemeClr val="accent2"/>
                </a:solidFill>
              </a:rPr>
              <a:t>no surplus</a:t>
            </a:r>
            <a:r>
              <a:rPr lang="en-IN" sz="1800" b="1" i="1" dirty="0">
                <a:solidFill>
                  <a:schemeClr val="bg1"/>
                </a:solidFill>
              </a:rPr>
              <a:t>)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180975" indent="711200">
              <a:lnSpc>
                <a:spcPct val="120000"/>
              </a:lnSpc>
              <a:buNone/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employing</a:t>
            </a:r>
            <a:r>
              <a:rPr lang="en-IN" sz="1800" dirty="0">
                <a:solidFill>
                  <a:schemeClr val="bg1"/>
                </a:solidFill>
              </a:rPr>
              <a:t> their </a:t>
            </a:r>
            <a:r>
              <a:rPr lang="en-IN" sz="1800" b="1" i="1" dirty="0">
                <a:solidFill>
                  <a:srgbClr val="FFFF00"/>
                </a:solidFill>
              </a:rPr>
              <a:t>economic surpluses </a:t>
            </a: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dirty="0">
                <a:solidFill>
                  <a:schemeClr val="accent2"/>
                </a:solidFill>
              </a:rPr>
              <a:t>military or religious goals </a:t>
            </a:r>
            <a:r>
              <a:rPr lang="en-IN" sz="1800" dirty="0">
                <a:solidFill>
                  <a:schemeClr val="bg1"/>
                </a:solidFill>
              </a:rPr>
              <a:t>rather than for </a:t>
            </a:r>
            <a:r>
              <a:rPr lang="en-IN" sz="1800" b="1" i="1" dirty="0">
                <a:solidFill>
                  <a:srgbClr val="FFFF00"/>
                </a:solidFill>
              </a:rPr>
              <a:t>economic improvement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466725" indent="-285750">
              <a:lnSpc>
                <a:spcPct val="120000"/>
              </a:lnSpc>
            </a:pP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Political: </a:t>
            </a:r>
            <a:r>
              <a:rPr lang="en-IN" sz="1800" dirty="0">
                <a:solidFill>
                  <a:schemeClr val="bg1"/>
                </a:solidFill>
              </a:rPr>
              <a:t>Though liberated from colonial masters, native </a:t>
            </a:r>
            <a:r>
              <a:rPr lang="en-IN" sz="1800" b="1" i="1" dirty="0">
                <a:solidFill>
                  <a:srgbClr val="FFBD54"/>
                </a:solidFill>
              </a:rPr>
              <a:t>Feudal interest groups </a:t>
            </a:r>
            <a:r>
              <a:rPr lang="en-IN" sz="1800" dirty="0">
                <a:solidFill>
                  <a:schemeClr val="bg1"/>
                </a:solidFill>
              </a:rPr>
              <a:t>have strong political control</a:t>
            </a:r>
          </a:p>
          <a:p>
            <a:pPr marL="800100" indent="-285750">
              <a:lnSpc>
                <a:spcPct val="120000"/>
              </a:lnSpc>
            </a:pPr>
            <a:r>
              <a:rPr lang="en-IN" sz="1800" b="1" i="1" dirty="0">
                <a:solidFill>
                  <a:srgbClr val="FFBD54"/>
                </a:solidFill>
              </a:rPr>
              <a:t>Feudal interest groups </a:t>
            </a:r>
            <a:r>
              <a:rPr lang="en-IN" sz="1800" dirty="0">
                <a:solidFill>
                  <a:schemeClr val="bg1"/>
                </a:solidFill>
              </a:rPr>
              <a:t>thriving on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agricultural rent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b="1" i="1" u="sng" dirty="0">
                <a:solidFill>
                  <a:schemeClr val="bg1"/>
                </a:solidFill>
              </a:rPr>
              <a:t> not </a:t>
            </a:r>
            <a:r>
              <a:rPr lang="en-IN" sz="1800" dirty="0">
                <a:solidFill>
                  <a:schemeClr val="bg1"/>
                </a:solidFill>
              </a:rPr>
              <a:t>interested in development of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industries</a:t>
            </a:r>
            <a:r>
              <a:rPr lang="en-IN" sz="1800" dirty="0">
                <a:solidFill>
                  <a:schemeClr val="bg1"/>
                </a:solidFill>
              </a:rPr>
              <a:t> or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markets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IN" sz="1800" b="1" i="1" dirty="0">
                <a:solidFill>
                  <a:srgbClr val="92D050"/>
                </a:solidFill>
              </a:rPr>
              <a:t>Socio-Cultural</a:t>
            </a:r>
            <a:r>
              <a:rPr lang="en-IN" sz="1800" b="1" i="1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rgbClr val="FF8B2A"/>
                </a:solidFill>
              </a:rPr>
              <a:t>Social norms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rgbClr val="FF8B2A"/>
                </a:solidFill>
              </a:rPr>
              <a:t>cultural practices </a:t>
            </a:r>
            <a:r>
              <a:rPr lang="en-IN" sz="1800" b="1" i="1" dirty="0">
                <a:solidFill>
                  <a:schemeClr val="bg1"/>
                </a:solidFill>
              </a:rPr>
              <a:t>restrict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political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economic freedom </a:t>
            </a:r>
          </a:p>
          <a:p>
            <a:pPr marL="720725" indent="-217488">
              <a:lnSpc>
                <a:spcPct val="120000"/>
              </a:lnSpc>
              <a:spcAft>
                <a:spcPts val="1000"/>
              </a:spcAft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restrict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development</a:t>
            </a:r>
            <a:r>
              <a:rPr lang="en-IN" sz="1800" dirty="0">
                <a:solidFill>
                  <a:schemeClr val="bg1"/>
                </a:solidFill>
              </a:rPr>
              <a:t> of </a:t>
            </a:r>
            <a:r>
              <a:rPr lang="en-IN" sz="1800" dirty="0">
                <a:solidFill>
                  <a:srgbClr val="FF8B2A"/>
                </a:solidFill>
              </a:rPr>
              <a:t>markets</a:t>
            </a:r>
            <a:r>
              <a:rPr lang="en-IN" sz="1800" dirty="0">
                <a:solidFill>
                  <a:schemeClr val="bg1"/>
                </a:solidFill>
              </a:rPr>
              <a:t> or </a:t>
            </a:r>
            <a:r>
              <a:rPr lang="en-IN" sz="1800" dirty="0">
                <a:solidFill>
                  <a:srgbClr val="FF8B2A"/>
                </a:solidFill>
              </a:rPr>
              <a:t>industries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863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Early Thinking about ‘Development’: Rostow’s Model . 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955533"/>
            <a:ext cx="11646327" cy="5878951"/>
          </a:xfrm>
        </p:spPr>
        <p:txBody>
          <a:bodyPr>
            <a:normAutofit/>
          </a:bodyPr>
          <a:lstStyle/>
          <a:p>
            <a:pPr marL="501650" indent="-342900">
              <a:lnSpc>
                <a:spcPct val="120000"/>
              </a:lnSpc>
              <a:spcBef>
                <a:spcPts val="1600"/>
              </a:spcBef>
              <a:buFont typeface="+mj-lt"/>
              <a:buAutoNum type="arabicPeriod" startAt="2"/>
            </a:pPr>
            <a:r>
              <a:rPr lang="en-IN" sz="1800" b="1" i="1" dirty="0">
                <a:solidFill>
                  <a:schemeClr val="accent2"/>
                </a:solidFill>
              </a:rPr>
              <a:t>Second Stage</a:t>
            </a:r>
            <a:r>
              <a:rPr lang="en-IN" sz="1800" b="1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FFFF00"/>
                </a:solidFill>
              </a:rPr>
              <a:t>Transition Stage: </a:t>
            </a:r>
          </a:p>
          <a:p>
            <a:pPr marL="444500" indent="-285750">
              <a:lnSpc>
                <a:spcPct val="120000"/>
              </a:lnSpc>
              <a:spcBef>
                <a:spcPts val="1600"/>
              </a:spcBef>
            </a:pPr>
            <a:r>
              <a:rPr lang="en-IN" sz="1800" b="1" i="1" dirty="0">
                <a:solidFill>
                  <a:srgbClr val="00B0F0"/>
                </a:solidFill>
              </a:rPr>
              <a:t>Subversion</a:t>
            </a:r>
            <a:r>
              <a:rPr lang="en-IN" sz="1800" dirty="0">
                <a:solidFill>
                  <a:schemeClr val="bg1"/>
                </a:solidFill>
              </a:rPr>
              <a:t> of </a:t>
            </a:r>
            <a:r>
              <a:rPr lang="en-IN" sz="1800" dirty="0">
                <a:solidFill>
                  <a:srgbClr val="FFFF00"/>
                </a:solidFill>
              </a:rPr>
              <a:t>previous stage </a:t>
            </a:r>
            <a:r>
              <a:rPr lang="en-IN" sz="1800" b="1" i="1" dirty="0">
                <a:solidFill>
                  <a:schemeClr val="bg1"/>
                </a:solidFill>
              </a:rPr>
              <a:t>through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development</a:t>
            </a:r>
            <a:r>
              <a:rPr lang="en-IN" sz="1800" b="1" i="1" dirty="0">
                <a:solidFill>
                  <a:schemeClr val="bg1"/>
                </a:solidFill>
              </a:rPr>
              <a:t> of </a:t>
            </a:r>
            <a:r>
              <a:rPr lang="en-IN" sz="1800" b="1" i="1" dirty="0">
                <a:solidFill>
                  <a:srgbClr val="FFFF00"/>
                </a:solidFill>
              </a:rPr>
              <a:t>internal </a:t>
            </a:r>
            <a:r>
              <a:rPr lang="en-IN" sz="1800" i="1" dirty="0">
                <a:solidFill>
                  <a:schemeClr val="bg1"/>
                </a:solidFill>
              </a:rPr>
              <a:t>and</a:t>
            </a:r>
            <a:r>
              <a:rPr lang="en-IN" sz="1800" b="1" i="1" dirty="0">
                <a:solidFill>
                  <a:srgbClr val="FFFF00"/>
                </a:solidFill>
              </a:rPr>
              <a:t> external </a:t>
            </a:r>
            <a:r>
              <a:rPr lang="en-IN" sz="1800" b="1" i="1" dirty="0">
                <a:solidFill>
                  <a:srgbClr val="92D050"/>
                </a:solidFill>
              </a:rPr>
              <a:t>markets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</a:p>
          <a:p>
            <a:pPr marL="444500" indent="-285750">
              <a:lnSpc>
                <a:spcPct val="120000"/>
              </a:lnSpc>
              <a:spcBef>
                <a:spcPts val="1600"/>
              </a:spcBef>
            </a:pPr>
            <a:r>
              <a:rPr lang="en-IN" sz="1800" b="1" i="1" dirty="0">
                <a:solidFill>
                  <a:srgbClr val="FFFF00"/>
                </a:solidFill>
              </a:rPr>
              <a:t>Markets </a:t>
            </a:r>
            <a:r>
              <a:rPr lang="en-IN" sz="1800" b="1" i="1" dirty="0">
                <a:solidFill>
                  <a:schemeClr val="bg1"/>
                </a:solidFill>
              </a:rPr>
              <a:t>allow the </a:t>
            </a:r>
            <a:r>
              <a:rPr lang="en-IN" sz="1800" b="1" i="1" dirty="0">
                <a:solidFill>
                  <a:srgbClr val="92D050"/>
                </a:solidFill>
              </a:rPr>
              <a:t>sale </a:t>
            </a:r>
            <a:r>
              <a:rPr lang="en-IN" sz="1800" b="1" i="1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FFFF00"/>
                </a:solidFill>
              </a:rPr>
              <a:t>agricultural commodities </a:t>
            </a:r>
            <a:r>
              <a:rPr lang="en-IN" sz="1800" dirty="0">
                <a:solidFill>
                  <a:schemeClr val="bg1"/>
                </a:solidFill>
              </a:rPr>
              <a:t>and the </a:t>
            </a:r>
            <a:r>
              <a:rPr lang="en-IN" sz="1800" b="1" i="1" dirty="0">
                <a:solidFill>
                  <a:srgbClr val="00B0F0"/>
                </a:solidFill>
              </a:rPr>
              <a:t>import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FFFF00"/>
                </a:solidFill>
              </a:rPr>
              <a:t>new goods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u="sng" dirty="0">
                <a:solidFill>
                  <a:schemeClr val="bg1"/>
                </a:solidFill>
              </a:rPr>
              <a:t>along with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foreign technology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444500" indent="-285750">
              <a:lnSpc>
                <a:spcPct val="120000"/>
              </a:lnSpc>
              <a:spcBef>
                <a:spcPts val="1600"/>
              </a:spcBef>
            </a:pPr>
            <a:r>
              <a:rPr lang="en-IN" sz="1800" dirty="0">
                <a:solidFill>
                  <a:schemeClr val="bg1"/>
                </a:solidFill>
              </a:rPr>
              <a:t>This process </a:t>
            </a:r>
            <a:r>
              <a:rPr lang="en-IN" sz="1800" b="1" i="1" dirty="0">
                <a:solidFill>
                  <a:schemeClr val="bg1"/>
                </a:solidFill>
              </a:rPr>
              <a:t>creates </a:t>
            </a:r>
            <a:r>
              <a:rPr lang="en-IN" sz="1800" b="1" i="1" dirty="0">
                <a:solidFill>
                  <a:srgbClr val="00B0F0"/>
                </a:solidFill>
              </a:rPr>
              <a:t>interests groups </a:t>
            </a:r>
            <a:r>
              <a:rPr lang="en-IN" sz="1800" dirty="0">
                <a:solidFill>
                  <a:schemeClr val="bg1"/>
                </a:solidFill>
              </a:rPr>
              <a:t>in favour of </a:t>
            </a:r>
            <a:r>
              <a:rPr lang="en-IN" sz="1800" b="1" i="1" dirty="0">
                <a:solidFill>
                  <a:schemeClr val="bg1"/>
                </a:solidFill>
              </a:rPr>
              <a:t>increasing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production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chemeClr val="bg1"/>
                </a:solidFill>
              </a:rPr>
              <a:t>accumulating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wealth </a:t>
            </a:r>
          </a:p>
          <a:p>
            <a:pPr marL="444500" indent="-285750">
              <a:lnSpc>
                <a:spcPct val="120000"/>
              </a:lnSpc>
              <a:spcBef>
                <a:spcPts val="1600"/>
              </a:spcBef>
            </a:pP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b="1" i="1" dirty="0">
                <a:solidFill>
                  <a:srgbClr val="00B0F0"/>
                </a:solidFill>
              </a:rPr>
              <a:t>secular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rgbClr val="92D050"/>
                </a:solidFill>
              </a:rPr>
              <a:t>civil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/>
                </a:solidFill>
              </a:rPr>
              <a:t>purposes </a:t>
            </a:r>
            <a:r>
              <a:rPr lang="en-IN" sz="1800" dirty="0">
                <a:solidFill>
                  <a:schemeClr val="bg1"/>
                </a:solidFill>
              </a:rPr>
              <a:t>(and </a:t>
            </a:r>
            <a:r>
              <a:rPr lang="en-IN" sz="1800" b="1" i="1" u="sng" dirty="0">
                <a:solidFill>
                  <a:schemeClr val="bg1"/>
                </a:solidFill>
              </a:rPr>
              <a:t>not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for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/>
                </a:solidFill>
              </a:rPr>
              <a:t>military </a:t>
            </a:r>
            <a:r>
              <a:rPr lang="en-IN" sz="1800" dirty="0">
                <a:solidFill>
                  <a:schemeClr val="bg1"/>
                </a:solidFill>
              </a:rPr>
              <a:t>or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rgbClr val="92D050"/>
                </a:solidFill>
              </a:rPr>
              <a:t>religious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purposes).</a:t>
            </a:r>
          </a:p>
          <a:p>
            <a:pPr marL="444500" indent="-285750">
              <a:lnSpc>
                <a:spcPct val="120000"/>
              </a:lnSpc>
              <a:spcBef>
                <a:spcPts val="1600"/>
              </a:spcBef>
            </a:pPr>
            <a:r>
              <a:rPr lang="en-IN" sz="1800" dirty="0">
                <a:solidFill>
                  <a:schemeClr val="bg1"/>
                </a:solidFill>
              </a:rPr>
              <a:t>These </a:t>
            </a:r>
            <a:r>
              <a:rPr lang="en-IN" sz="1800" b="1" i="1" dirty="0">
                <a:solidFill>
                  <a:srgbClr val="FFBD54"/>
                </a:solidFill>
              </a:rPr>
              <a:t>changes </a:t>
            </a:r>
            <a:r>
              <a:rPr lang="en-IN" sz="1800" i="1" dirty="0">
                <a:solidFill>
                  <a:schemeClr val="bg1"/>
                </a:solidFill>
              </a:rPr>
              <a:t>in</a:t>
            </a:r>
            <a:r>
              <a:rPr lang="en-IN" sz="1800" b="1" i="1" dirty="0">
                <a:solidFill>
                  <a:srgbClr val="FFBD54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economy</a:t>
            </a:r>
            <a:r>
              <a:rPr lang="en-IN" sz="1800" b="1" i="1" dirty="0">
                <a:solidFill>
                  <a:srgbClr val="FFBD54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force </a:t>
            </a:r>
            <a:r>
              <a:rPr lang="en-IN" sz="1800" b="1" i="1" dirty="0">
                <a:solidFill>
                  <a:srgbClr val="FFBD54"/>
                </a:solidFill>
              </a:rPr>
              <a:t>changes</a:t>
            </a:r>
            <a:r>
              <a:rPr lang="en-IN" sz="1800" dirty="0">
                <a:solidFill>
                  <a:schemeClr val="bg1"/>
                </a:solidFill>
              </a:rPr>
              <a:t> in </a:t>
            </a:r>
            <a:r>
              <a:rPr lang="en-IN" sz="1800" b="1" i="1" dirty="0">
                <a:solidFill>
                  <a:srgbClr val="92D050"/>
                </a:solidFill>
              </a:rPr>
              <a:t>traditional culture </a:t>
            </a:r>
            <a:r>
              <a:rPr lang="en-IN" sz="1800" b="1" i="1" dirty="0">
                <a:solidFill>
                  <a:schemeClr val="bg1"/>
                </a:solidFill>
              </a:rPr>
              <a:t>shake up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92D050"/>
                </a:solidFill>
              </a:rPr>
              <a:t>pre-existing</a:t>
            </a:r>
            <a:r>
              <a:rPr lang="en-IN" sz="1800" b="1" i="1" dirty="0">
                <a:solidFill>
                  <a:srgbClr val="FFFF00"/>
                </a:solidFill>
              </a:rPr>
              <a:t> political order.</a:t>
            </a:r>
          </a:p>
          <a:p>
            <a:pPr marL="444500" indent="-285750">
              <a:lnSpc>
                <a:spcPct val="120000"/>
              </a:lnSpc>
              <a:spcBef>
                <a:spcPts val="1600"/>
              </a:spcBef>
            </a:pPr>
            <a:r>
              <a:rPr lang="en-IN" sz="1800" dirty="0">
                <a:solidFill>
                  <a:schemeClr val="bg1"/>
                </a:solidFill>
              </a:rPr>
              <a:t>The increased </a:t>
            </a:r>
            <a:r>
              <a:rPr lang="en-IN" sz="1800" b="1" i="1" dirty="0">
                <a:solidFill>
                  <a:srgbClr val="FFBD54"/>
                </a:solidFill>
              </a:rPr>
              <a:t>economic activity</a:t>
            </a:r>
            <a:r>
              <a:rPr lang="en-IN" sz="1800" dirty="0">
                <a:solidFill>
                  <a:schemeClr val="bg1"/>
                </a:solidFill>
              </a:rPr>
              <a:t>, presence of </a:t>
            </a:r>
            <a:r>
              <a:rPr lang="en-IN" sz="1800" b="1" i="1" dirty="0">
                <a:solidFill>
                  <a:srgbClr val="FFBD54"/>
                </a:solidFill>
              </a:rPr>
              <a:t>interest groups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loosening </a:t>
            </a:r>
            <a:r>
              <a:rPr lang="en-IN" sz="1800" b="1" i="1" dirty="0">
                <a:solidFill>
                  <a:schemeClr val="bg2"/>
                </a:solidFill>
              </a:rPr>
              <a:t>of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political and cultural constraints</a:t>
            </a:r>
          </a:p>
          <a:p>
            <a:pPr marL="892175" indent="-287338">
              <a:lnSpc>
                <a:spcPct val="120000"/>
              </a:lnSpc>
              <a:spcBef>
                <a:spcPts val="1600"/>
              </a:spcBef>
            </a:pPr>
            <a:r>
              <a:rPr lang="en-IN" sz="1800" dirty="0">
                <a:solidFill>
                  <a:schemeClr val="bg1"/>
                </a:solidFill>
              </a:rPr>
              <a:t>create a </a:t>
            </a:r>
            <a:r>
              <a:rPr lang="en-IN" sz="1800" b="1" i="1" dirty="0">
                <a:solidFill>
                  <a:srgbClr val="FF8B2A"/>
                </a:solidFill>
              </a:rPr>
              <a:t>push</a:t>
            </a:r>
            <a:r>
              <a:rPr lang="en-IN" sz="1800" b="1" i="1" dirty="0">
                <a:solidFill>
                  <a:schemeClr val="bg1"/>
                </a:solidFill>
              </a:rPr>
              <a:t> toward </a:t>
            </a:r>
            <a:r>
              <a:rPr lang="en-IN" sz="1800" b="1" i="1" dirty="0">
                <a:solidFill>
                  <a:srgbClr val="92D050"/>
                </a:solidFill>
              </a:rPr>
              <a:t>more productive </a:t>
            </a:r>
            <a:r>
              <a:rPr lang="en-IN" sz="1800" b="1" i="1" dirty="0">
                <a:solidFill>
                  <a:srgbClr val="00B0F0"/>
                </a:solidFill>
              </a:rPr>
              <a:t>economic specialization </a:t>
            </a:r>
            <a:r>
              <a:rPr lang="en-IN" sz="1800" b="1" i="1" dirty="0">
                <a:solidFill>
                  <a:schemeClr val="bg2"/>
                </a:solidFill>
              </a:rPr>
              <a:t>in</a:t>
            </a:r>
            <a:r>
              <a:rPr lang="en-IN" sz="1800" b="1" i="1" dirty="0">
                <a:solidFill>
                  <a:srgbClr val="FFFF00"/>
                </a:solidFill>
              </a:rPr>
              <a:t> manufacturing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158750" indent="733425">
              <a:lnSpc>
                <a:spcPct val="120000"/>
              </a:lnSpc>
              <a:spcBef>
                <a:spcPts val="16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8B2A"/>
                </a:solidFill>
              </a:rPr>
              <a:t>interest</a:t>
            </a:r>
            <a:r>
              <a:rPr lang="en-IN" sz="1800" b="1" i="1" dirty="0">
                <a:solidFill>
                  <a:schemeClr val="bg1"/>
                </a:solidFill>
              </a:rPr>
              <a:t> in the </a:t>
            </a:r>
            <a:r>
              <a:rPr lang="en-IN" sz="1800" b="1" i="1" dirty="0">
                <a:solidFill>
                  <a:srgbClr val="FFFF00"/>
                </a:solidFill>
              </a:rPr>
              <a:t>diversification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92D050"/>
                </a:solidFill>
              </a:rPr>
              <a:t>economic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trading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opportunities</a:t>
            </a:r>
          </a:p>
          <a:p>
            <a:pPr marL="444500" indent="-285750">
              <a:lnSpc>
                <a:spcPct val="120000"/>
              </a:lnSpc>
              <a:spcBef>
                <a:spcPts val="1600"/>
              </a:spcBef>
            </a:pPr>
            <a:r>
              <a:rPr lang="en-IN" sz="1800" dirty="0">
                <a:solidFill>
                  <a:schemeClr val="bg1"/>
                </a:solidFill>
              </a:rPr>
              <a:t>These</a:t>
            </a:r>
            <a:r>
              <a:rPr lang="en-IN" sz="1800" b="1" i="1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developments</a:t>
            </a:r>
            <a:r>
              <a:rPr lang="en-IN" sz="1800" b="1" i="1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bg1"/>
                </a:solidFill>
              </a:rPr>
              <a:t>in turn, </a:t>
            </a:r>
            <a:r>
              <a:rPr lang="en-IN" sz="1800" b="1" i="1" dirty="0">
                <a:solidFill>
                  <a:schemeClr val="bg1"/>
                </a:solidFill>
              </a:rPr>
              <a:t>create </a:t>
            </a:r>
            <a:r>
              <a:rPr lang="en-IN" sz="1800" dirty="0">
                <a:solidFill>
                  <a:schemeClr val="bg1"/>
                </a:solidFill>
              </a:rPr>
              <a:t>the</a:t>
            </a:r>
            <a:r>
              <a:rPr lang="en-IN" sz="1800" dirty="0">
                <a:solidFill>
                  <a:schemeClr val="accent2"/>
                </a:solidFill>
              </a:rPr>
              <a:t> conditions </a:t>
            </a:r>
            <a:r>
              <a:rPr lang="en-IN" sz="1800" dirty="0">
                <a:solidFill>
                  <a:schemeClr val="bg1"/>
                </a:solidFill>
              </a:rPr>
              <a:t>for the </a:t>
            </a:r>
            <a:r>
              <a:rPr lang="en-IN" sz="1800" b="1" i="1" dirty="0">
                <a:solidFill>
                  <a:srgbClr val="FFFF00"/>
                </a:solidFill>
              </a:rPr>
              <a:t>third stage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9290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Early Thinking about ‘Development’ : Rostow’s Model . 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64871"/>
            <a:ext cx="11646327" cy="576961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dirty="0">
                <a:solidFill>
                  <a:schemeClr val="bg1"/>
                </a:solidFill>
              </a:rPr>
              <a:t>Rostow’s </a:t>
            </a:r>
            <a:r>
              <a:rPr lang="en-IN" sz="1800" b="1" i="1" dirty="0">
                <a:solidFill>
                  <a:srgbClr val="FFFF00"/>
                </a:solidFill>
              </a:rPr>
              <a:t>Five-Stage Model of Development </a:t>
            </a:r>
            <a:r>
              <a:rPr lang="en-IN" sz="1800" b="1" dirty="0">
                <a:solidFill>
                  <a:schemeClr val="bg1"/>
                </a:solidFill>
              </a:rPr>
              <a:t>[Continued]</a:t>
            </a:r>
            <a:endParaRPr lang="en-IN" sz="1800" dirty="0">
              <a:solidFill>
                <a:schemeClr val="bg1"/>
              </a:solidFill>
            </a:endParaRPr>
          </a:p>
          <a:p>
            <a:pPr marL="514350" indent="-377825">
              <a:lnSpc>
                <a:spcPct val="14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IN" sz="1800" b="1" i="1" dirty="0">
                <a:solidFill>
                  <a:schemeClr val="accent2"/>
                </a:solidFill>
              </a:rPr>
              <a:t>Third Stage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FFFF00"/>
                </a:solidFill>
              </a:rPr>
              <a:t>Take-off Stage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chemeClr val="accent2"/>
                </a:solidFill>
              </a:rPr>
              <a:t>Crucial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u="sng" dirty="0">
                <a:solidFill>
                  <a:schemeClr val="bg1"/>
                </a:solidFill>
              </a:rPr>
              <a:t>because</a:t>
            </a:r>
            <a:r>
              <a:rPr lang="en-IN" sz="1800" dirty="0">
                <a:solidFill>
                  <a:schemeClr val="bg1"/>
                </a:solidFill>
              </a:rPr>
              <a:t> this is when </a:t>
            </a:r>
            <a:r>
              <a:rPr lang="en-IN" sz="1800" b="1" i="1" dirty="0">
                <a:solidFill>
                  <a:srgbClr val="FFFF00"/>
                </a:solidFill>
              </a:rPr>
              <a:t>developing countries </a:t>
            </a:r>
            <a:r>
              <a:rPr lang="en-IN" sz="1800" b="1" i="1" dirty="0">
                <a:solidFill>
                  <a:schemeClr val="bg1"/>
                </a:solidFill>
              </a:rPr>
              <a:t>start switching </a:t>
            </a:r>
          </a:p>
          <a:p>
            <a:pPr marL="136525" indent="2185988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b="1" i="1" dirty="0">
                <a:solidFill>
                  <a:srgbClr val="FFFF00"/>
                </a:solidFill>
              </a:rPr>
              <a:t>large-scale </a:t>
            </a:r>
            <a:r>
              <a:rPr lang="en-IN" sz="1800" b="1" i="1" dirty="0">
                <a:solidFill>
                  <a:srgbClr val="92D050"/>
                </a:solidFill>
              </a:rPr>
              <a:t>agriculture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industry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i="1" dirty="0">
                <a:solidFill>
                  <a:schemeClr val="bg1"/>
                </a:solidFill>
              </a:rPr>
              <a:t>thus causing </a:t>
            </a:r>
            <a:r>
              <a:rPr lang="en-IN" sz="1800" b="1" i="1" dirty="0">
                <a:solidFill>
                  <a:srgbClr val="FFBD54"/>
                </a:solidFill>
              </a:rPr>
              <a:t>rapid urbanization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8B2A"/>
                </a:solidFill>
              </a:rPr>
              <a:t>social change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136525" indent="62865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2"/>
                </a:solidFill>
              </a:rPr>
              <a:t>pressures of </a:t>
            </a:r>
            <a:r>
              <a:rPr lang="en-IN" sz="1800" b="1" i="1" dirty="0">
                <a:solidFill>
                  <a:srgbClr val="FFFF00"/>
                </a:solidFill>
              </a:rPr>
              <a:t>urbanization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create </a:t>
            </a:r>
            <a:r>
              <a:rPr lang="en-IN" sz="1800" b="1" i="1" dirty="0">
                <a:solidFill>
                  <a:srgbClr val="FF8B2A"/>
                </a:solidFill>
              </a:rPr>
              <a:t>demand</a:t>
            </a:r>
            <a:r>
              <a:rPr lang="en-IN" sz="1800" b="1" i="1" dirty="0">
                <a:solidFill>
                  <a:schemeClr val="bg1"/>
                </a:solidFill>
              </a:rPr>
              <a:t> for</a:t>
            </a:r>
          </a:p>
          <a:p>
            <a:pPr marL="136525" indent="1201738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i="1" dirty="0">
                <a:solidFill>
                  <a:schemeClr val="accent2"/>
                </a:solidFill>
              </a:rPr>
              <a:t>significant investments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basic services </a:t>
            </a:r>
            <a:r>
              <a:rPr lang="en-IN" sz="1800" dirty="0">
                <a:solidFill>
                  <a:schemeClr val="bg1"/>
                </a:solidFill>
              </a:rPr>
              <a:t>such as </a:t>
            </a:r>
            <a:r>
              <a:rPr lang="en-IN" sz="1800" dirty="0">
                <a:solidFill>
                  <a:schemeClr val="accent2"/>
                </a:solidFill>
              </a:rPr>
              <a:t>electrification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accent2"/>
                </a:solidFill>
              </a:rPr>
              <a:t>roads,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/>
                </a:solidFill>
              </a:rPr>
              <a:t>seaports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136525" indent="155575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2"/>
                </a:solidFill>
              </a:rPr>
              <a:t>drastic improvements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education systems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136525" indent="40005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 For </a:t>
            </a:r>
            <a:r>
              <a:rPr lang="en-IN" sz="1800" b="1" dirty="0">
                <a:solidFill>
                  <a:schemeClr val="bg1"/>
                </a:solidFill>
              </a:rPr>
              <a:t>Rostow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i="1" dirty="0">
                <a:solidFill>
                  <a:schemeClr val="accent2"/>
                </a:solidFill>
              </a:rPr>
              <a:t>these</a:t>
            </a:r>
            <a:r>
              <a:rPr lang="en-IN" sz="1800" dirty="0">
                <a:solidFill>
                  <a:schemeClr val="bg1"/>
                </a:solidFill>
              </a:rPr>
              <a:t> all were</a:t>
            </a:r>
            <a:r>
              <a:rPr lang="en-IN" sz="1800" b="1" i="1" dirty="0">
                <a:solidFill>
                  <a:schemeClr val="accent2"/>
                </a:solidFill>
              </a:rPr>
              <a:t> areas </a:t>
            </a:r>
            <a:r>
              <a:rPr lang="en-IN" sz="1800" dirty="0">
                <a:solidFill>
                  <a:schemeClr val="bg1"/>
                </a:solidFill>
              </a:rPr>
              <a:t>where </a:t>
            </a:r>
            <a:r>
              <a:rPr lang="en-IN" sz="1800" b="1" i="1" dirty="0">
                <a:solidFill>
                  <a:srgbClr val="FFFF00"/>
                </a:solidFill>
              </a:rPr>
              <a:t>Western aid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FF00"/>
                </a:solidFill>
              </a:rPr>
              <a:t>advice </a:t>
            </a:r>
            <a:r>
              <a:rPr lang="en-IN" sz="1800" b="1" i="1" dirty="0">
                <a:solidFill>
                  <a:schemeClr val="bg1"/>
                </a:solidFill>
              </a:rPr>
              <a:t>could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chemeClr val="bg1"/>
                </a:solidFill>
              </a:rPr>
              <a:t>should be employed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1864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Early Thinking about ‘Development’ : Rostow’s Model . 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64871"/>
            <a:ext cx="11646327" cy="576961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dirty="0">
                <a:solidFill>
                  <a:schemeClr val="bg1"/>
                </a:solidFill>
              </a:rPr>
              <a:t>Rostow’s </a:t>
            </a:r>
            <a:r>
              <a:rPr lang="en-IN" sz="1800" b="1" i="1" dirty="0">
                <a:solidFill>
                  <a:srgbClr val="FFFF00"/>
                </a:solidFill>
              </a:rPr>
              <a:t>Five-Stage Model of Development </a:t>
            </a:r>
            <a:r>
              <a:rPr lang="en-IN" sz="1800" b="1" dirty="0">
                <a:solidFill>
                  <a:schemeClr val="bg1"/>
                </a:solidFill>
              </a:rPr>
              <a:t>[Continued]</a:t>
            </a:r>
            <a:endParaRPr lang="en-IN" sz="1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n-IN" sz="1800" b="1" i="1" dirty="0">
                <a:solidFill>
                  <a:schemeClr val="accent2"/>
                </a:solidFill>
              </a:rPr>
              <a:t>Fourth Stage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FFFF00"/>
                </a:solidFill>
              </a:rPr>
              <a:t>Drive to Maturity Stage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Tendencies</a:t>
            </a:r>
            <a:r>
              <a:rPr lang="en-IN" sz="1800" dirty="0">
                <a:solidFill>
                  <a:schemeClr val="bg1"/>
                </a:solidFill>
              </a:rPr>
              <a:t> from the </a:t>
            </a:r>
            <a:r>
              <a:rPr lang="en-IN" sz="1800" b="1" i="1" dirty="0">
                <a:solidFill>
                  <a:schemeClr val="accent2"/>
                </a:solidFill>
              </a:rPr>
              <a:t>Third Stage </a:t>
            </a:r>
            <a:r>
              <a:rPr lang="en-IN" sz="1800" b="1" i="1" dirty="0">
                <a:solidFill>
                  <a:schemeClr val="bg1"/>
                </a:solidFill>
              </a:rPr>
              <a:t>deepen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365125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i="1" dirty="0">
                <a:solidFill>
                  <a:schemeClr val="accent2"/>
                </a:solidFill>
              </a:rPr>
              <a:t>Economic terms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b="1" i="1" dirty="0">
                <a:solidFill>
                  <a:srgbClr val="FFFF00"/>
                </a:solidFill>
              </a:rPr>
              <a:t>Developing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FFFF00"/>
                </a:solidFill>
              </a:rPr>
              <a:t>Countries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92D050"/>
                </a:solidFill>
              </a:rPr>
              <a:t>more diversified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less reliant on imports </a:t>
            </a:r>
            <a:r>
              <a:rPr lang="en-IN" sz="1800" dirty="0">
                <a:solidFill>
                  <a:schemeClr val="bg1"/>
                </a:solidFill>
              </a:rPr>
              <a:t>to cover necessities. </a:t>
            </a:r>
          </a:p>
          <a:p>
            <a:pPr marL="0" indent="62865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As </a:t>
            </a:r>
            <a:r>
              <a:rPr lang="en-IN" sz="1800" b="1" i="1" dirty="0">
                <a:solidFill>
                  <a:schemeClr val="accent2"/>
                </a:solidFill>
              </a:rPr>
              <a:t>local firms </a:t>
            </a:r>
            <a:r>
              <a:rPr lang="en-IN" sz="1800" b="1" i="1" dirty="0">
                <a:solidFill>
                  <a:schemeClr val="bg1"/>
                </a:solidFill>
              </a:rPr>
              <a:t>invest to increase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dirty="0">
                <a:solidFill>
                  <a:schemeClr val="accent2"/>
                </a:solidFill>
              </a:rPr>
              <a:t>volume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/>
                </a:solidFill>
              </a:rPr>
              <a:t>quality</a:t>
            </a:r>
            <a:r>
              <a:rPr lang="en-IN" sz="1800" dirty="0">
                <a:solidFill>
                  <a:schemeClr val="bg1"/>
                </a:solidFill>
              </a:rPr>
              <a:t> of their </a:t>
            </a:r>
            <a:r>
              <a:rPr lang="en-IN" sz="1800" b="1" i="1" dirty="0">
                <a:solidFill>
                  <a:srgbClr val="FFFF00"/>
                </a:solidFill>
              </a:rPr>
              <a:t>Industrial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FFFF00"/>
                </a:solidFill>
              </a:rPr>
              <a:t>agricultural production</a:t>
            </a:r>
            <a:r>
              <a:rPr lang="en-IN" sz="1800" dirty="0">
                <a:solidFill>
                  <a:schemeClr val="bg1"/>
                </a:solidFill>
              </a:rPr>
              <a:t>,</a:t>
            </a:r>
          </a:p>
          <a:p>
            <a:pPr marL="536575" indent="98425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adapt</a:t>
            </a:r>
            <a:r>
              <a:rPr lang="en-IN" sz="1800" dirty="0">
                <a:solidFill>
                  <a:schemeClr val="bg1"/>
                </a:solidFill>
              </a:rPr>
              <a:t> or </a:t>
            </a:r>
            <a:r>
              <a:rPr lang="en-IN" sz="1800" b="1" i="1" dirty="0">
                <a:solidFill>
                  <a:schemeClr val="bg1"/>
                </a:solidFill>
              </a:rPr>
              <a:t>create</a:t>
            </a:r>
            <a:r>
              <a:rPr lang="en-IN" sz="1800" dirty="0">
                <a:solidFill>
                  <a:schemeClr val="bg1"/>
                </a:solidFill>
              </a:rPr>
              <a:t> their </a:t>
            </a:r>
            <a:r>
              <a:rPr lang="en-IN" sz="1800" b="1" i="1" dirty="0">
                <a:solidFill>
                  <a:srgbClr val="FFFF00"/>
                </a:solidFill>
              </a:rPr>
              <a:t>own technologies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4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5695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Early Thinking about ‘Development’ : Rostow’s Model . .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64871"/>
            <a:ext cx="11646327" cy="576961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dirty="0">
                <a:solidFill>
                  <a:schemeClr val="bg1"/>
                </a:solidFill>
              </a:rPr>
              <a:t>Rostow’s </a:t>
            </a:r>
            <a:r>
              <a:rPr lang="en-IN" sz="1800" b="1" i="1" dirty="0">
                <a:solidFill>
                  <a:srgbClr val="FFFF00"/>
                </a:solidFill>
              </a:rPr>
              <a:t>Five-Stage Model of Development </a:t>
            </a:r>
            <a:r>
              <a:rPr lang="en-IN" sz="1800" b="1" dirty="0">
                <a:solidFill>
                  <a:schemeClr val="bg1"/>
                </a:solidFill>
              </a:rPr>
              <a:t>[Continued]</a:t>
            </a:r>
            <a:endParaRPr lang="en-IN" sz="1800" dirty="0">
              <a:solidFill>
                <a:schemeClr val="bg1"/>
              </a:solidFill>
            </a:endParaRPr>
          </a:p>
          <a:p>
            <a:pPr marL="446088" indent="-331788">
              <a:lnSpc>
                <a:spcPct val="140000"/>
              </a:lnSpc>
              <a:spcBef>
                <a:spcPts val="1200"/>
              </a:spcBef>
              <a:buFont typeface="+mj-lt"/>
              <a:buAutoNum type="arabicPeriod" startAt="5"/>
            </a:pPr>
            <a:r>
              <a:rPr lang="en-IN" sz="1800" b="1" i="1" dirty="0">
                <a:solidFill>
                  <a:schemeClr val="accent2"/>
                </a:solidFill>
              </a:rPr>
              <a:t>Fifth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chemeClr val="accent2"/>
                </a:solidFill>
              </a:rPr>
              <a:t>Last Stage: </a:t>
            </a:r>
            <a:r>
              <a:rPr lang="en-IN" sz="1800" b="1" i="1" dirty="0">
                <a:solidFill>
                  <a:srgbClr val="FFFF00"/>
                </a:solidFill>
              </a:rPr>
              <a:t>Mass Consumption Society Stage</a:t>
            </a:r>
            <a:r>
              <a:rPr lang="en-IN" sz="1800" dirty="0">
                <a:solidFill>
                  <a:schemeClr val="bg1"/>
                </a:solidFill>
              </a:rPr>
              <a:t>: Stage </a:t>
            </a:r>
            <a:r>
              <a:rPr lang="en-IN" sz="1800" b="1" i="1" dirty="0">
                <a:solidFill>
                  <a:schemeClr val="bg1"/>
                </a:solidFill>
              </a:rPr>
              <a:t>already attained </a:t>
            </a:r>
            <a:r>
              <a:rPr lang="en-IN" sz="1800" dirty="0">
                <a:solidFill>
                  <a:schemeClr val="bg1"/>
                </a:solidFill>
              </a:rPr>
              <a:t>by </a:t>
            </a:r>
            <a:r>
              <a:rPr lang="en-IN" sz="1800" b="1" i="1" dirty="0">
                <a:solidFill>
                  <a:srgbClr val="FFFF00"/>
                </a:solidFill>
              </a:rPr>
              <a:t>industrialized Western economies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114300" indent="468313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b="1" i="1" dirty="0">
                <a:solidFill>
                  <a:srgbClr val="FF8B2A"/>
                </a:solidFill>
              </a:rPr>
              <a:t>Economies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FFFF00"/>
                </a:solidFill>
              </a:rPr>
              <a:t>Developing Countries </a:t>
            </a:r>
            <a:r>
              <a:rPr lang="en-IN" sz="1800" b="1" i="1" dirty="0">
                <a:solidFill>
                  <a:schemeClr val="bg1"/>
                </a:solidFill>
              </a:rPr>
              <a:t>completely </a:t>
            </a:r>
            <a:r>
              <a:rPr lang="en-IN" sz="1800" b="1" i="1" dirty="0">
                <a:solidFill>
                  <a:srgbClr val="92D050"/>
                </a:solidFill>
              </a:rPr>
              <a:t>industrialized</a:t>
            </a:r>
            <a:r>
              <a:rPr lang="en-IN" sz="1800" dirty="0">
                <a:solidFill>
                  <a:srgbClr val="92D050"/>
                </a:solidFill>
              </a:rPr>
              <a:t>, </a:t>
            </a:r>
          </a:p>
          <a:p>
            <a:pPr marL="114300" indent="468313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with </a:t>
            </a:r>
            <a:r>
              <a:rPr lang="en-IN" sz="1800" b="1" i="1" dirty="0">
                <a:solidFill>
                  <a:srgbClr val="00B0F0"/>
                </a:solidFill>
              </a:rPr>
              <a:t>productive capacity </a:t>
            </a:r>
            <a:r>
              <a:rPr lang="en-IN" sz="1800" u="sng" dirty="0">
                <a:solidFill>
                  <a:schemeClr val="bg1"/>
                </a:solidFill>
              </a:rPr>
              <a:t>enough to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satisfy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FFBD54"/>
                </a:solidFill>
              </a:rPr>
              <a:t>consumption needs </a:t>
            </a:r>
            <a:r>
              <a:rPr lang="en-IN" sz="1800" dirty="0">
                <a:solidFill>
                  <a:schemeClr val="bg1"/>
                </a:solidFill>
              </a:rPr>
              <a:t>of citizens, </a:t>
            </a:r>
          </a:p>
          <a:p>
            <a:pPr marL="114300" indent="822325">
              <a:lnSpc>
                <a:spcPct val="140000"/>
              </a:lnSpc>
              <a:spcBef>
                <a:spcPts val="1200"/>
              </a:spcBef>
              <a:buNone/>
            </a:pPr>
            <a:r>
              <a:rPr lang="en-IN" sz="1800" u="sng" dirty="0">
                <a:solidFill>
                  <a:schemeClr val="bg1"/>
                </a:solidFill>
              </a:rPr>
              <a:t>including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financing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92D050"/>
                </a:solidFill>
              </a:rPr>
              <a:t>imports</a:t>
            </a:r>
            <a:r>
              <a:rPr lang="en-IN" sz="1800" dirty="0">
                <a:solidFill>
                  <a:srgbClr val="92D05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with </a:t>
            </a:r>
            <a:r>
              <a:rPr lang="en-IN" sz="1800" b="1" i="1" dirty="0">
                <a:solidFill>
                  <a:srgbClr val="00B0F0"/>
                </a:solidFill>
              </a:rPr>
              <a:t>exports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goods and services </a:t>
            </a:r>
          </a:p>
          <a:p>
            <a:pPr>
              <a:lnSpc>
                <a:spcPct val="140000"/>
              </a:lnSpc>
            </a:pPr>
            <a:r>
              <a:rPr lang="en-IN" sz="1800" dirty="0">
                <a:solidFill>
                  <a:schemeClr val="bg1"/>
                </a:solidFill>
              </a:rPr>
              <a:t>While </a:t>
            </a:r>
            <a:r>
              <a:rPr lang="en-IN" sz="1800" b="1" dirty="0">
                <a:solidFill>
                  <a:schemeClr val="bg1"/>
                </a:solidFill>
              </a:rPr>
              <a:t>Rostow’s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rgbClr val="FFFF00"/>
                </a:solidFill>
              </a:rPr>
              <a:t>stages of growth model </a:t>
            </a:r>
            <a:r>
              <a:rPr lang="en-IN" sz="1800" dirty="0">
                <a:solidFill>
                  <a:schemeClr val="bg1"/>
                </a:solidFill>
              </a:rPr>
              <a:t>is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rarely invoked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rgbClr val="FFFF00"/>
                </a:solidFill>
              </a:rPr>
              <a:t>development policy analysis </a:t>
            </a:r>
            <a:r>
              <a:rPr lang="en-IN" sz="1800" dirty="0">
                <a:solidFill>
                  <a:schemeClr val="accent2"/>
                </a:solidFill>
              </a:rPr>
              <a:t>today, </a:t>
            </a:r>
          </a:p>
          <a:p>
            <a:pPr marL="400050" indent="-127000">
              <a:lnSpc>
                <a:spcPct val="140000"/>
              </a:lnSpc>
            </a:pPr>
            <a:r>
              <a:rPr lang="en-IN" sz="1800" dirty="0">
                <a:solidFill>
                  <a:schemeClr val="bg1"/>
                </a:solidFill>
              </a:rPr>
              <a:t>It has </a:t>
            </a:r>
            <a:r>
              <a:rPr lang="en-IN" sz="1800" b="1" i="1" dirty="0">
                <a:solidFill>
                  <a:schemeClr val="bg1"/>
                </a:solidFill>
              </a:rPr>
              <a:t>still remained </a:t>
            </a:r>
            <a:r>
              <a:rPr lang="en-IN" sz="1800" dirty="0">
                <a:solidFill>
                  <a:schemeClr val="bg1"/>
                </a:solidFill>
              </a:rPr>
              <a:t>as an </a:t>
            </a:r>
            <a:r>
              <a:rPr lang="en-IN" sz="1800" dirty="0">
                <a:solidFill>
                  <a:schemeClr val="accent2"/>
                </a:solidFill>
              </a:rPr>
              <a:t>influential undercurrent </a:t>
            </a: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b="1" i="1" dirty="0">
                <a:solidFill>
                  <a:srgbClr val="FFFF00"/>
                </a:solidFill>
              </a:rPr>
              <a:t>Western policy-making toward the Global South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4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IN"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38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82BC068-0554-E94A-B573-B7C22CA87B66}" vid="{3C15B36C-858B-C54D-84FE-50B47BC86F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5217</TotalTime>
  <Words>1696</Words>
  <Application>Microsoft Macintosh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Office Theme</vt:lpstr>
      <vt:lpstr>Prof. Subodh Wagle, IIT Bombay</vt:lpstr>
      <vt:lpstr>Main Approaches to Development: 1950s Onwards . . . 1 </vt:lpstr>
      <vt:lpstr>Main Approaches to Development: 1950s Onwards . . . 2 </vt:lpstr>
      <vt:lpstr>Early Thinking about ‘Development’: Keynes and Rostow</vt:lpstr>
      <vt:lpstr>Early Thinking about ‘Development’: Rostow’s Model . . 1</vt:lpstr>
      <vt:lpstr>Early Thinking about ‘Development’: Rostow’s Model . . 2</vt:lpstr>
      <vt:lpstr>Early Thinking about ‘Development’ : Rostow’s Model . . 3</vt:lpstr>
      <vt:lpstr>Early Thinking about ‘Development’ : Rostow’s Model . . 4</vt:lpstr>
      <vt:lpstr>Early Thinking about ‘Development’ : Rostow’s Model . . 5</vt:lpstr>
      <vt:lpstr>Early Thinking about ‘Development’ : Rostow’s Model . . 6</vt:lpstr>
      <vt:lpstr>Development Economics: New Disciplines in Development Thinking . 1</vt:lpstr>
      <vt:lpstr>Development Economics: New Disciplines in Development Thinking . 2</vt:lpstr>
      <vt:lpstr>Development Economics: New Disciplines in Development Thinking . 3</vt:lpstr>
      <vt:lpstr>Development Economics: New Disciplines in Development Thinking . 4</vt:lpstr>
      <vt:lpstr>Development Economics: New Disciplines in Development Thinking . 5</vt:lpstr>
      <vt:lpstr>Development Economics: New Disciplines in Development Thinking . 6</vt:lpstr>
      <vt:lpstr>Development Economics: New Disciplines in Development Thinking . 7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Subodh Wagle, IIT Bombay</dc:title>
  <dc:creator>Microsoft Office User</dc:creator>
  <cp:lastModifiedBy>Subodh Wagle</cp:lastModifiedBy>
  <cp:revision>85</cp:revision>
  <dcterms:created xsi:type="dcterms:W3CDTF">2022-06-21T14:02:09Z</dcterms:created>
  <dcterms:modified xsi:type="dcterms:W3CDTF">2024-09-27T09:37:20Z</dcterms:modified>
</cp:coreProperties>
</file>