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329" r:id="rId3"/>
    <p:sldId id="322" r:id="rId4"/>
    <p:sldId id="330" r:id="rId5"/>
    <p:sldId id="331" r:id="rId6"/>
    <p:sldId id="323" r:id="rId7"/>
    <p:sldId id="324" r:id="rId8"/>
    <p:sldId id="332" r:id="rId9"/>
    <p:sldId id="333" r:id="rId10"/>
    <p:sldId id="325" r:id="rId11"/>
    <p:sldId id="326" r:id="rId12"/>
    <p:sldId id="334" r:id="rId13"/>
    <p:sldId id="327" r:id="rId14"/>
    <p:sldId id="328" r:id="rId15"/>
    <p:sldId id="335" r:id="rId16"/>
    <p:sldId id="338" r:id="rId17"/>
    <p:sldId id="339" r:id="rId18"/>
    <p:sldId id="340" r:id="rId19"/>
    <p:sldId id="3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54"/>
    <a:srgbClr val="FF8B2A"/>
    <a:srgbClr val="4CFFED"/>
    <a:srgbClr val="0C4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/>
    <p:restoredTop sz="94651"/>
  </p:normalViewPr>
  <p:slideViewPr>
    <p:cSldViewPr snapToGrid="0" snapToObjects="1">
      <p:cViewPr varScale="1">
        <p:scale>
          <a:sx n="114" d="100"/>
          <a:sy n="114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9F27-7F24-BE42-A26F-98289ABC4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D120-BFCF-4742-BDFD-5F16E2BB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6F47-B7DB-964C-B98B-AE647D4E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FC70-C4BB-F742-B976-28E4278D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3F-6755-0A42-ABA0-4DDA03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ABC-2ED1-6149-B3DA-C3F58BB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A801C-1054-6944-A8AE-C5DCBE0B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320B-4BD8-344F-97D5-7992DCD2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23B4-BC67-CB44-BE25-9D6991B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670F-09CC-1E4A-8352-FC7E4115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99BC-0C52-D34E-916C-6CEF75F49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EE77-5573-E044-BE4B-FB1BF5A3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4028-8359-D84F-8D3C-945FCAA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AD2-4B02-4144-9955-64882A00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A0CE-EE54-B94E-BC95-7DBB7583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2AA2-F23D-F141-B657-8C1E762A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4DD9-2318-BF46-B252-B9E67C8C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A686-6AE7-2B4A-94C2-D371881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2E3F-A029-2C46-B5B3-448E4AE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422A-8AB8-904F-9558-6044370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F50-F6A9-A649-90E5-088CEEFB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4C65-5DB6-2B4E-8E29-67B5ECD00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11F6-2D6A-C243-AC06-4109FAD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ED47-DEBD-5C4A-9E8C-BB9D2F2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900D-F797-4F42-A947-B08B4CF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7D2-D555-F64D-8B24-C062CD7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273E-E9B7-4045-B0A9-33DBC760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F1FD-8493-6244-ABAE-E98BF251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254E-6B07-B240-9DEF-7E326E16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1081-8C0B-7D45-BBD4-3900D85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0D0E-5450-1549-BF0E-C2EFC62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42B-3993-2445-ACEF-CB28F5D8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84F3-95D2-C34F-AD61-9AE0DFF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039D-4D73-F34A-A09E-D6A124AD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18BF-89E7-4541-9138-D4677A74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2F20-61B1-6344-ACCA-EE6F99D3E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3876-32FB-364B-A43E-98295F1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155C-5FFE-4C4D-A8F5-55325322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7A63-6BA3-2946-BF08-4B0F4DD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789-0D46-7744-A047-B02F554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E5921-1FBD-1D46-BBC8-A0B51623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9BA1-BA7E-0F41-BBEC-CCCD33D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D769-75D4-D64A-8849-83D29E3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7283-E30A-9E42-8E95-012E926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DCF3-E11A-2447-84AA-287CF092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F63E-9784-3F47-9674-3FB4B69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BC1-C79C-654F-8830-29B34200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E578-0F5A-764C-B90F-54017226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8886-63A2-8F4B-A719-6DBAB7F5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E4804-3437-B345-94CD-3F42B9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2240-4C87-2740-B625-D8B880A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94C7-0974-9841-89A6-DEEFC991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9B5-C980-254B-AC91-62311CB4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9A1CE-35FC-2E45-AE66-719C7174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62E6-C50C-3B42-9614-6C3D588F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E583-6175-5A4F-A2F5-5E6D6EAA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61D0-1269-3B48-9111-BBCBDD6F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8C66-6CD6-1842-84EE-F596F44A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99B1-E10D-E542-9B81-41A1F513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05EE-0374-D74A-9702-B500BBB0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5A-9384-6E4F-91B9-C38357FD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8F17-50F8-F742-B5FC-D45035F2581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D556-B1BA-8347-A9F8-F967B1F8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CF5B-0F8D-0A41-8C75-644AE81F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3591-D443-1244-8B81-26135AFA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65548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3358"/>
            <a:ext cx="12192000" cy="9411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tabLst>
                <a:tab pos="11241088" algn="l"/>
              </a:tabLst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Prof. Subodh Wagle, IIT Bombay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0"/>
            <a:ext cx="12192000" cy="3645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latin typeface="Trebuchet MS" panose="020B0703020202090204" pitchFamily="34" charset="0"/>
              </a:rPr>
              <a:t>TD 638: Development Perspectives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latin typeface="Trebuchet MS" panose="020B0703020202090204" pitchFamily="34" charset="0"/>
              </a:rPr>
              <a:t>Development: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latin typeface="Trebuchet MS" panose="020B0703020202090204" pitchFamily="34" charset="0"/>
              </a:rPr>
              <a:t>Looking </a:t>
            </a:r>
            <a:r>
              <a:rPr lang="en-US" sz="4400">
                <a:solidFill>
                  <a:srgbClr val="FFFF00"/>
                </a:solidFill>
                <a:latin typeface="Trebuchet MS" panose="020B0703020202090204" pitchFamily="34" charset="0"/>
              </a:rPr>
              <a:t>from a Conceptual </a:t>
            </a:r>
            <a:r>
              <a:rPr lang="en-US" sz="4400" dirty="0">
                <a:solidFill>
                  <a:srgbClr val="FFFF00"/>
                </a:solidFill>
                <a:latin typeface="Trebuchet MS" panose="020B0703020202090204" pitchFamily="34" charset="0"/>
              </a:rPr>
              <a:t>Lens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0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675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1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 </a:t>
            </a:r>
            <a:r>
              <a:rPr lang="en-IN" sz="1800" b="1" i="1" dirty="0">
                <a:solidFill>
                  <a:schemeClr val="bg1"/>
                </a:solidFill>
              </a:rPr>
              <a:t>have developed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dirty="0">
                <a:solidFill>
                  <a:schemeClr val="accent2"/>
                </a:solidFill>
              </a:rPr>
              <a:t>thorough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multi-faceted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critique </a:t>
            </a:r>
          </a:p>
          <a:p>
            <a:pPr marL="5365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Modern-Western Science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Modern-Western Technology </a:t>
            </a:r>
          </a:p>
          <a:p>
            <a:pPr marL="4905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as well as of </a:t>
            </a:r>
            <a:r>
              <a:rPr lang="en-IN" sz="1800" dirty="0">
                <a:solidFill>
                  <a:schemeClr val="accent2"/>
                </a:solidFill>
              </a:rPr>
              <a:t>their </a:t>
            </a:r>
            <a:r>
              <a:rPr lang="en-IN" sz="1800" b="1" i="1" dirty="0">
                <a:solidFill>
                  <a:schemeClr val="bg1"/>
                </a:solidFill>
              </a:rPr>
              <a:t>contribution</a:t>
            </a:r>
            <a:r>
              <a:rPr lang="en-IN" sz="1800" dirty="0">
                <a:solidFill>
                  <a:schemeClr val="bg1"/>
                </a:solidFill>
              </a:rPr>
              <a:t> to the </a:t>
            </a:r>
            <a:r>
              <a:rPr lang="en-IN" sz="1800" b="1" i="1" dirty="0">
                <a:solidFill>
                  <a:srgbClr val="FFFF00"/>
                </a:solidFill>
              </a:rPr>
              <a:t>processes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b="1" dirty="0">
                <a:solidFill>
                  <a:srgbClr val="FFFF00"/>
                </a:solidFill>
              </a:rPr>
              <a:t>modernisation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2"/>
                </a:solidFill>
              </a:rPr>
              <a:t>monistic assertions </a:t>
            </a:r>
            <a:r>
              <a:rPr lang="en-IN" sz="1800" dirty="0">
                <a:solidFill>
                  <a:schemeClr val="bg1"/>
                </a:solidFill>
              </a:rPr>
              <a:t>that the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is ‘</a:t>
            </a:r>
            <a:r>
              <a:rPr lang="en-IN" sz="1800" b="1" i="1" dirty="0">
                <a:solidFill>
                  <a:schemeClr val="accent2"/>
                </a:solidFill>
              </a:rPr>
              <a:t>unique</a:t>
            </a:r>
            <a:r>
              <a:rPr lang="en-IN" sz="1800" dirty="0">
                <a:solidFill>
                  <a:schemeClr val="bg1"/>
                </a:solidFill>
              </a:rPr>
              <a:t>’ and ‘</a:t>
            </a:r>
            <a:r>
              <a:rPr lang="en-IN" sz="1800" b="1" i="1" dirty="0">
                <a:solidFill>
                  <a:schemeClr val="accent2"/>
                </a:solidFill>
              </a:rPr>
              <a:t>true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</a:p>
          <a:p>
            <a:pPr marL="44608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are </a:t>
            </a:r>
            <a:r>
              <a:rPr lang="en-IN" sz="1800" b="1" i="1" u="sng" dirty="0">
                <a:solidFill>
                  <a:schemeClr val="bg1"/>
                </a:solidFill>
              </a:rPr>
              <a:t>not only </a:t>
            </a:r>
            <a:r>
              <a:rPr lang="en-IN" sz="1800" b="1" i="1" dirty="0">
                <a:solidFill>
                  <a:schemeClr val="bg1"/>
                </a:solidFill>
              </a:rPr>
              <a:t>challenged </a:t>
            </a:r>
            <a:r>
              <a:rPr lang="en-IN" sz="1800" dirty="0">
                <a:solidFill>
                  <a:schemeClr val="bg1"/>
                </a:solidFill>
              </a:rPr>
              <a:t>on </a:t>
            </a:r>
            <a:r>
              <a:rPr lang="en-IN" sz="1800" b="1" i="1" dirty="0">
                <a:solidFill>
                  <a:srgbClr val="FFFF00"/>
                </a:solidFill>
              </a:rPr>
              <a:t>epistemological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rgbClr val="FFFF00"/>
                </a:solidFill>
              </a:rPr>
              <a:t>empirical </a:t>
            </a:r>
            <a:r>
              <a:rPr lang="en-IN" sz="1800" dirty="0">
                <a:solidFill>
                  <a:schemeClr val="accent2"/>
                </a:solidFill>
              </a:rPr>
              <a:t>basis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44608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u="sng" dirty="0">
                <a:solidFill>
                  <a:schemeClr val="bg1"/>
                </a:solidFill>
              </a:rPr>
              <a:t>but also </a:t>
            </a:r>
            <a:r>
              <a:rPr lang="en-IN" sz="1800" b="1" i="1" dirty="0">
                <a:solidFill>
                  <a:schemeClr val="bg1"/>
                </a:solidFill>
              </a:rPr>
              <a:t>found to be </a:t>
            </a:r>
            <a:r>
              <a:rPr lang="en-IN" sz="1800" b="1" i="1" dirty="0">
                <a:solidFill>
                  <a:schemeClr val="accent2"/>
                </a:solidFill>
              </a:rPr>
              <a:t>intellectually arrogant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490538" indent="-217488">
              <a:lnSpc>
                <a:spcPct val="120000"/>
              </a:lnSpc>
              <a:spcBef>
                <a:spcPts val="1200"/>
              </a:spcBef>
            </a:pPr>
            <a:endParaRPr lang="en-IN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4414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2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claim that the </a:t>
            </a:r>
            <a:r>
              <a:rPr lang="en-IN" sz="1800" b="1" dirty="0">
                <a:solidFill>
                  <a:srgbClr val="FFFF00"/>
                </a:solidFill>
              </a:rPr>
              <a:t>Modern-Western Science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Modern-Western Technology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b="1" i="1" dirty="0">
                <a:solidFill>
                  <a:srgbClr val="FFFF00"/>
                </a:solidFill>
              </a:rPr>
              <a:t>self-determined </a:t>
            </a:r>
            <a:r>
              <a:rPr lang="en-IN" sz="1800" dirty="0">
                <a:solidFill>
                  <a:schemeClr val="bg1"/>
                </a:solidFill>
              </a:rPr>
              <a:t>in their </a:t>
            </a:r>
            <a:r>
              <a:rPr lang="en-IN" sz="1800" b="1" i="1" dirty="0">
                <a:solidFill>
                  <a:schemeClr val="accent2"/>
                </a:solidFill>
              </a:rPr>
              <a:t>structure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i="1" dirty="0">
                <a:solidFill>
                  <a:schemeClr val="accent2"/>
                </a:solidFill>
              </a:rPr>
              <a:t>evolution</a:t>
            </a:r>
            <a:r>
              <a:rPr lang="en-IN" sz="1800" b="1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is found to be ‘</a:t>
            </a:r>
            <a:r>
              <a:rPr lang="en-IN" sz="1800" b="1" i="1" dirty="0">
                <a:solidFill>
                  <a:schemeClr val="accent2"/>
                </a:solidFill>
              </a:rPr>
              <a:t>vacuous’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i="1" dirty="0">
                <a:solidFill>
                  <a:schemeClr val="accent2"/>
                </a:solidFill>
              </a:rPr>
              <a:t>empty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chemeClr val="accent2"/>
                </a:solidFill>
              </a:rPr>
              <a:t>unintelligent</a:t>
            </a:r>
            <a:r>
              <a:rPr lang="en-IN" sz="1800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are found to be </a:t>
            </a:r>
            <a:r>
              <a:rPr lang="en-IN" sz="1800" b="1" i="1" dirty="0">
                <a:solidFill>
                  <a:schemeClr val="bg1"/>
                </a:solidFill>
              </a:rPr>
              <a:t>shaped by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serve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92D050"/>
                </a:solidFill>
              </a:rPr>
              <a:t>priorities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interests</a:t>
            </a:r>
            <a:r>
              <a:rPr lang="en-IN" sz="1800" dirty="0">
                <a:solidFill>
                  <a:srgbClr val="00B0F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whomsoever</a:t>
            </a:r>
            <a:r>
              <a:rPr lang="en-IN" sz="1800" u="sng" dirty="0">
                <a:solidFill>
                  <a:schemeClr val="accent2"/>
                </a:solidFill>
              </a:rPr>
              <a:t> </a:t>
            </a:r>
            <a:r>
              <a:rPr lang="en-IN" sz="1800" b="1" dirty="0">
                <a:solidFill>
                  <a:schemeClr val="bg1"/>
                </a:solidFill>
              </a:rPr>
              <a:t>control </a:t>
            </a:r>
            <a:r>
              <a:rPr lang="en-IN" sz="1800" b="1" i="1" dirty="0">
                <a:solidFill>
                  <a:schemeClr val="accent2"/>
                </a:solidFill>
              </a:rPr>
              <a:t>their </a:t>
            </a:r>
            <a:r>
              <a:rPr lang="en-IN" sz="1800" b="1" i="1" dirty="0">
                <a:solidFill>
                  <a:srgbClr val="FFFF00"/>
                </a:solidFill>
              </a:rPr>
              <a:t>development.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</a:p>
          <a:p>
            <a:pPr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accent2"/>
                </a:solidFill>
              </a:rPr>
              <a:t>Because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b="1" i="1" dirty="0">
                <a:solidFill>
                  <a:schemeClr val="accent2"/>
                </a:solidFill>
              </a:rPr>
              <a:t>genesis </a:t>
            </a:r>
            <a:r>
              <a:rPr lang="en-IN" sz="1800" dirty="0">
                <a:solidFill>
                  <a:schemeClr val="bg1"/>
                </a:solidFill>
              </a:rPr>
              <a:t>(= </a:t>
            </a:r>
            <a:r>
              <a:rPr lang="en-IN" sz="1800" b="1" i="1" dirty="0">
                <a:solidFill>
                  <a:schemeClr val="accent2"/>
                </a:solidFill>
              </a:rPr>
              <a:t>creation</a:t>
            </a:r>
            <a:r>
              <a:rPr lang="en-IN" sz="1800" dirty="0">
                <a:solidFill>
                  <a:schemeClr val="bg1"/>
                </a:solidFill>
              </a:rPr>
              <a:t>) and </a:t>
            </a:r>
            <a:r>
              <a:rPr lang="en-IN" sz="1800" b="1" i="1" dirty="0">
                <a:solidFill>
                  <a:schemeClr val="accent2"/>
                </a:solidFill>
              </a:rPr>
              <a:t>application</a:t>
            </a:r>
            <a:r>
              <a:rPr lang="en-IN" sz="1800" dirty="0">
                <a:solidFill>
                  <a:schemeClr val="bg1"/>
                </a:solidFill>
              </a:rPr>
              <a:t> of the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are controlled </a:t>
            </a:r>
            <a:r>
              <a:rPr lang="en-IN" sz="1800" dirty="0">
                <a:solidFill>
                  <a:schemeClr val="accent2"/>
                </a:solidFill>
              </a:rPr>
              <a:t>primarily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chemeClr val="accent2"/>
                </a:solidFill>
              </a:rPr>
              <a:t>certain sections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rgbClr val="FFFF0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there is </a:t>
            </a:r>
            <a:r>
              <a:rPr lang="en-IN" sz="1800" b="1" i="1" dirty="0">
                <a:solidFill>
                  <a:schemeClr val="accent2"/>
                </a:solidFill>
              </a:rPr>
              <a:t>nothing</a:t>
            </a:r>
            <a:r>
              <a:rPr lang="en-IN" sz="1800" dirty="0">
                <a:solidFill>
                  <a:schemeClr val="bg1"/>
                </a:solidFill>
              </a:rPr>
              <a:t> ‘</a:t>
            </a:r>
            <a:r>
              <a:rPr lang="en-IN" sz="1800" b="1" i="1" dirty="0">
                <a:solidFill>
                  <a:srgbClr val="92D050"/>
                </a:solidFill>
              </a:rPr>
              <a:t>pure</a:t>
            </a:r>
            <a:r>
              <a:rPr lang="en-IN" sz="1800" dirty="0">
                <a:solidFill>
                  <a:schemeClr val="bg1"/>
                </a:solidFill>
              </a:rPr>
              <a:t>’ or ‘</a:t>
            </a:r>
            <a:r>
              <a:rPr lang="en-IN" sz="1800" b="1" i="1" dirty="0">
                <a:solidFill>
                  <a:srgbClr val="00B0F0"/>
                </a:solidFill>
              </a:rPr>
              <a:t>pristine</a:t>
            </a:r>
            <a:r>
              <a:rPr lang="en-IN" sz="1800" dirty="0">
                <a:solidFill>
                  <a:schemeClr val="bg1"/>
                </a:solidFill>
              </a:rPr>
              <a:t>’ about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endParaRPr lang="en-IN" sz="1800" b="1" i="1" dirty="0">
              <a:solidFill>
                <a:schemeClr val="accent2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694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3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chemeClr val="accent2"/>
                </a:solidFill>
              </a:rPr>
              <a:t>because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4905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 are </a:t>
            </a: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under the control of </a:t>
            </a:r>
            <a:r>
              <a:rPr lang="en-IN" sz="1800" b="1" i="1" dirty="0">
                <a:solidFill>
                  <a:srgbClr val="00B0F0"/>
                </a:solidFill>
              </a:rPr>
              <a:t>certain sections </a:t>
            </a:r>
            <a:r>
              <a:rPr lang="en-IN" sz="1800" b="1" i="1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5365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92D050"/>
                </a:solidFill>
              </a:rPr>
              <a:t>genesi</a:t>
            </a:r>
            <a:r>
              <a:rPr lang="en-IN" sz="1800" dirty="0">
                <a:solidFill>
                  <a:srgbClr val="92D050"/>
                </a:solidFill>
              </a:rPr>
              <a:t>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70C0"/>
                </a:solidFill>
              </a:rPr>
              <a:t>application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endParaRPr lang="en-IN" sz="1800" dirty="0">
              <a:solidFill>
                <a:schemeClr val="bg1"/>
              </a:solidFill>
            </a:endParaRPr>
          </a:p>
          <a:p>
            <a:pPr marL="8921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should be put under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scrutiny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8461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with a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wider participation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different sections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human societies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endParaRPr lang="en-IN" sz="1800" b="1" i="1" dirty="0">
              <a:solidFill>
                <a:schemeClr val="accent2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8581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4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1800" b="1" i="1" dirty="0">
                <a:solidFill>
                  <a:srgbClr val="92D050"/>
                </a:solidFill>
              </a:rPr>
              <a:t>ecological destructiveness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dirty="0">
                <a:solidFill>
                  <a:schemeClr val="bg1"/>
                </a:solidFill>
              </a:rPr>
              <a:t>is rooted </a:t>
            </a:r>
          </a:p>
          <a:p>
            <a:pPr marL="765175" indent="-365125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in its </a:t>
            </a:r>
            <a:r>
              <a:rPr lang="en-IN" sz="1800" b="1" i="1" dirty="0">
                <a:solidFill>
                  <a:schemeClr val="accent2"/>
                </a:solidFill>
              </a:rPr>
              <a:t>arrogant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/>
                </a:solidFill>
              </a:rPr>
              <a:t>manipulative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/>
                </a:solidFill>
              </a:rPr>
              <a:t>approach</a:t>
            </a:r>
            <a:r>
              <a:rPr lang="en-IN" sz="1800" dirty="0">
                <a:solidFill>
                  <a:schemeClr val="bg1"/>
                </a:solidFill>
              </a:rPr>
              <a:t> toward </a:t>
            </a:r>
            <a:r>
              <a:rPr lang="en-IN" sz="1800" b="1" dirty="0">
                <a:solidFill>
                  <a:srgbClr val="FFFF00"/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IN" sz="1800" b="1" i="1" dirty="0">
                <a:solidFill>
                  <a:srgbClr val="92D050"/>
                </a:solidFill>
              </a:rPr>
              <a:t>ecologically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(and </a:t>
            </a:r>
            <a:r>
              <a:rPr lang="en-IN" sz="1800" b="1" i="1" dirty="0">
                <a:solidFill>
                  <a:srgbClr val="00B0F0"/>
                </a:solidFill>
              </a:rPr>
              <a:t>economically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inappropriate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720725" indent="-355600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creates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/>
                </a:solidFill>
              </a:rPr>
              <a:t>new scarcities </a:t>
            </a:r>
            <a:r>
              <a:rPr lang="en-IN" sz="1800" dirty="0">
                <a:solidFill>
                  <a:schemeClr val="bg1"/>
                </a:solidFill>
              </a:rPr>
              <a:t>through </a:t>
            </a:r>
            <a:r>
              <a:rPr lang="en-IN" sz="1800" b="1" i="1" dirty="0">
                <a:solidFill>
                  <a:srgbClr val="FFFF00"/>
                </a:solidFill>
              </a:rPr>
              <a:t>ecological destruction </a:t>
            </a:r>
          </a:p>
          <a:p>
            <a:pPr marL="936625" indent="-215900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(for example, </a:t>
            </a:r>
            <a:r>
              <a:rPr lang="en-IN" sz="1800" u="sng" dirty="0">
                <a:solidFill>
                  <a:srgbClr val="FFFF00"/>
                </a:solidFill>
              </a:rPr>
              <a:t>reduction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in</a:t>
            </a:r>
            <a:r>
              <a:rPr lang="en-IN" sz="1800" dirty="0">
                <a:solidFill>
                  <a:schemeClr val="accent2"/>
                </a:solidFill>
              </a:rPr>
              <a:t> availability of fertile land</a:t>
            </a:r>
            <a:r>
              <a:rPr lang="en-IN" sz="1800" dirty="0">
                <a:solidFill>
                  <a:schemeClr val="bg1"/>
                </a:solidFill>
              </a:rPr>
              <a:t>, in </a:t>
            </a:r>
            <a:r>
              <a:rPr lang="en-IN" sz="1800" dirty="0">
                <a:solidFill>
                  <a:schemeClr val="accent2"/>
                </a:solidFill>
              </a:rPr>
              <a:t>genetic and crop diversity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8921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u="sng" dirty="0">
                <a:solidFill>
                  <a:srgbClr val="FFFF00"/>
                </a:solidFill>
              </a:rPr>
              <a:t>increase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dirty="0">
                <a:solidFill>
                  <a:schemeClr val="accent2"/>
                </a:solidFill>
              </a:rPr>
              <a:t>ecological vulnerability</a:t>
            </a:r>
            <a:r>
              <a:rPr lang="en-IN" sz="1800" dirty="0">
                <a:solidFill>
                  <a:schemeClr val="bg1"/>
                </a:solidFill>
              </a:rPr>
              <a:t> (due to </a:t>
            </a:r>
            <a:r>
              <a:rPr lang="en-IN" sz="1800" dirty="0">
                <a:solidFill>
                  <a:schemeClr val="accent2"/>
                </a:solidFill>
              </a:rPr>
              <a:t>monoculture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b="1" i="1" dirty="0">
                <a:solidFill>
                  <a:schemeClr val="bg1"/>
                </a:solidFill>
              </a:rPr>
              <a:t>contributes to </a:t>
            </a:r>
            <a:r>
              <a:rPr lang="en-IN" sz="1800" b="1" dirty="0">
                <a:solidFill>
                  <a:srgbClr val="FFFF00"/>
                </a:solidFill>
              </a:rPr>
              <a:t>underdevelopment </a:t>
            </a:r>
            <a:r>
              <a:rPr lang="en-IN" sz="1800" dirty="0">
                <a:solidFill>
                  <a:schemeClr val="bg1"/>
                </a:solidFill>
              </a:rPr>
              <a:t>through </a:t>
            </a:r>
            <a:r>
              <a:rPr lang="en-IN" sz="1800" b="1" i="1" dirty="0">
                <a:solidFill>
                  <a:schemeClr val="accent2"/>
                </a:solidFill>
              </a:rPr>
              <a:t>destruction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eco-systems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  <a:br>
              <a:rPr lang="en-IN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5857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5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rgbClr val="00B0F0"/>
                </a:solidFill>
              </a:rPr>
              <a:t>central tenet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FFFF00"/>
                </a:solidFill>
              </a:rPr>
              <a:t>technological worship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i="1" dirty="0">
                <a:solidFill>
                  <a:srgbClr val="FFFF00"/>
                </a:solidFill>
              </a:rPr>
              <a:t>technological advancement </a:t>
            </a:r>
            <a:r>
              <a:rPr lang="en-IN" sz="1800" b="1" i="1" dirty="0">
                <a:solidFill>
                  <a:schemeClr val="bg1"/>
                </a:solidFill>
              </a:rPr>
              <a:t>must continue </a:t>
            </a: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at all costs </a:t>
            </a:r>
          </a:p>
          <a:p>
            <a:pPr marL="8921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is in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direct contradiction </a:t>
            </a:r>
            <a:r>
              <a:rPr lang="en-IN" sz="1800" dirty="0">
                <a:solidFill>
                  <a:schemeClr val="bg1"/>
                </a:solidFill>
              </a:rPr>
              <a:t>to the </a:t>
            </a:r>
            <a:r>
              <a:rPr lang="en-IN" sz="1800" b="1" dirty="0">
                <a:solidFill>
                  <a:srgbClr val="FFFF00"/>
                </a:solidFill>
              </a:rPr>
              <a:t>laws of nature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628650" indent="-263525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Because, in </a:t>
            </a:r>
            <a:r>
              <a:rPr lang="en-IN" sz="1800" b="1" dirty="0">
                <a:solidFill>
                  <a:srgbClr val="92D050"/>
                </a:solidFill>
              </a:rPr>
              <a:t>natural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92D050"/>
                </a:solidFill>
              </a:rPr>
              <a:t>eco-systems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rgbClr val="00B0F0"/>
                </a:solidFill>
              </a:rPr>
              <a:t>equilibrium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prevails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5"/>
            </a:pPr>
            <a:r>
              <a:rPr lang="en-IN" sz="1800" dirty="0">
                <a:solidFill>
                  <a:schemeClr val="bg1"/>
                </a:solidFill>
              </a:rPr>
              <a:t>It is </a:t>
            </a:r>
            <a:r>
              <a:rPr lang="en-IN" sz="1800" b="1" i="1" dirty="0">
                <a:solidFill>
                  <a:schemeClr val="bg1"/>
                </a:solidFill>
              </a:rPr>
              <a:t>also maintained </a:t>
            </a:r>
            <a:r>
              <a:rPr lang="en-IN" sz="1800" dirty="0">
                <a:solidFill>
                  <a:schemeClr val="bg1"/>
                </a:solidFill>
              </a:rPr>
              <a:t>that the </a:t>
            </a:r>
            <a:r>
              <a:rPr lang="en-IN" sz="1800" b="1" i="1" dirty="0">
                <a:solidFill>
                  <a:srgbClr val="FFFF00"/>
                </a:solidFill>
              </a:rPr>
              <a:t>complex technologies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have diverged </a:t>
            </a:r>
            <a:r>
              <a:rPr lang="en-IN" sz="1800" dirty="0">
                <a:solidFill>
                  <a:schemeClr val="bg1"/>
                </a:solidFill>
              </a:rPr>
              <a:t>from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basic processes </a:t>
            </a:r>
            <a:r>
              <a:rPr lang="en-IN" sz="1800" dirty="0">
                <a:solidFill>
                  <a:schemeClr val="bg1"/>
                </a:solidFill>
              </a:rPr>
              <a:t>of</a:t>
            </a:r>
            <a:r>
              <a:rPr lang="en-IN" sz="1800" dirty="0">
                <a:solidFill>
                  <a:srgbClr val="00B0F0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life</a:t>
            </a:r>
            <a:r>
              <a:rPr lang="en-IN" sz="1800" dirty="0">
                <a:solidFill>
                  <a:srgbClr val="00B0F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1"/>
                </a:solidFill>
              </a:rPr>
              <a:t>proved</a:t>
            </a:r>
            <a:r>
              <a:rPr lang="en-IN" sz="1800" dirty="0">
                <a:solidFill>
                  <a:schemeClr val="bg1"/>
                </a:solidFill>
              </a:rPr>
              <a:t> destructive to </a:t>
            </a:r>
            <a:r>
              <a:rPr lang="en-IN" sz="1800" b="1" dirty="0">
                <a:solidFill>
                  <a:srgbClr val="92D050"/>
                </a:solidFill>
              </a:rPr>
              <a:t>nature</a:t>
            </a:r>
            <a:r>
              <a:rPr lang="en-IN" sz="1800" b="1" dirty="0">
                <a:solidFill>
                  <a:srgbClr val="FFFF00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6"/>
            </a:pPr>
            <a:r>
              <a:rPr lang="en-IN" sz="1800" b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(based on </a:t>
            </a:r>
            <a:r>
              <a:rPr lang="en-IN" sz="1800" b="1" dirty="0">
                <a:solidFill>
                  <a:srgbClr val="FFFF00"/>
                </a:solidFill>
              </a:rPr>
              <a:t>modern technology</a:t>
            </a:r>
            <a:r>
              <a:rPr lang="en-IN" sz="1800" dirty="0">
                <a:solidFill>
                  <a:schemeClr val="bg1"/>
                </a:solidFill>
              </a:rPr>
              <a:t>) is </a:t>
            </a:r>
          </a:p>
          <a:p>
            <a:pPr marL="628650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inherently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resource-intensive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resource wasting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exploitative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92D050"/>
                </a:solidFill>
              </a:rPr>
              <a:t>natural resources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8834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6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</a:t>
            </a: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b="1" i="1" dirty="0">
                <a:solidFill>
                  <a:schemeClr val="accent2"/>
                </a:solidFill>
              </a:rPr>
              <a:t>not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politically neutral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</a:t>
            </a: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politically centralizing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politically repressive</a:t>
            </a:r>
            <a:r>
              <a:rPr lang="en-IN" sz="1800" b="1" i="1" dirty="0">
                <a:solidFill>
                  <a:schemeClr val="accent2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renders </a:t>
            </a:r>
            <a:r>
              <a:rPr lang="en-IN" sz="1800" b="1" i="1" dirty="0">
                <a:solidFill>
                  <a:srgbClr val="92D050"/>
                </a:solidFill>
              </a:rPr>
              <a:t>communities</a:t>
            </a:r>
            <a:r>
              <a:rPr lang="en-IN" sz="1800" dirty="0">
                <a:solidFill>
                  <a:srgbClr val="92D05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people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FFBD54"/>
                </a:solidFill>
              </a:rPr>
              <a:t>politically vulnerable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due to 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dependence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it </a:t>
            </a:r>
            <a:r>
              <a:rPr lang="en-IN" sz="1800" b="1" i="1" dirty="0">
                <a:solidFill>
                  <a:schemeClr val="bg1"/>
                </a:solidFill>
              </a:rPr>
              <a:t>breeds on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external inputs </a:t>
            </a:r>
            <a:r>
              <a:rPr lang="en-IN" sz="1800" b="1" i="1" dirty="0">
                <a:solidFill>
                  <a:schemeClr val="bg1"/>
                </a:solidFill>
              </a:rPr>
              <a:t>controlled by </a:t>
            </a:r>
            <a:r>
              <a:rPr lang="en-IN" sz="1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dominant sections </a:t>
            </a:r>
            <a:r>
              <a:rPr lang="en-IN" sz="1800" dirty="0">
                <a:solidFill>
                  <a:schemeClr val="bg1"/>
                </a:solidFill>
              </a:rPr>
              <a:t>in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society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i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Ever-greater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centralization of auth</a:t>
            </a:r>
            <a:r>
              <a:rPr lang="en-IN" sz="1800" dirty="0">
                <a:solidFill>
                  <a:srgbClr val="FFFF00"/>
                </a:solidFill>
              </a:rPr>
              <a:t>ority </a:t>
            </a:r>
            <a:r>
              <a:rPr lang="en-IN" sz="1800" b="1" i="1" dirty="0">
                <a:solidFill>
                  <a:schemeClr val="bg1"/>
                </a:solidFill>
              </a:rPr>
              <a:t>leads to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steady diminution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92D050"/>
                </a:solidFill>
              </a:rPr>
              <a:t>personal freedoms</a:t>
            </a:r>
            <a:r>
              <a:rPr lang="en-IN" sz="1800" b="1" i="1" dirty="0">
                <a:solidFill>
                  <a:srgbClr val="FFFF00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Technological processes </a:t>
            </a:r>
            <a:r>
              <a:rPr lang="en-IN" sz="1800" b="1" i="1" dirty="0">
                <a:solidFill>
                  <a:schemeClr val="bg1"/>
                </a:solidFill>
              </a:rPr>
              <a:t>create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excessive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demands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rgbClr val="92D050"/>
                </a:solidFill>
              </a:rPr>
              <a:t>raw materials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markets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582613" indent="-182563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control over </a:t>
            </a:r>
            <a:r>
              <a:rPr lang="en-IN" sz="1800" b="1" i="1" dirty="0">
                <a:solidFill>
                  <a:srgbClr val="92D050"/>
                </a:solidFill>
              </a:rPr>
              <a:t>raw materials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F0"/>
                </a:solidFill>
              </a:rPr>
              <a:t>markets </a:t>
            </a:r>
            <a:r>
              <a:rPr lang="en-IN" sz="1800" b="1" i="1" dirty="0">
                <a:solidFill>
                  <a:schemeClr val="bg1"/>
                </a:solidFill>
              </a:rPr>
              <a:t>becomes an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essential part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b="1" i="1" dirty="0">
                <a:solidFill>
                  <a:srgbClr val="00B0F0"/>
                </a:solidFill>
              </a:rPr>
              <a:t>politics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technological change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periods of </a:t>
            </a:r>
            <a:r>
              <a:rPr lang="en-IN" sz="1800" b="1" i="1" dirty="0">
                <a:solidFill>
                  <a:srgbClr val="FF8B2A"/>
                </a:solidFill>
              </a:rPr>
              <a:t>rapid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technological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rgbClr val="00B0F0"/>
                </a:solidFill>
              </a:rPr>
              <a:t>transformation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it is</a:t>
            </a:r>
            <a:r>
              <a:rPr lang="en-IN" sz="1800" b="1" i="1" dirty="0">
                <a:solidFill>
                  <a:schemeClr val="bg1"/>
                </a:solidFill>
              </a:rPr>
              <a:t> assumed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</a:p>
          <a:p>
            <a:pPr marL="582613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92D050"/>
                </a:solidFill>
              </a:rPr>
              <a:t>society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00B0F0"/>
                </a:solidFill>
              </a:rPr>
              <a:t>people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must adjust to </a:t>
            </a:r>
            <a:r>
              <a:rPr lang="en-IN" sz="1800" b="1" i="1" dirty="0">
                <a:solidFill>
                  <a:srgbClr val="FFFF00"/>
                </a:solidFill>
              </a:rPr>
              <a:t>technical change </a:t>
            </a:r>
          </a:p>
          <a:p>
            <a:pPr marL="800100" indent="-263525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instead of </a:t>
            </a:r>
            <a:r>
              <a:rPr lang="en-IN" sz="1800" b="1" dirty="0">
                <a:solidFill>
                  <a:srgbClr val="FFFF00"/>
                </a:solidFill>
              </a:rPr>
              <a:t>technology </a:t>
            </a:r>
            <a:r>
              <a:rPr lang="en-IN" sz="1800" b="1" i="1" dirty="0">
                <a:solidFill>
                  <a:schemeClr val="bg1"/>
                </a:solidFill>
              </a:rPr>
              <a:t>adjusting to </a:t>
            </a:r>
            <a:r>
              <a:rPr lang="en-IN" sz="1800" b="1" dirty="0">
                <a:solidFill>
                  <a:srgbClr val="00B0F0"/>
                </a:solidFill>
              </a:rPr>
              <a:t>social values </a:t>
            </a:r>
          </a:p>
          <a:p>
            <a:pPr marL="800100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social equity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rgbClr val="92D050"/>
                </a:solidFill>
              </a:rPr>
              <a:t>environmental sustainability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dirty="0">
                <a:solidFill>
                  <a:srgbClr val="00B0F0"/>
                </a:solidFill>
              </a:rPr>
              <a:t>political participation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499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7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dirty="0">
                <a:solidFill>
                  <a:srgbClr val="92D050"/>
                </a:solidFill>
              </a:rPr>
              <a:t>eco-feminist perspective </a:t>
            </a:r>
            <a:r>
              <a:rPr lang="en-IN" sz="1800" b="1" i="1" dirty="0">
                <a:solidFill>
                  <a:schemeClr val="bg1"/>
                </a:solidFill>
              </a:rPr>
              <a:t>argues</a:t>
            </a:r>
            <a:r>
              <a:rPr lang="en-IN" sz="1800" dirty="0">
                <a:solidFill>
                  <a:schemeClr val="bg1"/>
                </a:solidFill>
              </a:rPr>
              <a:t> that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dirty="0">
                <a:solidFill>
                  <a:srgbClr val="FFFF00"/>
                </a:solidFill>
              </a:rPr>
              <a:t>development </a:t>
            </a: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are not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universal categories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human progress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44608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but </a:t>
            </a:r>
            <a:r>
              <a:rPr lang="en-IN" sz="1800" b="1" i="1" dirty="0">
                <a:solidFill>
                  <a:schemeClr val="bg1"/>
                </a:solidFill>
              </a:rPr>
              <a:t>are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special projects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modern western </a:t>
            </a:r>
            <a: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patriarchy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aimed at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subjugation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dirty="0">
                <a:solidFill>
                  <a:srgbClr val="00B0F0"/>
                </a:solidFill>
              </a:rPr>
              <a:t>women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92D050"/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there is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absence of criteria </a:t>
            </a:r>
            <a:r>
              <a:rPr lang="en-IN" sz="1800" b="1" i="1" dirty="0">
                <a:solidFill>
                  <a:schemeClr val="bg1"/>
                </a:solidFill>
              </a:rPr>
              <a:t>for evaluating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technological systems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</a:p>
          <a:p>
            <a:pPr marL="400050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in terms of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use efficiency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capability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basic needs satisfaction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b="1" i="1" dirty="0">
                <a:solidFill>
                  <a:schemeClr val="bg1"/>
                </a:solidFill>
              </a:rPr>
              <a:t>being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capital-intensive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labour displacing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536575" indent="-136525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destroys </a:t>
            </a:r>
            <a:r>
              <a:rPr lang="en-IN" sz="1800" b="1" i="1" dirty="0">
                <a:solidFill>
                  <a:srgbClr val="00B0F0"/>
                </a:solidFill>
              </a:rPr>
              <a:t>employment potential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rgbClr val="92D050"/>
                </a:solidFill>
              </a:rPr>
              <a:t>economic activities</a:t>
            </a:r>
            <a:r>
              <a:rPr lang="en-IN" sz="1800" b="1" i="1" dirty="0">
                <a:solidFill>
                  <a:srgbClr val="FFFF00"/>
                </a:solidFill>
              </a:rPr>
              <a:t>. </a:t>
            </a:r>
          </a:p>
          <a:p>
            <a:endParaRPr lang="en-IN" sz="180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947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8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b="1" i="1" dirty="0">
                <a:solidFill>
                  <a:schemeClr val="bg1"/>
                </a:solidFill>
              </a:rPr>
              <a:t>creates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false impression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economic efficiency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externalizing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some costs </a:t>
            </a:r>
            <a:r>
              <a:rPr lang="en-IN" sz="1800" dirty="0">
                <a:solidFill>
                  <a:schemeClr val="bg1"/>
                </a:solidFill>
              </a:rPr>
              <a:t>while </a:t>
            </a:r>
            <a:r>
              <a:rPr lang="en-IN" sz="1800" b="1" i="1" dirty="0">
                <a:solidFill>
                  <a:schemeClr val="bg1"/>
                </a:solidFill>
              </a:rPr>
              <a:t>making other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invisible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Chemical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nuclear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technologies</a:t>
            </a:r>
            <a:r>
              <a:rPr lang="en-IN" sz="1800" i="1" dirty="0">
                <a:solidFill>
                  <a:srgbClr val="FFFF00"/>
                </a:solidFill>
              </a:rPr>
              <a:t> </a:t>
            </a:r>
            <a:r>
              <a:rPr lang="en-IN" sz="1800" i="1" dirty="0">
                <a:solidFill>
                  <a:schemeClr val="bg1"/>
                </a:solidFill>
              </a:rPr>
              <a:t>attack </a:t>
            </a:r>
            <a:r>
              <a:rPr lang="en-IN" sz="1800" dirty="0">
                <a:solidFill>
                  <a:schemeClr val="bg1"/>
                </a:solidFill>
              </a:rPr>
              <a:t>the very </a:t>
            </a:r>
            <a:r>
              <a:rPr lang="en-IN" sz="1800" b="1" i="1" dirty="0">
                <a:solidFill>
                  <a:srgbClr val="92D050"/>
                </a:solidFill>
              </a:rPr>
              <a:t>substance of life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factories</a:t>
            </a:r>
            <a:r>
              <a:rPr lang="en-IN" sz="1800" dirty="0">
                <a:solidFill>
                  <a:schemeClr val="bg1"/>
                </a:solidFill>
              </a:rPr>
              <a:t> using </a:t>
            </a: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dangerous places </a:t>
            </a:r>
            <a:r>
              <a:rPr lang="en-IN" sz="1800" b="1" i="1" dirty="0">
                <a:solidFill>
                  <a:schemeClr val="bg1"/>
                </a:solidFill>
              </a:rPr>
              <a:t>to work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industrial accidents </a:t>
            </a:r>
            <a:r>
              <a:rPr lang="en-IN" sz="1800" dirty="0">
                <a:solidFill>
                  <a:schemeClr val="bg1"/>
                </a:solidFill>
              </a:rPr>
              <a:t>are</a:t>
            </a:r>
            <a:r>
              <a:rPr lang="en-IN" sz="1800" u="sng" dirty="0">
                <a:solidFill>
                  <a:schemeClr val="accent2"/>
                </a:solidFill>
              </a:rPr>
              <a:t> </a:t>
            </a:r>
            <a:r>
              <a:rPr lang="en-IN" sz="18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Industrial society </a:t>
            </a:r>
            <a:r>
              <a:rPr lang="en-IN" sz="1800" dirty="0">
                <a:solidFill>
                  <a:schemeClr val="bg1"/>
                </a:solidFill>
              </a:rPr>
              <a:t>is </a:t>
            </a:r>
            <a:r>
              <a:rPr lang="en-IN" sz="1800" b="1" i="1" dirty="0">
                <a:solidFill>
                  <a:schemeClr val="bg1"/>
                </a:solidFill>
              </a:rPr>
              <a:t>suffering from </a:t>
            </a:r>
            <a:r>
              <a:rPr lang="en-IN" sz="1800" dirty="0">
                <a:solidFill>
                  <a:schemeClr val="bg1"/>
                </a:solidFill>
              </a:rPr>
              <a:t>a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virtual epidemic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cancers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immune system disorder</a:t>
            </a:r>
            <a:r>
              <a:rPr lang="en-IN" sz="1800" b="1" i="1" dirty="0">
                <a:solidFill>
                  <a:srgbClr val="FFFF00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770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9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</a:t>
            </a:r>
            <a:r>
              <a:rPr lang="en-IN" sz="1800" b="1" i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not</a:t>
            </a:r>
            <a:r>
              <a:rPr lang="en-IN" sz="18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correct to say </a:t>
            </a: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dirty="0">
                <a:solidFill>
                  <a:schemeClr val="bg1"/>
                </a:solidFill>
              </a:rPr>
              <a:t>is </a:t>
            </a:r>
            <a:r>
              <a:rPr lang="en-IN" sz="1800" b="1" i="1" dirty="0">
                <a:solidFill>
                  <a:srgbClr val="92D050"/>
                </a:solidFill>
              </a:rPr>
              <a:t>socially progressive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socially liberating</a:t>
            </a: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905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because of its </a:t>
            </a:r>
            <a:r>
              <a:rPr lang="en-IN" sz="1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inherent push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dirty="0">
                <a:solidFill>
                  <a:srgbClr val="FFFF00"/>
                </a:solidFill>
              </a:rPr>
              <a:t>modernization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traditional communities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In fact, </a:t>
            </a: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dirty="0">
                <a:solidFill>
                  <a:schemeClr val="bg1"/>
                </a:solidFill>
              </a:rPr>
              <a:t>is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socially regressive </a:t>
            </a:r>
            <a:r>
              <a:rPr lang="en-IN" sz="1800" dirty="0">
                <a:solidFill>
                  <a:schemeClr val="bg1"/>
                </a:solidFill>
              </a:rPr>
              <a:t>as </a:t>
            </a:r>
          </a:p>
          <a:p>
            <a:pPr marL="44608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it </a:t>
            </a:r>
            <a:r>
              <a:rPr lang="en-IN" sz="1800" b="1" i="1" u="sng" dirty="0">
                <a:solidFill>
                  <a:schemeClr val="bg1"/>
                </a:solidFill>
              </a:rPr>
              <a:t>destroys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supportive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kinship-based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familial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social relationships </a:t>
            </a:r>
          </a:p>
          <a:p>
            <a:pPr marL="44608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b="1" dirty="0">
                <a:solidFill>
                  <a:srgbClr val="00B0F0"/>
                </a:solidFill>
              </a:rPr>
              <a:t>pre-industrial communities </a:t>
            </a:r>
            <a:r>
              <a:rPr lang="en-IN" sz="1800" dirty="0">
                <a:solidFill>
                  <a:schemeClr val="bg1"/>
                </a:solidFill>
              </a:rPr>
              <a:t>and replaces them with the </a:t>
            </a:r>
            <a:r>
              <a:rPr lang="en-IN" sz="1800" b="1" i="1" dirty="0">
                <a:solidFill>
                  <a:schemeClr val="accent2"/>
                </a:solidFill>
              </a:rPr>
              <a:t>rigid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social hierarchies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It is claimed also that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social stress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tensions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emerging from </a:t>
            </a:r>
            <a:r>
              <a:rPr lang="en-IN" sz="1800" dirty="0">
                <a:solidFill>
                  <a:schemeClr val="bg1"/>
                </a:solidFill>
              </a:rPr>
              <a:t>the feeling </a:t>
            </a:r>
          </a:p>
          <a:p>
            <a:pPr marL="446088" indent="-173038"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being dispossessed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controlled </a:t>
            </a:r>
            <a:r>
              <a:rPr lang="en-IN" sz="1800" dirty="0">
                <a:solidFill>
                  <a:schemeClr val="bg1"/>
                </a:solidFill>
              </a:rPr>
              <a:t>or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made helpless </a:t>
            </a:r>
            <a:r>
              <a:rPr lang="en-IN" sz="1800" dirty="0">
                <a:solidFill>
                  <a:schemeClr val="bg1"/>
                </a:solidFill>
              </a:rPr>
              <a:t>by </a:t>
            </a: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</a:p>
          <a:p>
            <a:pPr marL="490538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constitute a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breeding ground </a:t>
            </a:r>
            <a:r>
              <a:rPr lang="en-IN" sz="1800" dirty="0">
                <a:solidFill>
                  <a:schemeClr val="bg1"/>
                </a:solidFill>
              </a:rPr>
              <a:t>for </a:t>
            </a:r>
            <a:r>
              <a:rPr lang="en-IN" sz="1800" b="1" i="1" dirty="0">
                <a:solidFill>
                  <a:srgbClr val="FFBD54"/>
                </a:solidFill>
              </a:rPr>
              <a:t>violence</a:t>
            </a:r>
            <a:r>
              <a:rPr lang="en-IN" sz="1800" b="1" i="1" dirty="0">
                <a:solidFill>
                  <a:srgbClr val="FFFF00"/>
                </a:solidFill>
              </a:rPr>
              <a:t> in society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714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&amp; Technology: Critique of Mainstream Position. . 10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8"/>
            <a:ext cx="11646327" cy="51330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According to </a:t>
            </a:r>
            <a:r>
              <a:rPr lang="en-IN" sz="1800" b="1" dirty="0">
                <a:solidFill>
                  <a:srgbClr val="FFFF00"/>
                </a:solidFill>
              </a:rPr>
              <a:t>alternative development perspectives</a:t>
            </a:r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 </a:t>
            </a:r>
            <a:r>
              <a:rPr lang="en-IN" sz="1800" b="1" dirty="0">
                <a:solidFill>
                  <a:srgbClr val="FFFF00"/>
                </a:solidFill>
              </a:rPr>
              <a:t>economic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technological development </a:t>
            </a:r>
            <a:r>
              <a:rPr lang="en-IN" sz="1800" b="1" i="1" dirty="0">
                <a:solidFill>
                  <a:schemeClr val="bg1"/>
                </a:solidFill>
              </a:rPr>
              <a:t>results in </a:t>
            </a:r>
            <a:r>
              <a:rPr lang="en-IN" sz="1800" b="1" i="1" dirty="0">
                <a:solidFill>
                  <a:srgbClr val="FFBD54"/>
                </a:solidFill>
              </a:rPr>
              <a:t>shattering</a:t>
            </a:r>
            <a:r>
              <a:rPr lang="en-IN" sz="1800" b="1" i="1" dirty="0">
                <a:solidFill>
                  <a:schemeClr val="accent2"/>
                </a:solidFill>
              </a:rPr>
              <a:t> of </a:t>
            </a:r>
            <a:r>
              <a:rPr lang="en-IN" sz="1800" b="1" dirty="0">
                <a:solidFill>
                  <a:srgbClr val="00B0F0"/>
                </a:solidFill>
              </a:rPr>
              <a:t>traditional rural industries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800100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marginalizes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dispossesses </a:t>
            </a:r>
            <a:r>
              <a:rPr lang="en-IN" sz="1800" dirty="0">
                <a:solidFill>
                  <a:srgbClr val="00B0F0"/>
                </a:solidFill>
              </a:rPr>
              <a:t>increasing number </a:t>
            </a:r>
            <a:r>
              <a:rPr lang="en-IN" sz="1800" dirty="0">
                <a:solidFill>
                  <a:srgbClr val="FFFF00"/>
                </a:solidFill>
              </a:rPr>
              <a:t>of </a:t>
            </a:r>
            <a:r>
              <a:rPr lang="en-IN" sz="1800" b="1" i="1" dirty="0">
                <a:solidFill>
                  <a:srgbClr val="00B0F0"/>
                </a:solidFill>
              </a:rPr>
              <a:t>people</a:t>
            </a:r>
            <a:r>
              <a:rPr lang="en-IN" sz="1800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from </a:t>
            </a:r>
            <a:r>
              <a:rPr lang="en-IN" sz="1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productive capacity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dirty="0">
                <a:solidFill>
                  <a:schemeClr val="bg1"/>
                </a:solidFill>
              </a:rPr>
              <a:t>There is always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unequal access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b="1" dirty="0">
                <a:solidFill>
                  <a:srgbClr val="FFFF00"/>
                </a:solidFill>
              </a:rPr>
              <a:t>new technology </a:t>
            </a:r>
            <a:r>
              <a:rPr lang="en-IN" sz="1800" u="sng" dirty="0">
                <a:solidFill>
                  <a:schemeClr val="bg1"/>
                </a:solidFill>
              </a:rPr>
              <a:t>because </a:t>
            </a:r>
          </a:p>
          <a:p>
            <a:pPr marL="536575" indent="-217488">
              <a:lnSpc>
                <a:spcPct val="120000"/>
              </a:lnSpc>
              <a:spcBef>
                <a:spcPts val="1200"/>
              </a:spcBef>
            </a:pPr>
            <a:r>
              <a:rPr lang="en-IN" sz="1800" b="1" i="1" dirty="0">
                <a:solidFill>
                  <a:schemeClr val="bg1"/>
                </a:solidFill>
              </a:rPr>
              <a:t>it is associated with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capital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i="1" dirty="0">
                <a:solidFill>
                  <a:srgbClr val="00B050"/>
                </a:solidFill>
              </a:rPr>
              <a:t>energy</a:t>
            </a:r>
            <a:r>
              <a:rPr lang="en-IN" sz="1800" b="1" i="1" dirty="0">
                <a:solidFill>
                  <a:srgbClr val="FFFF00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intensiveness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IN" sz="1800" b="1" dirty="0">
                <a:solidFill>
                  <a:srgbClr val="FFFF00"/>
                </a:solidFill>
              </a:rPr>
              <a:t>Modern technology </a:t>
            </a:r>
            <a:r>
              <a:rPr lang="en-IN" sz="1800" b="1" i="1" dirty="0">
                <a:solidFill>
                  <a:schemeClr val="bg1"/>
                </a:solidFill>
              </a:rPr>
              <a:t>tends to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magnify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inequalities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rgbClr val="92D050"/>
                </a:solidFill>
              </a:rPr>
              <a:t>between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rgbClr val="00B0F0"/>
                </a:solidFill>
              </a:rPr>
              <a:t>within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countries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075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5455"/>
            <a:ext cx="12192000" cy="11787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and Technology: </a:t>
            </a:r>
            <a:b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</a:b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Position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Mainstream Development Model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0458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Modern-Western Science and Technology: Mainstream Position . . 1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dirty="0">
                <a:solidFill>
                  <a:srgbClr val="FFFF00"/>
                </a:solidFill>
              </a:rPr>
              <a:t>Modern-Western Science </a:t>
            </a:r>
            <a:r>
              <a:rPr lang="en-IN" sz="1800" dirty="0">
                <a:solidFill>
                  <a:schemeClr val="bg1"/>
                </a:solidFill>
              </a:rPr>
              <a:t>(henceforth referred to only as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)</a:t>
            </a:r>
          </a:p>
          <a:p>
            <a:pPr marL="536575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b="1" i="1" dirty="0">
                <a:solidFill>
                  <a:schemeClr val="bg1"/>
                </a:solidFill>
              </a:rPr>
              <a:t>defined as </a:t>
            </a:r>
            <a:r>
              <a:rPr lang="en-IN" sz="1800" dirty="0">
                <a:solidFill>
                  <a:schemeClr val="bg1"/>
                </a:solidFill>
              </a:rPr>
              <a:t>the (</a:t>
            </a:r>
            <a:r>
              <a:rPr lang="en-IN" sz="1800" dirty="0">
                <a:solidFill>
                  <a:schemeClr val="accent2"/>
                </a:solidFill>
              </a:rPr>
              <a:t>claimed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i="1" dirty="0">
                <a:solidFill>
                  <a:srgbClr val="FFFF00"/>
                </a:solidFill>
              </a:rPr>
              <a:t>knowledge</a:t>
            </a:r>
            <a:r>
              <a:rPr lang="en-IN" sz="1800" dirty="0">
                <a:solidFill>
                  <a:schemeClr val="bg1"/>
                </a:solidFill>
              </a:rPr>
              <a:t> about 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reality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surrounding</a:t>
            </a:r>
            <a:r>
              <a:rPr lang="en-IN" sz="1800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including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) and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within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 beings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FFFF00"/>
                </a:solidFill>
              </a:rPr>
              <a:t>Modern-Western Technology </a:t>
            </a:r>
            <a:r>
              <a:rPr lang="en-IN" sz="1800" dirty="0">
                <a:solidFill>
                  <a:schemeClr val="bg1"/>
                </a:solidFill>
              </a:rPr>
              <a:t>(henceforth referred to only as the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):</a:t>
            </a:r>
          </a:p>
          <a:p>
            <a:pPr marL="582613" indent="-263525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is </a:t>
            </a:r>
            <a:r>
              <a:rPr lang="en-IN" sz="1800" b="1" i="1" dirty="0">
                <a:solidFill>
                  <a:schemeClr val="bg1"/>
                </a:solidFill>
              </a:rPr>
              <a:t>seen as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bg1"/>
                </a:solidFill>
              </a:rPr>
              <a:t>way to utilize </a:t>
            </a:r>
            <a:r>
              <a:rPr lang="en-IN" sz="1800" dirty="0">
                <a:solidFill>
                  <a:schemeClr val="bg1"/>
                </a:solidFill>
              </a:rPr>
              <a:t>this </a:t>
            </a:r>
            <a:r>
              <a:rPr lang="en-IN" sz="1800" b="1" i="1" dirty="0">
                <a:solidFill>
                  <a:srgbClr val="FFFF00"/>
                </a:solidFill>
              </a:rPr>
              <a:t>knowledge</a:t>
            </a:r>
            <a:r>
              <a:rPr lang="en-IN" sz="1800" dirty="0">
                <a:solidFill>
                  <a:schemeClr val="bg1"/>
                </a:solidFill>
              </a:rPr>
              <a:t> in order to make life of </a:t>
            </a:r>
            <a:r>
              <a:rPr lang="en-IN" sz="1800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human beings</a:t>
            </a:r>
            <a:endParaRPr lang="en-IN" sz="1800" dirty="0">
              <a:solidFill>
                <a:schemeClr val="bg1"/>
              </a:solidFill>
            </a:endParaRPr>
          </a:p>
          <a:p>
            <a:pPr marL="1028700" indent="-217488">
              <a:lnSpc>
                <a:spcPct val="150000"/>
              </a:lnSpc>
            </a:pPr>
            <a:r>
              <a:rPr lang="en-IN" sz="1800" dirty="0">
                <a:solidFill>
                  <a:schemeClr val="accent2"/>
                </a:solidFill>
              </a:rPr>
              <a:t>prosperous</a:t>
            </a:r>
            <a:r>
              <a:rPr lang="en-IN" sz="1800" dirty="0">
                <a:solidFill>
                  <a:schemeClr val="bg1"/>
                </a:solidFill>
              </a:rPr>
              <a:t> as well as </a:t>
            </a:r>
            <a:r>
              <a:rPr lang="en-IN" sz="1800" dirty="0">
                <a:solidFill>
                  <a:schemeClr val="accent2"/>
                </a:solidFill>
              </a:rPr>
              <a:t>secure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dirty="0">
                <a:solidFill>
                  <a:schemeClr val="accent2"/>
                </a:solidFill>
              </a:rPr>
              <a:t>stable</a:t>
            </a:r>
            <a:r>
              <a:rPr lang="en-IN" sz="1800" dirty="0">
                <a:solidFill>
                  <a:schemeClr val="bg1"/>
                </a:solidFill>
              </a:rPr>
              <a:t> against the </a:t>
            </a:r>
            <a:r>
              <a:rPr lang="en-IN" sz="1800" dirty="0">
                <a:solidFill>
                  <a:schemeClr val="accent2"/>
                </a:solidFill>
              </a:rPr>
              <a:t>vagaries</a:t>
            </a:r>
            <a:r>
              <a:rPr lang="en-IN" sz="1800" dirty="0">
                <a:solidFill>
                  <a:schemeClr val="bg1"/>
                </a:solidFill>
              </a:rPr>
              <a:t> of the </a:t>
            </a:r>
            <a:r>
              <a:rPr lang="en-IN" sz="1800" b="1" i="1" dirty="0">
                <a:solidFill>
                  <a:srgbClr val="FFFF00"/>
                </a:solidFill>
              </a:rPr>
              <a:t>nature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b="1" dirty="0">
                <a:solidFill>
                  <a:srgbClr val="FFFF00"/>
                </a:solidFill>
              </a:rPr>
              <a:t>mainstream development model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evolution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b="1" dirty="0">
                <a:solidFill>
                  <a:srgbClr val="92D05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</a:t>
            </a:r>
            <a:r>
              <a:rPr lang="en-IN" sz="1800" dirty="0">
                <a:solidFill>
                  <a:srgbClr val="00B0F0"/>
                </a:solidFill>
              </a:rPr>
              <a:t> </a:t>
            </a:r>
            <a:r>
              <a:rPr lang="en-IN" sz="1800" b="1" dirty="0">
                <a:solidFill>
                  <a:srgbClr val="00B0F0"/>
                </a:solidFill>
              </a:rPr>
              <a:t>technology</a:t>
            </a:r>
            <a:r>
              <a:rPr lang="en-IN" sz="1800" dirty="0">
                <a:solidFill>
                  <a:srgbClr val="00B0F0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is considered </a:t>
            </a:r>
          </a:p>
          <a:p>
            <a:pPr marL="536575" indent="-307975">
              <a:lnSpc>
                <a:spcPct val="150000"/>
              </a:lnSpc>
            </a:pPr>
            <a:r>
              <a:rPr lang="en-IN" sz="1800" u="sng" dirty="0">
                <a:solidFill>
                  <a:schemeClr val="bg1"/>
                </a:solidFill>
              </a:rPr>
              <a:t>such an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important element </a:t>
            </a:r>
            <a:r>
              <a:rPr lang="en-IN" sz="1800" dirty="0">
                <a:solidFill>
                  <a:schemeClr val="bg1"/>
                </a:solidFill>
              </a:rPr>
              <a:t>that it is </a:t>
            </a:r>
            <a:r>
              <a:rPr lang="en-IN" sz="1800" b="1" i="1" dirty="0">
                <a:solidFill>
                  <a:schemeClr val="bg1"/>
                </a:solidFill>
              </a:rPr>
              <a:t>often equated </a:t>
            </a:r>
            <a:r>
              <a:rPr lang="en-IN" sz="1800" dirty="0">
                <a:solidFill>
                  <a:schemeClr val="bg1"/>
                </a:solidFill>
              </a:rPr>
              <a:t>with </a:t>
            </a:r>
            <a:r>
              <a:rPr lang="en-IN" sz="1800" b="1" dirty="0">
                <a:solidFill>
                  <a:srgbClr val="FFFF00"/>
                </a:solidFill>
              </a:rPr>
              <a:t>development</a:t>
            </a:r>
            <a:r>
              <a:rPr lang="en-IN" sz="1800" dirty="0">
                <a:solidFill>
                  <a:schemeClr val="bg1"/>
                </a:solidFill>
              </a:rPr>
              <a:t> by many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proponents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651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Modern-Western Science and Technology: Mainstream Position . . 2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 processes of </a:t>
            </a:r>
            <a:r>
              <a:rPr lang="en-IN" sz="1800" b="1" dirty="0">
                <a:solidFill>
                  <a:srgbClr val="FFFF00"/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modernization</a:t>
            </a:r>
          </a:p>
          <a:p>
            <a:pPr marL="49053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highly valued </a:t>
            </a:r>
            <a:r>
              <a:rPr lang="en-IN" sz="1800" dirty="0">
                <a:solidFill>
                  <a:schemeClr val="bg1"/>
                </a:solidFill>
              </a:rPr>
              <a:t>as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cornerstones</a:t>
            </a:r>
            <a:r>
              <a:rPr lang="en-IN" sz="1800" dirty="0">
                <a:solidFill>
                  <a:schemeClr val="bg1"/>
                </a:solidFill>
              </a:rPr>
              <a:t> of the </a:t>
            </a:r>
            <a:r>
              <a:rPr lang="en-IN" sz="1800" b="1" dirty="0">
                <a:solidFill>
                  <a:srgbClr val="FFFF00"/>
                </a:solidFill>
              </a:rPr>
              <a:t>development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process</a:t>
            </a:r>
            <a:r>
              <a:rPr lang="en-IN" sz="1800" dirty="0">
                <a:solidFill>
                  <a:schemeClr val="bg1"/>
                </a:solidFill>
              </a:rPr>
              <a:t>—</a:t>
            </a:r>
          </a:p>
          <a:p>
            <a:pPr marL="490538" indent="-26193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These are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possible only because </a:t>
            </a:r>
            <a:r>
              <a:rPr lang="en-IN" sz="1800" dirty="0">
                <a:solidFill>
                  <a:schemeClr val="bg1"/>
                </a:solidFill>
              </a:rPr>
              <a:t>of the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advancements</a:t>
            </a:r>
            <a:r>
              <a:rPr lang="en-IN" sz="1800" dirty="0">
                <a:solidFill>
                  <a:schemeClr val="bg1"/>
                </a:solidFill>
              </a:rPr>
              <a:t> in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As a result, the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endParaRPr lang="en-IN" sz="1800" dirty="0">
              <a:solidFill>
                <a:schemeClr val="bg1"/>
              </a:solidFill>
            </a:endParaRPr>
          </a:p>
          <a:p>
            <a:pPr marL="490538" indent="-26193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are regarded as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universal categories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progress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720725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which the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non-western world </a:t>
            </a:r>
            <a:r>
              <a:rPr lang="en-IN" sz="1800" b="1" i="1" dirty="0">
                <a:solidFill>
                  <a:schemeClr val="bg1"/>
                </a:solidFill>
              </a:rPr>
              <a:t>should also imitate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200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Modern-Western Science and Technology: Mainstream Position . . 3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bg1"/>
                </a:solidFill>
              </a:rPr>
              <a:t>Some important features of the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</a:t>
            </a:r>
            <a:r>
              <a:rPr lang="en-IN" sz="1800" b="1" dirty="0">
                <a:solidFill>
                  <a:srgbClr val="FFFF00"/>
                </a:solidFill>
              </a:rPr>
              <a:t>technology </a:t>
            </a:r>
            <a:r>
              <a:rPr lang="en-IN" sz="1800" dirty="0">
                <a:solidFill>
                  <a:schemeClr val="bg1"/>
                </a:solidFill>
              </a:rPr>
              <a:t>are as follows: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dirty="0">
                <a:solidFill>
                  <a:srgbClr val="FFFF00"/>
                </a:solidFill>
              </a:rPr>
              <a:t>Modern-Western Science </a:t>
            </a:r>
            <a:r>
              <a:rPr lang="en-IN" sz="1800" dirty="0">
                <a:solidFill>
                  <a:schemeClr val="bg1"/>
                </a:solidFill>
              </a:rPr>
              <a:t>is defined as ‘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unique</a:t>
            </a:r>
            <a:r>
              <a:rPr lang="en-IN" sz="1800" dirty="0">
                <a:solidFill>
                  <a:schemeClr val="bg1"/>
                </a:solidFill>
              </a:rPr>
              <a:t>’ and ‘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1800" dirty="0">
                <a:solidFill>
                  <a:schemeClr val="bg1"/>
                </a:solidFill>
              </a:rPr>
              <a:t>’ as well as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universally applicable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Both, </a:t>
            </a:r>
            <a:r>
              <a:rPr lang="en-IN" sz="1800" b="1" dirty="0">
                <a:solidFill>
                  <a:srgbClr val="FFFF00"/>
                </a:solidFill>
              </a:rPr>
              <a:t>science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(engendered from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) are seen as being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independent of </a:t>
            </a:r>
            <a:r>
              <a:rPr lang="en-IN" sz="1800" b="1" dirty="0">
                <a:solidFill>
                  <a:srgbClr val="92D050"/>
                </a:solidFill>
              </a:rPr>
              <a:t>society </a:t>
            </a:r>
          </a:p>
          <a:p>
            <a:pPr marL="582613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both in their </a:t>
            </a:r>
            <a:r>
              <a:rPr lang="en-IN" sz="1800" b="1" i="1" dirty="0">
                <a:solidFill>
                  <a:srgbClr val="92D050"/>
                </a:solidFill>
              </a:rPr>
              <a:t>structure</a:t>
            </a:r>
            <a:r>
              <a:rPr lang="en-IN" sz="1800" dirty="0">
                <a:solidFill>
                  <a:schemeClr val="bg1"/>
                </a:solidFill>
              </a:rPr>
              <a:t> and its </a:t>
            </a:r>
            <a:r>
              <a:rPr lang="en-IN" sz="1800" b="1" i="1" dirty="0">
                <a:solidFill>
                  <a:srgbClr val="00B0F0"/>
                </a:solidFill>
              </a:rPr>
              <a:t>evolution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This means </a:t>
            </a:r>
            <a:r>
              <a:rPr lang="en-IN" sz="1800" b="1" dirty="0">
                <a:solidFill>
                  <a:srgbClr val="92D050"/>
                </a:solidFill>
              </a:rPr>
              <a:t>society </a:t>
            </a:r>
            <a:r>
              <a:rPr lang="en-IN" sz="1800" dirty="0">
                <a:solidFill>
                  <a:schemeClr val="bg1"/>
                </a:solidFill>
              </a:rPr>
              <a:t>has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 influence </a:t>
            </a:r>
            <a:r>
              <a:rPr lang="en-IN" sz="1800" dirty="0">
                <a:solidFill>
                  <a:schemeClr val="bg1"/>
                </a:solidFill>
              </a:rPr>
              <a:t>on the </a:t>
            </a:r>
            <a:r>
              <a:rPr lang="en-IN" sz="1800" b="1" dirty="0">
                <a:solidFill>
                  <a:srgbClr val="FFFF00"/>
                </a:solidFill>
              </a:rPr>
              <a:t>science </a:t>
            </a:r>
            <a:r>
              <a:rPr lang="en-IN" sz="1800" dirty="0">
                <a:solidFill>
                  <a:schemeClr val="bg1"/>
                </a:solidFill>
              </a:rPr>
              <a:t>and the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In other words, the </a:t>
            </a:r>
            <a:r>
              <a:rPr lang="en-IN" sz="1800" b="1" i="1" dirty="0">
                <a:solidFill>
                  <a:srgbClr val="00B0F0"/>
                </a:solidFill>
              </a:rPr>
              <a:t>course of evolution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and its</a:t>
            </a:r>
            <a:r>
              <a:rPr lang="en-IN" sz="1800" dirty="0">
                <a:solidFill>
                  <a:srgbClr val="92D050"/>
                </a:solidFill>
              </a:rPr>
              <a:t> </a:t>
            </a:r>
            <a:r>
              <a:rPr lang="en-IN" sz="1800" b="1" i="1" dirty="0">
                <a:solidFill>
                  <a:srgbClr val="92D050"/>
                </a:solidFill>
              </a:rPr>
              <a:t>structure</a:t>
            </a:r>
            <a:r>
              <a:rPr lang="en-IN" sz="1800" dirty="0">
                <a:solidFill>
                  <a:srgbClr val="92D05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self-determined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799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&amp; Science and Technology: Important Features . . 1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In the </a:t>
            </a:r>
            <a:r>
              <a:rPr lang="en-IN" sz="1800" b="1" dirty="0">
                <a:solidFill>
                  <a:srgbClr val="FFFF00"/>
                </a:solidFill>
              </a:rPr>
              <a:t>development </a:t>
            </a:r>
            <a:r>
              <a:rPr lang="en-IN" sz="1800" dirty="0">
                <a:solidFill>
                  <a:schemeClr val="bg1"/>
                </a:solidFill>
              </a:rPr>
              <a:t>process,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has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multiple roles </a:t>
            </a:r>
            <a:r>
              <a:rPr lang="en-IN" sz="1800" dirty="0">
                <a:solidFill>
                  <a:schemeClr val="bg1"/>
                </a:solidFill>
              </a:rPr>
              <a:t>to play.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It is </a:t>
            </a:r>
            <a:r>
              <a:rPr lang="en-IN" sz="1800" b="1" i="1" dirty="0">
                <a:solidFill>
                  <a:schemeClr val="bg1"/>
                </a:solidFill>
              </a:rPr>
              <a:t>expected to facilitate </a:t>
            </a:r>
            <a:r>
              <a:rPr lang="en-IN" sz="1800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mass production</a:t>
            </a:r>
            <a:r>
              <a:rPr lang="en-IN" sz="1800" dirty="0">
                <a:solidFill>
                  <a:schemeClr val="bg1"/>
                </a:solidFill>
              </a:rPr>
              <a:t>, which is the </a:t>
            </a:r>
            <a:r>
              <a:rPr lang="en-IN" sz="1800" dirty="0">
                <a:solidFill>
                  <a:schemeClr val="bg2">
                    <a:lumMod val="75000"/>
                  </a:schemeClr>
                </a:solidFill>
              </a:rPr>
              <a:t>key element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industrialization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</a:rPr>
              <a:t>It is expected to result in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continuous enhancement </a:t>
            </a:r>
            <a:r>
              <a:rPr lang="en-IN" sz="1800" dirty="0">
                <a:solidFill>
                  <a:schemeClr val="bg1"/>
                </a:solidFill>
              </a:rPr>
              <a:t>in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technical efficiency</a:t>
            </a:r>
            <a:r>
              <a:rPr lang="en-IN" sz="1800" dirty="0">
                <a:solidFill>
                  <a:schemeClr val="bg1"/>
                </a:solidFill>
              </a:rPr>
              <a:t>, and replacement of </a:t>
            </a:r>
            <a:r>
              <a:rPr lang="en-IN" sz="1800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labor</a:t>
            </a:r>
            <a:r>
              <a:rPr lang="en-IN" sz="1800" b="1" i="1" dirty="0">
                <a:solidFill>
                  <a:srgbClr val="FFFF00"/>
                </a:solidFill>
              </a:rPr>
              <a:t>, </a:t>
            </a:r>
          </a:p>
          <a:p>
            <a:pPr marL="0" indent="8001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allowing 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reduction</a:t>
            </a:r>
            <a:r>
              <a:rPr lang="en-IN" sz="1800" dirty="0">
                <a:solidFill>
                  <a:schemeClr val="bg1"/>
                </a:solidFill>
              </a:rPr>
              <a:t> of </a:t>
            </a:r>
            <a:r>
              <a:rPr lang="en-IN" sz="1800" b="1" i="1" dirty="0">
                <a:solidFill>
                  <a:srgbClr val="00B0F0"/>
                </a:solidFill>
              </a:rPr>
              <a:t>costs of production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IN" sz="1800" dirty="0">
                <a:solidFill>
                  <a:schemeClr val="bg1"/>
                </a:solidFill>
              </a:rPr>
              <a:t>Technological </a:t>
            </a:r>
            <a:r>
              <a:rPr lang="en-IN" sz="1800" b="1" i="1" dirty="0">
                <a:solidFill>
                  <a:srgbClr val="FFFF00"/>
                </a:solidFill>
              </a:rPr>
              <a:t>innovation</a:t>
            </a:r>
            <a:r>
              <a:rPr lang="en-IN" sz="1800" dirty="0">
                <a:solidFill>
                  <a:schemeClr val="bg1"/>
                </a:solidFill>
              </a:rPr>
              <a:t> is also expected to reduce the </a:t>
            </a:r>
            <a:r>
              <a:rPr lang="en-IN" sz="1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physical labour</a:t>
            </a:r>
            <a:r>
              <a:rPr lang="en-IN" sz="1800" b="1" i="1" dirty="0">
                <a:solidFill>
                  <a:srgbClr val="FFFF00"/>
                </a:solidFill>
              </a:rPr>
              <a:t>,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2">
                    <a:lumMod val="75000"/>
                  </a:schemeClr>
                </a:solidFill>
              </a:rPr>
              <a:t>risks</a:t>
            </a:r>
            <a:r>
              <a:rPr lang="en-IN" sz="1800" dirty="0">
                <a:solidFill>
                  <a:schemeClr val="bg1"/>
                </a:solidFill>
              </a:rPr>
              <a:t>, and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drudgery </a:t>
            </a:r>
          </a:p>
          <a:p>
            <a:pPr marL="0" indent="8001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1800" dirty="0">
                <a:solidFill>
                  <a:schemeClr val="bg1"/>
                </a:solidFill>
              </a:rPr>
              <a:t>at the </a:t>
            </a:r>
            <a:r>
              <a:rPr lang="en-IN" sz="1800" dirty="0">
                <a:solidFill>
                  <a:srgbClr val="00B0F0"/>
                </a:solidFill>
              </a:rPr>
              <a:t>work-places</a:t>
            </a:r>
            <a:r>
              <a:rPr lang="en-IN" sz="1800" dirty="0">
                <a:solidFill>
                  <a:schemeClr val="bg1"/>
                </a:solidFill>
              </a:rPr>
              <a:t> as well as in </a:t>
            </a:r>
            <a:r>
              <a:rPr lang="en-IN" sz="1800" dirty="0">
                <a:solidFill>
                  <a:srgbClr val="92D050"/>
                </a:solidFill>
              </a:rPr>
              <a:t>homes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n-IN" sz="1800" dirty="0">
                <a:solidFill>
                  <a:schemeClr val="bg1"/>
                </a:solidFill>
              </a:rPr>
              <a:t>In addition to this ‘</a:t>
            </a:r>
            <a:r>
              <a:rPr lang="en-IN" sz="1800" b="1" i="1" dirty="0">
                <a:solidFill>
                  <a:srgbClr val="00B0F0"/>
                </a:solidFill>
              </a:rPr>
              <a:t>economic’ </a:t>
            </a:r>
            <a:r>
              <a:rPr lang="en-IN" sz="1800" dirty="0">
                <a:solidFill>
                  <a:srgbClr val="00B0F0"/>
                </a:solidFill>
              </a:rPr>
              <a:t>role</a:t>
            </a:r>
            <a:r>
              <a:rPr lang="en-IN" sz="1800" dirty="0">
                <a:solidFill>
                  <a:schemeClr val="bg1"/>
                </a:solidFill>
              </a:rPr>
              <a:t>, the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b="1" i="1" dirty="0">
                <a:solidFill>
                  <a:schemeClr val="bg1"/>
                </a:solidFill>
              </a:rPr>
              <a:t>expected to </a:t>
            </a:r>
          </a:p>
          <a:p>
            <a:pPr marL="0" indent="720725">
              <a:lnSpc>
                <a:spcPct val="150000"/>
              </a:lnSpc>
              <a:spcBef>
                <a:spcPts val="1200"/>
              </a:spcBef>
              <a:buNone/>
            </a:pPr>
            <a:r>
              <a:rPr lang="en-IN" sz="1800" b="1" i="1" dirty="0">
                <a:solidFill>
                  <a:schemeClr val="bg1"/>
                </a:solidFill>
              </a:rPr>
              <a:t>facilitate</a:t>
            </a:r>
            <a:r>
              <a:rPr lang="en-IN" sz="1800" dirty="0">
                <a:solidFill>
                  <a:schemeClr val="bg1"/>
                </a:solidFill>
              </a:rPr>
              <a:t> the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socio cultural processes </a:t>
            </a: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b="1" dirty="0">
                <a:solidFill>
                  <a:srgbClr val="92D050"/>
                </a:solidFill>
              </a:rPr>
              <a:t>urbanization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00B0F0"/>
                </a:solidFill>
              </a:rPr>
              <a:t>modernization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424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&amp; Science and Technology: Important Features . . 2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In fact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socio cultural processes </a:t>
            </a:r>
            <a:r>
              <a:rPr lang="en-IN" sz="1800" dirty="0">
                <a:solidFill>
                  <a:schemeClr val="bg1"/>
                </a:solidFill>
              </a:rPr>
              <a:t>such as </a:t>
            </a:r>
            <a:r>
              <a:rPr lang="en-IN" sz="1800" b="1" dirty="0">
                <a:solidFill>
                  <a:srgbClr val="92D050"/>
                </a:solidFill>
              </a:rPr>
              <a:t>urbanization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00B0F0"/>
                </a:solidFill>
              </a:rPr>
              <a:t>modernization </a:t>
            </a:r>
          </a:p>
          <a:p>
            <a:pPr marL="849313" indent="-231775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are </a:t>
            </a:r>
            <a:r>
              <a:rPr lang="en-IN" sz="1800" b="1" i="1" dirty="0">
                <a:solidFill>
                  <a:schemeClr val="bg1"/>
                </a:solidFill>
              </a:rPr>
              <a:t>predicated upon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possible only due to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dirty="0">
                <a:solidFill>
                  <a:srgbClr val="FFFF00"/>
                </a:solidFill>
              </a:rPr>
              <a:t>technological </a:t>
            </a:r>
            <a: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advancement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Thus, it is </a:t>
            </a:r>
            <a:r>
              <a:rPr lang="en-IN" sz="1800" b="1" i="1" dirty="0">
                <a:solidFill>
                  <a:schemeClr val="bg1"/>
                </a:solidFill>
              </a:rPr>
              <a:t>believed </a:t>
            </a:r>
            <a:r>
              <a:rPr lang="en-IN" sz="1800" dirty="0">
                <a:solidFill>
                  <a:schemeClr val="bg1"/>
                </a:solidFill>
              </a:rPr>
              <a:t>that </a:t>
            </a:r>
            <a:r>
              <a:rPr lang="en-IN" sz="1800" b="1" dirty="0">
                <a:solidFill>
                  <a:srgbClr val="FFFF00"/>
                </a:solidFill>
              </a:rPr>
              <a:t>technological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innovations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i="1" dirty="0">
                <a:solidFill>
                  <a:schemeClr val="bg1"/>
                </a:solidFill>
              </a:rPr>
              <a:t>will result in </a:t>
            </a:r>
          </a:p>
          <a:p>
            <a:pPr marL="536575" indent="-217488">
              <a:lnSpc>
                <a:spcPct val="150000"/>
              </a:lnSpc>
            </a:pPr>
            <a:r>
              <a:rPr lang="en-IN" sz="1800" b="1" i="1" dirty="0">
                <a:solidFill>
                  <a:srgbClr val="FFBD54"/>
                </a:solidFill>
              </a:rPr>
              <a:t>Improvement</a:t>
            </a:r>
            <a:r>
              <a:rPr lang="en-IN" sz="1800" dirty="0">
                <a:solidFill>
                  <a:schemeClr val="bg1"/>
                </a:solidFill>
              </a:rPr>
              <a:t> not only in </a:t>
            </a:r>
            <a:r>
              <a:rPr lang="en-IN" sz="1800" b="1" i="1" dirty="0">
                <a:solidFill>
                  <a:srgbClr val="00B0F0"/>
                </a:solidFill>
              </a:rPr>
              <a:t>human wealth </a:t>
            </a:r>
            <a:r>
              <a:rPr lang="en-IN" sz="1800" dirty="0">
                <a:solidFill>
                  <a:schemeClr val="bg1"/>
                </a:solidFill>
              </a:rPr>
              <a:t>but also in the </a:t>
            </a:r>
            <a:r>
              <a:rPr lang="en-IN" sz="1800" b="1" i="1" dirty="0">
                <a:solidFill>
                  <a:srgbClr val="92D050"/>
                </a:solidFill>
              </a:rPr>
              <a:t>human welfare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4CFFED"/>
                </a:solidFill>
              </a:rPr>
              <a:t>human progress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Because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 is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uniquely true knowledge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49053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it is considered to exist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without any blemishes </a:t>
            </a:r>
            <a:r>
              <a:rPr lang="en-IN" sz="1800" dirty="0">
                <a:solidFill>
                  <a:schemeClr val="bg1"/>
                </a:solidFill>
              </a:rPr>
              <a:t>caused by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motives</a:t>
            </a:r>
            <a:r>
              <a:rPr lang="en-IN" sz="1800" dirty="0">
                <a:solidFill>
                  <a:schemeClr val="bg1"/>
                </a:solidFill>
              </a:rPr>
              <a:t> or </a:t>
            </a:r>
            <a:r>
              <a:rPr lang="en-IN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politics</a:t>
            </a:r>
            <a:r>
              <a:rPr lang="en-IN" sz="1800" dirty="0">
                <a:solidFill>
                  <a:schemeClr val="bg1"/>
                </a:solidFill>
              </a:rPr>
              <a:t> among </a:t>
            </a:r>
            <a:r>
              <a:rPr lang="en-IN" sz="1800" dirty="0">
                <a:solidFill>
                  <a:srgbClr val="92D050"/>
                </a:solidFill>
              </a:rPr>
              <a:t>human beings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In this sense,</a:t>
            </a:r>
            <a:r>
              <a:rPr lang="en-IN" sz="1800" b="1" dirty="0">
                <a:solidFill>
                  <a:srgbClr val="FFFF00"/>
                </a:solidFill>
              </a:rPr>
              <a:t> science</a:t>
            </a:r>
            <a:r>
              <a:rPr lang="en-IN" sz="1800" dirty="0">
                <a:solidFill>
                  <a:schemeClr val="bg1"/>
                </a:solidFill>
              </a:rPr>
              <a:t> is considered as ‘</a:t>
            </a:r>
            <a:r>
              <a:rPr lang="en-IN" sz="1800" b="1" i="1" dirty="0">
                <a:solidFill>
                  <a:srgbClr val="92D050"/>
                </a:solidFill>
              </a:rPr>
              <a:t>pure</a:t>
            </a:r>
            <a:r>
              <a:rPr lang="en-IN" sz="1800" dirty="0">
                <a:solidFill>
                  <a:schemeClr val="bg1"/>
                </a:solidFill>
              </a:rPr>
              <a:t>’ or ‘</a:t>
            </a:r>
            <a:r>
              <a:rPr lang="en-IN" sz="1800" b="1" i="1" dirty="0">
                <a:solidFill>
                  <a:srgbClr val="4CFFED"/>
                </a:solidFill>
              </a:rPr>
              <a:t>pristine</a:t>
            </a:r>
            <a:r>
              <a:rPr lang="en-IN" sz="1800" dirty="0">
                <a:solidFill>
                  <a:schemeClr val="bg1"/>
                </a:solidFill>
              </a:rPr>
              <a:t>’.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Similar is the status of the </a:t>
            </a:r>
            <a:r>
              <a:rPr lang="en-IN" sz="1800" b="1" dirty="0">
                <a:solidFill>
                  <a:srgbClr val="FFFF00"/>
                </a:solidFill>
              </a:rPr>
              <a:t>technology</a:t>
            </a:r>
            <a:r>
              <a:rPr lang="en-IN" sz="1800" dirty="0">
                <a:solidFill>
                  <a:schemeClr val="bg1"/>
                </a:solidFill>
              </a:rPr>
              <a:t>, which emerged from the ‘</a:t>
            </a:r>
            <a:r>
              <a:rPr lang="en-IN" sz="1800" b="1" i="1" dirty="0">
                <a:solidFill>
                  <a:srgbClr val="92D050"/>
                </a:solidFill>
              </a:rPr>
              <a:t>pure</a:t>
            </a:r>
            <a:r>
              <a:rPr lang="en-IN" sz="1800" dirty="0">
                <a:solidFill>
                  <a:schemeClr val="bg1"/>
                </a:solidFill>
              </a:rPr>
              <a:t>’ </a:t>
            </a:r>
            <a:r>
              <a:rPr lang="en-IN" sz="1800" b="1" dirty="0">
                <a:solidFill>
                  <a:srgbClr val="FFFF00"/>
                </a:solidFill>
              </a:rPr>
              <a:t>science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940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116"/>
            <a:ext cx="12192000" cy="885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Development &amp; Science and Technology: Important Features . . 3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C177-4047-054A-98B7-1BB59B97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" y="1001489"/>
            <a:ext cx="11646327" cy="4630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Further,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because</a:t>
            </a:r>
            <a:r>
              <a:rPr lang="en-IN" sz="1800" b="1" dirty="0">
                <a:solidFill>
                  <a:srgbClr val="FFFF00"/>
                </a:solidFill>
              </a:rPr>
              <a:t> science </a:t>
            </a:r>
            <a:r>
              <a:rPr lang="en-IN" sz="1800" dirty="0">
                <a:solidFill>
                  <a:schemeClr val="bg1"/>
                </a:solidFill>
              </a:rPr>
              <a:t>is ‘</a:t>
            </a:r>
            <a:r>
              <a:rPr lang="en-IN" sz="1800" b="1" i="1" dirty="0">
                <a:solidFill>
                  <a:srgbClr val="4CFFED"/>
                </a:solidFill>
              </a:rPr>
              <a:t>true</a:t>
            </a:r>
            <a:r>
              <a:rPr lang="en-IN" sz="1800" dirty="0">
                <a:solidFill>
                  <a:schemeClr val="bg1"/>
                </a:solidFill>
              </a:rPr>
              <a:t>’, and ‘</a:t>
            </a:r>
            <a:r>
              <a:rPr lang="en-IN" sz="1800" b="1" i="1" dirty="0">
                <a:solidFill>
                  <a:srgbClr val="00B0F0"/>
                </a:solidFill>
              </a:rPr>
              <a:t>independent</a:t>
            </a:r>
            <a:r>
              <a:rPr lang="en-IN" sz="1800" dirty="0">
                <a:solidFill>
                  <a:schemeClr val="bg1"/>
                </a:solidFill>
              </a:rPr>
              <a:t>’ of ‘</a:t>
            </a:r>
            <a:r>
              <a:rPr lang="en-IN" sz="1800" b="1" dirty="0">
                <a:solidFill>
                  <a:srgbClr val="92D050"/>
                </a:solidFill>
              </a:rPr>
              <a:t>human’ societies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</a:p>
          <a:p>
            <a:pPr marL="49053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it is also </a:t>
            </a:r>
            <a:r>
              <a:rPr lang="en-IN" sz="1800" b="1" i="1" dirty="0">
                <a:solidFill>
                  <a:schemeClr val="bg1"/>
                </a:solidFill>
              </a:rPr>
              <a:t>considered as </a:t>
            </a:r>
            <a:r>
              <a:rPr lang="en-IN" sz="18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beyond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scrutiny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or by </a:t>
            </a:r>
          </a:p>
          <a:p>
            <a:pPr marL="49053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the </a:t>
            </a:r>
            <a:r>
              <a:rPr lang="en-IN" sz="1800" b="1" dirty="0">
                <a:solidFill>
                  <a:srgbClr val="92D050"/>
                </a:solidFill>
              </a:rPr>
              <a:t>human’ societies </a:t>
            </a:r>
            <a:r>
              <a:rPr lang="en-IN" sz="1800" dirty="0">
                <a:solidFill>
                  <a:schemeClr val="bg1"/>
                </a:solidFill>
              </a:rPr>
              <a:t>or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4CFFED"/>
                </a:solidFill>
              </a:rPr>
              <a:t>human beings</a:t>
            </a:r>
            <a:r>
              <a:rPr lang="en-IN" sz="1800" dirty="0">
                <a:solidFill>
                  <a:srgbClr val="4CFFED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their </a:t>
            </a:r>
            <a:r>
              <a:rPr lang="en-IN" sz="18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morality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Further, </a:t>
            </a:r>
            <a:r>
              <a:rPr lang="en-IN" sz="1800" b="1" i="1" dirty="0">
                <a:solidFill>
                  <a:schemeClr val="bg1"/>
                </a:solidFill>
              </a:rPr>
              <a:t>accepting the </a:t>
            </a:r>
            <a:r>
              <a:rPr lang="en-IN" sz="1800" dirty="0">
                <a:solidFill>
                  <a:schemeClr val="bg1"/>
                </a:solidFill>
              </a:rPr>
              <a:t>‘</a:t>
            </a:r>
            <a:r>
              <a:rPr lang="en-IN" sz="1800" b="1" i="1" dirty="0">
                <a:solidFill>
                  <a:srgbClr val="FFFF00"/>
                </a:solidFill>
              </a:rPr>
              <a:t>modern scientific perspective</a:t>
            </a:r>
            <a:r>
              <a:rPr lang="en-IN" sz="1800" dirty="0">
                <a:solidFill>
                  <a:schemeClr val="bg1"/>
                </a:solidFill>
              </a:rPr>
              <a:t>’ is </a:t>
            </a:r>
            <a:r>
              <a:rPr lang="en-IN" sz="1800" b="1" i="1" dirty="0">
                <a:solidFill>
                  <a:schemeClr val="bg1"/>
                </a:solidFill>
              </a:rPr>
              <a:t>also seen </a:t>
            </a:r>
          </a:p>
          <a:p>
            <a:pPr marL="49053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as 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way </a:t>
            </a:r>
            <a:r>
              <a:rPr lang="en-IN" sz="1800" dirty="0">
                <a:solidFill>
                  <a:schemeClr val="bg1"/>
                </a:solidFill>
              </a:rPr>
              <a:t>to </a:t>
            </a:r>
            <a:r>
              <a:rPr lang="en-IN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get rid of 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traditional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(</a:t>
            </a:r>
            <a:r>
              <a:rPr lang="en-IN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pre-modern</a:t>
            </a:r>
            <a:r>
              <a:rPr lang="en-IN" sz="1800" dirty="0">
                <a:solidFill>
                  <a:schemeClr val="bg1"/>
                </a:solidFill>
              </a:rPr>
              <a:t>) </a:t>
            </a:r>
            <a:r>
              <a:rPr lang="en-IN" sz="1800" b="1" dirty="0">
                <a:solidFill>
                  <a:srgbClr val="4CFFED"/>
                </a:solidFill>
              </a:rPr>
              <a:t>institutions</a:t>
            </a:r>
            <a:r>
              <a:rPr lang="en-IN" sz="1800" b="1" dirty="0">
                <a:solidFill>
                  <a:srgbClr val="FFFF00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and </a:t>
            </a:r>
            <a:r>
              <a:rPr lang="en-IN" sz="1800" b="1" dirty="0">
                <a:solidFill>
                  <a:srgbClr val="92D050"/>
                </a:solidFill>
              </a:rPr>
              <a:t>culture</a:t>
            </a:r>
            <a:endParaRPr lang="en-IN" sz="1800" dirty="0">
              <a:solidFill>
                <a:srgbClr val="92D050"/>
              </a:solidFill>
            </a:endParaRPr>
          </a:p>
          <a:p>
            <a:pPr marL="446088" indent="-217488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and the way for ‘</a:t>
            </a:r>
            <a:r>
              <a:rPr lang="en-IN" sz="1800" b="1" dirty="0">
                <a:solidFill>
                  <a:srgbClr val="00B0F0"/>
                </a:solidFill>
              </a:rPr>
              <a:t>cultural modernization</a:t>
            </a:r>
            <a:r>
              <a:rPr lang="en-IN" sz="1800" dirty="0">
                <a:solidFill>
                  <a:schemeClr val="bg1"/>
                </a:solidFill>
              </a:rPr>
              <a:t>’ and </a:t>
            </a:r>
            <a:r>
              <a:rPr lang="en-IN" sz="1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emancipation</a:t>
            </a:r>
            <a:r>
              <a:rPr lang="en-IN" sz="1800" dirty="0">
                <a:solidFill>
                  <a:schemeClr val="bg1"/>
                </a:solidFill>
              </a:rPr>
              <a:t> from the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tyranny</a:t>
            </a:r>
            <a:r>
              <a:rPr lang="en-IN" sz="1800" b="1" i="1" dirty="0">
                <a:solidFill>
                  <a:schemeClr val="accent2"/>
                </a:solidFill>
              </a:rPr>
              <a:t> </a:t>
            </a:r>
            <a:r>
              <a:rPr lang="en-IN" sz="1800" dirty="0">
                <a:solidFill>
                  <a:schemeClr val="bg1"/>
                </a:solidFill>
              </a:rPr>
              <a:t>of </a:t>
            </a:r>
            <a:r>
              <a:rPr lang="en-IN" sz="1800" b="1" dirty="0">
                <a:solidFill>
                  <a:srgbClr val="FFFF00"/>
                </a:solidFill>
              </a:rPr>
              <a:t>pre-modern culture</a:t>
            </a:r>
            <a:r>
              <a:rPr lang="en-IN" sz="1800" dirty="0">
                <a:solidFill>
                  <a:schemeClr val="bg1"/>
                </a:solidFill>
              </a:rPr>
              <a:t>. </a:t>
            </a:r>
          </a:p>
          <a:p>
            <a:pPr marL="536575" indent="-217488">
              <a:lnSpc>
                <a:spcPct val="150000"/>
              </a:lnSpc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187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5C9552AA-EB5F-6A4A-A0C5-D1CC61336C26}"/>
              </a:ext>
            </a:extLst>
          </p:cNvPr>
          <p:cNvSpPr/>
          <p:nvPr/>
        </p:nvSpPr>
        <p:spPr>
          <a:xfrm>
            <a:off x="11751034" y="-14510"/>
            <a:ext cx="78107" cy="687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12E5-AA1D-DA41-8F82-5F2CCB56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5455"/>
            <a:ext cx="12192000" cy="11787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87325"/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Modern Science and Technology: </a:t>
            </a:r>
            <a:b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</a:b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Critique of Position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rebuchet MS" panose="020B0703020202090204" pitchFamily="34" charset="0"/>
              </a:rPr>
              <a:t>Mainstream Development Model</a:t>
            </a:r>
            <a:endParaRPr lang="en-US" sz="30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D91EB21-04C4-F549-9040-B3D4CD33CACC}"/>
              </a:ext>
            </a:extLst>
          </p:cNvPr>
          <p:cNvSpPr/>
          <p:nvPr/>
        </p:nvSpPr>
        <p:spPr>
          <a:xfrm>
            <a:off x="11979823" y="-23128"/>
            <a:ext cx="107470" cy="68725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039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82BC068-0554-E94A-B573-B7C22CA87B66}" vid="{3C15B36C-858B-C54D-84FE-50B47BC86F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4524</TotalTime>
  <Words>1522</Words>
  <Application>Microsoft Macintosh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Office Theme</vt:lpstr>
      <vt:lpstr>Prof. Subodh Wagle, IIT Bombay</vt:lpstr>
      <vt:lpstr>Modern Science and Technology:  Position Mainstream Development Model</vt:lpstr>
      <vt:lpstr>Modern-Western Science and Technology: Mainstream Position . . 1</vt:lpstr>
      <vt:lpstr>Modern-Western Science and Technology: Mainstream Position . . 2</vt:lpstr>
      <vt:lpstr>Modern-Western Science and Technology: Mainstream Position . . 3</vt:lpstr>
      <vt:lpstr>Development &amp; Science and Technology: Important Features . . 1</vt:lpstr>
      <vt:lpstr>Development &amp; Science and Technology: Important Features . . 2</vt:lpstr>
      <vt:lpstr>Development &amp; Science and Technology: Important Features . . 3</vt:lpstr>
      <vt:lpstr>Modern Science and Technology:  Critique of Position Mainstream Development Model</vt:lpstr>
      <vt:lpstr>Modern Science &amp; Technology: Critique of Mainstream Position. . 1</vt:lpstr>
      <vt:lpstr>Modern Science &amp; Technology: Critique of Mainstream Position. . 2</vt:lpstr>
      <vt:lpstr>Modern Science &amp; Technology: Critique of Mainstream Position. . 3</vt:lpstr>
      <vt:lpstr>Modern Science &amp; Technology: Critique of Mainstream Position. . 4</vt:lpstr>
      <vt:lpstr>Modern Science &amp; Technology: Critique of Mainstream Position. . 5</vt:lpstr>
      <vt:lpstr>Modern Science &amp; Technology: Critique of Mainstream Position. . 6</vt:lpstr>
      <vt:lpstr>Modern Science &amp; Technology: Critique of Mainstream Position. . 7</vt:lpstr>
      <vt:lpstr>Modern Science &amp; Technology: Critique of Mainstream Position. . 8</vt:lpstr>
      <vt:lpstr>Modern Science &amp; Technology: Critique of Mainstream Position. . 9</vt:lpstr>
      <vt:lpstr>Modern Science &amp; Technology: Critique of Mainstream Position. .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Subodh Wagle, IIT Bombay</dc:title>
  <dc:creator>Microsoft Office User</dc:creator>
  <cp:lastModifiedBy>Subodh Wagle</cp:lastModifiedBy>
  <cp:revision>72</cp:revision>
  <dcterms:created xsi:type="dcterms:W3CDTF">2022-06-21T14:02:09Z</dcterms:created>
  <dcterms:modified xsi:type="dcterms:W3CDTF">2024-11-08T07:44:09Z</dcterms:modified>
</cp:coreProperties>
</file>