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9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85" r:id="rId13"/>
    <p:sldId id="305" r:id="rId14"/>
    <p:sldId id="276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8" r:id="rId24"/>
    <p:sldId id="347" r:id="rId25"/>
    <p:sldId id="331" r:id="rId26"/>
    <p:sldId id="350" r:id="rId27"/>
    <p:sldId id="349" r:id="rId28"/>
    <p:sldId id="281" r:id="rId29"/>
    <p:sldId id="282" r:id="rId30"/>
    <p:sldId id="31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54"/>
    <a:srgbClr val="FF8B2A"/>
    <a:srgbClr val="0C4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1"/>
    <p:restoredTop sz="94651"/>
  </p:normalViewPr>
  <p:slideViewPr>
    <p:cSldViewPr snapToGrid="0" snapToObjects="1">
      <p:cViewPr varScale="1">
        <p:scale>
          <a:sx n="92" d="100"/>
          <a:sy n="92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2:05:16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469 20 24575,'-7'0'0,"-1"0"0,1 0 0,0 0 0,-1 4 0,1 0 0,0 0 0,-1-1 0,1-3 0,0 0 0,-1 3 0,1-2 0,0 2 0,-1 1 0,1-3 0,0 5 0,-1-5 0,1 2 0,0 0 0,-1-2 0,-2 6 0,-8-2 0,2 2 0,-1 2 0,6-5 0,4 2 0,-4-2 0,3 0 0,0 3 0,2-3 0,-1 3 0,-2 1 0,-1-1 0,-1 4 0,0-3 0,-1 2 0,2-2 0,2-4 0,1 2 0,0-2 0,-1 4 0,1-1 0,0 0 0,-1 1 0,1-1 0,0 1 0,3-1 0,0 0 0,1-3 0,2 3 0,-2-3 0,0 3 0,2 1 0,-6-1 0,6 0 0,-2 1 0,0-1 0,2 0 0,-5 1 0,1 2 0,1 2 0,1-1 0,3 0 0,-3-1 0,2-1 0,-2 1 0,0-2 0,2-1 0,-3 0 0,4 1 0,0-1 0,0 0 0,0 1 0,0-1 0,0 0 0,-3 1 0,2-1 0,-2 4 0,3-3 0,0 2 0,0 1 0,0-3 0,0 3 0,0-4 0,0 1 0,0-1 0,0 0 0,0 1 0,0-1 0,0 0 0,0 1 0,0-1 0,0 0 0,0 1 0,0-1 0,0 0 0,3 1 0,-2-1 0,2 0 0,1 1 0,-3 6 0,2-5 0,0 5 0,-2-7 0,5 0 0,-5 1 0,6 2 0,-3 2 0,0-1 0,2 0 0,-5-1 0,3-2 0,-4 3 0,3 0 0,1-3 0,0 2 0,3-2 0,-3 2 0,3-1 0,-3 1 0,3 1 0,-3-3 0,0 3 0,2-4 0,-2 4 0,0-3 0,3 2 0,-3-2 0,0-1 0,3 0 0,-7 1 0,7-1 0,-3 0 0,3 1 0,-2-1 0,1 1 0,-2-1 0,3 0 0,25 24 0,-19-17 0,18 17 0,-20-24 0,-3-2 0,6 1 0,-6-2 0,6 3 0,-2 1 0,-1-1 0,3 1 0,-3-1 0,4-3 0,0 3 0,-1-3 0,7 4 0,-5-1 0,11 3 0,-14-6 0,7 3 0,-9-3 0,4 4 0,-1-1 0,1-3 0,0-1 0,-1 1 0,-2-3 0,2 5 0,-6-5 0,6 5 0,-3-5 0,1 2 0,-2-3 0,1 0 0,-3 0 0,3 0 0,-4 0 0,0 0 0,1 0 0,-1 0 0,4 0 0,-3 0 0,6 0 0,-6 0 0,6 0 0,-3 0 0,4 0 0,-4 0 0,9 0 0,-7-3 0,8 2 0,-6-2 0,-1 3 0,7 0 0,-5 0 0,1 0 0,3 0 0,-7-3 0,8 2 0,-6-2 0,-1 3 0,1-3 0,0 2 0,-1-3 0,1 1 0,-4 2 0,3-2 0,-2 0 0,3 2 0,-1-6 0,-2 7 0,2-4 0,-3 1 0,0 2 0,3-5 0,-2 5 0,2-6 0,1 7 0,0-7 0,-1 3 0,1 0 0,3-3 0,-2 3 0,2-3 0,-7 3 0,3 1 0,-6 3 0,6-4 0,-6 0 0,3 0 0,-4-2 0,0 5 0,1-6 0,2 3 0,2 0 0,-1-2 0,0 5 0,16-14 0,-5 8 0,11-12 0,-13 10 0,-5-2 0,0 0 0,-1 6 0,-2-4 0,5 1 0,-8 3 0,2-4 0,-5 4 0,-2-2 0,0 0 0,3 3 0,6-8 0,-3 7 0,3-8 0,-6 6 0,-3 0 0,3-1 0,0 1 0,4-4 0,-3 0 0,3 3 0,-7-2 0,2 6 0,-1-3 0,-1-1 0,2 1 0,-5-1 0,6 1 0,-3 0 0,3-4 0,0 3 0,-3-3 0,3 1 0,-3-2 0,3-2 0,4-1 0,2-6 0,-1 5 0,0-5 0,1 1 0,-4 4 0,3-2 0,-5 4 0,1 3 0,-4-1 0,2 2 0,-2 2 0,0 1 0,3 0 0,-6-1 0,2 1 0,0 3 0,-2-3 0,2 3 0,-3-3 0,0 0 0,0-4 0,0 3 0,4-3 0,-4 4 0,7 0 0,-6-4 0,2 0 0,-3-1 0,0 1 0,0 4 0,0-3 0,0 1 0,0-1 0,0 2 0,0 1 0,0-4 0,0 3 0,0-2 0,0 2 0,0 1 0,-3 0 0,2-1 0,-2 1 0,3 0 0,-4-1 0,0 1 0,0 0 0,1-1 0,0 1 0,2-1 0,-6 1 0,3 0 0,0-1 0,-2 4 0,5-2 0,-6 2 0,7-4 0,-7 1 0,3 0 0,-23-9 0,18 7 0,-21-7 0,25 8 0,-6 4 0,4-2 0,0 5 0,2-5 0,-1 5 0,2-6 0,-7 3 0,3-3 0,-6-1 0,6 1 0,-3 3 0,4 1 0,0-1 0,-4 0 0,3-3 0,-3 3 0,1-3 0,1 7 0,-4-7 0,-5 2 0,2 1 0,-5-4 0,7 7 0,-1-5 0,0 5 0,1-5 0,2 5 0,-2-2 0,6 3 0,-6-4 0,3 3 0,-4-2 0,4 0 0,-3 2 0,6-5 0,-3 5 0,0-3 0,3 4 0,-6 0 0,3 0 0,-4 0 0,4 0 0,0 0 0,-5 0 0,3 0 0,-8 0 0,0 0 0,5 0 0,-10 0 0,9 0 0,-3 0 0,-18 0 0,11 0 0,-18 0 0,17 0 0,0 0 0,0 0 0,5 0 0,3 0 0,5 0 0,0 0 0,4 0 0,-3 0 0,6 0 0,-3 0 0,4 0 0,0 0 0,-1 0 0,1 0 0,0 0 0,-1 0 0,1 0 0,-4 4 0,0-3 0,-1 2 0,-1 0 0,4-2 0,-10 2 0,6 0 0,-8-2 0,0 7 0,5-7 0,-5 3 0,7-4 0,2 0 0,-2 0 0,3 0 0,0 0 0,0 0 0,4 0 0,-1 0 0,1 0 0,0 0 0,-1 0 0,1 0 0,-1 0 0,1 0 0,0 3 0,-1-2 0,1 2 0,0-3 0,-1 0 0,1 0 0,0 0 0,-1 0 0,1 0 0,0 0 0,-1 0 0,1 0 0,0 0 0,3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2:19:00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24575,'8'0'0,"2"0"0,5 0 0,-3 0 0,2 0 0,-7 0 0,4 0 0,-3 0 0,3 0 0,-4 0 0,4 0 0,0 0 0,4 0 0,-4 0 0,9 0 0,-10 0 0,10 0 0,-9 0 0,7 0 0,-2 0 0,-2 0 0,0 0 0,-6 0 0,6 0 0,-6 0 0,12 0 0,-7 0 0,8 0 0,10 0 0,-12 0 0,18 0 0,-20 0 0,9 0 0,-10-4 0,11 3 0,-11-2 0,11 3 0,-14 0 0,7 0 0,-12 0 0,2-3 0,-2 2 0,-1-2 0,4 3 0,-3 0 0,3 0 0,-4 0 0,3 0 0,2 0 0,-1 0 0,0 0 0,0-3 0,-3 2 0,12-3 0,-8 4 0,9 0 0,0 0 0,-5 0 0,11 0 0,-11-3 0,4 2 0,1-2 0,-5 3 0,5 0 0,-6 0 0,-1 0 0,7 0 0,-8 0 0,7 0 0,-9 0 0,4 0 0,0 0 0,-4 0 0,0 0 0,3 0 0,-5 0 0,4 0 0,-5 0 0,2 0 0,-1 0 0,1 0 0,-3 0 0,1 0 0,-1 0 0,1 0 0,-1 0 0,0 0 0,1 0 0,-1 0 0,0 0 0,1 0 0,-1 0 0,0 0 0,1 0 0,-1 0 0,0 0 0,4 0 0,-3 0 0,3 0 0,-4 0 0,0 0 0,1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2:19:04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24575,'11'3'0,"3"1"0,-6 0 0,3 0 0,0-4 0,-3 0 0,6 0 0,-6 0 0,6 0 0,-6 0 0,6 0 0,-6 0 0,3 0 0,-4 0 0,0 0 0,1-4 0,-1 4 0,0-4 0,1 4 0,-1 0 0,0 0 0,1 0 0,2 0 0,2 0 0,8 0 0,3 0 0,-1 0 0,4 0 0,-10 0 0,5 0 0,-6 0 0,-4 0 0,3 0 0,-2 0 0,-1 0 0,0 0 0,-1 0 0,-2 0 0,3 0 0,-4 0 0,1 0 0,2 0 0,-2 0 0,3 0 0,-4 0 0,4 0 0,-3 0 0,6 0 0,4 0 0,4 0 0,0 0 0,-2 0 0,1 0 0,-5 4 0,11-4 0,-11 4 0,5-4 0,-1 0 0,-3 0 0,10 0 0,-14 0 0,7 0 0,-8 0 0,-1 0 0,0 0 0,-4 0 0,0 3 0,1-2 0,2 2 0,2-3 0,3 0 0,-4 0 0,0 0 0,5 4 0,-3-3 0,8 3 0,-7-4 0,1 0 0,6 5 0,-5-4 0,11 3 0,-5-4 0,0 0 0,11 4 0,-15-3 0,15 3 0,-20-4 0,7 3 0,-3-2 0,-1 2 0,5-3 0,-6 0 0,-1 0 0,1 0 0,-3 0 0,1 0 0,-1 0 0,3 0 0,-4 0 0,3 0 0,-6 0 0,3 0 0,-4 0 0,0 0 0,4 0 0,-3 0 0,6 0 0,-3 0 0,4 0 0,-3 0 0,-2 0 0,-2 0 0,-1 0 0,0 0 0,4 0 0,0 0 0,4 0 0,-4 0 0,0 0 0,0 0 0,-3 0 0,2 0 0,1 0 0,0 0 0,1 0 0,2 0 0,-3 0 0,4 0 0,0 0 0,-4 0 0,3 0 0,-3 0 0,1 0 0,-2 0 0,-2 0 0,2 0 0,-1 0 0,4 0 0,-4 0 0,4 0 0,-1 0 0,3 0 0,-1 0 0,1 0 0,0 0 0,-1 0 0,1 0 0,-3 0 0,1 0 0,-4 0 0,1 0 0,1 0 0,-3 0 0,3 0 0,-4 0 0,0 0 0,1 0 0,2 0 0,-2 0 0,3-3 0,0 2 0,0-2 0,10 3 0,-8 0 0,6-3 0,-1 2 0,-2-2 0,5 3 0,-10 0 0,0 0 0,-4 0 0,0 0 0,1 0 0,-1 0 0,10 0 0,-4-4 0,4 4 0,3-4 0,-7 4 0,7-3 0,-5 2 0,0-2 0,-4 3 0,0-3 0,-4-1 0,1-4 0,-1 4 0,0 1 0,1 3 0,-1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2:19:17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24575,'4'8'0,"-4"-1"0,4 0 0,-4 1 0,3 2 0,-2-2 0,2 6 0,0-6 0,-2 3 0,2-4 0,-3 1 0,0-1 0,0 0 0,0 1 0,4 2 0,-3-1 0,2 1 0,-3-2 0,0 2 0,0-2 0,0 6 0,0-2 0,0-1 0,0 0 0,0-4 0,0 0 0,0 1 0,0-1 0,0 0 0,0 1 0,0-1 0,0 4 0,0-3 0,0 3 0,0-4 0,0 4 0,0 0 0,0 0 0,0 3 0,-3-6 0,2 3 0,-3-4 0,4 1 0,0 2 0,0-1 0,0 1 0,0-3 0,0 1 0,0-1 0,4 1 0,-3-1 0,2 0 0,-3 1 0,0-1 0,0 0 0,0 1 0,0-1 0,0 0 0,0 1 0,0-1 0,0 0 0,0 1 0,0-1 0,0 0 0,0 1 0,0-1 0,0 0 0,0 1 0,0 2 0,0-1 0,0 1 0,0-2 0,0 2 0,0-2 0,0 3 0,0 0 0,0-3 0,0 2 0,0-2 0,0 8 0,0-3 0,0 5 0,0-8 0,0-2 0,0-1 0,0 4 0,0-3 0,-3 2 0,2 1 0,-3 6 0,4-4 0,0 7 0,0-12 0,0 6 0,0-6 0,0 3 0,0-4 0,0 10 0,0-8 0,0 8 0,0-6 0,0-3 0,0 2 0,0-2 0,0-1 0,0 4 0,0-3 0,0 3 0,0-4 0,0 4 0,0-3 0,0 2 0,-3-2 0,2 2 0,-5-2 0,5 6 0,-6-6 0,3 3 0,0 0 0,1 0 0,3 1 0,-3 1 0,2-4 0,-6 1 0,3-6 0,0 3 0,1-3 0,3 3 0,0 1 0,0-1 0,0 0 0,0 4 0,0-3 0,0 3 0,0-4 0,0 0 0,0 1 0,0-1 0,0 0 0,0 1 0,0-1 0,0 1 0,0-1 0,0 0 0,0 1 0,0-1 0,0 0 0,0 1 0,0-1 0,0 0 0,0 4 0,0-3 0,0 3 0,0-4 0,0 0 0,0 1 0,0-1 0,0 0 0,0 1 0,0-1 0,0 0 0,0 1 0,0-1 0,0-3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2:19:25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24575,'11'0'0,"0"0"0,1 0 0,8 4 0,-7-3 0,13 3 0,-10-4 0,22 0 0,-19 4 0,18-3 0,-21 2 0,21-3 0,-1 0 0,16 0 0,1 0 0,-12 0 0,9 0 0,2 0 0,-8 0 0,27 0 0,-26 0 0,1 0 0,-9 0 0,-14 0 0,-1 0 0,-5 0 0,-3 0 0,-6 0 0,3 0 0,-1 0 0,-1 0 0,4 0 0,-4 0 0,1 0 0,-2 0 0,-1 0 0,3 0 0,-1 0 0,1 0 0,-2 0 0,-1 0 0,0 0 0,4 0 0,-3 0 0,3 0 0,-1 0 0,2 0 0,-1 0 0,0 0 0,-1 0 0,-1 0 0,1 0 0,-2 0 0,-1 0 0,4 0 0,-3 0 0,6 0 0,-3-3 0,0 2 0,3-6 0,-6 6 0,3-2 0,-4 3 0,4 0 0,-3 0 0,3 0 0,-4 0 0,4-3 0,-3 2 0,-1-2 0,-3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2:19:43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24575,'3'8'0,"1"2"0,0 2 0,-1-1 0,-3 0 0,3 3 0,-2-5 0,6 8 0,-6-9 0,2 6 0,-3-6 0,0 3 0,3-4 0,-2 4 0,2-3 0,-3 3 0,0-4 0,0 0 0,0 1 0,4 2 0,-4-2 0,4 3 0,-4 0 0,0-3 0,0 6 0,0-3 0,0 4 0,3-1 0,-2-2 0,2 2 0,-3-3 0,0 4 0,0 0 0,0-4 0,0 3 0,0 4 0,0-2 0,0 2 0,0-4 0,0-3 0,0 4 0,0 0 0,0-4 0,0 3 0,0-6 0,0 12 0,-3-7 0,2 5 0,-2-5 0,3-1 0,0 8 0,0-3 0,0 3 0,0-5 0,0 0 0,0 5 0,0-3 0,0 16 0,0-15 0,0 9 0,0-13 0,0-2 0,0 2 0,0-6 0,0 3 0,0-1 0,0-2 0,0 3 0,0-4 0,0 4 0,0-3 0,0 6 0,0-6 0,0 3 0,0-4 0,0 0 0,0 4 0,0-3 0,0 3 0,0-1 0,0 2 0,-4 3 0,4-4 0,-4 3 0,4-6 0,0 6 0,-3-3 0,2 4 0,-2 0 0,3-4 0,0 3 0,-3-3 0,2 4 0,-2-3 0,3 2 0,0-6 0,0 2 0,0 1 0,0-3 0,0 6 0,0-6 0,0 9 0,0-8 0,0 5 0,0-7 0,0 1 0,0-1 0,0 1 0,0-1 0,0 0 0,-4 1 0,3-1 0,-2 0 0,3 1 0,0-1 0,0 0 0,0 1 0,0-1 0,0 4 0,0-3 0,0 2 0,0-2 0,0-1 0,0 0 0,0 1 0,0-1 0,0 1 0,0-1 0,0 0 0,0 1 0,0-1 0,0 0 0,0 1 0,0-1 0,0 4 0,0-3 0,0 2 0,0-2 0,0-1 0,0 0 0,0 1 0,0-1 0,0 0 0,0 1 0,0-1 0,0 0 0,0 1 0,0-1 0,0 4 0,0-3 0,0 12 0,0-11 0,0 8 0,0-10 0,0 1 0,0-4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2:19:56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24575,'0'10'0,"0"2"0,0-1 0,0 3 0,0-6 0,0 6 0,0-2 0,0 2 0,0-2 0,0-2 0,0-2 0,0-1 0,0 4 0,0-3 0,0 6 0,0-6 0,0 2 0,0-2 0,0 2 0,0-1 0,0 1 0,0 7 0,0-8 0,0 8 0,0-10 0,0 1 0,0-1 0,0 0 0,0 1 0,0-1 0,0 0 0,0 1 0,0-1 0,0 0 0,0 1 0,0 2 0,0-1 0,0 1 0,0-2 0,0-1 0,0 4 0,0 0 0,0 0 0,0 0 0,0-4 0,0 4 0,0-3 0,0 3 0,0-4 0,0 0 0,0 1 0,0-1 0,0 0 0,0 1 0,0-1 0,0 1 0,0-1 0,0 0 0,0 1 0,0-1 0,0 0 0,0 1 0,0-1 0,0 0 0,0 1 0,0-1 0,0 0 0,0 1 0,0 2 0,0-2 0,0 3 0,0-4 0,0 1 0,0-1 0,0 1 0,0-1 0,0 0 0,0 1 0,0-1 0,0 0 0,0 1 0,0-1 0,0 0 0,0 1 0,0-1 0,0 0 0,0 1 0,0-1 0,0 0 0,0 1 0,0-1 0,0 0 0,0 1 0,0-1 0,0 0 0,0 1 0,0-1 0,0 1 0,0-1 0,0 0 0,0 1 0,0-1 0,0 0 0,0 1 0,0-1 0,0 0 0,0 1 0,0-1 0,0 4 0,0-3 0,0 2 0,0-2 0,0-1 0,0 0 0,0 1 0,0-1 0,-3 1 0,2-1 0,-2 0 0,3 1 0,0-1 0,0 0 0,0 1 0,0-1 0,0 0 0,0 1 0,0-1 0,0 0 0,0 4 0,0-3 0,0 3 0,0-4 0,0 0 0,0 1 0,0-1 0,0 4 0,0-3 0,0 6 0,0-6 0,0 3 0,0-4 0,0 0 0,0 1 0,0-1 0,0 0 0,0 1 0,0-1 0,0 0 0,0 1 0,0-1 0,0 0 0,0 1 0,0-1 0,0 0 0,0 1 0,0-1 0,0 1 0,0-1 0,0 0 0,0 1 0,0-1 0,0 0 0,0 1 0,0-1 0,0 0 0,0 1 0,0-1 0,0 0 0,0 1 0,0-1 0,0 0 0,0 1 0,0-1 0,0 0 0,0 1 0,0-1 0,0 1 0,0-1 0,0 0 0,0 1 0,0-1 0,0 0 0,0 1 0,0-1 0,0 0 0,0 1 0,0-1 0,0 0 0,0 1 0,0-1 0,0 0 0,0 1 0,0-1 0,0 0 0,0 1 0,-4-1 0,3 1 0,-2-1 0,3 0 0,0 1 0,0-1 0,0 0 0,0 1 0,0-1 0,0 0 0,0 1 0,0-1 0,0 0 0,0 1 0,0-1 0,0 0 0,0 1 0,0-1 0,0 0 0,0 1 0,0-1 0,0 0 0,0-2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9F27-7F24-BE42-A26F-98289ABC4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1D120-BFCF-4742-BDFD-5F16E2BB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6F47-B7DB-964C-B98B-AE647D4E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FC70-C4BB-F742-B976-28E4278D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F33F-6755-0A42-ABA0-4DDA03B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ABC-2ED1-6149-B3DA-C3F58BB5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A801C-1054-6944-A8AE-C5DCBE0B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320B-4BD8-344F-97D5-7992DCD2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23B4-BC67-CB44-BE25-9D6991BC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670F-09CC-1E4A-8352-FC7E411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D99BC-0C52-D34E-916C-6CEF75F49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EE77-5573-E044-BE4B-FB1BF5A3B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4028-8359-D84F-8D3C-945FCAA6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0AD2-4B02-4144-9955-64882A00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A0CE-EE54-B94E-BC95-7DBB7583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2AA2-F23D-F141-B657-8C1E762A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4DD9-2318-BF46-B252-B9E67C8C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A686-6AE7-2B4A-94C2-D371881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2E3F-A029-2C46-B5B3-448E4AE3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422A-8AB8-904F-9558-6044370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1F50-F6A9-A649-90E5-088CEEFB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4C65-5DB6-2B4E-8E29-67B5ECD0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11F6-2D6A-C243-AC06-4109FAD3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ED47-DEBD-5C4A-9E8C-BB9D2F22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900D-F797-4F42-A947-B08B4CF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7D2-D555-F64D-8B24-C062CD7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273E-E9B7-4045-B0A9-33DBC7606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F1FD-8493-6244-ABAE-E98BF251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254E-6B07-B240-9DEF-7E326E16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1081-8C0B-7D45-BBD4-3900D85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0D0E-5450-1549-BF0E-C2EFC621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42B-3993-2445-ACEF-CB28F5D8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84F3-95D2-C34F-AD61-9AE0DFF2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039D-4D73-F34A-A09E-D6A124AD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18BF-89E7-4541-9138-D4677A74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D2F20-61B1-6344-ACCA-EE6F99D3E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3876-32FB-364B-A43E-98295F1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B155C-5FFE-4C4D-A8F5-55325322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B7A63-6BA3-2946-BF08-4B0F4DD5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2789-0D46-7744-A047-B02F554A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E5921-1FBD-1D46-BBC8-A0B51623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C9BA1-BA7E-0F41-BBEC-CCCD33D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6D769-75D4-D64A-8849-83D29E3E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D7283-E30A-9E42-8E95-012E926E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8DCF3-E11A-2447-84AA-287CF092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F63E-9784-3F47-9674-3FB4B696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BC1-C79C-654F-8830-29B34200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E578-0F5A-764C-B90F-54017226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8886-63A2-8F4B-A719-6DBAB7F5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E4804-3437-B345-94CD-3F42B928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2240-4C87-2740-B625-D8B880A7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94C7-0974-9841-89A6-DEEFC991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9B5-C980-254B-AC91-62311CB4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9A1CE-35FC-2E45-AE66-719C7174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62E6-C50C-3B42-9614-6C3D588F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2E583-6175-5A4F-A2F5-5E6D6EAA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61D0-1269-3B48-9111-BBCBDD6F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C8C66-6CD6-1842-84EE-F596F44A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F99B1-E10D-E542-9B81-41A1F513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05EE-0374-D74A-9702-B500BBB0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4B5A-9384-6E4F-91B9-C38357FD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8F17-50F8-F742-B5FC-D45035F2581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D556-B1BA-8347-A9F8-F967B1F84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CF5B-0F8D-0A41-8C75-644AE81F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6.png"/><Relationship Id="rId1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130.png"/><Relationship Id="rId12" Type="http://schemas.openxmlformats.org/officeDocument/2006/relationships/customXml" Target="../ink/ink4.xml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customXml" Target="../ink/ink3.xml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adingeconomics.com/india/gni-per-capita-atlas-method-us-dollar-wb-data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3358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Prof. Subodh Wagle, IIT Bombay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latin typeface="Trebuchet MS" panose="020B0703020202090204" pitchFamily="34" charset="0"/>
              </a:rPr>
              <a:t>TD 638: Development Perspectives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6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>
                <a:solidFill>
                  <a:schemeClr val="bg1"/>
                </a:solidFill>
                <a:latin typeface="Trebuchet MS" panose="020B0703020202090204" pitchFamily="34" charset="0"/>
              </a:rPr>
              <a:t>Topic D: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200" dirty="0">
              <a:solidFill>
                <a:srgbClr val="FFFF00"/>
              </a:solidFill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>
                <a:solidFill>
                  <a:srgbClr val="FFFF00"/>
                </a:solidFill>
                <a:latin typeface="Trebuchet MS" panose="020B0703020202090204" pitchFamily="34" charset="0"/>
              </a:rPr>
              <a:t>Development and Other Key Concepts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6754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Multi-dimensional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140733"/>
            <a:ext cx="11646328" cy="4467048"/>
          </a:xfrm>
        </p:spPr>
        <p:txBody>
          <a:bodyPr>
            <a:noAutofit/>
          </a:bodyPr>
          <a:lstStyle/>
          <a:p>
            <a:pPr marL="52388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b="1" dirty="0">
                <a:solidFill>
                  <a:srgbClr val="FFFF00"/>
                </a:solidFill>
              </a:rPr>
              <a:t>Relative Poverty </a:t>
            </a:r>
            <a:r>
              <a:rPr lang="en-IN" sz="1600" b="1" dirty="0">
                <a:solidFill>
                  <a:schemeClr val="bg1"/>
                </a:solidFill>
              </a:rPr>
              <a:t>= </a:t>
            </a:r>
            <a:r>
              <a:rPr lang="en-IN" sz="1600" dirty="0">
                <a:solidFill>
                  <a:schemeClr val="bg1"/>
                </a:solidFill>
              </a:rPr>
              <a:t>a kind of poverty that </a:t>
            </a:r>
            <a:r>
              <a:rPr lang="en-IN" sz="1600" dirty="0">
                <a:solidFill>
                  <a:srgbClr val="FFBD54"/>
                </a:solidFill>
              </a:rPr>
              <a:t>does not threaten daily survival </a:t>
            </a:r>
            <a:r>
              <a:rPr lang="en-IN" sz="1600" dirty="0">
                <a:solidFill>
                  <a:schemeClr val="bg1"/>
                </a:solidFill>
              </a:rPr>
              <a:t>[Defined in the context of </a:t>
            </a:r>
            <a:r>
              <a:rPr lang="en-IN" sz="1600" b="1" dirty="0">
                <a:solidFill>
                  <a:schemeClr val="bg1"/>
                </a:solidFill>
              </a:rPr>
              <a:t>USA</a:t>
            </a:r>
            <a:r>
              <a:rPr lang="en-IN" sz="1600" dirty="0">
                <a:solidFill>
                  <a:schemeClr val="bg1"/>
                </a:solidFill>
              </a:rPr>
              <a:t>]</a:t>
            </a:r>
          </a:p>
          <a:p>
            <a:pPr marL="52388" indent="3937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dirty="0">
                <a:solidFill>
                  <a:schemeClr val="bg1"/>
                </a:solidFill>
              </a:rPr>
              <a:t>but in which an individual may </a:t>
            </a: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have the income </a:t>
            </a:r>
            <a:r>
              <a:rPr lang="en-IN" sz="1600" b="1" i="1" dirty="0">
                <a:solidFill>
                  <a:schemeClr val="bg1"/>
                </a:solidFill>
              </a:rPr>
              <a:t>necessary to </a:t>
            </a:r>
            <a:r>
              <a:rPr lang="en-IN" sz="1600" b="1" i="1" u="sng" dirty="0">
                <a:solidFill>
                  <a:srgbClr val="FF8B2A"/>
                </a:solidFill>
              </a:rPr>
              <a:t>fully</a:t>
            </a:r>
            <a:r>
              <a:rPr lang="en-IN" sz="1600" dirty="0">
                <a:solidFill>
                  <a:srgbClr val="FF8B2A"/>
                </a:solidFill>
              </a:rPr>
              <a:t> </a:t>
            </a:r>
            <a:r>
              <a:rPr lang="en-IN" sz="1600" b="1" i="1" dirty="0">
                <a:solidFill>
                  <a:srgbClr val="FFBD54"/>
                </a:solidFill>
              </a:rPr>
              <a:t>participate</a:t>
            </a:r>
            <a:r>
              <a:rPr lang="en-IN" sz="1600" dirty="0">
                <a:solidFill>
                  <a:srgbClr val="FF8B2A"/>
                </a:solidFill>
              </a:rPr>
              <a:t> in his or her society </a:t>
            </a:r>
          </a:p>
          <a:p>
            <a:pPr marL="231775" indent="-231775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dirty="0">
                <a:solidFill>
                  <a:schemeClr val="bg1"/>
                </a:solidFill>
              </a:rPr>
              <a:t>So, </a:t>
            </a:r>
            <a:r>
              <a:rPr lang="en-IN" sz="1600" b="1" dirty="0">
                <a:solidFill>
                  <a:srgbClr val="FFFF00"/>
                </a:solidFill>
              </a:rPr>
              <a:t>Poverty</a:t>
            </a:r>
            <a:r>
              <a:rPr lang="en-IN" sz="1600" dirty="0">
                <a:solidFill>
                  <a:schemeClr val="bg1"/>
                </a:solidFill>
              </a:rPr>
              <a:t> is </a:t>
            </a:r>
            <a:r>
              <a:rPr lang="en-IN" sz="1600" dirty="0">
                <a:solidFill>
                  <a:srgbClr val="FFC000"/>
                </a:solidFill>
              </a:rPr>
              <a:t>not only low income levels</a:t>
            </a:r>
            <a:r>
              <a:rPr lang="en-IN" sz="1600" dirty="0">
                <a:solidFill>
                  <a:schemeClr val="bg1"/>
                </a:solidFill>
              </a:rPr>
              <a:t>; it also </a:t>
            </a:r>
            <a:r>
              <a:rPr lang="en-IN" sz="1600" dirty="0">
                <a:solidFill>
                  <a:srgbClr val="FFFF00"/>
                </a:solidFill>
              </a:rPr>
              <a:t>has social, political, psychological, and moral elements</a:t>
            </a:r>
            <a:r>
              <a:rPr lang="en-IN" sz="1600" dirty="0">
                <a:solidFill>
                  <a:schemeClr val="bg1"/>
                </a:solidFill>
              </a:rPr>
              <a:t>.</a:t>
            </a:r>
          </a:p>
          <a:p>
            <a:pPr marL="625475" indent="-214313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dirty="0">
                <a:solidFill>
                  <a:schemeClr val="bg1"/>
                </a:solidFill>
              </a:rPr>
              <a:t>It </a:t>
            </a:r>
            <a:r>
              <a:rPr lang="en-IN" sz="1600" b="1" i="1" dirty="0">
                <a:solidFill>
                  <a:schemeClr val="bg1"/>
                </a:solidFill>
              </a:rPr>
              <a:t>exists in </a:t>
            </a:r>
            <a:r>
              <a:rPr lang="en-IN" sz="1600" dirty="0">
                <a:solidFill>
                  <a:srgbClr val="FF8B2A"/>
                </a:solidFill>
              </a:rPr>
              <a:t>developing</a:t>
            </a:r>
            <a:r>
              <a:rPr lang="en-IN" sz="1600" dirty="0">
                <a:solidFill>
                  <a:schemeClr val="bg1"/>
                </a:solidFill>
              </a:rPr>
              <a:t> as well as </a:t>
            </a:r>
            <a:r>
              <a:rPr lang="en-IN" sz="1600" dirty="0">
                <a:solidFill>
                  <a:srgbClr val="FF8B2A"/>
                </a:solidFill>
              </a:rPr>
              <a:t>developed</a:t>
            </a:r>
            <a:r>
              <a:rPr lang="en-IN" sz="1600" dirty="0">
                <a:solidFill>
                  <a:schemeClr val="bg1"/>
                </a:solidFill>
              </a:rPr>
              <a:t> countries.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600" b="1" dirty="0">
                <a:solidFill>
                  <a:srgbClr val="FFFF00"/>
                </a:solidFill>
              </a:rPr>
              <a:t>Multi-Dimensional Poverty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1" dirty="0">
                <a:solidFill>
                  <a:srgbClr val="FFFF00"/>
                </a:solidFill>
              </a:rPr>
              <a:t>Poverty</a:t>
            </a:r>
            <a:r>
              <a:rPr lang="en-IN" sz="1600" dirty="0">
                <a:solidFill>
                  <a:schemeClr val="bg1"/>
                </a:solidFill>
              </a:rPr>
              <a:t> is </a:t>
            </a:r>
            <a:r>
              <a:rPr lang="en-IN" sz="1600" dirty="0">
                <a:solidFill>
                  <a:srgbClr val="FF8B2A"/>
                </a:solidFill>
              </a:rPr>
              <a:t>not just </a:t>
            </a:r>
            <a:r>
              <a:rPr lang="en-IN" sz="1600" u="sng" dirty="0">
                <a:solidFill>
                  <a:srgbClr val="FF8B2A"/>
                </a:solidFill>
              </a:rPr>
              <a:t>about</a:t>
            </a:r>
            <a:r>
              <a:rPr lang="en-IN" sz="1600" dirty="0">
                <a:solidFill>
                  <a:srgbClr val="FF8B2A"/>
                </a:solidFill>
              </a:rPr>
              <a:t> income levels</a:t>
            </a:r>
            <a:r>
              <a:rPr lang="en-IN" sz="1600" dirty="0">
                <a:solidFill>
                  <a:schemeClr val="bg1"/>
                </a:solidFill>
              </a:rPr>
              <a:t>; it also has </a:t>
            </a:r>
            <a:r>
              <a:rPr lang="en-IN" sz="1600" dirty="0">
                <a:solidFill>
                  <a:srgbClr val="FFFF00"/>
                </a:solidFill>
              </a:rPr>
              <a:t>social, political, psychological, and moral elements</a:t>
            </a:r>
            <a:r>
              <a:rPr lang="en-IN" sz="1600" dirty="0">
                <a:solidFill>
                  <a:schemeClr val="bg1"/>
                </a:solidFill>
              </a:rPr>
              <a:t>, </a:t>
            </a:r>
          </a:p>
          <a:p>
            <a:pPr marL="890588" indent="-2667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dirty="0">
                <a:solidFill>
                  <a:schemeClr val="bg1"/>
                </a:solidFill>
              </a:rPr>
              <a:t>which are </a:t>
            </a:r>
            <a:r>
              <a:rPr lang="en-IN" sz="1600" dirty="0">
                <a:solidFill>
                  <a:srgbClr val="FFBD54"/>
                </a:solidFill>
              </a:rPr>
              <a:t>intricately linked with 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income levels </a:t>
            </a:r>
            <a:r>
              <a:rPr lang="en-IN" sz="1600" dirty="0">
                <a:solidFill>
                  <a:schemeClr val="bg1"/>
                </a:solidFill>
              </a:rPr>
              <a:t>(e.g., social or gender discrimination in jobs or service provision)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dirty="0">
                <a:solidFill>
                  <a:schemeClr val="bg1"/>
                </a:solidFill>
              </a:rPr>
              <a:t>Hence, 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alleviating poverty </a:t>
            </a:r>
            <a:r>
              <a:rPr lang="en-IN" sz="1600" dirty="0">
                <a:solidFill>
                  <a:schemeClr val="bg1"/>
                </a:solidFill>
              </a:rPr>
              <a:t>or 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doing development </a:t>
            </a:r>
            <a:r>
              <a:rPr lang="en-IN" sz="1600" dirty="0">
                <a:solidFill>
                  <a:schemeClr val="bg1"/>
                </a:solidFill>
              </a:rPr>
              <a:t>is </a:t>
            </a:r>
            <a:r>
              <a:rPr lang="en-IN" sz="1600" dirty="0">
                <a:solidFill>
                  <a:srgbClr val="FF8B2A"/>
                </a:solidFill>
              </a:rPr>
              <a:t>much more complicated </a:t>
            </a:r>
          </a:p>
          <a:p>
            <a:pPr marL="625475" indent="-214313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1" i="1" dirty="0">
                <a:solidFill>
                  <a:schemeClr val="bg1"/>
                </a:solidFill>
              </a:rPr>
              <a:t>than</a:t>
            </a:r>
            <a:r>
              <a:rPr lang="en-IN" sz="1600" dirty="0">
                <a:solidFill>
                  <a:schemeClr val="bg1"/>
                </a:solidFill>
              </a:rPr>
              <a:t> simply </a:t>
            </a:r>
            <a:r>
              <a: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spurring economic growth </a:t>
            </a:r>
            <a:r>
              <a:rPr lang="en-IN" sz="1600" dirty="0">
                <a:solidFill>
                  <a:schemeClr val="bg1"/>
                </a:solidFill>
              </a:rPr>
              <a:t>or even </a:t>
            </a:r>
            <a:r>
              <a:rPr lang="en-IN" sz="1600" dirty="0">
                <a:solidFill>
                  <a:srgbClr val="FF8B2A"/>
                </a:solidFill>
              </a:rPr>
              <a:t>reducing income poverty</a:t>
            </a:r>
            <a:r>
              <a:rPr lang="en-IN" sz="1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dirty="0">
                <a:solidFill>
                  <a:schemeClr val="bg1"/>
                </a:solidFill>
              </a:rPr>
              <a:t>Thus, </a:t>
            </a:r>
            <a:r>
              <a:rPr lang="en-IN" sz="1600" b="1" dirty="0">
                <a:solidFill>
                  <a:srgbClr val="FFFF00"/>
                </a:solidFill>
              </a:rPr>
              <a:t>Poverty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and </a:t>
            </a:r>
            <a:r>
              <a:rPr lang="en-IN" sz="1600" b="1" dirty="0">
                <a:solidFill>
                  <a:srgbClr val="FFFF00"/>
                </a:solidFill>
              </a:rPr>
              <a:t>development</a:t>
            </a:r>
            <a:r>
              <a:rPr lang="en-IN" sz="1600" dirty="0">
                <a:solidFill>
                  <a:schemeClr val="bg1"/>
                </a:solidFill>
              </a:rPr>
              <a:t> are </a:t>
            </a:r>
            <a:r>
              <a:rPr lang="en-IN" sz="1600" b="1" i="1" dirty="0">
                <a:solidFill>
                  <a:srgbClr val="FFFF00"/>
                </a:solidFill>
              </a:rPr>
              <a:t>multi-dimensional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88181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Modernity/ Modernization . . 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001488"/>
            <a:ext cx="11646328" cy="5856511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1" i="1" dirty="0">
                <a:solidFill>
                  <a:srgbClr val="FFFF00"/>
                </a:solidFill>
              </a:rPr>
              <a:t>Modernity</a:t>
            </a:r>
            <a:r>
              <a:rPr lang="en-IN" sz="1600" dirty="0">
                <a:solidFill>
                  <a:schemeClr val="bg1"/>
                </a:solidFill>
              </a:rPr>
              <a:t> [Broadest Sense] = condition of being </a:t>
            </a:r>
            <a:r>
              <a:rPr lang="en-IN" sz="1600" dirty="0">
                <a:solidFill>
                  <a:srgbClr val="FFBD54"/>
                </a:solidFill>
              </a:rPr>
              <a:t>modern</a:t>
            </a:r>
            <a:r>
              <a:rPr lang="en-IN" sz="1600" dirty="0">
                <a:solidFill>
                  <a:schemeClr val="bg1"/>
                </a:solidFill>
              </a:rPr>
              <a:t>, </a:t>
            </a:r>
            <a:r>
              <a:rPr lang="en-IN" sz="1600" dirty="0">
                <a:solidFill>
                  <a:srgbClr val="FFBD54"/>
                </a:solidFill>
              </a:rPr>
              <a:t>new</a:t>
            </a:r>
            <a:r>
              <a:rPr lang="en-IN" sz="1600" dirty="0">
                <a:solidFill>
                  <a:schemeClr val="bg1"/>
                </a:solidFill>
              </a:rPr>
              <a:t>, or </a:t>
            </a:r>
            <a:r>
              <a:rPr lang="en-IN" sz="1600" dirty="0">
                <a:solidFill>
                  <a:srgbClr val="FFBD54"/>
                </a:solidFill>
              </a:rPr>
              <a:t>up-to-date</a:t>
            </a:r>
            <a:r>
              <a:rPr lang="en-IN" sz="1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dirty="0">
                <a:solidFill>
                  <a:srgbClr val="FFFF00"/>
                </a:solidFill>
              </a:rPr>
              <a:t>Assumption</a:t>
            </a:r>
            <a:r>
              <a:rPr lang="en-IN" sz="1600" dirty="0">
                <a:solidFill>
                  <a:schemeClr val="bg1"/>
                </a:solidFill>
              </a:rPr>
              <a:t> = There were (and even </a:t>
            </a:r>
            <a:r>
              <a:rPr lang="en-IN" sz="1600" u="sng" dirty="0">
                <a:solidFill>
                  <a:schemeClr val="bg1"/>
                </a:solidFill>
              </a:rPr>
              <a:t>are</a:t>
            </a:r>
            <a:r>
              <a:rPr lang="en-IN" sz="1600" dirty="0">
                <a:solidFill>
                  <a:schemeClr val="bg1"/>
                </a:solidFill>
              </a:rPr>
              <a:t>) societies having </a:t>
            </a:r>
            <a:r>
              <a:rPr lang="en-IN" sz="1600" b="1" i="1" dirty="0">
                <a:solidFill>
                  <a:srgbClr val="FFC000"/>
                </a:solidFill>
              </a:rPr>
              <a:t>pre-industrial economies </a:t>
            </a:r>
            <a:r>
              <a:rPr lang="en-IN" sz="1600" dirty="0">
                <a:solidFill>
                  <a:schemeClr val="bg1"/>
                </a:solidFill>
              </a:rPr>
              <a:t>(based on artisanal production), pre-modern (religion-dominated) or </a:t>
            </a:r>
            <a:r>
              <a:rPr lang="en-IN" sz="1600" b="1" i="1" dirty="0">
                <a:solidFill>
                  <a:srgbClr val="FFC000"/>
                </a:solidFill>
              </a:rPr>
              <a:t>traditional cultures </a:t>
            </a:r>
            <a:r>
              <a:rPr lang="en-IN" sz="1600" dirty="0">
                <a:solidFill>
                  <a:schemeClr val="bg1"/>
                </a:solidFill>
              </a:rPr>
              <a:t>everywhere; </a:t>
            </a:r>
          </a:p>
          <a:p>
            <a:pPr marL="538163" indent="-217488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1" i="1" dirty="0">
                <a:solidFill>
                  <a:schemeClr val="bg1"/>
                </a:solidFill>
              </a:rPr>
              <a:t>every society </a:t>
            </a:r>
            <a:r>
              <a:rPr lang="en-IN" sz="1600" dirty="0">
                <a:solidFill>
                  <a:schemeClr val="bg1"/>
                </a:solidFill>
              </a:rPr>
              <a:t>should </a:t>
            </a:r>
            <a:r>
              <a:rPr lang="en-IN" sz="1600" b="1" i="1" dirty="0">
                <a:solidFill>
                  <a:srgbClr val="FFFF00"/>
                </a:solidFill>
              </a:rPr>
              <a:t>progress</a:t>
            </a:r>
            <a:r>
              <a:rPr lang="en-IN" sz="1600" b="1" i="1" dirty="0">
                <a:solidFill>
                  <a:schemeClr val="bg1"/>
                </a:solidFill>
              </a:rPr>
              <a:t> into </a:t>
            </a:r>
            <a:r>
              <a:rPr lang="en-IN" sz="1600" b="1" i="1" dirty="0">
                <a:solidFill>
                  <a:srgbClr val="FFFF00"/>
                </a:solidFill>
              </a:rPr>
              <a:t>modernity</a:t>
            </a:r>
            <a:r>
              <a:rPr lang="en-IN" sz="1600" b="1" i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(which is by definition a </a:t>
            </a:r>
            <a:r>
              <a:rPr lang="en-IN" sz="1600" dirty="0">
                <a:solidFill>
                  <a:srgbClr val="FFC000"/>
                </a:solidFill>
              </a:rPr>
              <a:t>higher/ better stage</a:t>
            </a:r>
            <a:r>
              <a:rPr lang="en-IN" sz="1600" dirty="0">
                <a:solidFill>
                  <a:schemeClr val="bg1"/>
                </a:solidFill>
              </a:rPr>
              <a:t>) </a:t>
            </a:r>
          </a:p>
          <a:p>
            <a:pPr marL="538163" indent="-217488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dirty="0">
                <a:solidFill>
                  <a:schemeClr val="bg1"/>
                </a:solidFill>
              </a:rPr>
              <a:t>by </a:t>
            </a:r>
            <a:r>
              <a:rPr lang="en-IN" sz="1600" b="1" i="1" dirty="0">
                <a:solidFill>
                  <a:schemeClr val="bg1"/>
                </a:solidFill>
              </a:rPr>
              <a:t>coming out </a:t>
            </a:r>
            <a:r>
              <a:rPr lang="en-IN" sz="1600" dirty="0">
                <a:solidFill>
                  <a:schemeClr val="bg1"/>
                </a:solidFill>
              </a:rPr>
              <a:t>of this </a:t>
            </a:r>
            <a:r>
              <a:rPr lang="en-IN" sz="1600" b="1" i="1" dirty="0">
                <a:solidFill>
                  <a:srgbClr val="FFC000"/>
                </a:solidFill>
              </a:rPr>
              <a:t>pre-modern</a:t>
            </a:r>
            <a:r>
              <a:rPr lang="en-IN" sz="1600" dirty="0">
                <a:solidFill>
                  <a:srgbClr val="FFC000"/>
                </a:solidFill>
              </a:rPr>
              <a:t> stage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1" i="1" dirty="0">
                <a:solidFill>
                  <a:srgbClr val="FFFF00"/>
                </a:solidFill>
              </a:rPr>
              <a:t>Modernity</a:t>
            </a:r>
            <a:r>
              <a:rPr lang="en-IN" sz="1600" dirty="0">
                <a:solidFill>
                  <a:schemeClr val="bg1"/>
                </a:solidFill>
              </a:rPr>
              <a:t> [Specific Use] particular </a:t>
            </a:r>
            <a:r>
              <a:rPr lang="en-IN" sz="1600" dirty="0">
                <a:solidFill>
                  <a:srgbClr val="FFC000"/>
                </a:solidFill>
              </a:rPr>
              <a:t>forms of economy and society </a:t>
            </a:r>
            <a:r>
              <a:rPr lang="en-IN" sz="1600" dirty="0">
                <a:solidFill>
                  <a:schemeClr val="bg1"/>
                </a:solidFill>
              </a:rPr>
              <a:t>that were </a:t>
            </a:r>
            <a:r>
              <a:rPr lang="en-IN" sz="1600" dirty="0">
                <a:solidFill>
                  <a:srgbClr val="FFBD54"/>
                </a:solidFill>
              </a:rPr>
              <a:t>historically adopted </a:t>
            </a:r>
            <a:r>
              <a:rPr lang="en-IN" sz="1600" dirty="0">
                <a:solidFill>
                  <a:schemeClr val="bg1"/>
                </a:solidFill>
              </a:rPr>
              <a:t>by the </a:t>
            </a:r>
            <a:r>
              <a:rPr lang="en-IN" sz="1600" dirty="0">
                <a:solidFill>
                  <a:srgbClr val="FFFF00"/>
                </a:solidFill>
              </a:rPr>
              <a:t>Modern-Western Europe </a:t>
            </a:r>
            <a:r>
              <a:rPr lang="en-IN" sz="1600" dirty="0">
                <a:solidFill>
                  <a:schemeClr val="bg1"/>
                </a:solidFill>
              </a:rPr>
              <a:t>(as against the 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social and economic structures </a:t>
            </a:r>
            <a:r>
              <a:rPr lang="en-IN" sz="1600" dirty="0">
                <a:solidFill>
                  <a:schemeClr val="bg1"/>
                </a:solidFill>
              </a:rPr>
              <a:t>in </a:t>
            </a:r>
            <a:r>
              <a:rPr lang="en-IN" sz="1600" b="1" dirty="0">
                <a:solidFill>
                  <a:srgbClr val="FFC000"/>
                </a:solidFill>
              </a:rPr>
              <a:t>traditional, pre-industrial </a:t>
            </a:r>
            <a:r>
              <a:rPr lang="en-IN" sz="1600" dirty="0">
                <a:solidFill>
                  <a:schemeClr val="bg1"/>
                </a:solidFill>
              </a:rPr>
              <a:t>societies elsewhere)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1" i="1" dirty="0">
                <a:solidFill>
                  <a:srgbClr val="FFFF00"/>
                </a:solidFill>
              </a:rPr>
              <a:t>Modernity</a:t>
            </a:r>
            <a:r>
              <a:rPr lang="en-IN" sz="1600" dirty="0">
                <a:solidFill>
                  <a:srgbClr val="FFFF00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[</a:t>
            </a:r>
            <a:r>
              <a:rPr lang="en-IN" sz="1600" dirty="0">
                <a:solidFill>
                  <a:srgbClr val="FFC000"/>
                </a:solidFill>
              </a:rPr>
              <a:t>Economic Terms</a:t>
            </a:r>
            <a:r>
              <a:rPr lang="en-IN" sz="1600" dirty="0">
                <a:solidFill>
                  <a:schemeClr val="bg1"/>
                </a:solidFill>
              </a:rPr>
              <a:t>] = encompasses </a:t>
            </a:r>
            <a:r>
              <a:rPr lang="en-IN" sz="1600" dirty="0">
                <a:solidFill>
                  <a:srgbClr val="FF8B2A"/>
                </a:solidFill>
              </a:rPr>
              <a:t>industrialization, urbanization</a:t>
            </a:r>
            <a:r>
              <a:rPr lang="en-IN" sz="1600" dirty="0">
                <a:solidFill>
                  <a:schemeClr val="bg1"/>
                </a:solidFill>
              </a:rPr>
              <a:t>, and the </a:t>
            </a:r>
            <a:r>
              <a:rPr lang="en-IN" sz="1600" dirty="0">
                <a:solidFill>
                  <a:srgbClr val="FF8B2A"/>
                </a:solidFill>
              </a:rPr>
              <a:t>increased use of technology </a:t>
            </a:r>
            <a:r>
              <a:rPr lang="en-IN" sz="1600" dirty="0">
                <a:solidFill>
                  <a:schemeClr val="bg1"/>
                </a:solidFill>
              </a:rPr>
              <a:t>within all sectors of the economy (as against 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traditional subsistence-based pre-industrial economies</a:t>
            </a:r>
            <a:r>
              <a:rPr lang="en-IN" sz="1600" dirty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1" i="1" dirty="0">
                <a:solidFill>
                  <a:srgbClr val="FFFF00"/>
                </a:solidFill>
              </a:rPr>
              <a:t>Modernity</a:t>
            </a:r>
            <a:r>
              <a:rPr lang="en-IN" sz="1600" dirty="0">
                <a:solidFill>
                  <a:schemeClr val="bg1"/>
                </a:solidFill>
              </a:rPr>
              <a:t> [</a:t>
            </a:r>
            <a:r>
              <a:rPr lang="en-IN" sz="1600" dirty="0">
                <a:solidFill>
                  <a:srgbClr val="FFC000"/>
                </a:solidFill>
              </a:rPr>
              <a:t>Knowledge Terms</a:t>
            </a:r>
            <a:r>
              <a:rPr lang="en-IN" sz="1600" dirty="0">
                <a:solidFill>
                  <a:schemeClr val="bg1"/>
                </a:solidFill>
              </a:rPr>
              <a:t>] = </a:t>
            </a:r>
            <a:r>
              <a:rPr lang="en-IN" sz="1600" dirty="0">
                <a:solidFill>
                  <a:srgbClr val="FFBD54"/>
                </a:solidFill>
              </a:rPr>
              <a:t>Rational, secular,</a:t>
            </a:r>
            <a:r>
              <a:rPr lang="en-IN" sz="1600" dirty="0">
                <a:solidFill>
                  <a:schemeClr val="bg1"/>
                </a:solidFill>
              </a:rPr>
              <a:t> and </a:t>
            </a:r>
            <a:r>
              <a:rPr lang="en-IN" sz="1600" dirty="0">
                <a:solidFill>
                  <a:srgbClr val="FFBD54"/>
                </a:solidFill>
              </a:rPr>
              <a:t>scientific 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approaches</a:t>
            </a:r>
            <a:r>
              <a:rPr lang="en-IN" sz="1600" dirty="0">
                <a:solidFill>
                  <a:schemeClr val="bg1"/>
                </a:solidFill>
              </a:rPr>
              <a:t> to understanding the</a:t>
            </a:r>
            <a:r>
              <a:rPr lang="en-IN" sz="1600" dirty="0">
                <a:solidFill>
                  <a:srgbClr val="FF8B2A"/>
                </a:solidFill>
              </a:rPr>
              <a:t> world </a:t>
            </a:r>
            <a:r>
              <a:rPr lang="en-IN" sz="1600" dirty="0">
                <a:solidFill>
                  <a:schemeClr val="bg1"/>
                </a:solidFill>
              </a:rPr>
              <a:t>and </a:t>
            </a:r>
            <a:r>
              <a:rPr lang="en-IN" sz="1600" dirty="0">
                <a:solidFill>
                  <a:srgbClr val="FF8B2A"/>
                </a:solidFill>
              </a:rPr>
              <a:t>progress</a:t>
            </a:r>
            <a:r>
              <a:rPr lang="en-IN" sz="1600" dirty="0">
                <a:solidFill>
                  <a:schemeClr val="bg1"/>
                </a:solidFill>
              </a:rPr>
              <a:t>. </a:t>
            </a:r>
          </a:p>
          <a:p>
            <a:pPr marL="538163" indent="-220663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dirty="0">
                <a:solidFill>
                  <a:schemeClr val="bg1"/>
                </a:solidFill>
              </a:rPr>
              <a:t>This was </a:t>
            </a:r>
            <a:r>
              <a:rPr lang="en-IN" sz="1600" b="1" i="1" dirty="0">
                <a:solidFill>
                  <a:schemeClr val="bg1"/>
                </a:solidFill>
              </a:rPr>
              <a:t>contrasted with </a:t>
            </a:r>
            <a:r>
              <a:rPr lang="en-IN" sz="1600" dirty="0">
                <a:solidFill>
                  <a:srgbClr val="FF8B2A"/>
                </a:solidFill>
              </a:rPr>
              <a:t>understandings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b="1" i="1" dirty="0">
                <a:solidFill>
                  <a:schemeClr val="bg1"/>
                </a:solidFill>
              </a:rPr>
              <a:t>rooted in </a:t>
            </a:r>
            <a:r>
              <a:rPr lang="en-IN" sz="1600" dirty="0">
                <a:solidFill>
                  <a:srgbClr val="92D050"/>
                </a:solidFill>
              </a:rPr>
              <a:t>religious/ spiritual/ mystic/other-</a:t>
            </a:r>
            <a:r>
              <a:rPr lang="en-IN" sz="1600" dirty="0" err="1">
                <a:solidFill>
                  <a:srgbClr val="92D050"/>
                </a:solidFill>
              </a:rPr>
              <a:t>wordly</a:t>
            </a:r>
            <a:r>
              <a:rPr lang="en-IN" sz="1600" dirty="0">
                <a:solidFill>
                  <a:srgbClr val="92D050"/>
                </a:solidFill>
              </a:rPr>
              <a:t> </a:t>
            </a:r>
            <a:r>
              <a:rPr lang="en-IN" sz="1600" dirty="0">
                <a:solidFill>
                  <a:srgbClr val="FFBD54"/>
                </a:solidFill>
              </a:rPr>
              <a:t>explanations </a:t>
            </a:r>
            <a:r>
              <a:rPr lang="en-IN" sz="1600" dirty="0">
                <a:solidFill>
                  <a:schemeClr val="bg1"/>
                </a:solidFill>
              </a:rPr>
              <a:t>and </a:t>
            </a:r>
            <a:r>
              <a:rPr lang="en-IN" sz="1600" dirty="0">
                <a:solidFill>
                  <a:srgbClr val="FFBD54"/>
                </a:solidFill>
              </a:rPr>
              <a:t>understanding</a:t>
            </a:r>
            <a:r>
              <a:rPr lang="en-IN" sz="1600" dirty="0">
                <a:solidFill>
                  <a:srgbClr val="FF8B2A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accepted in 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traditional, pre-modern societies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494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Modernity/ Modernization . . 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001489"/>
            <a:ext cx="11646328" cy="460629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b="1" i="1" dirty="0">
                <a:solidFill>
                  <a:srgbClr val="FFFF00"/>
                </a:solidFill>
              </a:rPr>
              <a:t>Modernity</a:t>
            </a:r>
            <a:r>
              <a:rPr lang="en-IN" sz="1700" dirty="0">
                <a:solidFill>
                  <a:schemeClr val="bg1"/>
                </a:solidFill>
              </a:rPr>
              <a:t> [</a:t>
            </a:r>
            <a:r>
              <a:rPr lang="en-IN" sz="1700" dirty="0">
                <a:solidFill>
                  <a:srgbClr val="FFC000"/>
                </a:solidFill>
              </a:rPr>
              <a:t>Socio-Cultural Terms</a:t>
            </a:r>
            <a:r>
              <a:rPr lang="en-IN" sz="1700" dirty="0">
                <a:solidFill>
                  <a:schemeClr val="bg1"/>
                </a:solidFill>
              </a:rPr>
              <a:t>] </a:t>
            </a:r>
            <a:r>
              <a:rPr lang="en-IN" sz="1700" dirty="0">
                <a:solidFill>
                  <a:srgbClr val="FF8B2A"/>
                </a:solidFill>
              </a:rPr>
              <a:t>Values </a:t>
            </a:r>
            <a:r>
              <a:rPr lang="en-IN" sz="1700" dirty="0">
                <a:solidFill>
                  <a:schemeClr val="bg1"/>
                </a:solidFill>
              </a:rPr>
              <a:t>and </a:t>
            </a:r>
            <a:r>
              <a:rPr lang="en-IN" sz="1700" dirty="0">
                <a:solidFill>
                  <a:srgbClr val="FF8B2A"/>
                </a:solidFill>
              </a:rPr>
              <a:t>institutions</a:t>
            </a:r>
            <a:r>
              <a:rPr lang="en-IN" sz="1700" dirty="0">
                <a:solidFill>
                  <a:schemeClr val="bg1"/>
                </a:solidFill>
              </a:rPr>
              <a:t> </a:t>
            </a:r>
            <a:r>
              <a:rPr lang="en-IN" sz="1700" b="1" i="1" dirty="0">
                <a:solidFill>
                  <a:schemeClr val="bg1"/>
                </a:solidFill>
              </a:rPr>
              <a:t>adopted by </a:t>
            </a:r>
            <a:r>
              <a:rPr lang="en-IN" sz="1700" dirty="0">
                <a:solidFill>
                  <a:srgbClr val="FFFF00"/>
                </a:solidFill>
              </a:rPr>
              <a:t>Modern-Western Europe </a:t>
            </a:r>
            <a:r>
              <a:rPr lang="en-IN" sz="1700" b="1" i="1" dirty="0">
                <a:solidFill>
                  <a:schemeClr val="bg1"/>
                </a:solidFill>
              </a:rPr>
              <a:t>based on </a:t>
            </a:r>
            <a:r>
              <a:rPr lang="en-IN" sz="1700" dirty="0">
                <a:solidFill>
                  <a:srgbClr val="FFC000"/>
                </a:solidFill>
              </a:rPr>
              <a:t>modern scientific temperament.</a:t>
            </a:r>
            <a:r>
              <a:rPr lang="en-IN" sz="1700" dirty="0">
                <a:solidFill>
                  <a:schemeClr val="bg1"/>
                </a:solidFill>
              </a:rPr>
              <a:t> </a:t>
            </a:r>
          </a:p>
          <a:p>
            <a:pPr marL="100013" indent="-111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i="1" dirty="0">
                <a:solidFill>
                  <a:srgbClr val="92D050"/>
                </a:solidFill>
              </a:rPr>
              <a:t>Indicators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FFFF00"/>
                </a:solidFill>
              </a:rPr>
              <a:t>Modernization</a:t>
            </a:r>
            <a:r>
              <a:rPr lang="en-IN" sz="1800" dirty="0">
                <a:solidFill>
                  <a:schemeClr val="bg1"/>
                </a:solidFill>
              </a:rPr>
              <a:t> = </a:t>
            </a:r>
            <a:r>
              <a:rPr lang="en-IN" sz="1800" dirty="0">
                <a:solidFill>
                  <a:srgbClr val="FFFF00"/>
                </a:solidFill>
              </a:rPr>
              <a:t>Transformations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</a:p>
          <a:p>
            <a:pPr marL="446088" indent="-111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dirty="0" err="1">
                <a:solidFill>
                  <a:schemeClr val="bg1"/>
                </a:solidFill>
              </a:rPr>
              <a:t>i</a:t>
            </a:r>
            <a:r>
              <a:rPr lang="en-IN" sz="1800" dirty="0">
                <a:solidFill>
                  <a:schemeClr val="bg1"/>
                </a:solidFill>
              </a:rPr>
              <a:t>) In </a:t>
            </a:r>
            <a:r>
              <a:rPr lang="en-IN" sz="1800" dirty="0">
                <a:solidFill>
                  <a:srgbClr val="FF8B2A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: Traditional </a:t>
            </a:r>
            <a:r>
              <a:rPr lang="en-IN" sz="1800" b="1" u="sng" dirty="0">
                <a:solidFill>
                  <a:srgbClr val="FFFF00"/>
                </a:solidFill>
              </a:rPr>
              <a:t>to</a:t>
            </a:r>
            <a:r>
              <a:rPr lang="en-IN" sz="1800" dirty="0">
                <a:solidFill>
                  <a:schemeClr val="bg1"/>
                </a:solidFill>
              </a:rPr>
              <a:t> Modern-Western, </a:t>
            </a:r>
          </a:p>
          <a:p>
            <a:pPr marL="446088" indent="-111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(ii) In </a:t>
            </a:r>
            <a:r>
              <a:rPr lang="en-IN" sz="1800" dirty="0">
                <a:solidFill>
                  <a:srgbClr val="FF8B2A"/>
                </a:solidFill>
              </a:rPr>
              <a:t>Economies</a:t>
            </a:r>
            <a:r>
              <a:rPr lang="en-IN" sz="1800" dirty="0">
                <a:solidFill>
                  <a:schemeClr val="bg1"/>
                </a:solidFill>
              </a:rPr>
              <a:t>: Pre-Industrial </a:t>
            </a:r>
            <a:r>
              <a:rPr lang="en-IN" sz="1800" b="1" u="sng" dirty="0">
                <a:solidFill>
                  <a:srgbClr val="FFFF00"/>
                </a:solidFill>
              </a:rPr>
              <a:t>to</a:t>
            </a:r>
            <a:r>
              <a:rPr lang="en-IN" sz="1800" dirty="0">
                <a:solidFill>
                  <a:schemeClr val="bg1"/>
                </a:solidFill>
              </a:rPr>
              <a:t> Industrialized, </a:t>
            </a:r>
          </a:p>
          <a:p>
            <a:pPr marL="446088" indent="-111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(iii) In </a:t>
            </a:r>
            <a:r>
              <a:rPr lang="en-IN" sz="1800" dirty="0">
                <a:solidFill>
                  <a:srgbClr val="FF8B2A"/>
                </a:solidFill>
              </a:rPr>
              <a:t>Belief Systems, Education</a:t>
            </a:r>
            <a:r>
              <a:rPr lang="en-IN" sz="1800" dirty="0">
                <a:solidFill>
                  <a:schemeClr val="bg1"/>
                </a:solidFill>
              </a:rPr>
              <a:t>: Spiritual/ Religious </a:t>
            </a:r>
            <a:r>
              <a:rPr lang="en-IN" sz="1800" b="1" u="sng" dirty="0">
                <a:solidFill>
                  <a:srgbClr val="FFFF00"/>
                </a:solidFill>
              </a:rPr>
              <a:t>to</a:t>
            </a:r>
            <a:r>
              <a:rPr lang="en-IN" sz="1800" dirty="0">
                <a:solidFill>
                  <a:schemeClr val="bg1"/>
                </a:solidFill>
              </a:rPr>
              <a:t> Rational, Secular </a:t>
            </a:r>
          </a:p>
          <a:p>
            <a:pPr marL="446088" indent="-111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(iv) In </a:t>
            </a:r>
            <a:r>
              <a:rPr lang="en-IN" sz="1800" dirty="0">
                <a:solidFill>
                  <a:srgbClr val="FF8B2A"/>
                </a:solidFill>
              </a:rPr>
              <a:t>Cultural Norms</a:t>
            </a:r>
            <a:r>
              <a:rPr lang="en-IN" sz="1800" dirty="0">
                <a:solidFill>
                  <a:schemeClr val="bg1"/>
                </a:solidFill>
              </a:rPr>
              <a:t>: Traditional </a:t>
            </a:r>
            <a:r>
              <a:rPr lang="en-IN" sz="1800" b="1" u="sng" dirty="0">
                <a:solidFill>
                  <a:srgbClr val="FFFF00"/>
                </a:solidFill>
              </a:rPr>
              <a:t>to</a:t>
            </a:r>
            <a:r>
              <a:rPr lang="en-IN" sz="1800" dirty="0">
                <a:solidFill>
                  <a:schemeClr val="bg1"/>
                </a:solidFill>
              </a:rPr>
              <a:t> Modern-Western, </a:t>
            </a:r>
          </a:p>
          <a:p>
            <a:pPr marL="446088" indent="-111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(v) In </a:t>
            </a:r>
            <a:r>
              <a:rPr lang="en-IN" sz="1800" dirty="0">
                <a:solidFill>
                  <a:srgbClr val="FF8B2A"/>
                </a:solidFill>
              </a:rPr>
              <a:t>Social Systems</a:t>
            </a:r>
            <a:r>
              <a:rPr lang="en-IN" sz="1800" dirty="0">
                <a:solidFill>
                  <a:schemeClr val="bg1"/>
                </a:solidFill>
              </a:rPr>
              <a:t>: Joint Family, Kinship, Caste based </a:t>
            </a:r>
            <a:r>
              <a:rPr lang="en-IN" sz="1800" b="1" u="sng" dirty="0">
                <a:solidFill>
                  <a:srgbClr val="FFFF00"/>
                </a:solidFill>
              </a:rPr>
              <a:t>to</a:t>
            </a:r>
            <a:r>
              <a:rPr lang="en-IN" sz="1800" dirty="0">
                <a:solidFill>
                  <a:schemeClr val="bg1"/>
                </a:solidFill>
              </a:rPr>
              <a:t> Nuclear Family and Urban Cosmopolitan, </a:t>
            </a:r>
          </a:p>
          <a:p>
            <a:pPr marL="446088" indent="-111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(vi) In </a:t>
            </a:r>
            <a:r>
              <a:rPr lang="en-IN" sz="1800" dirty="0">
                <a:solidFill>
                  <a:srgbClr val="FF8B2A"/>
                </a:solidFill>
              </a:rPr>
              <a:t>Political System</a:t>
            </a:r>
            <a:r>
              <a:rPr lang="en-IN" sz="1800" dirty="0">
                <a:solidFill>
                  <a:schemeClr val="bg1"/>
                </a:solidFill>
              </a:rPr>
              <a:t>: Monarchy, Fiefdoms </a:t>
            </a:r>
            <a:r>
              <a:rPr lang="en-IN" sz="1800" b="1" u="sng" dirty="0">
                <a:solidFill>
                  <a:srgbClr val="FFFF00"/>
                </a:solidFill>
              </a:rPr>
              <a:t>to</a:t>
            </a:r>
            <a:r>
              <a:rPr lang="en-IN" sz="1800" dirty="0">
                <a:solidFill>
                  <a:schemeClr val="bg1"/>
                </a:solidFill>
              </a:rPr>
              <a:t> Liberal Democracy with Universal Suffrage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59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Modernity/ Modernization . . 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1001489"/>
            <a:ext cx="11646328" cy="533240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b="1" i="1" dirty="0">
                <a:solidFill>
                  <a:srgbClr val="FFFF00"/>
                </a:solidFill>
              </a:rPr>
              <a:t>Diffusion of modernity </a:t>
            </a:r>
            <a:r>
              <a:rPr lang="en-IN" sz="1700" dirty="0">
                <a:solidFill>
                  <a:schemeClr val="bg1"/>
                </a:solidFill>
              </a:rPr>
              <a:t>in </a:t>
            </a:r>
            <a:r>
              <a:rPr lang="en-IN" sz="1700" dirty="0">
                <a:solidFill>
                  <a:srgbClr val="FFC000"/>
                </a:solidFill>
              </a:rPr>
              <a:t>traditional societies </a:t>
            </a:r>
            <a:r>
              <a:rPr lang="en-IN" sz="1700" dirty="0">
                <a:solidFill>
                  <a:schemeClr val="bg1"/>
                </a:solidFill>
              </a:rPr>
              <a:t>will </a:t>
            </a:r>
            <a:r>
              <a:rPr lang="en-IN" sz="17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automatically bring in </a:t>
            </a:r>
            <a:r>
              <a:rPr lang="en-IN" sz="1700" b="1" i="1" dirty="0">
                <a:solidFill>
                  <a:srgbClr val="FFFF00"/>
                </a:solidFill>
              </a:rPr>
              <a:t>Development</a:t>
            </a:r>
            <a:r>
              <a:rPr lang="en-IN" sz="1700" dirty="0">
                <a:solidFill>
                  <a:schemeClr val="bg1"/>
                </a:solidFill>
              </a:rPr>
              <a:t> and </a:t>
            </a:r>
            <a:r>
              <a:rPr lang="en-IN" sz="1700" b="1" i="1" dirty="0">
                <a:solidFill>
                  <a:srgbClr val="FFFF00"/>
                </a:solidFill>
              </a:rPr>
              <a:t>Progress</a:t>
            </a:r>
            <a:r>
              <a:rPr lang="en-IN" sz="1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dirty="0">
                <a:solidFill>
                  <a:schemeClr val="bg1"/>
                </a:solidFill>
              </a:rPr>
              <a:t>Hence, </a:t>
            </a:r>
            <a:r>
              <a:rPr lang="en-IN" sz="1700" b="1" i="1" dirty="0">
                <a:solidFill>
                  <a:srgbClr val="FFFF00"/>
                </a:solidFill>
              </a:rPr>
              <a:t>modernity </a:t>
            </a:r>
            <a:r>
              <a:rPr lang="en-IN" sz="1700" dirty="0">
                <a:solidFill>
                  <a:schemeClr val="bg1"/>
                </a:solidFill>
              </a:rPr>
              <a:t>is  </a:t>
            </a:r>
            <a:r>
              <a:rPr lang="en-IN" sz="1700" i="1" dirty="0">
                <a:solidFill>
                  <a:srgbClr val="FF8B2A"/>
                </a:solidFill>
              </a:rPr>
              <a:t>equal to </a:t>
            </a:r>
            <a:r>
              <a:rPr lang="en-IN" sz="1700" b="1" i="1" dirty="0">
                <a:solidFill>
                  <a:srgbClr val="92D050"/>
                </a:solidFill>
              </a:rPr>
              <a:t>Development</a:t>
            </a:r>
            <a:r>
              <a:rPr lang="en-IN" sz="1700" dirty="0">
                <a:solidFill>
                  <a:srgbClr val="92D050"/>
                </a:solidFill>
              </a:rPr>
              <a:t> </a:t>
            </a:r>
            <a:r>
              <a:rPr lang="en-IN" sz="1700" dirty="0">
                <a:solidFill>
                  <a:schemeClr val="bg1"/>
                </a:solidFill>
              </a:rPr>
              <a:t>and </a:t>
            </a:r>
            <a:r>
              <a:rPr lang="en-IN" sz="1700" b="1" i="1" dirty="0">
                <a:solidFill>
                  <a:srgbClr val="00B0F0"/>
                </a:solidFill>
              </a:rPr>
              <a:t>Progress</a:t>
            </a:r>
            <a:endParaRPr lang="en-IN" sz="1700" dirty="0">
              <a:solidFill>
                <a:srgbClr val="00B0F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700" b="1" dirty="0">
                <a:solidFill>
                  <a:srgbClr val="FFFF00"/>
                </a:solidFill>
              </a:rPr>
              <a:t>Main Critique of Idea of Modernity</a:t>
            </a:r>
            <a:r>
              <a:rPr lang="en-IN" sz="1700" dirty="0">
                <a:solidFill>
                  <a:srgbClr val="FF8B2A"/>
                </a:solidFill>
              </a:rPr>
              <a:t>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b="1" i="1" dirty="0">
                <a:solidFill>
                  <a:srgbClr val="FF8B2A"/>
                </a:solidFill>
              </a:rPr>
              <a:t>Singular understanding </a:t>
            </a:r>
            <a:r>
              <a:rPr lang="en-IN" sz="1700" dirty="0">
                <a:solidFill>
                  <a:schemeClr val="bg1"/>
                </a:solidFill>
              </a:rPr>
              <a:t>of </a:t>
            </a:r>
            <a:r>
              <a:rPr lang="en-IN" sz="1700" dirty="0">
                <a:solidFill>
                  <a:srgbClr val="FFFF00"/>
                </a:solidFill>
              </a:rPr>
              <a:t>Modernity</a:t>
            </a:r>
            <a:r>
              <a:rPr lang="en-IN" sz="1700" dirty="0">
                <a:solidFill>
                  <a:schemeClr val="bg1"/>
                </a:solidFill>
              </a:rPr>
              <a:t> (= economic/ social forms in </a:t>
            </a:r>
            <a:r>
              <a:rPr lang="en-IN" sz="1700" b="1" i="1" dirty="0">
                <a:solidFill>
                  <a:srgbClr val="FFC000"/>
                </a:solidFill>
              </a:rPr>
              <a:t>Modern-Western Europe </a:t>
            </a:r>
            <a:r>
              <a:rPr lang="en-IN" sz="1700" dirty="0">
                <a:solidFill>
                  <a:srgbClr val="FFC000"/>
                </a:solidFill>
              </a:rPr>
              <a:t>after  18</a:t>
            </a:r>
            <a:r>
              <a:rPr lang="en-IN" sz="1700" baseline="30000" dirty="0">
                <a:solidFill>
                  <a:srgbClr val="FFC000"/>
                </a:solidFill>
              </a:rPr>
              <a:t>th</a:t>
            </a:r>
            <a:r>
              <a:rPr lang="en-IN" sz="1700" dirty="0">
                <a:solidFill>
                  <a:srgbClr val="FFC000"/>
                </a:solidFill>
              </a:rPr>
              <a:t> century</a:t>
            </a:r>
            <a:r>
              <a:rPr lang="en-IN" sz="1700" dirty="0">
                <a:solidFill>
                  <a:schemeClr val="bg1"/>
                </a:solidFill>
              </a:rPr>
              <a:t>) is </a:t>
            </a:r>
            <a:r>
              <a:rPr lang="en-IN" sz="1700" dirty="0">
                <a:solidFill>
                  <a:srgbClr val="FFFF00"/>
                </a:solidFill>
              </a:rPr>
              <a:t>problematic </a:t>
            </a:r>
            <a:endParaRPr lang="en-IN" sz="1700" dirty="0">
              <a:solidFill>
                <a:srgbClr val="FFBD54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dirty="0">
                <a:solidFill>
                  <a:srgbClr val="FFBD54"/>
                </a:solidFill>
              </a:rPr>
              <a:t>Implicit</a:t>
            </a:r>
            <a:r>
              <a:rPr lang="en-IN" sz="1700" dirty="0">
                <a:solidFill>
                  <a:srgbClr val="FF8B2A"/>
                </a:solidFill>
              </a:rPr>
              <a:t> </a:t>
            </a:r>
            <a:r>
              <a:rPr lang="en-IN" sz="1700" b="1" i="1" dirty="0">
                <a:solidFill>
                  <a:srgbClr val="FF8B2A"/>
                </a:solidFill>
              </a:rPr>
              <a:t>denigration</a:t>
            </a:r>
            <a:r>
              <a:rPr lang="en-IN" sz="1700" dirty="0">
                <a:solidFill>
                  <a:srgbClr val="FF8B2A"/>
                </a:solidFill>
              </a:rPr>
              <a:t> (</a:t>
            </a:r>
            <a:r>
              <a:rPr lang="en-IN" sz="1700" dirty="0">
                <a:solidFill>
                  <a:schemeClr val="bg1"/>
                </a:solidFill>
              </a:rPr>
              <a:t>insult</a:t>
            </a:r>
            <a:r>
              <a:rPr lang="en-IN" sz="1700" dirty="0">
                <a:solidFill>
                  <a:srgbClr val="FF8B2A"/>
                </a:solidFill>
              </a:rPr>
              <a:t>) </a:t>
            </a:r>
            <a:r>
              <a:rPr lang="en-IN" sz="1700" dirty="0">
                <a:solidFill>
                  <a:schemeClr val="bg1"/>
                </a:solidFill>
              </a:rPr>
              <a:t>of </a:t>
            </a:r>
            <a:r>
              <a:rPr lang="en-IN" sz="1700" dirty="0">
                <a:solidFill>
                  <a:srgbClr val="92D050"/>
                </a:solidFill>
              </a:rPr>
              <a:t>economies</a:t>
            </a:r>
            <a:r>
              <a:rPr lang="en-IN" sz="1700" dirty="0">
                <a:solidFill>
                  <a:schemeClr val="bg1"/>
                </a:solidFill>
              </a:rPr>
              <a:t> and </a:t>
            </a:r>
            <a:r>
              <a:rPr lang="en-IN" sz="1700" dirty="0">
                <a:solidFill>
                  <a:srgbClr val="92D050"/>
                </a:solidFill>
              </a:rPr>
              <a:t>societies</a:t>
            </a:r>
            <a:r>
              <a:rPr lang="en-IN" sz="1700" dirty="0">
                <a:solidFill>
                  <a:schemeClr val="bg1"/>
                </a:solidFill>
              </a:rPr>
              <a:t> in </a:t>
            </a:r>
            <a:r>
              <a:rPr lang="en-IN" sz="1700" dirty="0">
                <a:solidFill>
                  <a:srgbClr val="92D050"/>
                </a:solidFill>
              </a:rPr>
              <a:t>other parts of the world </a:t>
            </a:r>
          </a:p>
          <a:p>
            <a:pPr marL="542925" indent="-217488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dirty="0">
                <a:solidFill>
                  <a:schemeClr val="bg1"/>
                </a:solidFill>
              </a:rPr>
              <a:t>by calling them as </a:t>
            </a:r>
            <a:r>
              <a:rPr lang="en-IN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pre-industrial</a:t>
            </a:r>
            <a:r>
              <a:rPr lang="en-IN" sz="1700" dirty="0">
                <a:solidFill>
                  <a:schemeClr val="bg1"/>
                </a:solidFill>
              </a:rPr>
              <a:t> and </a:t>
            </a:r>
            <a:r>
              <a:rPr lang="en-IN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pre-modern</a:t>
            </a:r>
            <a:r>
              <a:rPr lang="en-IN" sz="1700" dirty="0">
                <a:solidFill>
                  <a:schemeClr val="bg1"/>
                </a:solidFill>
              </a:rPr>
              <a:t> is also </a:t>
            </a:r>
            <a:r>
              <a:rPr lang="en-IN" sz="1700" dirty="0">
                <a:solidFill>
                  <a:srgbClr val="FFFF00"/>
                </a:solidFill>
              </a:rPr>
              <a:t>problematic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dirty="0">
                <a:solidFill>
                  <a:srgbClr val="FFBD54"/>
                </a:solidFill>
              </a:rPr>
              <a:t>Pursuit of </a:t>
            </a:r>
            <a:r>
              <a:rPr lang="en-IN" sz="1700" dirty="0">
                <a:solidFill>
                  <a:srgbClr val="FFFF00"/>
                </a:solidFill>
              </a:rPr>
              <a:t>modernity</a:t>
            </a:r>
            <a:r>
              <a:rPr lang="en-IN" sz="1700" dirty="0">
                <a:solidFill>
                  <a:schemeClr val="bg1"/>
                </a:solidFill>
              </a:rPr>
              <a:t> caused </a:t>
            </a:r>
            <a:r>
              <a:rPr lang="en-IN" sz="1700" dirty="0">
                <a:solidFill>
                  <a:srgbClr val="FFBD54"/>
                </a:solidFill>
              </a:rPr>
              <a:t>decline</a:t>
            </a:r>
            <a:r>
              <a:rPr lang="en-IN" sz="1700" dirty="0">
                <a:solidFill>
                  <a:schemeClr val="bg1"/>
                </a:solidFill>
              </a:rPr>
              <a:t> of </a:t>
            </a:r>
            <a:r>
              <a:rPr lang="en-IN" sz="1700" dirty="0">
                <a:solidFill>
                  <a:srgbClr val="92D050"/>
                </a:solidFill>
              </a:rPr>
              <a:t>‘traditional’ institutions </a:t>
            </a:r>
            <a:r>
              <a:rPr lang="en-IN" sz="1700" dirty="0">
                <a:solidFill>
                  <a:schemeClr val="bg1"/>
                </a:solidFill>
              </a:rPr>
              <a:t>and </a:t>
            </a:r>
            <a:r>
              <a:rPr lang="en-IN" sz="1700" dirty="0">
                <a:solidFill>
                  <a:srgbClr val="92D050"/>
                </a:solidFill>
              </a:rPr>
              <a:t>cultures, environment, quality of life </a:t>
            </a:r>
            <a:r>
              <a:rPr lang="en-IN" sz="1700" dirty="0">
                <a:solidFill>
                  <a:srgbClr val="FF8B2A"/>
                </a:solidFill>
              </a:rPr>
              <a:t>in other parts of world</a:t>
            </a:r>
            <a:r>
              <a:rPr lang="en-IN" sz="1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Dynamic Nature of Modernity</a:t>
            </a:r>
            <a:r>
              <a:rPr lang="en-IN" sz="1700" dirty="0">
                <a:solidFill>
                  <a:schemeClr val="bg1"/>
                </a:solidFill>
              </a:rPr>
              <a:t>: Due to </a:t>
            </a:r>
            <a:r>
              <a:rPr lang="en-IN" sz="1700" dirty="0">
                <a:solidFill>
                  <a:srgbClr val="FF8B2A"/>
                </a:solidFill>
              </a:rPr>
              <a:t>social, economic, political and cultural changes</a:t>
            </a:r>
            <a:r>
              <a:rPr lang="en-IN" sz="1700" dirty="0">
                <a:solidFill>
                  <a:schemeClr val="bg1"/>
                </a:solidFill>
              </a:rPr>
              <a:t>, </a:t>
            </a:r>
          </a:p>
          <a:p>
            <a:pPr marL="628650" indent="-217488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dirty="0">
                <a:solidFill>
                  <a:schemeClr val="bg1"/>
                </a:solidFill>
              </a:rPr>
              <a:t>what is ‘</a:t>
            </a:r>
            <a:r>
              <a:rPr lang="en-IN" sz="1700" dirty="0">
                <a:solidFill>
                  <a:srgbClr val="FFFF00"/>
                </a:solidFill>
              </a:rPr>
              <a:t>modern</a:t>
            </a:r>
            <a:r>
              <a:rPr lang="en-IN" sz="1700" dirty="0">
                <a:solidFill>
                  <a:schemeClr val="bg1"/>
                </a:solidFill>
              </a:rPr>
              <a:t>’ </a:t>
            </a:r>
            <a:r>
              <a:rPr lang="en-IN" sz="1700" b="1" i="1" dirty="0">
                <a:solidFill>
                  <a:schemeClr val="bg1"/>
                </a:solidFill>
              </a:rPr>
              <a:t>should change </a:t>
            </a:r>
            <a:r>
              <a:rPr lang="en-IN" sz="1700" dirty="0">
                <a:solidFill>
                  <a:srgbClr val="92D050"/>
                </a:solidFill>
              </a:rPr>
              <a:t>temporally</a:t>
            </a:r>
            <a:r>
              <a:rPr lang="en-IN" sz="1700" dirty="0">
                <a:solidFill>
                  <a:schemeClr val="bg1"/>
                </a:solidFill>
              </a:rPr>
              <a:t> and </a:t>
            </a:r>
            <a:r>
              <a:rPr lang="en-IN" sz="1700" dirty="0">
                <a:solidFill>
                  <a:srgbClr val="92D050"/>
                </a:solidFill>
              </a:rPr>
              <a:t>spatially</a:t>
            </a:r>
            <a:r>
              <a:rPr lang="en-IN" sz="1700" dirty="0">
                <a:solidFill>
                  <a:schemeClr val="bg1"/>
                </a:solidFill>
              </a:rPr>
              <a:t>. </a:t>
            </a:r>
          </a:p>
          <a:p>
            <a:pPr marL="1157288" indent="-20955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700" dirty="0">
                <a:solidFill>
                  <a:schemeClr val="bg1"/>
                </a:solidFill>
              </a:rPr>
              <a:t>What is ‘modern’ in one place may be ‘</a:t>
            </a:r>
            <a:r>
              <a:rPr lang="en-IN" sz="1700" dirty="0">
                <a:solidFill>
                  <a:srgbClr val="FFC000"/>
                </a:solidFill>
              </a:rPr>
              <a:t>old-fashioned</a:t>
            </a:r>
            <a:r>
              <a:rPr lang="en-IN" sz="1700" dirty="0">
                <a:solidFill>
                  <a:schemeClr val="bg1"/>
                </a:solidFill>
              </a:rPr>
              <a:t>’ elsewhere.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endParaRPr lang="en-IN" sz="17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7625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6116"/>
            <a:ext cx="12191999" cy="7705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Actors in Development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0A3358-A328-762C-AB84-742CEA0A76C4}"/>
              </a:ext>
            </a:extLst>
          </p:cNvPr>
          <p:cNvGrpSpPr/>
          <p:nvPr/>
        </p:nvGrpSpPr>
        <p:grpSpPr>
          <a:xfrm>
            <a:off x="-1" y="1001489"/>
            <a:ext cx="6096001" cy="5847892"/>
            <a:chOff x="-1" y="1001489"/>
            <a:chExt cx="6713717" cy="47879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252CB1-7806-BEBF-156E-908866C8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001489"/>
              <a:ext cx="1676400" cy="4787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328316-966F-6928-B717-F04680B0D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716" y="1001489"/>
              <a:ext cx="5461000" cy="47879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FB90B4-4E44-D90D-5D0B-0774593F503E}"/>
              </a:ext>
            </a:extLst>
          </p:cNvPr>
          <p:cNvGrpSpPr/>
          <p:nvPr/>
        </p:nvGrpSpPr>
        <p:grpSpPr>
          <a:xfrm>
            <a:off x="5999017" y="1001489"/>
            <a:ext cx="5710490" cy="5856511"/>
            <a:chOff x="5999017" y="1001489"/>
            <a:chExt cx="5710490" cy="585651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501229-99D2-EA29-CCAE-A59CED378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9017" y="1001489"/>
              <a:ext cx="5710489" cy="6610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98E363-4ED1-0907-DF27-BEA96D24D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99018" y="1634184"/>
              <a:ext cx="5710489" cy="522381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C55153-A5D5-03EF-52BC-314F3A87D9EA}"/>
                  </a:ext>
                </a:extLst>
              </p14:cNvPr>
              <p14:cNvContentPartPr/>
              <p14:nvPr/>
            </p14:nvContentPartPr>
            <p14:xfrm>
              <a:off x="3880741" y="2385848"/>
              <a:ext cx="726120" cy="447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C55153-A5D5-03EF-52BC-314F3A87D9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6421" y="2381528"/>
                <a:ext cx="73476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0BD31E-66C2-443C-A2CF-4BCA86F9951C}"/>
                  </a:ext>
                </a:extLst>
              </p14:cNvPr>
              <p14:cNvContentPartPr/>
              <p14:nvPr/>
            </p14:nvContentPartPr>
            <p14:xfrm>
              <a:off x="5062981" y="3750968"/>
              <a:ext cx="484920" cy="1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0BD31E-66C2-443C-A2CF-4BCA86F99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8661" y="3746648"/>
                <a:ext cx="493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22DB2D-2C92-AD93-1E91-5D495192F125}"/>
                  </a:ext>
                </a:extLst>
              </p14:cNvPr>
              <p14:cNvContentPartPr/>
              <p14:nvPr/>
            </p14:nvContentPartPr>
            <p14:xfrm>
              <a:off x="1274701" y="4093328"/>
              <a:ext cx="885600" cy="2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22DB2D-2C92-AD93-1E91-5D495192F1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0381" y="4089008"/>
                <a:ext cx="894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AD2177-D695-E3ED-E065-7BF74313D78D}"/>
                  </a:ext>
                </a:extLst>
              </p14:cNvPr>
              <p14:cNvContentPartPr/>
              <p14:nvPr/>
            </p14:nvContentPartPr>
            <p14:xfrm>
              <a:off x="1161661" y="4197728"/>
              <a:ext cx="21600" cy="530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AD2177-D695-E3ED-E065-7BF74313D7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7341" y="4193408"/>
                <a:ext cx="302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C68570-2674-2B92-CD10-8D8B3567B307}"/>
                  </a:ext>
                </a:extLst>
              </p14:cNvPr>
              <p14:cNvContentPartPr/>
              <p14:nvPr/>
            </p14:nvContentPartPr>
            <p14:xfrm>
              <a:off x="3095581" y="5803688"/>
              <a:ext cx="459000" cy="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C68570-2674-2B92-CD10-8D8B3567B3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1261" y="5799368"/>
                <a:ext cx="4676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F413D7-A343-C130-E570-ED2594EB0301}"/>
                  </a:ext>
                </a:extLst>
              </p14:cNvPr>
              <p14:cNvContentPartPr/>
              <p14:nvPr/>
            </p14:nvContentPartPr>
            <p14:xfrm>
              <a:off x="7668661" y="1784288"/>
              <a:ext cx="18720" cy="619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F413D7-A343-C130-E570-ED2594EB03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4341" y="1779968"/>
                <a:ext cx="273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79322C-7B05-1C20-2DE3-D9F4C588CBD5}"/>
                  </a:ext>
                </a:extLst>
              </p14:cNvPr>
              <p14:cNvContentPartPr/>
              <p14:nvPr/>
            </p14:nvContentPartPr>
            <p14:xfrm>
              <a:off x="7708981" y="4292408"/>
              <a:ext cx="5760" cy="63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79322C-7B05-1C20-2DE3-D9F4C588CB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04661" y="4288088"/>
                <a:ext cx="14400" cy="6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0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3358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36525"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3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2828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8" y="933899"/>
            <a:ext cx="11770408" cy="572588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IN" sz="1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Third World 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Suggested by </a:t>
            </a:r>
            <a:r>
              <a:rPr lang="en-IN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French Demographer</a:t>
            </a:r>
            <a:r>
              <a:rPr lang="en-IN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Sauvy</a:t>
            </a: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1952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Rooted in concept of “</a:t>
            </a:r>
            <a:r>
              <a:rPr lang="en-IN" sz="1800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Third Estate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= Bottom Layer of Social Pyramid in the pre-revolutionary France.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IN" sz="1800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Third Estate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=</a:t>
            </a:r>
            <a:r>
              <a:rPr lang="en-IN" sz="18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i="1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Excluded </a:t>
            </a: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IN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 two Estates or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Top Layers </a:t>
            </a: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IN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Clergy</a:t>
            </a: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Nobility.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Comprised </a:t>
            </a:r>
            <a:r>
              <a:rPr lang="en-IN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heterogenous mix 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social groups (from slaves to merchants)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Similarly, </a:t>
            </a:r>
            <a:r>
              <a:rPr lang="en-IN" sz="1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Third World 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heterogenous mix 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countries, following different developmental paths but are not in: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World 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(American Block or NATO countries: USA and western European countries) AND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World 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(Soviet-Block comprising USSR and East European Countries) 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IN" sz="1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Third World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objective criteria to define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but seen as </a:t>
            </a:r>
            <a:r>
              <a:rPr lang="en-IN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pejorative</a:t>
            </a:r>
            <a:r>
              <a:rPr lang="en-IN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</a:t>
            </a:r>
          </a:p>
          <a:p>
            <a:pPr marL="446088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hence </a:t>
            </a:r>
            <a:r>
              <a:rPr lang="en-IN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demeaning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patronizing</a:t>
            </a:r>
            <a:r>
              <a:rPr lang="en-IN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that has connotation of ‘</a:t>
            </a:r>
            <a:r>
              <a:rPr lang="en-IN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poor, under-developed countries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558B31-E5AC-F00C-1AB1-EF83BF58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88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 . . . 1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08402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8" y="933899"/>
            <a:ext cx="11770408" cy="57258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 Countries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IN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Developed World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IN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Developing Economies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rgbClr val="FFBD5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pejorative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apparently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neutral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term, some found it “</a:t>
            </a:r>
            <a:r>
              <a:rPr lang="en-IN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optimistic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Seen as 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term </a:t>
            </a:r>
            <a:r>
              <a:rPr lang="en-IN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under-developed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regions or areas (not countries which did not count)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But when used in conjunction with the related term of </a:t>
            </a:r>
            <a:r>
              <a:rPr lang="en-IN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Developed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Countries/ World,</a:t>
            </a:r>
          </a:p>
          <a:p>
            <a:pPr marL="674688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ierarchical order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becomes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apparent</a:t>
            </a:r>
          </a:p>
          <a:p>
            <a:pPr marL="444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Newly Industrializing Countries (NICs)</a:t>
            </a:r>
          </a:p>
          <a:p>
            <a:pPr marL="444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1970s, some countries from “developing world” saw 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transformation</a:t>
            </a:r>
          </a:p>
          <a:p>
            <a:pPr marL="444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included: Hong Kong, South Korea, Singapore, Taiwan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558B31-E5AC-F00C-1AB1-EF83BF58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88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 . . . 2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23595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05254-88C4-EC5D-5921-EFA6E95F8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0" y="1049553"/>
            <a:ext cx="10064281" cy="56746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4E2777-4B26-79D6-0AB2-C6C573BF5B0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7325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 3: Brandt Line Global North and Global South</a:t>
            </a:r>
          </a:p>
        </p:txBody>
      </p:sp>
    </p:spTree>
    <p:extLst>
      <p:ext uri="{BB962C8B-B14F-4D97-AF65-F5344CB8AC3E}">
        <p14:creationId xmlns:p14="http://schemas.microsoft.com/office/powerpoint/2010/main" val="113891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8" y="933899"/>
            <a:ext cx="11770408" cy="57258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Emerging Markets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1990s, Title g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iven by the global capitalist enterprises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indicating </a:t>
            </a:r>
            <a:r>
              <a:rPr lang="en-IN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readiness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these countries to </a:t>
            </a:r>
            <a:r>
              <a:rPr lang="en-IN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I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markets </a:t>
            </a:r>
          </a:p>
          <a:p>
            <a:pPr marL="536575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to their 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acceptance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reforms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Reflecting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approval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global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capitalist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enterprise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eflecting </a:t>
            </a:r>
            <a:r>
              <a:rPr lang="en-IN" sz="20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optimism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IN" sz="20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futures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these countries, </a:t>
            </a:r>
          </a:p>
          <a:p>
            <a:pPr marL="536575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absent in terms such as </a:t>
            </a:r>
            <a:r>
              <a:rPr lang="en-IN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Third World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under-developed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D2CCA7-C0F5-18BE-4BBF-B982A7A3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88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 . . . 4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2" y="-23129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6409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3358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Some Key Development-related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3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96202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8" y="933899"/>
            <a:ext cx="11770408" cy="57258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Two-Thirds World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 World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the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alternative terms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coined </a:t>
            </a:r>
          </a:p>
          <a:p>
            <a:pPr marL="365125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20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20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pejorative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dirty="0">
                <a:solidFill>
                  <a:srgbClr val="FF8B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demeaning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terms like “</a:t>
            </a:r>
            <a:r>
              <a:rPr lang="en-IN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Third World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IN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Under-developed regions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South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Global South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(Related Term: </a:t>
            </a:r>
            <a:r>
              <a:rPr lang="en-IN" sz="2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Global North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jorative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they indicate the 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geographic location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(Southern Hemisphere) of (most) these countries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 also be seen as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countries as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worthy of receiving or not giving international aid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Exceptions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Australia, New Zealand, Singapore and some counties in Northern Hemisphere receiving aid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terms allow derivative terms like: “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North in the South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and “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South in the North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E1DBED-BAFE-FE42-163C-29B50E71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29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 . . . 5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2" y="11595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4852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8" y="933899"/>
            <a:ext cx="11770408" cy="57258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Fourth World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connotation suggested by Canadian Aboriginal leader George Manuel (1970s)</a:t>
            </a:r>
          </a:p>
          <a:p>
            <a:pPr marL="674688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of </a:t>
            </a:r>
            <a:r>
              <a:rPr lang="en-IN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colonization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European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settlers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(Canada, USA, Australia, New Zealand)</a:t>
            </a:r>
          </a:p>
          <a:p>
            <a:pPr marL="674688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Referring to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aborigi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nal populations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these areas and </a:t>
            </a:r>
          </a:p>
          <a:p>
            <a:pPr marL="674688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Emphasizing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dispossession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their </a:t>
            </a:r>
            <a:r>
              <a:rPr lang="en-IN" sz="200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lands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natural resources </a:t>
            </a:r>
          </a:p>
          <a:p>
            <a:pPr marL="674688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abrogation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lang="en-I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political economic, social, and cultural 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rights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90538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Another recent usage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referring to the 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poorest of poor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countries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“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failed states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674688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hich are suffering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acute poverty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deprivation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due to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armed conflicts</a:t>
            </a:r>
          </a:p>
          <a:p>
            <a:pPr marL="674688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 as Somalia, Afghanistan, Libya, Sudan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E4B438-0EAE-F7E3-8FB5-83CCD2C3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52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 . . . 6</a:t>
            </a:r>
          </a:p>
        </p:txBody>
      </p:sp>
    </p:spTree>
    <p:extLst>
      <p:ext uri="{BB962C8B-B14F-4D97-AF65-F5344CB8AC3E}">
        <p14:creationId xmlns:p14="http://schemas.microsoft.com/office/powerpoint/2010/main" val="3910189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8EC6-9706-5797-D3FD-5095B6E49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9A3FA11-78E8-1BE7-02BC-464743836FF4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BA50-6B93-DB7A-CFA5-1DE1E72D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8" y="933899"/>
            <a:ext cx="11770408" cy="57258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World Bank (Economic) Categorization of Countries (Economies)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 into Four Groups: </a:t>
            </a:r>
            <a:r>
              <a:rPr lang="en-IN" sz="1800" dirty="0">
                <a:solidFill>
                  <a:srgbClr val="FF8B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Economic</a:t>
            </a: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based on 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Gross National Inco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 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(Atlas Method) </a:t>
            </a:r>
            <a:r>
              <a:rPr lang="en-IN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Capita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threshold (boundaries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of the four groups are revised every year in July.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 Values for the last two years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India’s GNI per capita in 2023 was US $ 2450 per capita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CB4A9564-1EEB-40EB-9015-641F7C846F4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4C008A-3FAC-8EFA-6146-A036D751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52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 . . .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CB031-2C6B-9592-A5CB-9BCD7F0A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2" y="3023253"/>
            <a:ext cx="11239189" cy="238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03B1C-6139-583A-7CA6-CEE9DC67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EE03A9-579C-88D4-2A43-ED3354FA87F2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C18E-C445-4F07-0E4B-B8881247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8" y="933899"/>
            <a:ext cx="11770408" cy="57258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20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World Bank (Economic) Categorization of Countries (Economies)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this link, you can get GNI per capita for all countries every year since 1987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https://tradingeconomics.com/india/gni-per-capita-atlas-method-us-dollar-wb-data.html</a:t>
            </a: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India’s GNI per Capita since 2012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C8FC9998-2D5E-3757-46C7-CB0216628CE1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68E80C-8E4F-F623-32E7-9E35B326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52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 . . . 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85BD5-B1A1-68EF-7099-C6165188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22" y="2469819"/>
            <a:ext cx="7772400" cy="38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9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D01F7-B444-C1F8-21E7-3FB503770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1C53DAEC-6EE4-5761-833B-424E95E7492F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3E2D85A-0D19-9E88-63EA-5D8CED36C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567" y="3333980"/>
            <a:ext cx="8093118" cy="887740"/>
          </a:xfrm>
          <a:prstGeom prst="rect">
            <a:avLst/>
          </a:prstGeom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24A34BEC-C17B-5B7D-2906-49895D94E34B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9A9AA9-81F5-17B7-6106-28D92196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52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Labeling of Countries . . . 8: World Bank GNI/Capita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09FA6-20BB-DBBE-8F57-971FDB81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567" y="1218655"/>
            <a:ext cx="8093118" cy="211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11BEA-D476-A3A6-287D-95277FE01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393" y="4188267"/>
            <a:ext cx="7616283" cy="2456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88E1A-A3D6-5BAD-C1DA-E88F8D568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717" y="1023322"/>
            <a:ext cx="7442200" cy="35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BD1F6-DE28-5F59-DCF0-346BA8567BCF}"/>
              </a:ext>
            </a:extLst>
          </p:cNvPr>
          <p:cNvSpPr txBox="1"/>
          <p:nvPr/>
        </p:nvSpPr>
        <p:spPr>
          <a:xfrm>
            <a:off x="10032367" y="2091651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37DC7-0F09-F635-FFE9-BC989ABEF1EE}"/>
              </a:ext>
            </a:extLst>
          </p:cNvPr>
          <p:cNvSpPr txBox="1"/>
          <p:nvPr/>
        </p:nvSpPr>
        <p:spPr>
          <a:xfrm>
            <a:off x="10008358" y="5231950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9828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3358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36525"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Population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3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9005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BD0FD-7420-2760-9B52-4E7F9E59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1AE7EF5D-1E4C-0B18-8F4F-DFC036DB52CA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4EFD-66DD-973E-C156-A845E03C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8" y="933899"/>
            <a:ext cx="11770408" cy="572588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  <a:effectLst/>
              </a:rPr>
              <a:t>Death Rates</a:t>
            </a:r>
            <a:r>
              <a:rPr lang="en-IN" sz="1800" dirty="0">
                <a:solidFill>
                  <a:schemeClr val="bg1"/>
                </a:solidFill>
                <a:effectLst/>
              </a:rPr>
              <a:t> largely </a:t>
            </a:r>
            <a:r>
              <a:rPr lang="en-IN" sz="1800" b="1" i="1" dirty="0">
                <a:solidFill>
                  <a:schemeClr val="bg1"/>
                </a:solidFill>
                <a:effectLst/>
              </a:rPr>
              <a:t>depend on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physical factors </a:t>
            </a:r>
            <a:r>
              <a:rPr lang="en-IN" sz="1800" dirty="0">
                <a:solidFill>
                  <a:schemeClr val="bg1"/>
                </a:solidFill>
                <a:effectLst/>
              </a:rPr>
              <a:t>like </a:t>
            </a:r>
            <a:r>
              <a:rPr lang="en-IN" sz="1800" dirty="0">
                <a:solidFill>
                  <a:srgbClr val="92D050"/>
                </a:solidFill>
                <a:effectLst/>
              </a:rPr>
              <a:t>low food availability due to draughts or floods</a:t>
            </a:r>
            <a:r>
              <a:rPr lang="en-IN" sz="1800" dirty="0">
                <a:solidFill>
                  <a:schemeClr val="bg1"/>
                </a:solidFill>
                <a:effectLst/>
              </a:rPr>
              <a:t>,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</a:rPr>
              <a:t>Natural calamities</a:t>
            </a:r>
            <a:r>
              <a:rPr lang="en-IN" sz="1800" dirty="0">
                <a:solidFill>
                  <a:schemeClr val="bg1"/>
                </a:solidFill>
                <a:effectLst/>
              </a:rPr>
              <a:t>, </a:t>
            </a:r>
            <a:r>
              <a:rPr lang="en-IN" sz="1800" dirty="0">
                <a:solidFill>
                  <a:srgbClr val="FF8B2A"/>
                </a:solidFill>
                <a:effectLst/>
              </a:rPr>
              <a:t>low nutrition levels</a:t>
            </a:r>
            <a:r>
              <a:rPr lang="en-IN" sz="1800" dirty="0">
                <a:solidFill>
                  <a:schemeClr val="bg1"/>
                </a:solidFill>
                <a:effectLst/>
              </a:rPr>
              <a:t>, </a:t>
            </a:r>
            <a:r>
              <a:rPr lang="en-IN" sz="1800" dirty="0">
                <a:solidFill>
                  <a:srgbClr val="FFBD54"/>
                </a:solidFill>
                <a:effectLst/>
              </a:rPr>
              <a:t>diseases. </a:t>
            </a:r>
          </a:p>
          <a:p>
            <a:pPr>
              <a:lnSpc>
                <a:spcPct val="16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  <a:effectLst/>
              </a:rPr>
              <a:t>Death Rates</a:t>
            </a:r>
            <a:r>
              <a:rPr lang="en-IN" sz="1800" dirty="0">
                <a:solidFill>
                  <a:schemeClr val="bg1"/>
                </a:solidFill>
                <a:effectLst/>
              </a:rPr>
              <a:t> can be reduced by </a:t>
            </a:r>
          </a:p>
          <a:p>
            <a:pPr marL="533400" indent="-211138">
              <a:lnSpc>
                <a:spcPct val="16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improvements in sanitation improve public health, </a:t>
            </a:r>
          </a:p>
          <a:p>
            <a:pPr marL="533400" indent="-211138">
              <a:lnSpc>
                <a:spcPct val="16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 spread of vaccines modern medicines to reduce deaths due to diseases, </a:t>
            </a:r>
          </a:p>
          <a:p>
            <a:pPr marL="533400" indent="-211138">
              <a:lnSpc>
                <a:spcPct val="16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 use of insecticides to protect crops and use of chemical fertilizers to increase agricultural productivity; </a:t>
            </a:r>
          </a:p>
          <a:p>
            <a:pPr marL="533400" indent="-211138">
              <a:lnSpc>
                <a:spcPct val="16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all these improve general living standards.</a:t>
            </a:r>
          </a:p>
          <a:p>
            <a:pPr>
              <a:lnSpc>
                <a:spcPct val="160000"/>
              </a:lnSpc>
              <a:spcBef>
                <a:spcPts val="1200"/>
              </a:spcBef>
            </a:pPr>
            <a:r>
              <a:rPr lang="en-IN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High</a:t>
            </a:r>
            <a:r>
              <a:rPr lang="en-IN" sz="1800" b="1" dirty="0">
                <a:solidFill>
                  <a:srgbClr val="FFFF00"/>
                </a:solidFill>
              </a:rPr>
              <a:t> Death Rates </a:t>
            </a:r>
            <a:r>
              <a:rPr lang="en-IN" sz="1800" b="1" i="1" dirty="0">
                <a:solidFill>
                  <a:schemeClr val="bg1"/>
                </a:solidFill>
              </a:rPr>
              <a:t>reduce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b="1" dirty="0">
                <a:solidFill>
                  <a:srgbClr val="00B0F0"/>
                </a:solidFill>
              </a:rPr>
              <a:t>Population</a:t>
            </a:r>
            <a:r>
              <a:rPr lang="en-IN" sz="1800" b="1" dirty="0">
                <a:solidFill>
                  <a:srgbClr val="FFFF00"/>
                </a:solidFill>
              </a:rPr>
              <a:t>. </a:t>
            </a:r>
            <a:r>
              <a:rPr lang="en-IN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Low </a:t>
            </a:r>
            <a:r>
              <a:rPr lang="en-IN" sz="1800" b="1" dirty="0">
                <a:solidFill>
                  <a:srgbClr val="FFFF00"/>
                </a:solidFill>
              </a:rPr>
              <a:t>Death Rate </a:t>
            </a:r>
            <a:r>
              <a:rPr lang="en-IN" sz="1800" b="1" dirty="0">
                <a:solidFill>
                  <a:schemeClr val="bg1"/>
                </a:solidFill>
              </a:rPr>
              <a:t>Increases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b="1" dirty="0">
                <a:solidFill>
                  <a:srgbClr val="00B0F0"/>
                </a:solidFill>
              </a:rPr>
              <a:t>Population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81CA8F-DDB6-9897-B05D-4DDEFBCA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88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High and Low Death Rate and Population Growth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C579BB72-A76C-73D7-14E0-1189718C2D24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8760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4F740-2696-A932-F609-E0A51AF05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213870B0-6911-925B-9F2F-BF837A9DD97D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97F0-23E3-D828-44E3-3051E48C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8" y="933899"/>
            <a:ext cx="11770408" cy="57258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b="1" i="1" dirty="0">
                <a:solidFill>
                  <a:srgbClr val="FFFF00"/>
                </a:solidFill>
              </a:rPr>
              <a:t>Birth-rates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bg1"/>
                </a:solidFill>
              </a:rPr>
              <a:t>governed</a:t>
            </a:r>
            <a:r>
              <a:rPr lang="en-IN" sz="2000" dirty="0">
                <a:solidFill>
                  <a:schemeClr val="bg1"/>
                </a:solidFill>
              </a:rPr>
              <a:t> by </a:t>
            </a:r>
            <a:r>
              <a:rPr lang="en-IN" sz="2000" b="1" i="1" dirty="0">
                <a:solidFill>
                  <a:srgbClr val="92D050"/>
                </a:solidFill>
              </a:rPr>
              <a:t>social factors </a:t>
            </a:r>
            <a:r>
              <a:rPr lang="en-IN" sz="2000" dirty="0">
                <a:solidFill>
                  <a:schemeClr val="bg1"/>
                </a:solidFill>
              </a:rPr>
              <a:t>such as education, empowerment of women, economic security.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</a:rPr>
              <a:t>Parents </a:t>
            </a:r>
            <a:r>
              <a:rPr lang="en-IN" sz="2000" b="1" i="1" dirty="0">
                <a:solidFill>
                  <a:schemeClr val="bg1"/>
                </a:solidFill>
                <a:effectLst/>
              </a:rPr>
              <a:t>derive </a:t>
            </a:r>
            <a:r>
              <a:rPr lang="en-IN" sz="2000" u="sng" dirty="0">
                <a:solidFill>
                  <a:schemeClr val="bg1"/>
                </a:solidFill>
                <a:effectLst/>
              </a:rPr>
              <a:t>considerable</a:t>
            </a:r>
            <a:r>
              <a:rPr lang="en-IN" sz="2000" dirty="0">
                <a:solidFill>
                  <a:schemeClr val="bg1"/>
                </a:solidFill>
                <a:effectLst/>
              </a:rPr>
              <a:t> </a:t>
            </a:r>
            <a:r>
              <a:rPr lang="en-IN" sz="2000" dirty="0">
                <a:solidFill>
                  <a:schemeClr val="accent2"/>
                </a:solidFill>
                <a:effectLst/>
              </a:rPr>
              <a:t>economic benefits</a:t>
            </a:r>
            <a:r>
              <a:rPr lang="en-IN" sz="2000" dirty="0">
                <a:solidFill>
                  <a:schemeClr val="bg1"/>
                </a:solidFill>
                <a:effectLst/>
              </a:rPr>
              <a:t> from </a:t>
            </a:r>
            <a:r>
              <a:rPr lang="en-IN" sz="2000" dirty="0">
                <a:solidFill>
                  <a:schemeClr val="accent2"/>
                </a:solidFill>
                <a:effectLst/>
              </a:rPr>
              <a:t>having many children</a:t>
            </a:r>
          </a:p>
          <a:p>
            <a:pPr marL="628650" indent="-21748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</a:rPr>
              <a:t>e</a:t>
            </a:r>
            <a:r>
              <a:rPr lang="en-IN" sz="2000" dirty="0">
                <a:solidFill>
                  <a:schemeClr val="bg1"/>
                </a:solidFill>
                <a:effectLst/>
              </a:rPr>
              <a:t>.g., provision of direct family labour, insurance against risk, and support in old age.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</a:rPr>
              <a:t>However, the </a:t>
            </a:r>
            <a:r>
              <a:rPr lang="en-IN" sz="2000" dirty="0">
                <a:solidFill>
                  <a:schemeClr val="accent2"/>
                </a:solidFill>
              </a:rPr>
              <a:t>economic costs </a:t>
            </a:r>
            <a:r>
              <a:rPr lang="en-IN" sz="2000" dirty="0">
                <a:solidFill>
                  <a:schemeClr val="bg1"/>
                </a:solidFill>
              </a:rPr>
              <a:t>incurred in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bearing and rearing children</a:t>
            </a:r>
            <a:r>
              <a:rPr lang="en-IN" sz="2000" dirty="0">
                <a:solidFill>
                  <a:schemeClr val="accent2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get neglected. 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</a:rPr>
              <a:t>The </a:t>
            </a:r>
            <a:r>
              <a:rPr lang="en-IN" sz="2000" dirty="0">
                <a:solidFill>
                  <a:schemeClr val="accent2"/>
                </a:solidFill>
              </a:rPr>
              <a:t>physical and psychological costs suffered </a:t>
            </a:r>
            <a:r>
              <a:rPr lang="en-IN" sz="2000" dirty="0">
                <a:solidFill>
                  <a:schemeClr val="bg1"/>
                </a:solidFill>
              </a:rPr>
              <a:t>by</a:t>
            </a:r>
            <a:r>
              <a:rPr lang="en-IN" sz="2000" dirty="0">
                <a:solidFill>
                  <a:schemeClr val="accent2"/>
                </a:solidFill>
              </a:rPr>
              <a:t> women in childbearing and child-rearing </a:t>
            </a:r>
          </a:p>
          <a:p>
            <a:pPr marL="846138" indent="-211138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</a:rPr>
              <a:t>remain neglected due to </a:t>
            </a:r>
            <a:r>
              <a:rPr lang="en-IN" sz="2000" dirty="0">
                <a:solidFill>
                  <a:srgbClr val="FFFF00"/>
                </a:solidFill>
              </a:rPr>
              <a:t>patriarchal traditions</a:t>
            </a:r>
            <a:r>
              <a:rPr lang="en-IN" sz="20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 </a:t>
            </a:r>
            <a:r>
              <a:rPr lang="en-IN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particularly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IN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women </a:t>
            </a:r>
            <a:r>
              <a:rPr lang="en-IN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sz="20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ead to a </a:t>
            </a:r>
            <a:r>
              <a:rPr lang="en-IN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reduction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20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Fertility Rates 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of factors like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77850" indent="-311150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 marriages, greater uptake of contraception, and consequently lower fertility rate (and child mortality)</a:t>
            </a:r>
          </a:p>
          <a:p>
            <a:pPr marL="311150" indent="-311150">
              <a:lnSpc>
                <a:spcPct val="120000"/>
              </a:lnSpc>
              <a:spcBef>
                <a:spcPts val="1200"/>
              </a:spcBef>
            </a:pPr>
            <a:r>
              <a:rPr lang="en-IN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High</a:t>
            </a:r>
            <a:r>
              <a:rPr lang="en-IN" sz="2000" b="1" dirty="0">
                <a:solidFill>
                  <a:srgbClr val="FFFF00"/>
                </a:solidFill>
              </a:rPr>
              <a:t> Birth Rates </a:t>
            </a:r>
            <a:r>
              <a:rPr lang="en-IN" sz="2000" b="1" dirty="0">
                <a:solidFill>
                  <a:schemeClr val="bg1"/>
                </a:solidFill>
              </a:rPr>
              <a:t>increases</a:t>
            </a:r>
            <a:r>
              <a:rPr lang="en-IN" sz="2000" b="1" dirty="0">
                <a:solidFill>
                  <a:srgbClr val="FFFF00"/>
                </a:solidFill>
              </a:rPr>
              <a:t> </a:t>
            </a:r>
            <a:r>
              <a:rPr lang="en-IN" sz="2000" b="1" dirty="0">
                <a:solidFill>
                  <a:srgbClr val="00B0F0"/>
                </a:solidFill>
              </a:rPr>
              <a:t>Population</a:t>
            </a:r>
            <a:r>
              <a:rPr lang="en-IN" sz="2000" b="1" dirty="0">
                <a:solidFill>
                  <a:srgbClr val="FFFF00"/>
                </a:solidFill>
              </a:rPr>
              <a:t>. </a:t>
            </a:r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Low </a:t>
            </a:r>
            <a:r>
              <a:rPr lang="en-IN" sz="2000" b="1" dirty="0">
                <a:solidFill>
                  <a:srgbClr val="FFFF00"/>
                </a:solidFill>
              </a:rPr>
              <a:t>Birth Rate </a:t>
            </a:r>
            <a:r>
              <a:rPr lang="en-IN" sz="2000" b="1" dirty="0">
                <a:solidFill>
                  <a:schemeClr val="bg1"/>
                </a:solidFill>
              </a:rPr>
              <a:t>decreases</a:t>
            </a:r>
            <a:r>
              <a:rPr lang="en-IN" sz="2000" b="1" dirty="0">
                <a:solidFill>
                  <a:srgbClr val="FFFF00"/>
                </a:solidFill>
              </a:rPr>
              <a:t> </a:t>
            </a:r>
            <a:r>
              <a:rPr lang="en-IN" sz="2000" b="1" dirty="0">
                <a:solidFill>
                  <a:srgbClr val="00B0F0"/>
                </a:solidFill>
              </a:rPr>
              <a:t>Population </a:t>
            </a:r>
          </a:p>
          <a:p>
            <a:pPr marL="577850" indent="-311150">
              <a:lnSpc>
                <a:spcPct val="120000"/>
              </a:lnSpc>
              <a:spcBef>
                <a:spcPts val="1200"/>
              </a:spcBef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D2E6BB-FA8F-A026-CB28-D72AD9D4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88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High and Low Birth Rate and Population Growth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B0E826B-50A7-4097-6CC5-BF4DB0168BF4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011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extLst>
              <a:ext uri="{FF2B5EF4-FFF2-40B4-BE49-F238E27FC236}">
                <a16:creationId xmlns:a16="http://schemas.microsoft.com/office/drawing/2014/main" id="{C0A43411-E523-361A-D3BC-BA785262C8F3}"/>
              </a:ext>
            </a:extLst>
          </p:cNvPr>
          <p:cNvSpPr/>
          <p:nvPr/>
        </p:nvSpPr>
        <p:spPr>
          <a:xfrm>
            <a:off x="7336121" y="3706654"/>
            <a:ext cx="1145911" cy="5319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Population and Development: Demographic Transition . 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6" y="1132115"/>
            <a:ext cx="12087293" cy="5725884"/>
          </a:xfrm>
        </p:spPr>
        <p:txBody>
          <a:bodyPr>
            <a:normAutofit/>
          </a:bodyPr>
          <a:lstStyle/>
          <a:p>
            <a:pPr marL="360363" indent="-260350">
              <a:lnSpc>
                <a:spcPct val="150000"/>
              </a:lnSpc>
            </a:pPr>
            <a:r>
              <a:rPr lang="en-US" sz="1800" b="1" i="1" dirty="0">
                <a:solidFill>
                  <a:srgbClr val="92D050"/>
                </a:solidFill>
              </a:rPr>
              <a:t>Population Growth </a:t>
            </a:r>
            <a:r>
              <a:rPr lang="en-US" sz="1800" dirty="0">
                <a:solidFill>
                  <a:schemeClr val="bg1"/>
                </a:solidFill>
              </a:rPr>
              <a:t>and </a:t>
            </a:r>
            <a:r>
              <a:rPr lang="en-US" sz="1800" b="1" i="1" dirty="0">
                <a:solidFill>
                  <a:srgbClr val="FFFF00"/>
                </a:solidFill>
              </a:rPr>
              <a:t>Development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are seen by many as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b="1" i="1" dirty="0">
                <a:solidFill>
                  <a:srgbClr val="00B0F0"/>
                </a:solidFill>
              </a:rPr>
              <a:t>interdependent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phenomena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</a:p>
          <a:p>
            <a:pPr marL="360363" indent="-260350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One </a:t>
            </a:r>
            <a:r>
              <a:rPr lang="en-US" sz="1800" dirty="0">
                <a:solidFill>
                  <a:schemeClr val="accent2"/>
                </a:solidFill>
              </a:rPr>
              <a:t>theory </a:t>
            </a:r>
            <a:r>
              <a:rPr lang="en-US" sz="1800" dirty="0">
                <a:solidFill>
                  <a:schemeClr val="bg2"/>
                </a:solidFill>
              </a:rPr>
              <a:t>about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their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interrelationship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called </a:t>
            </a:r>
            <a:r>
              <a:rPr lang="en-US" sz="1800" b="1" dirty="0">
                <a:solidFill>
                  <a:srgbClr val="FFFF00"/>
                </a:solidFill>
              </a:rPr>
              <a:t>Demographic Transition.</a:t>
            </a:r>
          </a:p>
          <a:p>
            <a:pPr marL="360363" indent="-260350"/>
            <a:endParaRPr lang="en-US" sz="1800" dirty="0">
              <a:solidFill>
                <a:schemeClr val="bg1"/>
              </a:solidFill>
            </a:endParaRPr>
          </a:p>
          <a:p>
            <a:pPr marL="360363" indent="-260350"/>
            <a:endParaRPr lang="en-US" sz="1800" dirty="0">
              <a:solidFill>
                <a:schemeClr val="bg1"/>
              </a:solidFill>
            </a:endParaRPr>
          </a:p>
          <a:p>
            <a:pPr marL="360363" indent="-260350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BD4D90-9DBE-6557-06BE-68C808643061}"/>
              </a:ext>
            </a:extLst>
          </p:cNvPr>
          <p:cNvSpPr/>
          <p:nvPr/>
        </p:nvSpPr>
        <p:spPr>
          <a:xfrm>
            <a:off x="756403" y="3114817"/>
            <a:ext cx="2639570" cy="199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H</a:t>
            </a:r>
            <a:r>
              <a:rPr lang="en-IN" sz="1600" b="1" dirty="0">
                <a:solidFill>
                  <a:schemeClr val="accent2"/>
                </a:solidFill>
                <a:effectLst/>
              </a:rPr>
              <a:t>igh</a:t>
            </a:r>
            <a:r>
              <a:rPr lang="en-IN" sz="1600" b="1" dirty="0">
                <a:solidFill>
                  <a:schemeClr val="bg1"/>
                </a:solidFill>
                <a:effectLst/>
              </a:rPr>
              <a:t> </a:t>
            </a:r>
            <a:r>
              <a:rPr lang="en-IN" sz="1600" dirty="0">
                <a:solidFill>
                  <a:schemeClr val="bg1"/>
                </a:solidFill>
                <a:effectLst/>
              </a:rPr>
              <a:t>and</a:t>
            </a:r>
            <a:r>
              <a:rPr lang="en-IN" sz="1600" b="1" dirty="0">
                <a:solidFill>
                  <a:schemeClr val="bg1"/>
                </a:solidFill>
                <a:effectLst/>
              </a:rPr>
              <a:t> </a:t>
            </a:r>
            <a:r>
              <a:rPr lang="en-IN" sz="1600" b="1" dirty="0">
                <a:solidFill>
                  <a:srgbClr val="FFFF00"/>
                </a:solidFill>
                <a:effectLst/>
              </a:rPr>
              <a:t>Roughly </a:t>
            </a:r>
            <a:r>
              <a:rPr lang="en-IN" sz="1600" b="1" dirty="0">
                <a:solidFill>
                  <a:srgbClr val="FFFF00"/>
                </a:solidFill>
              </a:rPr>
              <a:t>E</a:t>
            </a:r>
            <a:r>
              <a:rPr lang="en-IN" sz="1600" b="1" dirty="0">
                <a:solidFill>
                  <a:srgbClr val="FFFF00"/>
                </a:solidFill>
                <a:effectLst/>
              </a:rPr>
              <a:t>qual </a:t>
            </a:r>
            <a:r>
              <a:rPr lang="en-IN" sz="1600" b="1" i="1" dirty="0">
                <a:solidFill>
                  <a:schemeClr val="bg1"/>
                </a:solidFill>
              </a:rPr>
              <a:t>B</a:t>
            </a:r>
            <a:r>
              <a:rPr lang="en-IN" sz="1600" b="1" i="1" dirty="0">
                <a:solidFill>
                  <a:schemeClr val="bg1"/>
                </a:solidFill>
                <a:effectLst/>
              </a:rPr>
              <a:t>irth Rate</a:t>
            </a:r>
            <a:r>
              <a:rPr lang="en-IN" sz="1600" b="1" dirty="0">
                <a:solidFill>
                  <a:schemeClr val="bg1"/>
                </a:solidFill>
                <a:effectLst/>
              </a:rPr>
              <a:t> </a:t>
            </a:r>
            <a:r>
              <a:rPr lang="en-IN" sz="1600" dirty="0">
                <a:solidFill>
                  <a:schemeClr val="bg1"/>
                </a:solidFill>
                <a:effectLst/>
              </a:rPr>
              <a:t>and</a:t>
            </a:r>
            <a:r>
              <a:rPr lang="en-IN" sz="1600" b="1" dirty="0">
                <a:solidFill>
                  <a:schemeClr val="bg1"/>
                </a:solidFill>
                <a:effectLst/>
              </a:rPr>
              <a:t> </a:t>
            </a:r>
            <a:r>
              <a:rPr lang="en-IN" sz="1600" b="1" i="1" dirty="0">
                <a:solidFill>
                  <a:schemeClr val="bg1"/>
                </a:solidFill>
                <a:effectLst/>
              </a:rPr>
              <a:t>Death </a:t>
            </a:r>
            <a:r>
              <a:rPr lang="en-IN" sz="1600" b="1" i="1" dirty="0">
                <a:solidFill>
                  <a:schemeClr val="bg1"/>
                </a:solidFill>
              </a:rPr>
              <a:t>R</a:t>
            </a:r>
            <a:r>
              <a:rPr lang="en-IN" sz="1600" b="1" i="1" dirty="0">
                <a:solidFill>
                  <a:schemeClr val="bg1"/>
                </a:solidFill>
                <a:effectLst/>
              </a:rPr>
              <a:t>ate</a:t>
            </a:r>
            <a:r>
              <a:rPr lang="en-IN" sz="1600" b="1" dirty="0">
                <a:solidFill>
                  <a:schemeClr val="bg1"/>
                </a:solidFill>
                <a:effectLst/>
              </a:rPr>
              <a:t>, </a:t>
            </a:r>
            <a:r>
              <a:rPr lang="en-IN" sz="1600" u="sng" dirty="0">
                <a:solidFill>
                  <a:schemeClr val="bg1"/>
                </a:solidFill>
                <a:effectLst/>
              </a:rPr>
              <a:t>leading to </a:t>
            </a:r>
          </a:p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rgbClr val="FFFF00"/>
                </a:solidFill>
                <a:effectLst/>
              </a:rPr>
              <a:t>Low</a:t>
            </a:r>
            <a:r>
              <a:rPr lang="en-IN" sz="1600" b="1" dirty="0">
                <a:solidFill>
                  <a:schemeClr val="bg1"/>
                </a:solidFill>
                <a:effectLst/>
              </a:rPr>
              <a:t> </a:t>
            </a:r>
            <a:r>
              <a:rPr lang="en-IN" sz="1600" b="1" i="1" dirty="0">
                <a:solidFill>
                  <a:schemeClr val="bg1"/>
                </a:solidFill>
                <a:effectLst/>
              </a:rPr>
              <a:t>Growth Rate </a:t>
            </a:r>
            <a:r>
              <a:rPr lang="en-IN" sz="1600" b="1" dirty="0">
                <a:solidFill>
                  <a:schemeClr val="bg1"/>
                </a:solidFill>
                <a:effectLst/>
              </a:rPr>
              <a:t>of </a:t>
            </a:r>
            <a:r>
              <a:rPr lang="en-IN" sz="1600" b="1" dirty="0">
                <a:solidFill>
                  <a:schemeClr val="accent2"/>
                </a:solidFill>
                <a:effectLst/>
              </a:rPr>
              <a:t>Population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11608A-A0B3-FD25-00C8-64CFB6BCC82E}"/>
              </a:ext>
            </a:extLst>
          </p:cNvPr>
          <p:cNvSpPr/>
          <p:nvPr/>
        </p:nvSpPr>
        <p:spPr>
          <a:xfrm>
            <a:off x="8457637" y="3089044"/>
            <a:ext cx="2884024" cy="205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Low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and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>
                <a:solidFill>
                  <a:srgbClr val="FFFF00"/>
                </a:solidFill>
              </a:rPr>
              <a:t>Roughly Equal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i="1" dirty="0">
                <a:solidFill>
                  <a:schemeClr val="bg1"/>
                </a:solidFill>
              </a:rPr>
              <a:t>Birth Rate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and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i="1" dirty="0">
                <a:solidFill>
                  <a:schemeClr val="bg1"/>
                </a:solidFill>
              </a:rPr>
              <a:t>Death Rate</a:t>
            </a:r>
            <a:endParaRPr lang="en-IN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IN" sz="1600" u="sng" dirty="0">
                <a:solidFill>
                  <a:schemeClr val="bg1"/>
                </a:solidFill>
              </a:rPr>
              <a:t>leading to </a:t>
            </a:r>
          </a:p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rgbClr val="FFFF00"/>
                </a:solidFill>
              </a:rPr>
              <a:t>Low </a:t>
            </a:r>
            <a:r>
              <a:rPr lang="en-IN" sz="1600" b="1" i="1" dirty="0">
                <a:solidFill>
                  <a:schemeClr val="bg1"/>
                </a:solidFill>
              </a:rPr>
              <a:t>Growth Rate </a:t>
            </a:r>
            <a:r>
              <a:rPr lang="en-IN" sz="1600" b="1" dirty="0">
                <a:solidFill>
                  <a:schemeClr val="bg1"/>
                </a:solidFill>
              </a:rPr>
              <a:t>of </a:t>
            </a:r>
            <a:r>
              <a:rPr lang="en-IN" sz="1600" b="1" dirty="0">
                <a:solidFill>
                  <a:schemeClr val="accent2"/>
                </a:solidFill>
              </a:rPr>
              <a:t>Population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3E536-03D7-FEA5-5F5F-B689ABF17E45}"/>
              </a:ext>
            </a:extLst>
          </p:cNvPr>
          <p:cNvSpPr txBox="1"/>
          <p:nvPr/>
        </p:nvSpPr>
        <p:spPr>
          <a:xfrm>
            <a:off x="3046071" y="449317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effectLst/>
                <a:latin typeface="TimesNRMT"/>
              </a:rPr>
              <a:t>. 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7C0C02-73FA-B279-4810-DFFCF16601C3}"/>
              </a:ext>
            </a:extLst>
          </p:cNvPr>
          <p:cNvSpPr/>
          <p:nvPr/>
        </p:nvSpPr>
        <p:spPr>
          <a:xfrm>
            <a:off x="4541801" y="2531822"/>
            <a:ext cx="3098455" cy="36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rgbClr val="FFFF00"/>
                </a:solidFill>
              </a:rPr>
              <a:t>Decline</a:t>
            </a:r>
            <a:r>
              <a:rPr lang="en-IN" sz="1600" b="1" dirty="0">
                <a:solidFill>
                  <a:schemeClr val="bg1"/>
                </a:solidFill>
              </a:rPr>
              <a:t> in </a:t>
            </a:r>
            <a:r>
              <a:rPr lang="en-IN" sz="1600" b="1" i="1" dirty="0">
                <a:solidFill>
                  <a:schemeClr val="bg1"/>
                </a:solidFill>
              </a:rPr>
              <a:t>Death Rate </a:t>
            </a:r>
            <a:r>
              <a:rPr lang="en-IN" sz="1600" u="sng" dirty="0">
                <a:solidFill>
                  <a:schemeClr val="bg1"/>
                </a:solidFill>
              </a:rPr>
              <a:t>occurs before the </a:t>
            </a:r>
            <a:r>
              <a:rPr lang="en-IN" sz="1600" b="1" dirty="0">
                <a:solidFill>
                  <a:srgbClr val="FFFF00"/>
                </a:solidFill>
              </a:rPr>
              <a:t>Decline</a:t>
            </a:r>
            <a:r>
              <a:rPr lang="en-IN" sz="1600" b="1" dirty="0">
                <a:solidFill>
                  <a:schemeClr val="bg1"/>
                </a:solidFill>
              </a:rPr>
              <a:t> in </a:t>
            </a:r>
            <a:r>
              <a:rPr lang="en-IN" sz="1600" b="1" i="1" dirty="0">
                <a:solidFill>
                  <a:schemeClr val="bg1"/>
                </a:solidFill>
              </a:rPr>
              <a:t>Birth Rate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u="sng" dirty="0">
                <a:solidFill>
                  <a:schemeClr val="bg1"/>
                </a:solidFill>
              </a:rPr>
              <a:t>begins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IN" sz="1600" dirty="0">
                <a:solidFill>
                  <a:schemeClr val="bg1"/>
                </a:solidFill>
              </a:rPr>
              <a:t>Hence, </a:t>
            </a:r>
            <a:r>
              <a:rPr lang="en-IN" sz="1600" b="1" i="1" dirty="0">
                <a:solidFill>
                  <a:schemeClr val="bg1"/>
                </a:solidFill>
              </a:rPr>
              <a:t>Birth Rate </a:t>
            </a:r>
            <a:r>
              <a:rPr lang="en-IN" sz="1600" u="sng" dirty="0">
                <a:solidFill>
                  <a:schemeClr val="bg1"/>
                </a:solidFill>
              </a:rPr>
              <a:t>Exceeds </a:t>
            </a:r>
            <a:r>
              <a:rPr lang="en-IN" sz="1600" b="1" i="1" dirty="0">
                <a:solidFill>
                  <a:schemeClr val="bg1"/>
                </a:solidFill>
              </a:rPr>
              <a:t>Death Rate </a:t>
            </a:r>
            <a:r>
              <a:rPr lang="en-IN" sz="1600" u="sng" dirty="0">
                <a:solidFill>
                  <a:schemeClr val="bg1"/>
                </a:solidFill>
              </a:rPr>
              <a:t>by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>
                <a:solidFill>
                  <a:schemeClr val="accent2"/>
                </a:solidFill>
              </a:rPr>
              <a:t>Unusual Degree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u="sng" dirty="0">
                <a:solidFill>
                  <a:schemeClr val="bg1"/>
                </a:solidFill>
              </a:rPr>
              <a:t>during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>
                <a:solidFill>
                  <a:srgbClr val="FFFF00"/>
                </a:solidFill>
              </a:rPr>
              <a:t>Transition</a:t>
            </a:r>
            <a:r>
              <a:rPr lang="en-IN" sz="1600" b="1" dirty="0">
                <a:solidFill>
                  <a:schemeClr val="bg1"/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</a:rPr>
              <a:t>Resulting in </a:t>
            </a:r>
            <a:r>
              <a:rPr lang="en-IN" sz="1600" b="1" i="1" dirty="0">
                <a:solidFill>
                  <a:schemeClr val="accent2"/>
                </a:solidFill>
              </a:rPr>
              <a:t>High Growth</a:t>
            </a:r>
            <a:r>
              <a:rPr lang="en-IN" sz="1600" b="1" i="1" dirty="0">
                <a:solidFill>
                  <a:schemeClr val="bg1"/>
                </a:solidFill>
              </a:rPr>
              <a:t> </a:t>
            </a:r>
            <a:r>
              <a:rPr lang="en-IN" sz="1600" b="1" i="1" dirty="0">
                <a:solidFill>
                  <a:schemeClr val="accent2"/>
                </a:solidFill>
              </a:rPr>
              <a:t>Rate </a:t>
            </a:r>
            <a:r>
              <a:rPr lang="en-IN" sz="1600" dirty="0">
                <a:solidFill>
                  <a:schemeClr val="bg1"/>
                </a:solidFill>
              </a:rPr>
              <a:t>of</a:t>
            </a:r>
            <a:r>
              <a:rPr lang="en-IN" sz="1600" b="1" dirty="0">
                <a:solidFill>
                  <a:schemeClr val="bg1"/>
                </a:solidFill>
              </a:rPr>
              <a:t>  </a:t>
            </a:r>
            <a:r>
              <a:rPr lang="en-IN" sz="1600" b="1" dirty="0">
                <a:solidFill>
                  <a:schemeClr val="accent2"/>
                </a:solidFill>
              </a:rPr>
              <a:t>Population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AD5966D1-C570-3133-7FD9-7A26BEE3C2DB}"/>
              </a:ext>
            </a:extLst>
          </p:cNvPr>
          <p:cNvSpPr/>
          <p:nvPr/>
        </p:nvSpPr>
        <p:spPr>
          <a:xfrm>
            <a:off x="2257063" y="2309155"/>
            <a:ext cx="7859210" cy="779886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7B8A5A7-CC4B-AECD-753A-5D8116ABEBEC}"/>
              </a:ext>
            </a:extLst>
          </p:cNvPr>
          <p:cNvSpPr/>
          <p:nvPr/>
        </p:nvSpPr>
        <p:spPr>
          <a:xfrm>
            <a:off x="3411802" y="3739996"/>
            <a:ext cx="1145911" cy="5319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4B94F3-944E-5D6B-705F-66088A17F328}"/>
              </a:ext>
            </a:extLst>
          </p:cNvPr>
          <p:cNvSpPr/>
          <p:nvPr/>
        </p:nvSpPr>
        <p:spPr>
          <a:xfrm>
            <a:off x="576573" y="5364785"/>
            <a:ext cx="2978421" cy="3595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Pre-Development Conditions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753F21-702C-328F-B75E-B3BBCD9F99A2}"/>
              </a:ext>
            </a:extLst>
          </p:cNvPr>
          <p:cNvSpPr/>
          <p:nvPr/>
        </p:nvSpPr>
        <p:spPr>
          <a:xfrm>
            <a:off x="8435783" y="5403021"/>
            <a:ext cx="2978421" cy="3595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Conditions after Development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34425F-B2FF-62C2-04DD-EF36DD308755}"/>
              </a:ext>
            </a:extLst>
          </p:cNvPr>
          <p:cNvSpPr/>
          <p:nvPr/>
        </p:nvSpPr>
        <p:spPr>
          <a:xfrm>
            <a:off x="4495801" y="6310899"/>
            <a:ext cx="3337641" cy="3595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Conditions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IN" sz="1600" b="1" dirty="0">
                <a:solidFill>
                  <a:schemeClr val="bg1"/>
                </a:solidFill>
              </a:rPr>
              <a:t>During Development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10" grpId="0" animBg="1"/>
      <p:bldP spid="11" grpId="0" animBg="1"/>
      <p:bldP spid="12" grpId="0" animBg="1"/>
      <p:bldP spid="8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8" y="970638"/>
            <a:ext cx="4708639" cy="5725884"/>
          </a:xfrm>
        </p:spPr>
        <p:txBody>
          <a:bodyPr>
            <a:normAutofit/>
          </a:bodyPr>
          <a:lstStyle/>
          <a:p>
            <a:pPr marL="100013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chemeClr val="bg1"/>
                </a:solidFill>
              </a:rPr>
              <a:t>In </a:t>
            </a:r>
            <a:r>
              <a:rPr lang="en-US" sz="1800" b="1" dirty="0">
                <a:solidFill>
                  <a:srgbClr val="FFFF00"/>
                </a:solidFill>
              </a:rPr>
              <a:t>Developed (Rich) Countries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442913" indent="-342900">
              <a:lnSpc>
                <a:spcPct val="150000"/>
              </a:lnSpc>
              <a:spcBef>
                <a:spcPts val="1200"/>
              </a:spcBef>
            </a:pPr>
            <a:r>
              <a:rPr lang="en-US" sz="1800" b="1" i="1" dirty="0">
                <a:solidFill>
                  <a:srgbClr val="FFFF00"/>
                </a:solidFill>
              </a:rPr>
              <a:t>Death rates </a:t>
            </a:r>
            <a:r>
              <a:rPr lang="en-US" sz="1800" b="1" i="1" dirty="0">
                <a:solidFill>
                  <a:schemeClr val="bg1"/>
                </a:solidFill>
              </a:rPr>
              <a:t>declined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u="sng" dirty="0">
                <a:solidFill>
                  <a:srgbClr val="FFFF00"/>
                </a:solidFill>
              </a:rPr>
              <a:t>gradually</a:t>
            </a:r>
            <a:r>
              <a:rPr lang="en-US" sz="1800" dirty="0">
                <a:solidFill>
                  <a:schemeClr val="bg1"/>
                </a:solidFill>
              </a:rPr>
              <a:t> because all the factors leading to this decline </a:t>
            </a:r>
          </a:p>
          <a:p>
            <a:pPr marL="35560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were largely </a:t>
            </a:r>
            <a:r>
              <a:rPr lang="en-IN" sz="1800" b="1" i="1" dirty="0">
                <a:solidFill>
                  <a:schemeClr val="accent2"/>
                </a:solidFill>
              </a:rPr>
              <a:t>endogenous</a:t>
            </a:r>
            <a:r>
              <a:rPr lang="en-IN" sz="1800" dirty="0">
                <a:solidFill>
                  <a:schemeClr val="bg1"/>
                </a:solidFill>
              </a:rPr>
              <a:t> to those countries (= evolved</a:t>
            </a:r>
            <a:r>
              <a:rPr lang="en-US" sz="1800" dirty="0">
                <a:solidFill>
                  <a:schemeClr val="bg1"/>
                </a:solidFill>
              </a:rPr>
              <a:t> internally and also gradually) </a:t>
            </a:r>
          </a:p>
          <a:p>
            <a:pPr marL="442913" indent="-342900">
              <a:lnSpc>
                <a:spcPct val="15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rgbClr val="FFFF00"/>
                </a:solidFill>
              </a:rPr>
              <a:t>Birth rates </a:t>
            </a:r>
            <a:r>
              <a:rPr lang="en-IN" sz="1800" u="sng" dirty="0">
                <a:solidFill>
                  <a:schemeClr val="bg1"/>
                </a:solidFill>
              </a:rPr>
              <a:t>also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US" sz="1800" b="1" i="1" dirty="0">
                <a:solidFill>
                  <a:schemeClr val="bg1"/>
                </a:solidFill>
              </a:rPr>
              <a:t>declined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u="sng" dirty="0">
                <a:solidFill>
                  <a:srgbClr val="FFFF00"/>
                </a:solidFill>
              </a:rPr>
              <a:t>gradually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442913" indent="-342900">
              <a:lnSpc>
                <a:spcPct val="15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As a result, </a:t>
            </a:r>
            <a:r>
              <a:rPr lang="en-IN" sz="1800" b="1" i="1" dirty="0">
                <a:solidFill>
                  <a:schemeClr val="accent2"/>
                </a:solidFill>
              </a:rPr>
              <a:t>population growth rates </a:t>
            </a:r>
            <a:r>
              <a:rPr lang="en-IN" sz="1800" dirty="0">
                <a:solidFill>
                  <a:schemeClr val="bg1"/>
                </a:solidFill>
              </a:rPr>
              <a:t>were </a:t>
            </a:r>
            <a:r>
              <a:rPr lang="en-IN" sz="1800" dirty="0">
                <a:solidFill>
                  <a:srgbClr val="FFFF00"/>
                </a:solidFill>
              </a:rPr>
              <a:t>fairly modest </a:t>
            </a:r>
            <a:r>
              <a:rPr lang="en-IN" sz="1800" dirty="0">
                <a:solidFill>
                  <a:schemeClr val="bg1"/>
                </a:solidFill>
              </a:rPr>
              <a:t>(mostly &lt;/= 1.5 %).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491EA9-14F1-9B9D-29A8-A2B3F91F5AF7}"/>
              </a:ext>
            </a:extLst>
          </p:cNvPr>
          <p:cNvSpPr txBox="1">
            <a:spLocks/>
          </p:cNvSpPr>
          <p:nvPr/>
        </p:nvSpPr>
        <p:spPr>
          <a:xfrm>
            <a:off x="4976346" y="903731"/>
            <a:ext cx="6774688" cy="572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013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In </a:t>
            </a:r>
            <a:r>
              <a:rPr lang="en-US" sz="1800" b="1" dirty="0">
                <a:solidFill>
                  <a:srgbClr val="FFFF00"/>
                </a:solidFill>
              </a:rPr>
              <a:t>Developing (Poor) Countries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100013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Death rates </a:t>
            </a:r>
            <a:r>
              <a:rPr lang="en-US" sz="1800" b="1" i="1" dirty="0">
                <a:solidFill>
                  <a:schemeClr val="bg1"/>
                </a:solidFill>
              </a:rPr>
              <a:t>declined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u="sng" dirty="0">
                <a:solidFill>
                  <a:srgbClr val="FFFF00"/>
                </a:solidFill>
              </a:rPr>
              <a:t>rapidly</a:t>
            </a:r>
            <a:r>
              <a:rPr lang="en-US" sz="1800" dirty="0">
                <a:solidFill>
                  <a:schemeClr val="bg1"/>
                </a:solidFill>
              </a:rPr>
              <a:t> because of fast introduction of modern </a:t>
            </a:r>
            <a:r>
              <a:rPr lang="en-US" sz="1800" dirty="0">
                <a:solidFill>
                  <a:srgbClr val="FFFF00"/>
                </a:solidFill>
              </a:rPr>
              <a:t>science</a:t>
            </a:r>
            <a:r>
              <a:rPr lang="en-US" sz="1800" dirty="0">
                <a:solidFill>
                  <a:schemeClr val="bg1"/>
                </a:solidFill>
              </a:rPr>
              <a:t> &amp; </a:t>
            </a:r>
            <a:r>
              <a:rPr lang="en-US" sz="1800" dirty="0">
                <a:solidFill>
                  <a:srgbClr val="FFFF00"/>
                </a:solidFill>
              </a:rPr>
              <a:t>technological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i="1" dirty="0">
                <a:solidFill>
                  <a:srgbClr val="FFFF00"/>
                </a:solidFill>
              </a:rPr>
              <a:t>measures</a:t>
            </a:r>
            <a:r>
              <a:rPr lang="en-US" sz="1800" dirty="0">
                <a:solidFill>
                  <a:schemeClr val="bg1"/>
                </a:solidFill>
              </a:rPr>
              <a:t> to </a:t>
            </a:r>
            <a:r>
              <a:rPr lang="en-US" sz="1800" dirty="0">
                <a:solidFill>
                  <a:schemeClr val="accent2"/>
                </a:solidFill>
              </a:rPr>
              <a:t>reduce deaths</a:t>
            </a:r>
            <a:endParaRPr lang="en-IN" sz="1800" dirty="0">
              <a:solidFill>
                <a:schemeClr val="bg1"/>
              </a:solidFill>
            </a:endParaRPr>
          </a:p>
          <a:p>
            <a:pPr marL="100013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IN" sz="1800" b="1" i="1" dirty="0">
                <a:solidFill>
                  <a:srgbClr val="FFFF00"/>
                </a:solidFill>
              </a:rPr>
              <a:t>Birth-rates </a:t>
            </a:r>
            <a:r>
              <a:rPr lang="en-IN" sz="1800" dirty="0">
                <a:solidFill>
                  <a:schemeClr val="accent2"/>
                </a:solidFill>
              </a:rPr>
              <a:t>however </a:t>
            </a:r>
            <a:r>
              <a:rPr lang="en-US" sz="1800" b="1" i="1" dirty="0">
                <a:solidFill>
                  <a:schemeClr val="bg1"/>
                </a:solidFill>
              </a:rPr>
              <a:t>declined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u="sng" dirty="0">
                <a:solidFill>
                  <a:srgbClr val="FFFF00"/>
                </a:solidFill>
              </a:rPr>
              <a:t>gradually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for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long periods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100013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IN" sz="1800" dirty="0">
                <a:solidFill>
                  <a:schemeClr val="bg1"/>
                </a:solidFill>
              </a:rPr>
              <a:t>As a result, </a:t>
            </a:r>
            <a:r>
              <a:rPr lang="en-IN" sz="1800" b="1" i="1" dirty="0">
                <a:solidFill>
                  <a:schemeClr val="accent2"/>
                </a:solidFill>
              </a:rPr>
              <a:t>population growth rates </a:t>
            </a:r>
            <a:r>
              <a:rPr lang="en-IN" sz="1800" b="1" i="1" dirty="0">
                <a:solidFill>
                  <a:schemeClr val="bg1"/>
                </a:solidFill>
              </a:rPr>
              <a:t>remained 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u="sng" dirty="0">
                <a:solidFill>
                  <a:schemeClr val="accent2"/>
                </a:solidFill>
              </a:rPr>
              <a:t>fairly high</a:t>
            </a:r>
            <a:r>
              <a:rPr lang="en-IN" sz="1800" dirty="0">
                <a:solidFill>
                  <a:schemeClr val="bg1"/>
                </a:solidFill>
              </a:rPr>
              <a:t> for a </a:t>
            </a:r>
            <a:r>
              <a:rPr lang="en-IN" sz="1800" u="sng" dirty="0">
                <a:solidFill>
                  <a:schemeClr val="bg1"/>
                </a:solidFill>
              </a:rPr>
              <a:t>long time, </a:t>
            </a:r>
          </a:p>
          <a:p>
            <a:pPr marL="669925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resulting in </a:t>
            </a:r>
            <a:r>
              <a:rPr lang="en-IN" sz="1800" b="1" i="1" dirty="0">
                <a:solidFill>
                  <a:schemeClr val="accent2"/>
                </a:solidFill>
              </a:rPr>
              <a:t>very high population numbers </a:t>
            </a:r>
            <a:r>
              <a:rPr lang="en-IN" sz="1800" dirty="0">
                <a:solidFill>
                  <a:schemeClr val="bg1"/>
                </a:solidFill>
              </a:rPr>
              <a:t>that remained </a:t>
            </a:r>
            <a:r>
              <a:rPr lang="en-IN" sz="1800" u="sng" dirty="0">
                <a:solidFill>
                  <a:schemeClr val="bg1"/>
                </a:solidFill>
              </a:rPr>
              <a:t>stable for long period.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558B31-E5AC-F00C-1AB1-EF83BF58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88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Population and Development: Demographic Transition . .2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08C807C-3E84-200A-240C-A59A0002B027}"/>
              </a:ext>
            </a:extLst>
          </p:cNvPr>
          <p:cNvCxnSpPr>
            <a:cxnSpLocks/>
          </p:cNvCxnSpPr>
          <p:nvPr/>
        </p:nvCxnSpPr>
        <p:spPr>
          <a:xfrm>
            <a:off x="4825663" y="1250066"/>
            <a:ext cx="0" cy="46761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Understanding Development: Different Basic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u="sng" dirty="0">
                <a:solidFill>
                  <a:srgbClr val="FFBD54"/>
                </a:solidFill>
              </a:rPr>
              <a:t>Dictionary meaning</a:t>
            </a:r>
            <a:r>
              <a:rPr lang="en-IN" sz="2000" dirty="0">
                <a:solidFill>
                  <a:schemeClr val="bg1"/>
                </a:solidFill>
              </a:rPr>
              <a:t>: ‘</a:t>
            </a:r>
            <a:r>
              <a:rPr lang="en-IN" sz="2000" b="1" dirty="0">
                <a:solidFill>
                  <a:srgbClr val="FFFF00"/>
                </a:solidFill>
              </a:rPr>
              <a:t>development</a:t>
            </a:r>
            <a:r>
              <a:rPr lang="en-IN" sz="2000" dirty="0">
                <a:solidFill>
                  <a:schemeClr val="bg1"/>
                </a:solidFill>
              </a:rPr>
              <a:t>’ as ‘gradual unfolding; fuller working out; growth; evolution. . . ; well-grown state, stage of advancement;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</a:rPr>
              <a:t>Development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Changes </a:t>
            </a:r>
            <a:r>
              <a:rPr lang="en-IN" sz="2000" dirty="0">
                <a:solidFill>
                  <a:schemeClr val="bg1"/>
                </a:solidFill>
              </a:rPr>
              <a:t>in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dirty="0">
                <a:solidFill>
                  <a:srgbClr val="92D050"/>
                </a:solidFill>
              </a:rPr>
              <a:t>physical</a:t>
            </a:r>
            <a:r>
              <a:rPr lang="en-IN" sz="2000" dirty="0">
                <a:solidFill>
                  <a:schemeClr val="bg1"/>
                </a:solidFill>
              </a:rPr>
              <a:t> and </a:t>
            </a:r>
            <a:r>
              <a:rPr lang="en-IN" sz="2000" dirty="0">
                <a:solidFill>
                  <a:srgbClr val="00B0F0"/>
                </a:solidFill>
              </a:rPr>
              <a:t>human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dirty="0">
                <a:solidFill>
                  <a:srgbClr val="FFBD54"/>
                </a:solidFill>
              </a:rPr>
              <a:t>conditions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(e.g. building roads and improving education provisions, etc.)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</a:rPr>
              <a:t>Development</a:t>
            </a:r>
            <a:r>
              <a:rPr lang="en-IN" sz="2000" dirty="0">
                <a:solidFill>
                  <a:schemeClr val="bg1"/>
                </a:solidFill>
              </a:rPr>
              <a:t> as </a:t>
            </a:r>
            <a:r>
              <a:rPr lang="en-IN" sz="2000" dirty="0">
                <a:solidFill>
                  <a:srgbClr val="92D050"/>
                </a:solidFill>
              </a:rPr>
              <a:t>fundamental</a:t>
            </a:r>
            <a:r>
              <a:rPr lang="en-IN" sz="2000" dirty="0">
                <a:solidFill>
                  <a:schemeClr val="bg1"/>
                </a:solidFill>
              </a:rPr>
              <a:t> or </a:t>
            </a:r>
            <a:r>
              <a:rPr lang="en-IN" sz="2000" dirty="0">
                <a:solidFill>
                  <a:srgbClr val="00B0F0"/>
                </a:solidFill>
              </a:rPr>
              <a:t>structural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 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b="1" i="1" dirty="0">
                <a:solidFill>
                  <a:schemeClr val="bg1"/>
                </a:solidFill>
              </a:rPr>
              <a:t>a </a:t>
            </a:r>
            <a:r>
              <a:rPr lang="en-IN" sz="2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process</a:t>
            </a:r>
            <a:r>
              <a:rPr lang="en-IN" sz="2000" dirty="0">
                <a:solidFill>
                  <a:schemeClr val="bg1"/>
                </a:solidFill>
              </a:rPr>
              <a:t>): </a:t>
            </a:r>
          </a:p>
          <a:p>
            <a:pPr marL="582613" indent="-24606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For example: increase in income, removal of slavery or untouchability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</a:rPr>
              <a:t>Development</a:t>
            </a:r>
            <a:r>
              <a:rPr lang="en-IN" sz="2000" dirty="0">
                <a:solidFill>
                  <a:schemeClr val="bg1"/>
                </a:solidFill>
              </a:rPr>
              <a:t> as an </a:t>
            </a:r>
            <a:r>
              <a:rPr lang="en-IN" sz="2000" b="1" i="1" dirty="0">
                <a:solidFill>
                  <a:srgbClr val="92D050"/>
                </a:solidFill>
              </a:rPr>
              <a:t>intervention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bg2"/>
                </a:solidFill>
              </a:rPr>
              <a:t>or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b="1" i="1" dirty="0">
                <a:solidFill>
                  <a:srgbClr val="00B0F0"/>
                </a:solidFill>
              </a:rPr>
              <a:t>action</a:t>
            </a:r>
            <a:r>
              <a:rPr lang="en-IN" sz="2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aimed at improvement, </a:t>
            </a:r>
          </a:p>
          <a:p>
            <a:pPr marL="582613" indent="-23495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regardless of whether betterment is in cat actually achieved. For example: building a road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</a:rPr>
              <a:t>Development</a:t>
            </a:r>
            <a:r>
              <a:rPr lang="en-IN" sz="2000" dirty="0">
                <a:solidFill>
                  <a:schemeClr val="bg1"/>
                </a:solidFill>
              </a:rPr>
              <a:t> as improvement, with good as the </a:t>
            </a:r>
            <a:r>
              <a:rPr lang="en-IN" sz="2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outcome</a:t>
            </a:r>
            <a:r>
              <a:rPr lang="en-IN" sz="2000" dirty="0">
                <a:solidFill>
                  <a:schemeClr val="bg1"/>
                </a:solidFill>
              </a:rPr>
              <a:t>. For example: reduction in malnutrition of tribal children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</a:rPr>
              <a:t>Development</a:t>
            </a:r>
            <a:r>
              <a:rPr lang="en-IN" sz="2000" dirty="0">
                <a:solidFill>
                  <a:schemeClr val="bg1"/>
                </a:solidFill>
              </a:rPr>
              <a:t> as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</a:t>
            </a:r>
            <a:r>
              <a:rPr lang="en-IN" sz="2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platform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for </a:t>
            </a:r>
            <a:r>
              <a:rPr lang="en-IN" sz="2000" dirty="0">
                <a:solidFill>
                  <a:srgbClr val="92D050"/>
                </a:solidFill>
              </a:rPr>
              <a:t>improvement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>
                <a:solidFill>
                  <a:srgbClr val="FFBD54"/>
                </a:solidFill>
              </a:rPr>
              <a:t>encompassing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changes </a:t>
            </a:r>
          </a:p>
          <a:p>
            <a:pPr marL="623888" indent="-2555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that will facilitate </a:t>
            </a:r>
            <a:r>
              <a:rPr lang="en-IN" sz="2000" dirty="0">
                <a:solidFill>
                  <a:srgbClr val="FFFF00"/>
                </a:solidFill>
              </a:rPr>
              <a:t>development</a:t>
            </a:r>
            <a:r>
              <a:rPr lang="en-IN" sz="2000" dirty="0">
                <a:solidFill>
                  <a:schemeClr val="bg1"/>
                </a:solidFill>
              </a:rPr>
              <a:t> in</a:t>
            </a:r>
            <a:r>
              <a:rPr lang="en-IN" sz="2000" dirty="0">
                <a:solidFill>
                  <a:srgbClr val="92D050"/>
                </a:solidFill>
              </a:rPr>
              <a:t> future</a:t>
            </a:r>
            <a:r>
              <a:rPr lang="en-IN" sz="2000" dirty="0">
                <a:solidFill>
                  <a:schemeClr val="bg1"/>
                </a:solidFill>
              </a:rPr>
              <a:t>. For example: Setting up IITs, which will train engineers.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5341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7" y="969277"/>
            <a:ext cx="11724433" cy="56905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u="sng" dirty="0">
                <a:solidFill>
                  <a:schemeClr val="bg1"/>
                </a:solidFill>
              </a:rPr>
              <a:t>Some believed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2"/>
                </a:solidFill>
              </a:rPr>
              <a:t>Large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dirty="0">
                <a:solidFill>
                  <a:schemeClr val="accent2"/>
                </a:solidFill>
              </a:rPr>
              <a:t> Rapidly Expanding </a:t>
            </a:r>
            <a:r>
              <a:rPr lang="en-IN" sz="1800" dirty="0">
                <a:solidFill>
                  <a:srgbClr val="FFFF00"/>
                </a:solidFill>
              </a:rPr>
              <a:t>populations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have </a:t>
            </a:r>
            <a:r>
              <a:rPr lang="en-IN" sz="1800" dirty="0">
                <a:solidFill>
                  <a:srgbClr val="FFFF00"/>
                </a:solidFill>
              </a:rPr>
              <a:t>net </a:t>
            </a:r>
            <a:r>
              <a:rPr lang="en-IN" sz="1800" b="1" i="1" dirty="0">
                <a:solidFill>
                  <a:srgbClr val="FFFF00"/>
                </a:solidFill>
              </a:rPr>
              <a:t>positive</a:t>
            </a:r>
            <a:r>
              <a:rPr lang="en-IN" sz="1800" dirty="0">
                <a:solidFill>
                  <a:srgbClr val="FFFF00"/>
                </a:solidFill>
              </a:rPr>
              <a:t> effect </a:t>
            </a:r>
            <a:r>
              <a:rPr lang="en-IN" sz="1800" dirty="0">
                <a:solidFill>
                  <a:schemeClr val="bg1"/>
                </a:solidFill>
              </a:rPr>
              <a:t>on </a:t>
            </a:r>
            <a:r>
              <a:rPr lang="en-IN" sz="1800" b="1" i="1" dirty="0">
                <a:solidFill>
                  <a:srgbClr val="FFFF00"/>
                </a:solidFill>
              </a:rPr>
              <a:t>economic growth </a:t>
            </a:r>
          </a:p>
          <a:p>
            <a:pPr marL="541338" indent="-214313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Some </a:t>
            </a:r>
            <a:r>
              <a:rPr lang="en-IN" sz="1800" dirty="0">
                <a:solidFill>
                  <a:srgbClr val="FFFF00"/>
                </a:solidFill>
              </a:rPr>
              <a:t>Developing Countries </a:t>
            </a:r>
            <a:r>
              <a:rPr lang="en-IN" sz="1800" b="1" i="1" dirty="0">
                <a:solidFill>
                  <a:schemeClr val="bg1"/>
                </a:solidFill>
              </a:rPr>
              <a:t>managed to maintain </a:t>
            </a:r>
            <a:r>
              <a:rPr lang="en-IN" sz="1800" dirty="0">
                <a:solidFill>
                  <a:schemeClr val="accent2"/>
                </a:solidFill>
              </a:rPr>
              <a:t>high rate of </a:t>
            </a:r>
            <a:r>
              <a:rPr lang="en-IN" sz="1800" b="1" i="1" dirty="0">
                <a:solidFill>
                  <a:srgbClr val="FFFF00"/>
                </a:solidFill>
              </a:rPr>
              <a:t>economic growth </a:t>
            </a:r>
          </a:p>
          <a:p>
            <a:pPr marL="84613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despite high population growth rate, </a:t>
            </a:r>
          </a:p>
          <a:p>
            <a:pPr marL="941388" indent="-214313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especially those who managed to reduce their birth rates faster than others (East-Asian) 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u="sng" dirty="0">
                <a:solidFill>
                  <a:schemeClr val="bg1"/>
                </a:solidFill>
              </a:rPr>
              <a:t>Most believed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2"/>
                </a:solidFill>
              </a:rPr>
              <a:t>Large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dirty="0">
                <a:solidFill>
                  <a:schemeClr val="accent2"/>
                </a:solidFill>
              </a:rPr>
              <a:t> Rapidly Expanding </a:t>
            </a:r>
            <a:r>
              <a:rPr lang="en-IN" sz="1800" dirty="0">
                <a:solidFill>
                  <a:srgbClr val="FFFF00"/>
                </a:solidFill>
              </a:rPr>
              <a:t>populations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affected </a:t>
            </a:r>
            <a:r>
              <a:rPr lang="en-IN" sz="1800" dirty="0">
                <a:solidFill>
                  <a:srgbClr val="FFFF00"/>
                </a:solidFill>
              </a:rPr>
              <a:t>economic growth </a:t>
            </a:r>
            <a:r>
              <a:rPr lang="en-IN" sz="1800" b="1" i="1" u="sng" dirty="0">
                <a:solidFill>
                  <a:schemeClr val="accent2"/>
                </a:solidFill>
              </a:rPr>
              <a:t>adversely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1255713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leaving many countries in the </a:t>
            </a:r>
            <a:r>
              <a:rPr lang="en-IN" sz="1800" dirty="0">
                <a:solidFill>
                  <a:srgbClr val="FFFF00"/>
                </a:solidFill>
              </a:rPr>
              <a:t>poverty trap </a:t>
            </a:r>
            <a:r>
              <a:rPr lang="en-IN" sz="1800" dirty="0">
                <a:solidFill>
                  <a:schemeClr val="bg1"/>
                </a:solidFill>
              </a:rPr>
              <a:t>for long time.</a:t>
            </a:r>
          </a:p>
          <a:p>
            <a:pPr marL="498475" indent="-271463">
              <a:lnSpc>
                <a:spcPct val="150000"/>
              </a:lnSpc>
              <a:spcBef>
                <a:spcPts val="1200"/>
              </a:spcBef>
            </a:pPr>
            <a:r>
              <a:rPr lang="en-IN" sz="1800" u="sng" dirty="0">
                <a:solidFill>
                  <a:schemeClr val="bg1"/>
                </a:solidFill>
              </a:rPr>
              <a:t>Mainly because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2"/>
                </a:solidFill>
              </a:rPr>
              <a:t>Large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dirty="0">
                <a:solidFill>
                  <a:schemeClr val="accent2"/>
                </a:solidFill>
              </a:rPr>
              <a:t> Rapidly Expanding </a:t>
            </a:r>
            <a:r>
              <a:rPr lang="en-IN" sz="1800" dirty="0">
                <a:solidFill>
                  <a:srgbClr val="FFFF00"/>
                </a:solidFill>
              </a:rPr>
              <a:t>populations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pose </a:t>
            </a:r>
            <a:r>
              <a:rPr lang="en-IN" sz="1800" dirty="0">
                <a:solidFill>
                  <a:schemeClr val="accent2"/>
                </a:solidFill>
              </a:rPr>
              <a:t>serious challenges </a:t>
            </a:r>
            <a:r>
              <a:rPr lang="en-IN" sz="1800" dirty="0">
                <a:solidFill>
                  <a:schemeClr val="bg1"/>
                </a:solidFill>
              </a:rPr>
              <a:t>for the </a:t>
            </a:r>
            <a:r>
              <a:rPr lang="en-IN" sz="1800" dirty="0">
                <a:solidFill>
                  <a:srgbClr val="FFFF00"/>
                </a:solidFill>
              </a:rPr>
              <a:t>provision of basic services and facilities</a:t>
            </a:r>
            <a:r>
              <a:rPr lang="en-IN" sz="1800" dirty="0">
                <a:solidFill>
                  <a:schemeClr val="bg1"/>
                </a:solidFill>
              </a:rPr>
              <a:t> – like education, employment, healthcare, housing and fresh water.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Environmental Impact</a:t>
            </a:r>
            <a:r>
              <a:rPr lang="en-IN" sz="1800" dirty="0">
                <a:solidFill>
                  <a:schemeClr val="bg1"/>
                </a:solidFill>
              </a:rPr>
              <a:t>: </a:t>
            </a:r>
            <a:r>
              <a:rPr lang="en-IN" sz="1800" dirty="0">
                <a:solidFill>
                  <a:schemeClr val="accent2"/>
                </a:solidFill>
              </a:rPr>
              <a:t>Large </a:t>
            </a:r>
            <a:r>
              <a:rPr lang="en-IN" sz="1800" dirty="0">
                <a:solidFill>
                  <a:schemeClr val="bg1"/>
                </a:solidFill>
              </a:rPr>
              <a:t>and</a:t>
            </a:r>
            <a:r>
              <a:rPr lang="en-IN" sz="1800" dirty="0">
                <a:solidFill>
                  <a:schemeClr val="accent2"/>
                </a:solidFill>
              </a:rPr>
              <a:t> Rapidly Expanding </a:t>
            </a:r>
            <a:r>
              <a:rPr lang="en-IN" sz="1800" dirty="0">
                <a:solidFill>
                  <a:srgbClr val="FFFF00"/>
                </a:solidFill>
              </a:rPr>
              <a:t>populations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require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rgbClr val="FFFF00"/>
                </a:solidFill>
              </a:rPr>
              <a:t>large pool of natural resources</a:t>
            </a:r>
            <a:r>
              <a:rPr lang="en-IN" sz="1800" dirty="0">
                <a:solidFill>
                  <a:schemeClr val="bg1"/>
                </a:solidFill>
              </a:rPr>
              <a:t>,  </a:t>
            </a:r>
          </a:p>
          <a:p>
            <a:pPr marL="855663" indent="-214313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and hence </a:t>
            </a:r>
            <a:r>
              <a:rPr lang="en-IN" sz="1800" b="1" i="1" dirty="0">
                <a:solidFill>
                  <a:schemeClr val="bg1"/>
                </a:solidFill>
              </a:rPr>
              <a:t>cause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irreparable damage </a:t>
            </a:r>
            <a:r>
              <a:rPr lang="en-IN" sz="1800" dirty="0">
                <a:solidFill>
                  <a:schemeClr val="bg1"/>
                </a:solidFill>
              </a:rPr>
              <a:t>to </a:t>
            </a:r>
            <a:r>
              <a:rPr lang="en-IN" sz="1800" b="1" i="1" dirty="0">
                <a:solidFill>
                  <a:srgbClr val="FFFF00"/>
                </a:solidFill>
              </a:rPr>
              <a:t>environment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558B31-E5AC-F00C-1AB1-EF83BF58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88"/>
            <a:ext cx="12192000" cy="88537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Consequences of Large &amp; Expanding Populations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7592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3358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3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5842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= Economic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6" y="1001489"/>
            <a:ext cx="11724435" cy="4533463"/>
          </a:xfrm>
        </p:spPr>
        <p:txBody>
          <a:bodyPr>
            <a:normAutofit fontScale="85000" lnSpcReduction="10000"/>
          </a:bodyPr>
          <a:lstStyle/>
          <a:p>
            <a:pPr marL="100013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dirty="0">
                <a:solidFill>
                  <a:srgbClr val="FFFF00"/>
                </a:solidFill>
              </a:rPr>
              <a:t>Economic Growth </a:t>
            </a:r>
            <a:r>
              <a:rPr lang="en-IN" sz="2000" dirty="0">
                <a:solidFill>
                  <a:schemeClr val="bg1"/>
                </a:solidFill>
              </a:rPr>
              <a:t>=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Growth </a:t>
            </a:r>
            <a:r>
              <a:rPr lang="en-IN" sz="2000" dirty="0">
                <a:solidFill>
                  <a:schemeClr val="bg1"/>
                </a:solidFill>
              </a:rPr>
              <a:t>of the</a:t>
            </a:r>
            <a:r>
              <a:rPr lang="en-IN" sz="2000" dirty="0">
                <a:solidFill>
                  <a:srgbClr val="92D050"/>
                </a:solidFill>
              </a:rPr>
              <a:t> economy </a:t>
            </a:r>
            <a:r>
              <a:rPr lang="en-IN" sz="2000" dirty="0">
                <a:solidFill>
                  <a:schemeClr val="bg1"/>
                </a:solidFill>
              </a:rPr>
              <a:t>(of a </a:t>
            </a:r>
            <a:r>
              <a:rPr lang="en-IN" sz="2000" dirty="0">
                <a:solidFill>
                  <a:srgbClr val="FF8B2A"/>
                </a:solidFill>
              </a:rPr>
              <a:t>country</a:t>
            </a:r>
            <a:r>
              <a:rPr lang="en-IN" sz="2000" dirty="0">
                <a:solidFill>
                  <a:schemeClr val="bg1"/>
                </a:solidFill>
              </a:rPr>
              <a:t>) over a </a:t>
            </a:r>
            <a:r>
              <a:rPr lang="en-IN" sz="2000" dirty="0">
                <a:solidFill>
                  <a:srgbClr val="00B0F0"/>
                </a:solidFill>
              </a:rPr>
              <a:t>prolonged period </a:t>
            </a:r>
            <a:r>
              <a:rPr lang="en-IN" sz="2000" dirty="0">
                <a:solidFill>
                  <a:schemeClr val="bg1"/>
                </a:solidFill>
              </a:rPr>
              <a:t>of time. </a:t>
            </a:r>
          </a:p>
          <a:p>
            <a:pPr marL="100013" indent="39052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=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Growth</a:t>
            </a:r>
            <a:r>
              <a:rPr lang="en-IN" sz="2000" dirty="0">
                <a:solidFill>
                  <a:schemeClr val="bg1"/>
                </a:solidFill>
              </a:rPr>
              <a:t> in the </a:t>
            </a:r>
            <a:r>
              <a:rPr lang="en-IN" sz="2000" dirty="0">
                <a:solidFill>
                  <a:srgbClr val="92D050"/>
                </a:solidFill>
              </a:rPr>
              <a:t>value</a:t>
            </a:r>
            <a:r>
              <a:rPr lang="en-IN" sz="2000" dirty="0">
                <a:solidFill>
                  <a:schemeClr val="bg1"/>
                </a:solidFill>
              </a:rPr>
              <a:t> of </a:t>
            </a:r>
            <a:r>
              <a:rPr lang="en-IN" sz="2000" dirty="0">
                <a:solidFill>
                  <a:srgbClr val="00B0F0"/>
                </a:solidFill>
              </a:rPr>
              <a:t>production</a:t>
            </a:r>
            <a:r>
              <a:rPr lang="en-IN" sz="2000" dirty="0">
                <a:solidFill>
                  <a:schemeClr val="bg1"/>
                </a:solidFill>
              </a:rPr>
              <a:t> of </a:t>
            </a:r>
            <a:r>
              <a:rPr lang="en-IN" sz="2000" dirty="0">
                <a:solidFill>
                  <a:srgbClr val="FFBD54"/>
                </a:solidFill>
              </a:rPr>
              <a:t>goods</a:t>
            </a:r>
            <a:r>
              <a:rPr lang="en-IN" sz="2000" dirty="0">
                <a:solidFill>
                  <a:schemeClr val="bg1"/>
                </a:solidFill>
              </a:rPr>
              <a:t> and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services</a:t>
            </a:r>
            <a:r>
              <a:rPr lang="en-IN" sz="2000" dirty="0">
                <a:solidFill>
                  <a:schemeClr val="bg1"/>
                </a:solidFill>
              </a:rPr>
              <a:t> produced in a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national economy</a:t>
            </a:r>
            <a:r>
              <a:rPr lang="en-IN" sz="2000" dirty="0">
                <a:solidFill>
                  <a:schemeClr val="bg1"/>
                </a:solidFill>
              </a:rPr>
              <a:t>. </a:t>
            </a:r>
          </a:p>
          <a:p>
            <a:pPr marL="100013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Measured as Increase in </a:t>
            </a:r>
            <a:r>
              <a:rPr lang="en-US" sz="2000" dirty="0">
                <a:solidFill>
                  <a:srgbClr val="FFFF00"/>
                </a:solidFill>
              </a:rPr>
              <a:t>GDP</a:t>
            </a:r>
            <a:r>
              <a:rPr lang="en-US" sz="2000" dirty="0">
                <a:solidFill>
                  <a:schemeClr val="bg1"/>
                </a:solidFill>
              </a:rPr>
              <a:t> = Increase in </a:t>
            </a:r>
            <a:r>
              <a:rPr lang="en-US" sz="2000" b="1" i="1" dirty="0">
                <a:solidFill>
                  <a:srgbClr val="FFFF00"/>
                </a:solidFill>
              </a:rPr>
              <a:t>Gross Domestic Product </a:t>
            </a:r>
          </a:p>
          <a:p>
            <a:pPr marL="100013" indent="20812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= Increase in </a:t>
            </a:r>
            <a:r>
              <a:rPr lang="en-IN" sz="2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value of goods and services produced by a national economy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100013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i="1" dirty="0">
                <a:solidFill>
                  <a:srgbClr val="FFFF00"/>
                </a:solidFill>
              </a:rPr>
              <a:t>GDP </a:t>
            </a:r>
            <a:r>
              <a:rPr lang="en-US" sz="2000" b="1" i="1" dirty="0">
                <a:solidFill>
                  <a:schemeClr val="bg1"/>
                </a:solidFill>
              </a:rPr>
              <a:t>pe</a:t>
            </a:r>
            <a:r>
              <a:rPr lang="en-US" sz="2000" b="1" i="1" dirty="0">
                <a:solidFill>
                  <a:srgbClr val="FFFF00"/>
                </a:solidFill>
              </a:rPr>
              <a:t>r </a:t>
            </a:r>
            <a:r>
              <a:rPr lang="en-US" sz="2000" b="1" i="1" dirty="0">
                <a:solidFill>
                  <a:srgbClr val="FFBD54"/>
                </a:solidFill>
              </a:rPr>
              <a:t>Capita </a:t>
            </a:r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dirty="0">
                <a:solidFill>
                  <a:srgbClr val="FFFF00"/>
                </a:solidFill>
              </a:rPr>
              <a:t>GDP </a:t>
            </a:r>
            <a:r>
              <a:rPr lang="en-US" sz="2000" dirty="0">
                <a:solidFill>
                  <a:schemeClr val="bg1"/>
                </a:solidFill>
              </a:rPr>
              <a:t>/ [</a:t>
            </a:r>
            <a:r>
              <a:rPr lang="en-US" sz="2000" dirty="0">
                <a:solidFill>
                  <a:srgbClr val="FFBD54"/>
                </a:solidFill>
              </a:rPr>
              <a:t>Total Population of Country</a:t>
            </a:r>
            <a:r>
              <a:rPr lang="en-US" sz="2000" dirty="0">
                <a:solidFill>
                  <a:schemeClr val="bg1"/>
                </a:solidFill>
              </a:rPr>
              <a:t>] </a:t>
            </a:r>
          </a:p>
          <a:p>
            <a:pPr marL="100013" indent="231457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= Indicator (or Comparator) of development (= production capacity) in a country</a:t>
            </a:r>
            <a:r>
              <a:rPr lang="en-IN" dirty="0"/>
              <a:t> </a:t>
            </a:r>
          </a:p>
          <a:p>
            <a:pPr marL="100013" indent="-111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Growth </a:t>
            </a:r>
            <a:r>
              <a:rPr lang="en-IN" sz="2000" dirty="0">
                <a:solidFill>
                  <a:schemeClr val="bg1"/>
                </a:solidFill>
              </a:rPr>
              <a:t>in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dirty="0">
                <a:solidFill>
                  <a:srgbClr val="FFFF00"/>
                </a:solidFill>
              </a:rPr>
              <a:t>GDP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is caused by </a:t>
            </a:r>
            <a:r>
              <a:rPr lang="en-IN" sz="2000" dirty="0">
                <a:solidFill>
                  <a:srgbClr val="00B0F0"/>
                </a:solidFill>
              </a:rPr>
              <a:t>increases</a:t>
            </a:r>
            <a:r>
              <a:rPr lang="en-IN" sz="2000" dirty="0">
                <a:solidFill>
                  <a:schemeClr val="bg1"/>
                </a:solidFill>
              </a:rPr>
              <a:t> in </a:t>
            </a:r>
            <a:r>
              <a:rPr lang="en-IN" sz="2000" dirty="0">
                <a:solidFill>
                  <a:srgbClr val="92D050"/>
                </a:solidFill>
              </a:rPr>
              <a:t>production</a:t>
            </a:r>
            <a:r>
              <a:rPr lang="en-IN" sz="2000" dirty="0">
                <a:solidFill>
                  <a:schemeClr val="bg1"/>
                </a:solidFill>
              </a:rPr>
              <a:t> in agriculture, industries, natural resource extraction, of other sectors. </a:t>
            </a:r>
          </a:p>
          <a:p>
            <a:pPr marL="100013" indent="-111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Difference between </a:t>
            </a:r>
            <a:r>
              <a:rPr lang="en-IN" sz="2000" dirty="0">
                <a:solidFill>
                  <a:srgbClr val="00B0F0"/>
                </a:solidFill>
              </a:rPr>
              <a:t>High GDP </a:t>
            </a:r>
            <a:r>
              <a:rPr lang="en-IN" sz="2000" dirty="0">
                <a:solidFill>
                  <a:schemeClr val="bg1"/>
                </a:solidFill>
              </a:rPr>
              <a:t>and </a:t>
            </a:r>
            <a:r>
              <a:rPr lang="en-IN" sz="2000" dirty="0">
                <a:solidFill>
                  <a:srgbClr val="92D050"/>
                </a:solidFill>
              </a:rPr>
              <a:t>High Growth Rate </a:t>
            </a:r>
            <a:r>
              <a:rPr lang="en-IN" sz="2000" dirty="0">
                <a:solidFill>
                  <a:schemeClr val="bg1"/>
                </a:solidFill>
              </a:rPr>
              <a:t>(Rich countries often have lower but stable growth rates)</a:t>
            </a:r>
          </a:p>
          <a:p>
            <a:pPr marL="100013" indent="-4762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i="1" dirty="0">
                <a:solidFill>
                  <a:srgbClr val="FF8B2A"/>
                </a:solidFill>
              </a:rPr>
              <a:t>Limitation</a:t>
            </a:r>
            <a:r>
              <a:rPr lang="en-US" sz="2000" dirty="0">
                <a:solidFill>
                  <a:srgbClr val="FF8B2A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dirty="0">
                <a:solidFill>
                  <a:srgbClr val="FFBD54"/>
                </a:solidFill>
              </a:rPr>
              <a:t>GDP per Capita </a:t>
            </a:r>
            <a:r>
              <a:rPr lang="en-US" sz="2000" dirty="0">
                <a:solidFill>
                  <a:schemeClr val="bg1"/>
                </a:solidFill>
              </a:rPr>
              <a:t>is </a:t>
            </a:r>
            <a:r>
              <a:rPr lang="en-US" sz="2000" dirty="0">
                <a:solidFill>
                  <a:srgbClr val="FF8B2A"/>
                </a:solidFill>
              </a:rPr>
              <a:t>average</a:t>
            </a:r>
            <a:r>
              <a:rPr lang="en-US" sz="2000" dirty="0">
                <a:solidFill>
                  <a:schemeClr val="bg1"/>
                </a:solidFill>
              </a:rPr>
              <a:t>; Every citizen does not have income equal to </a:t>
            </a:r>
            <a:r>
              <a:rPr lang="en-US" sz="2000" dirty="0">
                <a:solidFill>
                  <a:srgbClr val="FFBD54"/>
                </a:solidFill>
              </a:rPr>
              <a:t>GDP/ Capita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073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71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Distribution of Income = Income Inequality . . 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1844"/>
            <a:ext cx="11751034" cy="4890145"/>
          </a:xfrm>
        </p:spPr>
        <p:txBody>
          <a:bodyPr>
            <a:normAutofit fontScale="85000" lnSpcReduction="10000"/>
          </a:bodyPr>
          <a:lstStyle/>
          <a:p>
            <a:pPr marL="100013" indent="-4762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i="1" dirty="0">
                <a:solidFill>
                  <a:srgbClr val="FF8B2A"/>
                </a:solidFill>
              </a:rPr>
              <a:t>Limitation</a:t>
            </a:r>
            <a:r>
              <a:rPr lang="en-US" sz="2000" dirty="0">
                <a:solidFill>
                  <a:srgbClr val="FF8B2A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dirty="0">
                <a:solidFill>
                  <a:srgbClr val="FFBD54"/>
                </a:solidFill>
              </a:rPr>
              <a:t>GDP per Capita </a:t>
            </a:r>
            <a:r>
              <a:rPr lang="en-US" sz="2000" dirty="0">
                <a:solidFill>
                  <a:schemeClr val="bg1"/>
                </a:solidFill>
              </a:rPr>
              <a:t>is </a:t>
            </a:r>
            <a:r>
              <a:rPr lang="en-US" sz="2000" dirty="0">
                <a:solidFill>
                  <a:srgbClr val="FF8B2A"/>
                </a:solidFill>
              </a:rPr>
              <a:t>average</a:t>
            </a:r>
            <a:r>
              <a:rPr lang="en-US" sz="2000" dirty="0">
                <a:solidFill>
                  <a:schemeClr val="bg1"/>
                </a:solidFill>
              </a:rPr>
              <a:t>; Every citizen does not have income equal to </a:t>
            </a:r>
            <a:r>
              <a:rPr lang="en-US" sz="2000" dirty="0">
                <a:solidFill>
                  <a:srgbClr val="FFBD54"/>
                </a:solidFill>
              </a:rPr>
              <a:t>GDP/ Capita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dirty="0">
                <a:solidFill>
                  <a:srgbClr val="FFFF00"/>
                </a:solidFill>
              </a:rPr>
              <a:t>Distribution of Income </a:t>
            </a:r>
            <a:r>
              <a:rPr lang="en-IN" sz="2000" dirty="0">
                <a:solidFill>
                  <a:schemeClr val="bg1"/>
                </a:solidFill>
              </a:rPr>
              <a:t>= </a:t>
            </a:r>
            <a:r>
              <a:rPr lang="en-IN" sz="2000" b="1" dirty="0">
                <a:solidFill>
                  <a:srgbClr val="FFFF00"/>
                </a:solidFill>
              </a:rPr>
              <a:t>Income Inequality </a:t>
            </a:r>
            <a:r>
              <a:rPr lang="en-IN" sz="2000" dirty="0">
                <a:solidFill>
                  <a:schemeClr val="bg1"/>
                </a:solidFill>
              </a:rPr>
              <a:t>= How GDP is </a:t>
            </a:r>
            <a:r>
              <a:rPr lang="en-IN" sz="2000" b="1" i="1" dirty="0">
                <a:solidFill>
                  <a:schemeClr val="bg1"/>
                </a:solidFill>
              </a:rPr>
              <a:t>distributed</a:t>
            </a:r>
            <a:r>
              <a:rPr lang="en-IN" sz="2000" dirty="0">
                <a:solidFill>
                  <a:schemeClr val="bg1"/>
                </a:solidFill>
              </a:rPr>
              <a:t> among the </a:t>
            </a:r>
            <a:r>
              <a:rPr lang="en-IN" sz="2000" dirty="0">
                <a:solidFill>
                  <a:srgbClr val="92D050"/>
                </a:solidFill>
              </a:rPr>
              <a:t>citizens of country. </a:t>
            </a:r>
          </a:p>
          <a:p>
            <a:pPr marL="0" indent="40957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= How many poor people there are in a given country and how poor are they?</a:t>
            </a:r>
          </a:p>
          <a:p>
            <a:pPr marL="0" indent="40957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= Who are benefitting from economic growth (and by how much) and who are not (and by how much) ?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Societies in </a:t>
            </a:r>
            <a:r>
              <a:rPr lang="en-IN" sz="2000" dirty="0">
                <a:solidFill>
                  <a:srgbClr val="FFBD54"/>
                </a:solidFill>
              </a:rPr>
              <a:t>developing countries </a:t>
            </a:r>
            <a:r>
              <a:rPr lang="en-IN" sz="2000" dirty="0">
                <a:solidFill>
                  <a:schemeClr val="bg1"/>
                </a:solidFill>
              </a:rPr>
              <a:t>tend to be </a:t>
            </a:r>
            <a:r>
              <a:rPr lang="en-IN" sz="2000" dirty="0">
                <a:solidFill>
                  <a:srgbClr val="92D050"/>
                </a:solidFill>
              </a:rPr>
              <a:t>much more </a:t>
            </a:r>
            <a:r>
              <a:rPr lang="en-IN" sz="2000" dirty="0">
                <a:solidFill>
                  <a:srgbClr val="00B0F0"/>
                </a:solidFill>
              </a:rPr>
              <a:t>unequal</a:t>
            </a:r>
            <a:r>
              <a:rPr lang="en-IN" sz="2000" dirty="0">
                <a:solidFill>
                  <a:schemeClr val="bg1"/>
                </a:solidFill>
              </a:rPr>
              <a:t> than societies in </a:t>
            </a:r>
            <a:r>
              <a:rPr lang="en-IN" sz="2000" dirty="0">
                <a:solidFill>
                  <a:srgbClr val="FF8B2A"/>
                </a:solidFill>
              </a:rPr>
              <a:t>developed countries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i="1" dirty="0">
                <a:solidFill>
                  <a:srgbClr val="FF8B2A"/>
                </a:solidFill>
              </a:rPr>
              <a:t>Simple measure </a:t>
            </a:r>
            <a:r>
              <a:rPr lang="en-IN" sz="2000" b="1" i="1" dirty="0">
                <a:solidFill>
                  <a:schemeClr val="bg1"/>
                </a:solidFill>
              </a:rPr>
              <a:t>for </a:t>
            </a:r>
            <a:r>
              <a:rPr lang="en-IN" sz="2000" b="1" i="1" dirty="0">
                <a:solidFill>
                  <a:srgbClr val="FFFF00"/>
                </a:solidFill>
              </a:rPr>
              <a:t>Income inequality </a:t>
            </a:r>
            <a:r>
              <a:rPr lang="en-IN" sz="2000" dirty="0">
                <a:solidFill>
                  <a:schemeClr val="bg1"/>
                </a:solidFill>
              </a:rPr>
              <a:t>= Comparison of the income earned by </a:t>
            </a:r>
            <a:r>
              <a:rPr lang="en-IN" sz="2000" dirty="0">
                <a:solidFill>
                  <a:srgbClr val="92D050"/>
                </a:solidFill>
              </a:rPr>
              <a:t>different strata </a:t>
            </a:r>
            <a:r>
              <a:rPr lang="en-IN" sz="2000" dirty="0">
                <a:solidFill>
                  <a:schemeClr val="bg1"/>
                </a:solidFill>
              </a:rPr>
              <a:t>of </a:t>
            </a:r>
            <a:r>
              <a:rPr lang="en-IN" sz="2000" dirty="0">
                <a:solidFill>
                  <a:srgbClr val="FF8B2A"/>
                </a:solidFill>
              </a:rPr>
              <a:t>population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Divide population into five or ten equally populous strata, known respectively as “quintiles” or “deciles,”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Compare the average incomes of these different strata with each other.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Standard comparison</a:t>
            </a:r>
            <a:r>
              <a:rPr lang="en-IN" sz="2000" dirty="0">
                <a:solidFill>
                  <a:schemeClr val="bg1"/>
                </a:solidFill>
              </a:rPr>
              <a:t>: Between the earnings of the wealthiest 20 % (9</a:t>
            </a:r>
            <a:r>
              <a:rPr lang="en-IN" sz="2000" baseline="30000" dirty="0">
                <a:solidFill>
                  <a:schemeClr val="bg1"/>
                </a:solidFill>
              </a:rPr>
              <a:t>th</a:t>
            </a:r>
            <a:r>
              <a:rPr lang="en-IN" sz="2000" dirty="0">
                <a:solidFill>
                  <a:schemeClr val="bg1"/>
                </a:solidFill>
              </a:rPr>
              <a:t> &amp; 10</a:t>
            </a:r>
            <a:r>
              <a:rPr lang="en-IN" sz="2000" baseline="30000" dirty="0">
                <a:solidFill>
                  <a:schemeClr val="bg1"/>
                </a:solidFill>
              </a:rPr>
              <a:t>th</a:t>
            </a:r>
            <a:r>
              <a:rPr lang="en-IN" sz="2000" dirty="0">
                <a:solidFill>
                  <a:schemeClr val="bg1"/>
                </a:solidFill>
              </a:rPr>
              <a:t> decile or 5</a:t>
            </a:r>
            <a:r>
              <a:rPr lang="en-IN" sz="2000" baseline="30000" dirty="0">
                <a:solidFill>
                  <a:schemeClr val="bg1"/>
                </a:solidFill>
              </a:rPr>
              <a:t>th</a:t>
            </a:r>
            <a:r>
              <a:rPr lang="en-IN" sz="2000" dirty="0">
                <a:solidFill>
                  <a:schemeClr val="bg1"/>
                </a:solidFill>
              </a:rPr>
              <a:t> quintile)</a:t>
            </a:r>
          </a:p>
          <a:p>
            <a:pPr marL="1036638" indent="-3571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and the poorest 40 % (1</a:t>
            </a:r>
            <a:r>
              <a:rPr lang="en-IN" sz="2000" baseline="30000" dirty="0">
                <a:solidFill>
                  <a:schemeClr val="bg1"/>
                </a:solidFill>
              </a:rPr>
              <a:t>st</a:t>
            </a:r>
            <a:r>
              <a:rPr lang="en-IN" sz="2000" dirty="0">
                <a:solidFill>
                  <a:schemeClr val="bg1"/>
                </a:solidFill>
              </a:rPr>
              <a:t> to 4</a:t>
            </a:r>
            <a:r>
              <a:rPr lang="en-IN" sz="2000" baseline="30000" dirty="0">
                <a:solidFill>
                  <a:schemeClr val="bg1"/>
                </a:solidFill>
              </a:rPr>
              <a:t>th</a:t>
            </a:r>
            <a:r>
              <a:rPr lang="en-IN" sz="2000" dirty="0">
                <a:solidFill>
                  <a:schemeClr val="bg1"/>
                </a:solidFill>
              </a:rPr>
              <a:t> deciles or first two quintiles).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787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Distribution of Income = Income Inequality . . 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2" y="1132115"/>
            <a:ext cx="11958917" cy="45727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</a:rPr>
              <a:t>Income inequality </a:t>
            </a:r>
            <a:r>
              <a:rPr lang="en-IN" sz="2000" dirty="0">
                <a:solidFill>
                  <a:schemeClr val="bg1"/>
                </a:solidFill>
              </a:rPr>
              <a:t>makes the task of raising people out of poverty even more difficult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This led to the focus of development efforts on “</a:t>
            </a:r>
            <a:r>
              <a:rPr lang="en-IN" sz="2000" dirty="0">
                <a:solidFill>
                  <a:srgbClr val="FFFF00"/>
                </a:solidFill>
              </a:rPr>
              <a:t>growth with equity</a:t>
            </a:r>
            <a:r>
              <a:rPr lang="en-IN" sz="2000" dirty="0">
                <a:solidFill>
                  <a:schemeClr val="bg1"/>
                </a:solidFill>
              </a:rPr>
              <a:t>” and “</a:t>
            </a:r>
            <a:r>
              <a:rPr lang="en-IN" sz="2000" dirty="0">
                <a:solidFill>
                  <a:srgbClr val="FFFF00"/>
                </a:solidFill>
              </a:rPr>
              <a:t>targeted social spending</a:t>
            </a:r>
            <a:r>
              <a:rPr lang="en-IN" sz="2000" dirty="0">
                <a:solidFill>
                  <a:schemeClr val="bg1"/>
                </a:solidFill>
              </a:rPr>
              <a:t>”, </a:t>
            </a:r>
          </a:p>
          <a:p>
            <a:pPr marL="0" indent="5826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= </a:t>
            </a:r>
            <a:r>
              <a:rPr lang="en-IN" sz="2000" i="1" dirty="0">
                <a:solidFill>
                  <a:schemeClr val="bg1"/>
                </a:solidFill>
              </a:rPr>
              <a:t>Combining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goal of </a:t>
            </a:r>
            <a:r>
              <a:rPr lang="en-IN" sz="2000" dirty="0">
                <a:solidFill>
                  <a:schemeClr val="bg1"/>
                </a:solidFill>
              </a:rPr>
              <a:t>GDP</a:t>
            </a:r>
            <a:r>
              <a:rPr lang="en-IN" sz="2000" dirty="0">
                <a:solidFill>
                  <a:srgbClr val="FFFF00"/>
                </a:solidFill>
              </a:rPr>
              <a:t> growth </a:t>
            </a:r>
            <a:r>
              <a:rPr lang="en-IN" sz="2000" dirty="0">
                <a:solidFill>
                  <a:schemeClr val="bg1"/>
                </a:solidFill>
              </a:rPr>
              <a:t>with the goal of </a:t>
            </a:r>
            <a:r>
              <a:rPr lang="en-IN" sz="2000" dirty="0">
                <a:solidFill>
                  <a:srgbClr val="FFFF00"/>
                </a:solidFill>
              </a:rPr>
              <a:t>distributing the benefits </a:t>
            </a:r>
            <a:r>
              <a:rPr lang="en-IN" sz="2000" dirty="0">
                <a:solidFill>
                  <a:schemeClr val="bg1"/>
                </a:solidFill>
              </a:rPr>
              <a:t>of that growth </a:t>
            </a:r>
            <a:r>
              <a:rPr lang="en-IN" sz="2000" dirty="0">
                <a:solidFill>
                  <a:srgbClr val="FFFF00"/>
                </a:solidFill>
              </a:rPr>
              <a:t>among poor</a:t>
            </a:r>
            <a:r>
              <a:rPr lang="en-IN" sz="20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i="1" dirty="0">
                <a:solidFill>
                  <a:srgbClr val="FFFF00"/>
                </a:solidFill>
              </a:rPr>
              <a:t>Growth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i="1" dirty="0">
                <a:solidFill>
                  <a:schemeClr val="bg1"/>
                </a:solidFill>
              </a:rPr>
              <a:t>remains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rgbClr val="FFBD54"/>
                </a:solidFill>
              </a:rPr>
              <a:t>important</a:t>
            </a:r>
            <a:r>
              <a:rPr lang="en-IN" sz="2000" dirty="0">
                <a:solidFill>
                  <a:schemeClr val="bg1"/>
                </a:solidFill>
              </a:rPr>
              <a:t> because it “grows the (total) pie,” but it is </a:t>
            </a:r>
            <a:r>
              <a:rPr lang="en-IN" sz="2000" dirty="0">
                <a:solidFill>
                  <a:srgbClr val="FFBD54"/>
                </a:solidFill>
              </a:rPr>
              <a:t>not enough in itself</a:t>
            </a:r>
            <a:r>
              <a:rPr lang="en-IN" sz="20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Countries that grow faster do not always reduce income inequality </a:t>
            </a:r>
            <a:r>
              <a:rPr lang="en-IN" sz="2000" dirty="0">
                <a:solidFill>
                  <a:srgbClr val="FFBD54"/>
                </a:solidFill>
              </a:rPr>
              <a:t>automatically</a:t>
            </a:r>
            <a:r>
              <a:rPr lang="en-IN" sz="2000" dirty="0">
                <a:solidFill>
                  <a:schemeClr val="bg1"/>
                </a:solidFill>
              </a:rPr>
              <a:t> (Brazil, India)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Some countries with low growth rates and low GDP/Capita </a:t>
            </a:r>
          </a:p>
          <a:p>
            <a:pPr marL="0" indent="44926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may </a:t>
            </a:r>
            <a:r>
              <a:rPr lang="en-IN" sz="2000" b="1" i="1" dirty="0">
                <a:solidFill>
                  <a:schemeClr val="bg1"/>
                </a:solidFill>
              </a:rPr>
              <a:t>succeed in reducing </a:t>
            </a:r>
            <a:r>
              <a:rPr lang="en-IN" sz="2000" b="1" i="1" dirty="0">
                <a:solidFill>
                  <a:srgbClr val="FFFF00"/>
                </a:solidFill>
              </a:rPr>
              <a:t>income inequality </a:t>
            </a:r>
            <a:r>
              <a:rPr lang="en-IN" sz="2000" dirty="0">
                <a:solidFill>
                  <a:schemeClr val="bg1"/>
                </a:solidFill>
              </a:rPr>
              <a:t>(Cuba and Kerala)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b="1" i="1" dirty="0">
                <a:solidFill>
                  <a:srgbClr val="FFFF00"/>
                </a:solidFill>
              </a:rPr>
              <a:t>High GDP growth </a:t>
            </a:r>
            <a:r>
              <a:rPr lang="en-IN" sz="2000" dirty="0">
                <a:solidFill>
                  <a:schemeClr val="bg1"/>
                </a:solidFill>
              </a:rPr>
              <a:t>is not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strictly necessary 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and not sufficient</a:t>
            </a:r>
            <a:r>
              <a:rPr lang="en-IN" sz="2000" dirty="0">
                <a:solidFill>
                  <a:schemeClr val="bg1"/>
                </a:solidFill>
              </a:rPr>
              <a:t>) for </a:t>
            </a:r>
            <a:r>
              <a:rPr lang="en-IN" sz="2000" b="1" i="1" dirty="0">
                <a:solidFill>
                  <a:srgbClr val="FFFF00"/>
                </a:solidFill>
              </a:rPr>
              <a:t>poverty reduction</a:t>
            </a:r>
            <a:r>
              <a:rPr lang="en-IN" sz="2000" dirty="0">
                <a:solidFill>
                  <a:schemeClr val="bg1"/>
                </a:solidFill>
              </a:rPr>
              <a:t>, although it may make it easier.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Poorest and those who are least likely to benefit from the </a:t>
            </a:r>
            <a:r>
              <a:rPr lang="en-IN" sz="2000" b="1" i="1" dirty="0">
                <a:solidFill>
                  <a:srgbClr val="FFFF00"/>
                </a:solidFill>
              </a:rPr>
              <a:t>“trickle down” of growth </a:t>
            </a:r>
          </a:p>
          <a:p>
            <a:pPr marL="0" indent="35718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are usually those who belong to disadvantaged ethnic, linguistic, and cultural groups (issue of intersectionality).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944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Distribution of Income = Income Inequality . . 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6" y="1001489"/>
            <a:ext cx="12087293" cy="585651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FF8B2A"/>
                </a:solidFill>
              </a:rPr>
              <a:t>Some Implications </a:t>
            </a:r>
            <a:r>
              <a:rPr lang="en-IN" sz="2000" b="1" dirty="0">
                <a:solidFill>
                  <a:schemeClr val="bg1"/>
                </a:solidFill>
              </a:rPr>
              <a:t>of </a:t>
            </a:r>
            <a:r>
              <a:rPr lang="en-IN" sz="2000" b="1" dirty="0">
                <a:solidFill>
                  <a:srgbClr val="FFFF00"/>
                </a:solidFill>
              </a:rPr>
              <a:t>Income Inequality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b="1" dirty="0">
                <a:solidFill>
                  <a:srgbClr val="FFFF00"/>
                </a:solidFill>
              </a:rPr>
              <a:t>Income Inequality </a:t>
            </a:r>
            <a:r>
              <a:rPr lang="en-IN" sz="2000" b="1" i="1" dirty="0">
                <a:solidFill>
                  <a:schemeClr val="bg1"/>
                </a:solidFill>
              </a:rPr>
              <a:t>undermines</a:t>
            </a:r>
            <a:r>
              <a:rPr lang="en-IN" sz="2000" dirty="0">
                <a:solidFill>
                  <a:schemeClr val="bg1"/>
                </a:solidFill>
              </a:rPr>
              <a:t> the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opportunities</a:t>
            </a:r>
            <a:r>
              <a:rPr lang="en-IN" sz="2000" dirty="0">
                <a:solidFill>
                  <a:schemeClr val="bg1"/>
                </a:solidFill>
              </a:rPr>
              <a:t> for </a:t>
            </a:r>
            <a:r>
              <a:rPr lang="en-IN" sz="2000" dirty="0">
                <a:solidFill>
                  <a:srgbClr val="00B0F0"/>
                </a:solidFill>
              </a:rPr>
              <a:t>material advancement </a:t>
            </a:r>
            <a:r>
              <a:rPr lang="en-IN" sz="2000" dirty="0">
                <a:solidFill>
                  <a:schemeClr val="bg1"/>
                </a:solidFill>
              </a:rPr>
              <a:t>of the </a:t>
            </a:r>
            <a:r>
              <a:rPr lang="en-IN" sz="2000" dirty="0">
                <a:solidFill>
                  <a:srgbClr val="92D050"/>
                </a:solidFill>
              </a:rPr>
              <a:t>poor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b="1" dirty="0">
                <a:solidFill>
                  <a:srgbClr val="FFFF00"/>
                </a:solidFill>
              </a:rPr>
              <a:t>Income Inequality </a:t>
            </a:r>
            <a:r>
              <a:rPr lang="en-IN" sz="2000" dirty="0">
                <a:solidFill>
                  <a:schemeClr val="bg1"/>
                </a:solidFill>
              </a:rPr>
              <a:t>also has broader </a:t>
            </a:r>
            <a:r>
              <a:rPr lang="en-IN" sz="2000" dirty="0">
                <a:solidFill>
                  <a:srgbClr val="92D050"/>
                </a:solidFill>
              </a:rPr>
              <a:t>cultural effects </a:t>
            </a:r>
            <a:r>
              <a:rPr lang="en-IN" sz="2000" dirty="0">
                <a:solidFill>
                  <a:schemeClr val="bg1"/>
                </a:solidFill>
              </a:rPr>
              <a:t>on the </a:t>
            </a:r>
            <a:r>
              <a:rPr lang="en-IN" sz="2000" dirty="0">
                <a:solidFill>
                  <a:srgbClr val="00B0F0"/>
                </a:solidFill>
              </a:rPr>
              <a:t>rich</a:t>
            </a:r>
            <a:r>
              <a:rPr lang="en-IN" sz="2000" dirty="0">
                <a:solidFill>
                  <a:schemeClr val="bg1"/>
                </a:solidFill>
              </a:rPr>
              <a:t> turning them into </a:t>
            </a:r>
            <a:r>
              <a:rPr lang="en-IN" sz="2000" dirty="0">
                <a:solidFill>
                  <a:srgbClr val="FF8B2A"/>
                </a:solidFill>
              </a:rPr>
              <a:t>less sensitive </a:t>
            </a:r>
            <a:r>
              <a:rPr lang="en-IN" sz="2000" dirty="0">
                <a:solidFill>
                  <a:schemeClr val="bg1"/>
                </a:solidFill>
              </a:rPr>
              <a:t>to </a:t>
            </a:r>
            <a:r>
              <a:rPr lang="en-IN" sz="2000" dirty="0">
                <a:solidFill>
                  <a:srgbClr val="FFFF00"/>
                </a:solidFill>
              </a:rPr>
              <a:t>inequality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dirty="0">
                <a:solidFill>
                  <a:schemeClr val="bg1"/>
                </a:solidFill>
              </a:rPr>
              <a:t>Being </a:t>
            </a:r>
            <a:r>
              <a:rPr lang="en-IN" sz="2000" dirty="0">
                <a:solidFill>
                  <a:srgbClr val="FFBD54"/>
                </a:solidFill>
              </a:rPr>
              <a:t>beneficiaries</a:t>
            </a:r>
            <a:r>
              <a:rPr lang="en-IN" sz="2000" dirty="0">
                <a:solidFill>
                  <a:schemeClr val="bg1"/>
                </a:solidFill>
              </a:rPr>
              <a:t> of </a:t>
            </a:r>
            <a:r>
              <a:rPr lang="en-IN" sz="2000" dirty="0">
                <a:solidFill>
                  <a:srgbClr val="FFFF00"/>
                </a:solidFill>
              </a:rPr>
              <a:t>inequality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>
                <a:solidFill>
                  <a:srgbClr val="00B0F0"/>
                </a:solidFill>
              </a:rPr>
              <a:t>rich</a:t>
            </a:r>
            <a:r>
              <a:rPr lang="en-IN" sz="2000" b="1" i="1" dirty="0">
                <a:solidFill>
                  <a:schemeClr val="bg1"/>
                </a:solidFill>
              </a:rPr>
              <a:t> turn </a:t>
            </a:r>
            <a:r>
              <a:rPr lang="en-IN" sz="2000" dirty="0">
                <a:solidFill>
                  <a:srgbClr val="FFBD54"/>
                </a:solidFill>
              </a:rPr>
              <a:t>more resistant </a:t>
            </a:r>
            <a:r>
              <a:rPr lang="en-IN" sz="2000" dirty="0">
                <a:solidFill>
                  <a:schemeClr val="bg1"/>
                </a:solidFill>
              </a:rPr>
              <a:t>to </a:t>
            </a:r>
            <a:r>
              <a:rPr lang="en-IN" sz="2000" dirty="0">
                <a:solidFill>
                  <a:srgbClr val="00B0F0"/>
                </a:solidFill>
              </a:rPr>
              <a:t>changes </a:t>
            </a:r>
            <a:r>
              <a:rPr lang="en-IN" sz="2000" b="1" i="1" dirty="0">
                <a:solidFill>
                  <a:schemeClr val="bg1"/>
                </a:solidFill>
              </a:rPr>
              <a:t>required for </a:t>
            </a:r>
            <a:r>
              <a:rPr lang="en-IN" sz="2000" dirty="0">
                <a:solidFill>
                  <a:srgbClr val="FFFF00"/>
                </a:solidFill>
              </a:rPr>
              <a:t>development </a:t>
            </a:r>
            <a:r>
              <a:rPr lang="en-IN" sz="2000" dirty="0">
                <a:solidFill>
                  <a:schemeClr val="bg1"/>
                </a:solidFill>
              </a:rPr>
              <a:t>of </a:t>
            </a:r>
            <a:r>
              <a:rPr lang="en-IN" sz="2000" dirty="0">
                <a:solidFill>
                  <a:srgbClr val="FFFF00"/>
                </a:solidFill>
              </a:rPr>
              <a:t>country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b="1" dirty="0">
                <a:solidFill>
                  <a:srgbClr val="FFFF00"/>
                </a:solidFill>
              </a:rPr>
              <a:t>Income Inequality</a:t>
            </a:r>
            <a:r>
              <a:rPr lang="en-IN" sz="2000" dirty="0">
                <a:solidFill>
                  <a:schemeClr val="bg1"/>
                </a:solidFill>
              </a:rPr>
              <a:t> also </a:t>
            </a:r>
            <a:r>
              <a:rPr lang="en-IN" sz="2000" b="1" i="1" dirty="0">
                <a:solidFill>
                  <a:schemeClr val="bg1"/>
                </a:solidFill>
              </a:rPr>
              <a:t>undermines</a:t>
            </a:r>
            <a:r>
              <a:rPr lang="en-IN" sz="2000" dirty="0">
                <a:solidFill>
                  <a:schemeClr val="bg1"/>
                </a:solidFill>
              </a:rPr>
              <a:t> the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broad </a:t>
            </a:r>
            <a:r>
              <a:rPr lang="en-IN" sz="2000" dirty="0">
                <a:solidFill>
                  <a:schemeClr val="bg1"/>
                </a:solidFill>
              </a:rPr>
              <a:t>and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diffused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social trust </a:t>
            </a:r>
            <a:r>
              <a:rPr lang="en-IN" sz="2000" dirty="0">
                <a:solidFill>
                  <a:schemeClr val="bg1"/>
                </a:solidFill>
              </a:rPr>
              <a:t>in a society and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social capital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b="1" dirty="0">
                <a:solidFill>
                  <a:srgbClr val="FFFF00"/>
                </a:solidFill>
              </a:rPr>
              <a:t>Social capital </a:t>
            </a:r>
            <a:r>
              <a:rPr lang="en-IN" sz="2000" dirty="0">
                <a:solidFill>
                  <a:schemeClr val="bg1"/>
                </a:solidFill>
              </a:rPr>
              <a:t>= extent to which </a:t>
            </a:r>
            <a:r>
              <a:rPr lang="en-IN" sz="2000" dirty="0">
                <a:solidFill>
                  <a:srgbClr val="FFBD54"/>
                </a:solidFill>
              </a:rPr>
              <a:t>individuals</a:t>
            </a:r>
            <a:r>
              <a:rPr lang="en-IN" sz="2000" dirty="0">
                <a:solidFill>
                  <a:schemeClr val="bg1"/>
                </a:solidFill>
              </a:rPr>
              <a:t> are </a:t>
            </a:r>
            <a:r>
              <a:rPr lang="en-IN" sz="2000" b="1" i="1" dirty="0">
                <a:solidFill>
                  <a:schemeClr val="bg1"/>
                </a:solidFill>
              </a:rPr>
              <a:t>willing to </a:t>
            </a:r>
            <a:r>
              <a:rPr lang="en-IN" sz="2000" dirty="0">
                <a:solidFill>
                  <a:srgbClr val="92D050"/>
                </a:solidFill>
              </a:rPr>
              <a:t>cooperate </a:t>
            </a:r>
            <a:r>
              <a:rPr lang="en-IN" sz="2000" dirty="0">
                <a:solidFill>
                  <a:schemeClr val="bg1"/>
                </a:solidFill>
              </a:rPr>
              <a:t>in the </a:t>
            </a:r>
            <a:r>
              <a:rPr lang="en-IN" sz="2000" b="1" i="1" dirty="0">
                <a:solidFill>
                  <a:schemeClr val="bg1"/>
                </a:solidFill>
              </a:rPr>
              <a:t>pursuit of </a:t>
            </a:r>
            <a:r>
              <a:rPr lang="en-IN" sz="2000" dirty="0">
                <a:solidFill>
                  <a:srgbClr val="FFBD54"/>
                </a:solidFill>
              </a:rPr>
              <a:t>shared goals </a:t>
            </a:r>
          </a:p>
          <a:p>
            <a:pPr marL="628650" indent="-217488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dirty="0">
                <a:solidFill>
                  <a:srgbClr val="FFFF00"/>
                </a:solidFill>
              </a:rPr>
              <a:t>Essential</a:t>
            </a:r>
            <a:r>
              <a:rPr lang="en-IN" sz="2000" dirty="0">
                <a:solidFill>
                  <a:schemeClr val="bg1"/>
                </a:solidFill>
              </a:rPr>
              <a:t> to the </a:t>
            </a:r>
            <a:r>
              <a:rPr lang="en-IN" sz="2000" b="1" i="1" dirty="0">
                <a:solidFill>
                  <a:schemeClr val="bg1"/>
                </a:solidFill>
              </a:rPr>
              <a:t>development of </a:t>
            </a:r>
            <a:r>
              <a:rPr lang="en-IN" sz="2000" dirty="0">
                <a:solidFill>
                  <a:schemeClr val="bg1"/>
                </a:solidFill>
              </a:rPr>
              <a:t>a </a:t>
            </a:r>
            <a:r>
              <a:rPr lang="en-IN" sz="2000" dirty="0">
                <a:solidFill>
                  <a:srgbClr val="FFBD54"/>
                </a:solidFill>
              </a:rPr>
              <a:t>civic </a:t>
            </a:r>
            <a:r>
              <a:rPr lang="en-IN" sz="2000" dirty="0">
                <a:solidFill>
                  <a:schemeClr val="bg1"/>
                </a:solidFill>
              </a:rPr>
              <a:t>and </a:t>
            </a:r>
            <a:r>
              <a:rPr lang="en-IN" sz="2000" dirty="0">
                <a:solidFill>
                  <a:srgbClr val="FF8B2A"/>
                </a:solidFill>
              </a:rPr>
              <a:t>democratic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rgbClr val="00B0F0"/>
                </a:solidFill>
              </a:rPr>
              <a:t>culture</a:t>
            </a:r>
            <a:r>
              <a:rPr lang="en-IN" sz="20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6684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Distribution of Income = Income Inequality . . 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6" y="1001489"/>
            <a:ext cx="11541621" cy="45658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</a:rPr>
              <a:t>Income Inequality </a:t>
            </a:r>
            <a:r>
              <a:rPr lang="en-IN" sz="2000" dirty="0">
                <a:solidFill>
                  <a:schemeClr val="bg1"/>
                </a:solidFill>
              </a:rPr>
              <a:t>is a common feature of most developing countries: </a:t>
            </a:r>
            <a:r>
              <a:rPr lang="en-IN" sz="2000" b="1" i="1" dirty="0">
                <a:solidFill>
                  <a:schemeClr val="bg1"/>
                </a:solidFill>
              </a:rPr>
              <a:t>Reasons</a:t>
            </a:r>
            <a:r>
              <a:rPr lang="en-IN" sz="2000" dirty="0">
                <a:solidFill>
                  <a:schemeClr val="bg1"/>
                </a:solidFill>
              </a:rPr>
              <a:t>: </a:t>
            </a:r>
          </a:p>
          <a:p>
            <a:pPr marL="582613" indent="-43973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 b="1" i="1" dirty="0">
                <a:solidFill>
                  <a:schemeClr val="bg1"/>
                </a:solidFill>
              </a:rPr>
              <a:t>Impact</a:t>
            </a:r>
            <a:r>
              <a:rPr lang="en-IN" sz="2000" dirty="0">
                <a:solidFill>
                  <a:schemeClr val="bg1"/>
                </a:solidFill>
              </a:rPr>
              <a:t> of </a:t>
            </a:r>
            <a:r>
              <a:rPr lang="en-IN" sz="2000" dirty="0">
                <a:solidFill>
                  <a:srgbClr val="FFBD54"/>
                </a:solidFill>
              </a:rPr>
              <a:t>colonial rule </a:t>
            </a:r>
            <a:r>
              <a:rPr lang="en-IN" sz="2000" dirty="0">
                <a:solidFill>
                  <a:schemeClr val="bg1"/>
                </a:solidFill>
              </a:rPr>
              <a:t>or </a:t>
            </a:r>
            <a:r>
              <a:rPr lang="en-IN" sz="2000" dirty="0">
                <a:solidFill>
                  <a:srgbClr val="FFBD54"/>
                </a:solidFill>
              </a:rPr>
              <a:t>neo-colonialism </a:t>
            </a:r>
          </a:p>
          <a:p>
            <a:pPr marL="808038" indent="-358775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May have </a:t>
            </a:r>
            <a:r>
              <a:rPr lang="en-IN" sz="2000" b="1" i="1" dirty="0">
                <a:solidFill>
                  <a:schemeClr val="bg1"/>
                </a:solidFill>
              </a:rPr>
              <a:t>forged</a:t>
            </a:r>
            <a:r>
              <a:rPr lang="en-IN" sz="2000" dirty="0">
                <a:solidFill>
                  <a:schemeClr val="bg1"/>
                </a:solidFill>
              </a:rPr>
              <a:t> or </a:t>
            </a:r>
            <a:r>
              <a:rPr lang="en-IN" sz="2000" b="1" i="1" dirty="0">
                <a:solidFill>
                  <a:schemeClr val="bg1"/>
                </a:solidFill>
              </a:rPr>
              <a:t>consolidated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rgbClr val="FFBD54"/>
                </a:solidFill>
              </a:rPr>
              <a:t>unequal social relations </a:t>
            </a:r>
            <a:r>
              <a:rPr lang="en-IN" sz="2000" dirty="0">
                <a:solidFill>
                  <a:schemeClr val="bg1"/>
                </a:solidFill>
              </a:rPr>
              <a:t>based on slavery, feudalism, landownership patterns developed during </a:t>
            </a:r>
            <a:r>
              <a:rPr lang="en-IN" sz="2000" dirty="0">
                <a:solidFill>
                  <a:srgbClr val="FFBD54"/>
                </a:solidFill>
              </a:rPr>
              <a:t>colonialism</a:t>
            </a:r>
            <a:r>
              <a:rPr lang="en-IN" sz="2000" dirty="0">
                <a:solidFill>
                  <a:schemeClr val="bg1"/>
                </a:solidFill>
              </a:rPr>
              <a:t>/ due to </a:t>
            </a:r>
            <a:r>
              <a:rPr lang="en-IN" sz="2000" dirty="0">
                <a:solidFill>
                  <a:srgbClr val="FFBD54"/>
                </a:solidFill>
              </a:rPr>
              <a:t>neo-colonialism, </a:t>
            </a:r>
            <a:r>
              <a:rPr lang="en-IN" sz="2000" dirty="0">
                <a:solidFill>
                  <a:schemeClr val="bg1"/>
                </a:solidFill>
              </a:rPr>
              <a:t>which continue to influence present </a:t>
            </a:r>
          </a:p>
          <a:p>
            <a:pPr marL="582613" indent="-4302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IN" sz="2000" dirty="0">
                <a:solidFill>
                  <a:schemeClr val="bg1"/>
                </a:solidFill>
              </a:rPr>
              <a:t>Use of </a:t>
            </a:r>
            <a:r>
              <a:rPr lang="en-IN" sz="2000" dirty="0">
                <a:solidFill>
                  <a:srgbClr val="FFBD54"/>
                </a:solidFill>
              </a:rPr>
              <a:t>inappropriate capital-intensive technology </a:t>
            </a:r>
            <a:r>
              <a:rPr lang="en-IN" sz="2000" dirty="0">
                <a:solidFill>
                  <a:schemeClr val="bg1"/>
                </a:solidFill>
              </a:rPr>
              <a:t>[a characteristics of late industrialization]</a:t>
            </a:r>
          </a:p>
          <a:p>
            <a:pPr marL="982663" indent="-3032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Led to </a:t>
            </a:r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reduction in the employment potential </a:t>
            </a:r>
            <a:r>
              <a:rPr lang="en-IN" sz="2000" dirty="0">
                <a:solidFill>
                  <a:schemeClr val="bg1"/>
                </a:solidFill>
              </a:rPr>
              <a:t>of GDP (economic) growth</a:t>
            </a:r>
          </a:p>
          <a:p>
            <a:pPr marL="582613" indent="-439738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IN" sz="2000" dirty="0">
                <a:solidFill>
                  <a:srgbClr val="FFC000"/>
                </a:solidFill>
              </a:rPr>
              <a:t>Inadequate</a:t>
            </a:r>
            <a:r>
              <a:rPr lang="en-IN" sz="2000" dirty="0">
                <a:solidFill>
                  <a:schemeClr val="bg1"/>
                </a:solidFill>
              </a:rPr>
              <a:t> or </a:t>
            </a:r>
            <a:r>
              <a:rPr lang="en-IN" sz="2000" dirty="0">
                <a:solidFill>
                  <a:srgbClr val="FFC000"/>
                </a:solidFill>
              </a:rPr>
              <a:t>non-existent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social safety nets </a:t>
            </a:r>
            <a:r>
              <a:rPr lang="en-IN" sz="2000" dirty="0">
                <a:solidFill>
                  <a:schemeClr val="bg1"/>
                </a:solidFill>
              </a:rPr>
              <a:t>and </a:t>
            </a:r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regressive taxation systems </a:t>
            </a:r>
          </a:p>
          <a:p>
            <a:pPr marL="947738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which </a:t>
            </a:r>
            <a:r>
              <a:rPr lang="en-IN" sz="2000" b="1" i="1" dirty="0">
                <a:solidFill>
                  <a:schemeClr val="bg1"/>
                </a:solidFill>
              </a:rPr>
              <a:t>prevent</a:t>
            </a:r>
            <a:r>
              <a:rPr lang="en-IN" sz="2000" dirty="0">
                <a:solidFill>
                  <a:schemeClr val="bg1"/>
                </a:solidFill>
              </a:rPr>
              <a:t> the </a:t>
            </a:r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redistribution </a:t>
            </a:r>
            <a:r>
              <a:rPr lang="en-IN" sz="2000" dirty="0">
                <a:solidFill>
                  <a:schemeClr val="bg1"/>
                </a:solidFill>
              </a:rPr>
              <a:t>of </a:t>
            </a:r>
            <a:r>
              <a:rPr lang="en-IN" sz="2000" dirty="0">
                <a:solidFill>
                  <a:srgbClr val="FF8B2A"/>
                </a:solidFill>
              </a:rPr>
              <a:t>national income </a:t>
            </a:r>
            <a:r>
              <a:rPr lang="en-IN" sz="2000" dirty="0">
                <a:solidFill>
                  <a:schemeClr val="bg1"/>
                </a:solidFill>
              </a:rPr>
              <a:t>toward </a:t>
            </a:r>
            <a:r>
              <a:rPr lang="en-IN" sz="2000" dirty="0">
                <a:solidFill>
                  <a:srgbClr val="FF8B2A"/>
                </a:solidFill>
              </a:rPr>
              <a:t>the poor and middle classes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</a:rPr>
              <a:t>Although </a:t>
            </a:r>
            <a:r>
              <a:rPr lang="en-IN" sz="2000" b="1" i="1" dirty="0">
                <a:solidFill>
                  <a:srgbClr val="FFFF00"/>
                </a:solidFill>
              </a:rPr>
              <a:t>income inequality </a:t>
            </a:r>
            <a:r>
              <a:rPr lang="en-IN" sz="2000" dirty="0">
                <a:solidFill>
                  <a:schemeClr val="bg1"/>
                </a:solidFill>
              </a:rPr>
              <a:t>makes </a:t>
            </a:r>
            <a:r>
              <a:rPr lang="en-IN" sz="2000" b="1" dirty="0">
                <a:solidFill>
                  <a:srgbClr val="FFFF00"/>
                </a:solidFill>
              </a:rPr>
              <a:t>development </a:t>
            </a:r>
            <a:r>
              <a:rPr lang="en-IN" sz="2000" dirty="0">
                <a:solidFill>
                  <a:srgbClr val="FF8B2A"/>
                </a:solidFill>
              </a:rPr>
              <a:t>more difficult</a:t>
            </a:r>
            <a:r>
              <a:rPr lang="en-IN" sz="2000" dirty="0">
                <a:solidFill>
                  <a:schemeClr val="bg1"/>
                </a:solidFill>
              </a:rPr>
              <a:t>, it is </a:t>
            </a:r>
            <a:r>
              <a:rPr lang="en-IN" sz="2000" dirty="0">
                <a:solidFill>
                  <a:srgbClr val="FF8B2A"/>
                </a:solidFill>
              </a:rPr>
              <a:t>not impossible </a:t>
            </a:r>
            <a:r>
              <a:rPr lang="en-IN" sz="2000" b="1" i="1" dirty="0">
                <a:solidFill>
                  <a:schemeClr val="bg1"/>
                </a:solidFill>
              </a:rPr>
              <a:t>to overcome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pPr marL="982663" indent="-2143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2000" b="1" i="1" u="sng" dirty="0">
                <a:solidFill>
                  <a:schemeClr val="bg1"/>
                </a:solidFill>
              </a:rPr>
              <a:t>Through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rgbClr val="FFBD54"/>
                </a:solidFill>
              </a:rPr>
              <a:t>expansion</a:t>
            </a:r>
            <a:r>
              <a:rPr lang="en-IN" sz="2000" dirty="0">
                <a:solidFill>
                  <a:schemeClr val="bg1"/>
                </a:solidFill>
              </a:rPr>
              <a:t> of </a:t>
            </a:r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targeted poverty reduction </a:t>
            </a:r>
            <a:r>
              <a:rPr lang="en-IN" sz="2000" dirty="0">
                <a:solidFill>
                  <a:schemeClr val="bg1"/>
                </a:solidFill>
              </a:rPr>
              <a:t>and </a:t>
            </a:r>
            <a:r>
              <a: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broad-based social programs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957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32115"/>
            <a:ext cx="11751034" cy="4516126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dirty="0">
                <a:solidFill>
                  <a:srgbClr val="FFFF00"/>
                </a:solidFill>
              </a:rPr>
              <a:t>Poverty</a:t>
            </a:r>
            <a:r>
              <a:rPr lang="en-IN" sz="1800" dirty="0">
                <a:solidFill>
                  <a:schemeClr val="bg1"/>
                </a:solidFill>
              </a:rPr>
              <a:t> [difficult to define] =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Extremely low levels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FFC000"/>
                </a:solidFill>
              </a:rPr>
              <a:t>income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dirty="0">
                <a:solidFill>
                  <a:srgbClr val="FFFF00"/>
                </a:solidFill>
              </a:rPr>
              <a:t>Absolute Poverty </a:t>
            </a:r>
            <a:r>
              <a:rPr lang="en-IN" sz="1800" dirty="0">
                <a:solidFill>
                  <a:schemeClr val="bg1"/>
                </a:solidFill>
              </a:rPr>
              <a:t>=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below the minimum </a:t>
            </a:r>
            <a:r>
              <a:rPr lang="en-IN" sz="1800" b="1" i="1" dirty="0">
                <a:solidFill>
                  <a:srgbClr val="FF8B2A"/>
                </a:solidFill>
              </a:rPr>
              <a:t>level of income </a:t>
            </a:r>
            <a:r>
              <a:rPr lang="en-IN" sz="1800" b="1" i="1" dirty="0">
                <a:solidFill>
                  <a:schemeClr val="bg1"/>
                </a:solidFill>
              </a:rPr>
              <a:t>required for </a:t>
            </a:r>
            <a:r>
              <a:rPr lang="en-IN" sz="1800" b="1" i="1" dirty="0">
                <a:solidFill>
                  <a:srgbClr val="FFFF00"/>
                </a:solidFill>
              </a:rPr>
              <a:t>physical survival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357188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chemeClr val="bg1"/>
                </a:solidFill>
              </a:rPr>
              <a:t>= Defined in 2015 by the World Bank as US$ 1.90 per day per person measured in 2011 dollars at international </a:t>
            </a:r>
            <a:r>
              <a:rPr lang="en-IN" sz="1800" b="1" i="1" dirty="0">
                <a:solidFill>
                  <a:srgbClr val="FFC000"/>
                </a:solidFill>
              </a:rPr>
              <a:t>purchasing power parity </a:t>
            </a:r>
            <a:r>
              <a:rPr lang="en-IN" sz="1800" dirty="0">
                <a:solidFill>
                  <a:schemeClr val="bg1"/>
                </a:solidFill>
              </a:rPr>
              <a:t>(i.e., adjusted for the buying power of a US dollar in the local market).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1" dirty="0">
                <a:solidFill>
                  <a:srgbClr val="FFFF00"/>
                </a:solidFill>
              </a:rPr>
              <a:t>Moderate Poverty </a:t>
            </a:r>
            <a:r>
              <a:rPr lang="en-IN" sz="1800" dirty="0">
                <a:solidFill>
                  <a:schemeClr val="bg1"/>
                </a:solidFill>
              </a:rPr>
              <a:t>= a level at which </a:t>
            </a:r>
            <a:r>
              <a:rPr lang="en-IN" sz="1800" dirty="0">
                <a:solidFill>
                  <a:srgbClr val="FFBD54"/>
                </a:solidFill>
              </a:rPr>
              <a:t>basic human needs </a:t>
            </a:r>
            <a:r>
              <a:rPr lang="en-IN" sz="1800" dirty="0">
                <a:solidFill>
                  <a:schemeClr val="bg1"/>
                </a:solidFill>
              </a:rPr>
              <a:t>are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barely met </a:t>
            </a:r>
          </a:p>
          <a:p>
            <a:pPr marL="1073150" indent="-215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but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survival</a:t>
            </a:r>
            <a:r>
              <a:rPr lang="en-IN" sz="1800" dirty="0">
                <a:solidFill>
                  <a:schemeClr val="bg1"/>
                </a:solidFill>
              </a:rPr>
              <a:t> is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not actually threatened</a:t>
            </a:r>
            <a:r>
              <a:rPr lang="en-IN" sz="1800" dirty="0">
                <a:solidFill>
                  <a:schemeClr val="bg1"/>
                </a:solidFill>
              </a:rPr>
              <a:t>. [Current Measure = Income of US$3.20 per day] </a:t>
            </a:r>
          </a:p>
          <a:p>
            <a:pPr marL="625475" indent="-2143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World Bank reported that </a:t>
            </a:r>
            <a:r>
              <a:rPr lang="en-IN" sz="1800" dirty="0">
                <a:solidFill>
                  <a:srgbClr val="FFBD54"/>
                </a:solidFill>
              </a:rPr>
              <a:t>736 million people </a:t>
            </a:r>
            <a:r>
              <a:rPr lang="en-IN" sz="1800" dirty="0">
                <a:solidFill>
                  <a:schemeClr val="bg1"/>
                </a:solidFill>
              </a:rPr>
              <a:t>were </a:t>
            </a:r>
            <a:r>
              <a:rPr lang="en-IN" sz="1800" dirty="0">
                <a:solidFill>
                  <a:srgbClr val="FFFF00"/>
                </a:solidFill>
              </a:rPr>
              <a:t>below the absolute poverty line </a:t>
            </a:r>
            <a:r>
              <a:rPr lang="en-IN" sz="1800" dirty="0">
                <a:solidFill>
                  <a:schemeClr val="bg1"/>
                </a:solidFill>
              </a:rPr>
              <a:t>in 2015  </a:t>
            </a:r>
          </a:p>
          <a:p>
            <a:pPr marL="1036638" indent="-214313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bg1"/>
                </a:solidFill>
              </a:rPr>
              <a:t>approximately </a:t>
            </a:r>
            <a:r>
              <a:rPr lang="en-IN" sz="1800" dirty="0">
                <a:solidFill>
                  <a:srgbClr val="FFFF00"/>
                </a:solidFill>
              </a:rPr>
              <a:t>10% of world’s population</a:t>
            </a:r>
            <a:r>
              <a:rPr lang="en-IN" sz="1800" dirty="0">
                <a:solidFill>
                  <a:schemeClr val="bg1"/>
                </a:solidFill>
              </a:rPr>
              <a:t>, but much less than 1.85 billion people (36%) in 1990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03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82BC068-0554-E94A-B573-B7C22CA87B66}" vid="{3C15B36C-858B-C54D-84FE-50B47BC86F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3653</TotalTime>
  <Words>2934</Words>
  <Application>Microsoft Macintosh PowerPoint</Application>
  <PresentationFormat>Widescreen</PresentationFormat>
  <Paragraphs>242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TimesNRMT</vt:lpstr>
      <vt:lpstr>Trebuchet MS</vt:lpstr>
      <vt:lpstr>Office Theme</vt:lpstr>
      <vt:lpstr>Prof. Subodh Wagle, IIT Bombay</vt:lpstr>
      <vt:lpstr>Some Key Development-related Concepts</vt:lpstr>
      <vt:lpstr>Understanding Development: Different Basic Explanations</vt:lpstr>
      <vt:lpstr>Development = Economic Growth</vt:lpstr>
      <vt:lpstr>Distribution of Income = Income Inequality . . . 1</vt:lpstr>
      <vt:lpstr>Distribution of Income = Income Inequality . . . 2</vt:lpstr>
      <vt:lpstr>Distribution of Income = Income Inequality . . . 3</vt:lpstr>
      <vt:lpstr>Distribution of Income = Income Inequality . . . 4</vt:lpstr>
      <vt:lpstr>Poverty</vt:lpstr>
      <vt:lpstr>Multi-dimensional Poverty</vt:lpstr>
      <vt:lpstr>Modernity/ Modernization . . . 1</vt:lpstr>
      <vt:lpstr>Modernity/ Modernization . . . 2</vt:lpstr>
      <vt:lpstr>Modernity/ Modernization . . . 3</vt:lpstr>
      <vt:lpstr>Actors in Development</vt:lpstr>
      <vt:lpstr>Labeling of Countries</vt:lpstr>
      <vt:lpstr>Labeling of Countries . . . 1</vt:lpstr>
      <vt:lpstr>Labeling of Countries . . . 2</vt:lpstr>
      <vt:lpstr>PowerPoint Presentation</vt:lpstr>
      <vt:lpstr>Labeling of Countries . . . 4</vt:lpstr>
      <vt:lpstr>Labeling of Countries . . . 5</vt:lpstr>
      <vt:lpstr>Labeling of Countries . . . 6</vt:lpstr>
      <vt:lpstr>Labeling of Countries . . . 7</vt:lpstr>
      <vt:lpstr>Labeling of Countries . . . 8</vt:lpstr>
      <vt:lpstr>Labeling of Countries . . . 8: World Bank GNI/Capita Categories</vt:lpstr>
      <vt:lpstr>Population and Development</vt:lpstr>
      <vt:lpstr>High and Low Death Rate and Population Growth</vt:lpstr>
      <vt:lpstr>High and Low Birth Rate and Population Growth</vt:lpstr>
      <vt:lpstr>Population and Development: Demographic Transition . .1</vt:lpstr>
      <vt:lpstr>Population and Development: Demographic Transition . .2</vt:lpstr>
      <vt:lpstr>Development Consequences of Large &amp; Expanding Populations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Subodh Wagle, IIT Bombay</dc:title>
  <dc:creator>Microsoft Office User</dc:creator>
  <cp:lastModifiedBy>Subodh Wagle</cp:lastModifiedBy>
  <cp:revision>73</cp:revision>
  <dcterms:created xsi:type="dcterms:W3CDTF">2022-06-21T14:02:09Z</dcterms:created>
  <dcterms:modified xsi:type="dcterms:W3CDTF">2024-09-13T09:45:56Z</dcterms:modified>
</cp:coreProperties>
</file>