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Lato Bold" charset="1" panose="020F0502020204030203"/>
      <p:regular r:id="rId32"/>
    </p:embeddedFont>
    <p:embeddedFont>
      <p:font typeface="League Spartan" charset="1" panose="00000800000000000000"/>
      <p:regular r:id="rId33"/>
    </p:embeddedFont>
    <p:embeddedFont>
      <p:font typeface="Poppins Bold" charset="1" panose="00000800000000000000"/>
      <p:regular r:id="rId34"/>
    </p:embeddedFont>
    <p:embeddedFont>
      <p:font typeface="Poppins" charset="1" panose="00000500000000000000"/>
      <p:regular r:id="rId35"/>
    </p:embeddedFont>
    <p:embeddedFont>
      <p:font typeface="Source Sans Pro Bold" charset="1" panose="020B0703030403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57150"/>
              <a:ext cx="812800" cy="276648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48322" y="2911769"/>
            <a:ext cx="7218503" cy="1375921"/>
          </a:xfrm>
          <a:prstGeom prst="rect">
            <a:avLst/>
          </a:prstGeom>
        </p:spPr>
        <p:txBody>
          <a:bodyPr anchor="t" rtlCol="false" tIns="0" lIns="0" bIns="0" rIns="0">
            <a:spAutoFit/>
          </a:bodyPr>
          <a:lstStyle/>
          <a:p>
            <a:pPr algn="l">
              <a:lnSpc>
                <a:spcPts val="11265"/>
              </a:lnSpc>
              <a:spcBef>
                <a:spcPct val="0"/>
              </a:spcBef>
            </a:pPr>
            <a:r>
              <a:rPr lang="en-US" b="true" sz="8046">
                <a:solidFill>
                  <a:srgbClr val="000000"/>
                </a:solidFill>
                <a:latin typeface="Lato Bold"/>
                <a:ea typeface="Lato Bold"/>
                <a:cs typeface="Lato Bold"/>
                <a:sym typeface="Lato Bold"/>
              </a:rPr>
              <a:t>GROUP</a:t>
            </a:r>
          </a:p>
        </p:txBody>
      </p:sp>
      <p:sp>
        <p:nvSpPr>
          <p:cNvPr name="TextBox 7" id="7"/>
          <p:cNvSpPr txBox="true"/>
          <p:nvPr/>
        </p:nvSpPr>
        <p:spPr>
          <a:xfrm rot="0">
            <a:off x="3648322" y="4106715"/>
            <a:ext cx="10991397" cy="1627688"/>
          </a:xfrm>
          <a:prstGeom prst="rect">
            <a:avLst/>
          </a:prstGeom>
        </p:spPr>
        <p:txBody>
          <a:bodyPr anchor="t" rtlCol="false" tIns="0" lIns="0" bIns="0" rIns="0">
            <a:spAutoFit/>
          </a:bodyPr>
          <a:lstStyle/>
          <a:p>
            <a:pPr algn="l">
              <a:lnSpc>
                <a:spcPts val="13343"/>
              </a:lnSpc>
              <a:spcBef>
                <a:spcPct val="0"/>
              </a:spcBef>
            </a:pPr>
            <a:r>
              <a:rPr lang="en-US" sz="9530">
                <a:solidFill>
                  <a:srgbClr val="593C8F"/>
                </a:solidFill>
                <a:latin typeface="League Spartan"/>
                <a:ea typeface="League Spartan"/>
                <a:cs typeface="League Spartan"/>
                <a:sym typeface="League Spartan"/>
              </a:rPr>
              <a:t>PRESENTATION</a:t>
            </a:r>
          </a:p>
        </p:txBody>
      </p:sp>
      <p:sp>
        <p:nvSpPr>
          <p:cNvPr name="AutoShape 8" id="8"/>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648322" y="5648468"/>
            <a:ext cx="6583633" cy="4249244"/>
          </a:xfrm>
          <a:prstGeom prst="rect">
            <a:avLst/>
          </a:prstGeom>
        </p:spPr>
        <p:txBody>
          <a:bodyPr anchor="t" rtlCol="false" tIns="0" lIns="0" bIns="0" rIns="0">
            <a:spAutoFit/>
          </a:bodyPr>
          <a:lstStyle/>
          <a:p>
            <a:pPr algn="l">
              <a:lnSpc>
                <a:spcPts val="4900"/>
              </a:lnSpc>
            </a:pPr>
            <a:r>
              <a:rPr lang="en-US" sz="3500" b="true">
                <a:solidFill>
                  <a:srgbClr val="000000"/>
                </a:solidFill>
                <a:latin typeface="Poppins Bold"/>
                <a:ea typeface="Poppins Bold"/>
                <a:cs typeface="Poppins Bold"/>
                <a:sym typeface="Poppins Bold"/>
              </a:rPr>
              <a:t>Syndicate 3</a:t>
            </a:r>
          </a:p>
          <a:p>
            <a:pPr algn="l">
              <a:lnSpc>
                <a:spcPts val="1399"/>
              </a:lnSpc>
            </a:pPr>
          </a:p>
          <a:p>
            <a:pPr algn="l">
              <a:lnSpc>
                <a:spcPts val="3379"/>
              </a:lnSpc>
            </a:pPr>
            <a:r>
              <a:rPr lang="en-US" sz="2413">
                <a:solidFill>
                  <a:srgbClr val="000000"/>
                </a:solidFill>
                <a:latin typeface="Poppins"/>
                <a:ea typeface="Poppins"/>
                <a:cs typeface="Poppins"/>
                <a:sym typeface="Poppins"/>
              </a:rPr>
              <a:t>Members:</a:t>
            </a:r>
          </a:p>
          <a:p>
            <a:pPr algn="l" marL="521157" indent="-260579" lvl="1">
              <a:lnSpc>
                <a:spcPts val="3379"/>
              </a:lnSpc>
              <a:buFont typeface="Arial"/>
              <a:buChar char="•"/>
            </a:pPr>
            <a:r>
              <a:rPr lang="en-US" sz="2413">
                <a:solidFill>
                  <a:srgbClr val="000000"/>
                </a:solidFill>
                <a:latin typeface="Poppins"/>
                <a:ea typeface="Poppins"/>
                <a:cs typeface="Poppins"/>
                <a:sym typeface="Poppins"/>
              </a:rPr>
              <a:t>Nivesh Maheshwari (210100102)</a:t>
            </a:r>
          </a:p>
          <a:p>
            <a:pPr algn="l" marL="521157" indent="-260579" lvl="1">
              <a:lnSpc>
                <a:spcPts val="3379"/>
              </a:lnSpc>
              <a:buFont typeface="Arial"/>
              <a:buChar char="•"/>
            </a:pPr>
            <a:r>
              <a:rPr lang="en-US" sz="2413">
                <a:solidFill>
                  <a:srgbClr val="000000"/>
                </a:solidFill>
                <a:latin typeface="Poppins"/>
                <a:ea typeface="Poppins"/>
                <a:cs typeface="Poppins"/>
                <a:sym typeface="Poppins"/>
              </a:rPr>
              <a:t>Tanishk Saxena (21D180041)</a:t>
            </a:r>
          </a:p>
          <a:p>
            <a:pPr algn="l" marL="521157" indent="-260579" lvl="1">
              <a:lnSpc>
                <a:spcPts val="3379"/>
              </a:lnSpc>
              <a:buFont typeface="Arial"/>
              <a:buChar char="•"/>
            </a:pPr>
            <a:r>
              <a:rPr lang="en-US" sz="2413">
                <a:solidFill>
                  <a:srgbClr val="000000"/>
                </a:solidFill>
                <a:latin typeface="Poppins"/>
                <a:ea typeface="Poppins"/>
                <a:cs typeface="Poppins"/>
                <a:sym typeface="Poppins"/>
              </a:rPr>
              <a:t>Kavan Vavadiya (210100166)</a:t>
            </a:r>
          </a:p>
          <a:p>
            <a:pPr algn="l" marL="521157" indent="-260579" lvl="1">
              <a:lnSpc>
                <a:spcPts val="3379"/>
              </a:lnSpc>
              <a:buFont typeface="Arial"/>
              <a:buChar char="•"/>
            </a:pPr>
            <a:r>
              <a:rPr lang="en-US" sz="2413">
                <a:solidFill>
                  <a:srgbClr val="000000"/>
                </a:solidFill>
                <a:latin typeface="Poppins"/>
                <a:ea typeface="Poppins"/>
                <a:cs typeface="Poppins"/>
                <a:sym typeface="Poppins"/>
              </a:rPr>
              <a:t>Rohan Choudhary (210040125)</a:t>
            </a:r>
          </a:p>
          <a:p>
            <a:pPr algn="l" marL="521157" indent="-260579" lvl="1">
              <a:lnSpc>
                <a:spcPts val="3379"/>
              </a:lnSpc>
              <a:buFont typeface="Arial"/>
              <a:buChar char="•"/>
            </a:pPr>
            <a:r>
              <a:rPr lang="en-US" sz="2413">
                <a:solidFill>
                  <a:srgbClr val="000000"/>
                </a:solidFill>
                <a:latin typeface="Poppins"/>
                <a:ea typeface="Poppins"/>
                <a:cs typeface="Poppins"/>
                <a:sym typeface="Poppins"/>
              </a:rPr>
              <a:t>Dhairya Meena (210100053)</a:t>
            </a:r>
          </a:p>
          <a:p>
            <a:pPr algn="l" marL="521157" indent="-260579" lvl="1">
              <a:lnSpc>
                <a:spcPts val="3379"/>
              </a:lnSpc>
              <a:buFont typeface="Arial"/>
              <a:buChar char="•"/>
            </a:pPr>
            <a:r>
              <a:rPr lang="en-US" sz="2413">
                <a:solidFill>
                  <a:srgbClr val="000000"/>
                </a:solidFill>
                <a:latin typeface="Poppins"/>
                <a:ea typeface="Poppins"/>
                <a:cs typeface="Poppins"/>
                <a:sym typeface="Poppins"/>
              </a:rPr>
              <a:t>Rohit Meena (210100128)</a:t>
            </a:r>
          </a:p>
          <a:p>
            <a:pPr algn="l" marL="521157" indent="-260579" lvl="1">
              <a:lnSpc>
                <a:spcPts val="3379"/>
              </a:lnSpc>
              <a:buFont typeface="Arial"/>
              <a:buChar char="•"/>
            </a:pPr>
            <a:r>
              <a:rPr lang="en-US" sz="2413">
                <a:solidFill>
                  <a:srgbClr val="000000"/>
                </a:solidFill>
                <a:latin typeface="Poppins"/>
                <a:ea typeface="Poppins"/>
                <a:cs typeface="Poppins"/>
                <a:sym typeface="Poppins"/>
              </a:rPr>
              <a:t>Himanshu Devatwal (210050065)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METHODOLOGY</a:t>
            </a:r>
          </a:p>
        </p:txBody>
      </p:sp>
      <p:sp>
        <p:nvSpPr>
          <p:cNvPr name="TextBox 7" id="7"/>
          <p:cNvSpPr txBox="true"/>
          <p:nvPr/>
        </p:nvSpPr>
        <p:spPr>
          <a:xfrm rot="0">
            <a:off x="341015" y="1696558"/>
            <a:ext cx="17946985" cy="7620000"/>
          </a:xfrm>
          <a:prstGeom prst="rect">
            <a:avLst/>
          </a:prstGeom>
        </p:spPr>
        <p:txBody>
          <a:bodyPr anchor="t" rtlCol="false" tIns="0" lIns="0" bIns="0" rIns="0">
            <a:spAutoFit/>
          </a:bodyPr>
          <a:lstStyle/>
          <a:p>
            <a:pPr algn="l">
              <a:lnSpc>
                <a:spcPts val="6125"/>
              </a:lnSpc>
            </a:pPr>
            <a:r>
              <a:rPr lang="en-US" sz="3500" b="true">
                <a:solidFill>
                  <a:srgbClr val="593C8F"/>
                </a:solidFill>
                <a:latin typeface="Poppins Bold"/>
                <a:ea typeface="Poppins Bold"/>
                <a:cs typeface="Poppins Bold"/>
                <a:sym typeface="Poppins Bold"/>
              </a:rPr>
              <a:t>Study Setting</a:t>
            </a:r>
          </a:p>
          <a:p>
            <a:pPr algn="l">
              <a:lnSpc>
                <a:spcPts val="4374"/>
              </a:lnSpc>
            </a:pPr>
            <a:r>
              <a:rPr lang="en-US" sz="2499">
                <a:solidFill>
                  <a:srgbClr val="000000"/>
                </a:solidFill>
                <a:latin typeface="Poppins"/>
                <a:ea typeface="Poppins"/>
                <a:cs typeface="Poppins"/>
                <a:sym typeface="Poppins"/>
              </a:rPr>
              <a:t>This study examines the impact of coffee consumption on anxiety levels among engineering college students. The study aims to explore potential correlations between caffeine intake and anxiety, providing insights into how coffee consumption affects students' mental well-being in a demanding academic environment</a:t>
            </a:r>
          </a:p>
          <a:p>
            <a:pPr algn="l">
              <a:lnSpc>
                <a:spcPts val="1749"/>
              </a:lnSpc>
            </a:pPr>
          </a:p>
          <a:p>
            <a:pPr algn="l">
              <a:lnSpc>
                <a:spcPts val="6125"/>
              </a:lnSpc>
            </a:pPr>
            <a:r>
              <a:rPr lang="en-US" sz="3500" b="true">
                <a:solidFill>
                  <a:srgbClr val="593C8F"/>
                </a:solidFill>
                <a:latin typeface="Poppins Bold"/>
                <a:ea typeface="Poppins Bold"/>
                <a:cs typeface="Poppins Bold"/>
                <a:sym typeface="Poppins Bold"/>
              </a:rPr>
              <a:t>Time Period</a:t>
            </a:r>
          </a:p>
          <a:p>
            <a:pPr algn="l">
              <a:lnSpc>
                <a:spcPts val="4374"/>
              </a:lnSpc>
            </a:pPr>
            <a:r>
              <a:rPr lang="en-US" sz="2499">
                <a:solidFill>
                  <a:srgbClr val="000000"/>
                </a:solidFill>
                <a:latin typeface="Poppins"/>
                <a:ea typeface="Poppins"/>
                <a:cs typeface="Poppins"/>
                <a:sym typeface="Poppins"/>
              </a:rPr>
              <a:t>We looked at consumption patterns that have been prevalent over the course of the last couple of years </a:t>
            </a:r>
          </a:p>
          <a:p>
            <a:pPr algn="l">
              <a:lnSpc>
                <a:spcPts val="1749"/>
              </a:lnSpc>
            </a:pPr>
          </a:p>
          <a:p>
            <a:pPr algn="l">
              <a:lnSpc>
                <a:spcPts val="6125"/>
              </a:lnSpc>
            </a:pPr>
            <a:r>
              <a:rPr lang="en-US" sz="3500" b="true">
                <a:solidFill>
                  <a:srgbClr val="593C8F"/>
                </a:solidFill>
                <a:latin typeface="Poppins Bold"/>
                <a:ea typeface="Poppins Bold"/>
                <a:cs typeface="Poppins Bold"/>
                <a:sym typeface="Poppins Bold"/>
              </a:rPr>
              <a:t>Type of Design</a:t>
            </a:r>
          </a:p>
          <a:p>
            <a:pPr algn="l">
              <a:lnSpc>
                <a:spcPts val="4374"/>
              </a:lnSpc>
            </a:pPr>
            <a:r>
              <a:rPr lang="en-US" sz="2499">
                <a:solidFill>
                  <a:srgbClr val="000000"/>
                </a:solidFill>
                <a:latin typeface="Poppins"/>
                <a:ea typeface="Poppins"/>
                <a:cs typeface="Poppins"/>
                <a:sym typeface="Poppins"/>
              </a:rPr>
              <a:t>Observational analytical study specifically a cross-sectional study</a:t>
            </a:r>
          </a:p>
          <a:p>
            <a:pPr algn="l">
              <a:lnSpc>
                <a:spcPts val="1749"/>
              </a:lnSpc>
            </a:pPr>
          </a:p>
          <a:p>
            <a:pPr algn="l">
              <a:lnSpc>
                <a:spcPts val="6125"/>
              </a:lnSpc>
            </a:pPr>
            <a:r>
              <a:rPr lang="en-US" sz="3500" b="true">
                <a:solidFill>
                  <a:srgbClr val="593C8F"/>
                </a:solidFill>
                <a:latin typeface="Poppins Bold"/>
                <a:ea typeface="Poppins Bold"/>
                <a:cs typeface="Poppins Bold"/>
                <a:sym typeface="Poppins Bold"/>
              </a:rPr>
              <a:t>Sample Size </a:t>
            </a:r>
          </a:p>
          <a:p>
            <a:pPr algn="l">
              <a:lnSpc>
                <a:spcPts val="4374"/>
              </a:lnSpc>
            </a:pPr>
            <a:r>
              <a:rPr lang="en-US" sz="2499">
                <a:solidFill>
                  <a:srgbClr val="000000"/>
                </a:solidFill>
                <a:latin typeface="Poppins"/>
                <a:ea typeface="Poppins"/>
                <a:cs typeface="Poppins"/>
                <a:sym typeface="Poppins"/>
              </a:rPr>
              <a:t>This research was carried out in engineering colleges among a sample of 86 students out of which 61 were males and 25 were females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614947" y="2181542"/>
            <a:ext cx="8137699" cy="5923917"/>
          </a:xfrm>
          <a:custGeom>
            <a:avLst/>
            <a:gdLst/>
            <a:ahLst/>
            <a:cxnLst/>
            <a:rect r="r" b="b" t="t" l="l"/>
            <a:pathLst>
              <a:path h="5923917" w="8137699">
                <a:moveTo>
                  <a:pt x="0" y="0"/>
                </a:moveTo>
                <a:lnTo>
                  <a:pt x="8137699" y="0"/>
                </a:lnTo>
                <a:lnTo>
                  <a:pt x="8137699" y="5923916"/>
                </a:lnTo>
                <a:lnTo>
                  <a:pt x="0" y="5923916"/>
                </a:lnTo>
                <a:lnTo>
                  <a:pt x="0" y="0"/>
                </a:lnTo>
                <a:close/>
              </a:path>
            </a:pathLst>
          </a:custGeom>
          <a:blipFill>
            <a:blip r:embed="rId3"/>
            <a:stretch>
              <a:fillRect l="0" t="0" r="0" b="0"/>
            </a:stretch>
          </a:blipFill>
        </p:spPr>
      </p:sp>
      <p:sp>
        <p:nvSpPr>
          <p:cNvPr name="Freeform 7" id="7"/>
          <p:cNvSpPr/>
          <p:nvPr/>
        </p:nvSpPr>
        <p:spPr>
          <a:xfrm flipH="false" flipV="false" rot="0">
            <a:off x="9585352" y="2147449"/>
            <a:ext cx="8024255" cy="5958009"/>
          </a:xfrm>
          <a:custGeom>
            <a:avLst/>
            <a:gdLst/>
            <a:ahLst/>
            <a:cxnLst/>
            <a:rect r="r" b="b" t="t" l="l"/>
            <a:pathLst>
              <a:path h="5958009" w="8024255">
                <a:moveTo>
                  <a:pt x="0" y="0"/>
                </a:moveTo>
                <a:lnTo>
                  <a:pt x="8024255" y="0"/>
                </a:lnTo>
                <a:lnTo>
                  <a:pt x="8024255" y="5958009"/>
                </a:lnTo>
                <a:lnTo>
                  <a:pt x="0" y="5958009"/>
                </a:lnTo>
                <a:lnTo>
                  <a:pt x="0" y="0"/>
                </a:lnTo>
                <a:close/>
              </a:path>
            </a:pathLst>
          </a:custGeom>
          <a:blipFill>
            <a:blip r:embed="rId4"/>
            <a:stretch>
              <a:fillRect l="0" t="0" r="0" b="0"/>
            </a:stretch>
          </a:blipFill>
        </p:spPr>
      </p:sp>
      <p:sp>
        <p:nvSpPr>
          <p:cNvPr name="TextBox 8" id="8"/>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582052" y="4049774"/>
            <a:ext cx="8301082" cy="4918391"/>
          </a:xfrm>
          <a:custGeom>
            <a:avLst/>
            <a:gdLst/>
            <a:ahLst/>
            <a:cxnLst/>
            <a:rect r="r" b="b" t="t" l="l"/>
            <a:pathLst>
              <a:path h="4918391" w="8301082">
                <a:moveTo>
                  <a:pt x="0" y="0"/>
                </a:moveTo>
                <a:lnTo>
                  <a:pt x="8301082" y="0"/>
                </a:lnTo>
                <a:lnTo>
                  <a:pt x="8301082" y="4918391"/>
                </a:lnTo>
                <a:lnTo>
                  <a:pt x="0" y="4918391"/>
                </a:lnTo>
                <a:lnTo>
                  <a:pt x="0" y="0"/>
                </a:lnTo>
                <a:close/>
              </a:path>
            </a:pathLst>
          </a:custGeom>
          <a:blipFill>
            <a:blip r:embed="rId3"/>
            <a:stretch>
              <a:fillRect l="0" t="0" r="0" b="0"/>
            </a:stretch>
          </a:blipFill>
        </p:spPr>
      </p:sp>
      <p:sp>
        <p:nvSpPr>
          <p:cNvPr name="Freeform 7" id="7"/>
          <p:cNvSpPr/>
          <p:nvPr/>
        </p:nvSpPr>
        <p:spPr>
          <a:xfrm flipH="false" flipV="false" rot="0">
            <a:off x="9465774" y="4049774"/>
            <a:ext cx="8822226" cy="4918391"/>
          </a:xfrm>
          <a:custGeom>
            <a:avLst/>
            <a:gdLst/>
            <a:ahLst/>
            <a:cxnLst/>
            <a:rect r="r" b="b" t="t" l="l"/>
            <a:pathLst>
              <a:path h="4918391" w="8822226">
                <a:moveTo>
                  <a:pt x="0" y="0"/>
                </a:moveTo>
                <a:lnTo>
                  <a:pt x="8822226" y="0"/>
                </a:lnTo>
                <a:lnTo>
                  <a:pt x="8822226" y="4918391"/>
                </a:lnTo>
                <a:lnTo>
                  <a:pt x="0" y="4918391"/>
                </a:lnTo>
                <a:lnTo>
                  <a:pt x="0" y="0"/>
                </a:lnTo>
                <a:close/>
              </a:path>
            </a:pathLst>
          </a:custGeom>
          <a:blipFill>
            <a:blip r:embed="rId4"/>
            <a:stretch>
              <a:fillRect l="0" t="0" r="0" b="0"/>
            </a:stretch>
          </a:blipFill>
        </p:spPr>
      </p:sp>
      <p:sp>
        <p:nvSpPr>
          <p:cNvPr name="TextBox 8" id="8"/>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
        <p:nvSpPr>
          <p:cNvPr name="TextBox 9" id="9"/>
          <p:cNvSpPr txBox="true"/>
          <p:nvPr/>
        </p:nvSpPr>
        <p:spPr>
          <a:xfrm rot="0">
            <a:off x="341015" y="1734658"/>
            <a:ext cx="17946985" cy="1971674"/>
          </a:xfrm>
          <a:prstGeom prst="rect">
            <a:avLst/>
          </a:prstGeom>
        </p:spPr>
        <p:txBody>
          <a:bodyPr anchor="t" rtlCol="false" tIns="0" lIns="0" bIns="0" rIns="0">
            <a:spAutoFit/>
          </a:bodyPr>
          <a:lstStyle/>
          <a:p>
            <a:pPr algn="l">
              <a:lnSpc>
                <a:spcPts val="5250"/>
              </a:lnSpc>
            </a:pPr>
            <a:r>
              <a:rPr lang="en-US" b="true" sz="3000">
                <a:solidFill>
                  <a:srgbClr val="000000"/>
                </a:solidFill>
                <a:latin typeface="Poppins Bold"/>
                <a:ea typeface="Poppins Bold"/>
                <a:cs typeface="Poppins Bold"/>
                <a:sym typeface="Poppins Bold"/>
              </a:rPr>
              <a:t>1)Age-Confounder: </a:t>
            </a:r>
            <a:r>
              <a:rPr lang="en-US" sz="3000">
                <a:solidFill>
                  <a:srgbClr val="000000"/>
                </a:solidFill>
                <a:latin typeface="Poppins"/>
                <a:ea typeface="Poppins"/>
                <a:cs typeface="Poppins"/>
                <a:sym typeface="Poppins"/>
              </a:rPr>
              <a:t>Age can affect both coffee consumption habits and anxiety levels. For example, younger individuals may metabolize caffeine differently and may experience stress or anxiety due to academic or career pressures, making it a confounder.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5083220" y="3895209"/>
            <a:ext cx="8121561" cy="5938891"/>
          </a:xfrm>
          <a:custGeom>
            <a:avLst/>
            <a:gdLst/>
            <a:ahLst/>
            <a:cxnLst/>
            <a:rect r="r" b="b" t="t" l="l"/>
            <a:pathLst>
              <a:path h="5938891" w="8121561">
                <a:moveTo>
                  <a:pt x="0" y="0"/>
                </a:moveTo>
                <a:lnTo>
                  <a:pt x="8121560" y="0"/>
                </a:lnTo>
                <a:lnTo>
                  <a:pt x="8121560" y="5938891"/>
                </a:lnTo>
                <a:lnTo>
                  <a:pt x="0" y="5938891"/>
                </a:lnTo>
                <a:lnTo>
                  <a:pt x="0" y="0"/>
                </a:lnTo>
                <a:close/>
              </a:path>
            </a:pathLst>
          </a:custGeom>
          <a:blipFill>
            <a:blip r:embed="rId3"/>
            <a:stretch>
              <a:fillRect l="0" t="0" r="0" b="0"/>
            </a:stretch>
          </a:blipFill>
        </p:spPr>
      </p:sp>
      <p:sp>
        <p:nvSpPr>
          <p:cNvPr name="TextBox 7" id="7"/>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
        <p:nvSpPr>
          <p:cNvPr name="TextBox 8" id="8"/>
          <p:cNvSpPr txBox="true"/>
          <p:nvPr/>
        </p:nvSpPr>
        <p:spPr>
          <a:xfrm rot="0">
            <a:off x="641126" y="1763233"/>
            <a:ext cx="16618174" cy="1635125"/>
          </a:xfrm>
          <a:prstGeom prst="rect">
            <a:avLst/>
          </a:prstGeom>
        </p:spPr>
        <p:txBody>
          <a:bodyPr anchor="t" rtlCol="false" tIns="0" lIns="0" bIns="0" rIns="0">
            <a:spAutoFit/>
          </a:bodyPr>
          <a:lstStyle/>
          <a:p>
            <a:pPr algn="l">
              <a:lnSpc>
                <a:spcPts val="4374"/>
              </a:lnSpc>
            </a:pPr>
            <a:r>
              <a:rPr lang="en-US" b="true" sz="2499">
                <a:solidFill>
                  <a:srgbClr val="000000"/>
                </a:solidFill>
                <a:latin typeface="Poppins Bold"/>
                <a:ea typeface="Poppins Bold"/>
                <a:cs typeface="Poppins Bold"/>
                <a:sym typeface="Poppins Bold"/>
              </a:rPr>
              <a:t>2)Gender-Confounder: </a:t>
            </a:r>
            <a:r>
              <a:rPr lang="en-US" sz="2499">
                <a:solidFill>
                  <a:srgbClr val="000000"/>
                </a:solidFill>
                <a:latin typeface="Poppins"/>
                <a:ea typeface="Poppins"/>
                <a:cs typeface="Poppins"/>
                <a:sym typeface="Poppins"/>
              </a:rPr>
              <a:t>There may be gender differences in how individuals metabolize caffeine and experience anxiety. Gender could influence both coffee consumption patterns and the likelihood of feeling anxiety, making it a potential confounder.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957942" y="4198368"/>
            <a:ext cx="8089896" cy="4752814"/>
          </a:xfrm>
          <a:custGeom>
            <a:avLst/>
            <a:gdLst/>
            <a:ahLst/>
            <a:cxnLst/>
            <a:rect r="r" b="b" t="t" l="l"/>
            <a:pathLst>
              <a:path h="4752814" w="8089896">
                <a:moveTo>
                  <a:pt x="0" y="0"/>
                </a:moveTo>
                <a:lnTo>
                  <a:pt x="8089895" y="0"/>
                </a:lnTo>
                <a:lnTo>
                  <a:pt x="8089895" y="4752814"/>
                </a:lnTo>
                <a:lnTo>
                  <a:pt x="0" y="4752814"/>
                </a:lnTo>
                <a:lnTo>
                  <a:pt x="0" y="0"/>
                </a:lnTo>
                <a:close/>
              </a:path>
            </a:pathLst>
          </a:custGeom>
          <a:blipFill>
            <a:blip r:embed="rId3"/>
            <a:stretch>
              <a:fillRect l="0" t="0" r="0" b="0"/>
            </a:stretch>
          </a:blipFill>
        </p:spPr>
      </p:sp>
      <p:sp>
        <p:nvSpPr>
          <p:cNvPr name="Freeform 7" id="7"/>
          <p:cNvSpPr/>
          <p:nvPr/>
        </p:nvSpPr>
        <p:spPr>
          <a:xfrm flipH="false" flipV="false" rot="0">
            <a:off x="1341515" y="4198368"/>
            <a:ext cx="6533077" cy="4752814"/>
          </a:xfrm>
          <a:custGeom>
            <a:avLst/>
            <a:gdLst/>
            <a:ahLst/>
            <a:cxnLst/>
            <a:rect r="r" b="b" t="t" l="l"/>
            <a:pathLst>
              <a:path h="4752814" w="6533077">
                <a:moveTo>
                  <a:pt x="0" y="0"/>
                </a:moveTo>
                <a:lnTo>
                  <a:pt x="6533078" y="0"/>
                </a:lnTo>
                <a:lnTo>
                  <a:pt x="6533078" y="4752814"/>
                </a:lnTo>
                <a:lnTo>
                  <a:pt x="0" y="4752814"/>
                </a:lnTo>
                <a:lnTo>
                  <a:pt x="0" y="0"/>
                </a:lnTo>
                <a:close/>
              </a:path>
            </a:pathLst>
          </a:custGeom>
          <a:blipFill>
            <a:blip r:embed="rId4"/>
            <a:stretch>
              <a:fillRect l="0" t="0" r="0" b="0"/>
            </a:stretch>
          </a:blipFill>
        </p:spPr>
      </p:sp>
      <p:sp>
        <p:nvSpPr>
          <p:cNvPr name="TextBox 8" id="8"/>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
        <p:nvSpPr>
          <p:cNvPr name="TextBox 9" id="9"/>
          <p:cNvSpPr txBox="true"/>
          <p:nvPr/>
        </p:nvSpPr>
        <p:spPr>
          <a:xfrm rot="0">
            <a:off x="547341" y="1763233"/>
            <a:ext cx="16859084" cy="1082675"/>
          </a:xfrm>
          <a:prstGeom prst="rect">
            <a:avLst/>
          </a:prstGeom>
        </p:spPr>
        <p:txBody>
          <a:bodyPr anchor="t" rtlCol="false" tIns="0" lIns="0" bIns="0" rIns="0">
            <a:spAutoFit/>
          </a:bodyPr>
          <a:lstStyle/>
          <a:p>
            <a:pPr algn="l">
              <a:lnSpc>
                <a:spcPts val="4374"/>
              </a:lnSpc>
            </a:pPr>
            <a:r>
              <a:rPr lang="en-US" b="true" sz="2499">
                <a:solidFill>
                  <a:srgbClr val="000000"/>
                </a:solidFill>
                <a:latin typeface="Poppins Bold"/>
                <a:ea typeface="Poppins Bold"/>
                <a:cs typeface="Poppins Bold"/>
                <a:sym typeface="Poppins Bold"/>
              </a:rPr>
              <a:t>3)No. of Working Hours-Confounder:  </a:t>
            </a:r>
            <a:r>
              <a:rPr lang="en-US" sz="2499">
                <a:solidFill>
                  <a:srgbClr val="000000"/>
                </a:solidFill>
                <a:latin typeface="Poppins"/>
                <a:ea typeface="Poppins"/>
                <a:cs typeface="Poppins"/>
                <a:sym typeface="Poppins"/>
              </a:rPr>
              <a:t>Longer working hours might lead to increased coffee consumption to stay awake, and the stress of long hours could contribute to anxiety. Hence, it's a confounder.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958199" y="3694823"/>
            <a:ext cx="8371601" cy="5891514"/>
          </a:xfrm>
          <a:custGeom>
            <a:avLst/>
            <a:gdLst/>
            <a:ahLst/>
            <a:cxnLst/>
            <a:rect r="r" b="b" t="t" l="l"/>
            <a:pathLst>
              <a:path h="5891514" w="8371601">
                <a:moveTo>
                  <a:pt x="0" y="0"/>
                </a:moveTo>
                <a:lnTo>
                  <a:pt x="8371602" y="0"/>
                </a:lnTo>
                <a:lnTo>
                  <a:pt x="8371602" y="5891515"/>
                </a:lnTo>
                <a:lnTo>
                  <a:pt x="0" y="5891515"/>
                </a:lnTo>
                <a:lnTo>
                  <a:pt x="0" y="0"/>
                </a:lnTo>
                <a:close/>
              </a:path>
            </a:pathLst>
          </a:custGeom>
          <a:blipFill>
            <a:blip r:embed="rId3"/>
            <a:stretch>
              <a:fillRect l="0" t="0" r="0" b="0"/>
            </a:stretch>
          </a:blipFill>
        </p:spPr>
      </p:sp>
      <p:sp>
        <p:nvSpPr>
          <p:cNvPr name="TextBox 7" id="7"/>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
        <p:nvSpPr>
          <p:cNvPr name="TextBox 8" id="8"/>
          <p:cNvSpPr txBox="true"/>
          <p:nvPr/>
        </p:nvSpPr>
        <p:spPr>
          <a:xfrm rot="0">
            <a:off x="603612" y="1763233"/>
            <a:ext cx="17046653" cy="1082675"/>
          </a:xfrm>
          <a:prstGeom prst="rect">
            <a:avLst/>
          </a:prstGeom>
        </p:spPr>
        <p:txBody>
          <a:bodyPr anchor="t" rtlCol="false" tIns="0" lIns="0" bIns="0" rIns="0">
            <a:spAutoFit/>
          </a:bodyPr>
          <a:lstStyle/>
          <a:p>
            <a:pPr algn="l">
              <a:lnSpc>
                <a:spcPts val="4374"/>
              </a:lnSpc>
            </a:pPr>
            <a:r>
              <a:rPr lang="en-US" b="true" sz="2499">
                <a:solidFill>
                  <a:srgbClr val="000000"/>
                </a:solidFill>
                <a:latin typeface="Poppins Bold"/>
                <a:ea typeface="Poppins Bold"/>
                <a:cs typeface="Poppins Bold"/>
                <a:sym typeface="Poppins Bold"/>
              </a:rPr>
              <a:t>4)Average number of hours of sleep per day-Confounder:  </a:t>
            </a:r>
            <a:r>
              <a:rPr lang="en-US" sz="2499">
                <a:solidFill>
                  <a:srgbClr val="000000"/>
                </a:solidFill>
                <a:latin typeface="Poppins"/>
                <a:ea typeface="Poppins"/>
                <a:cs typeface="Poppins"/>
                <a:sym typeface="Poppins"/>
              </a:rPr>
              <a:t>Lack of sleep is closely related to both coffee consumption (to compensate for tiredness) and anxiety. It’s a strong confounder.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144091" y="1500601"/>
            <a:ext cx="5276186" cy="3930759"/>
          </a:xfrm>
          <a:custGeom>
            <a:avLst/>
            <a:gdLst/>
            <a:ahLst/>
            <a:cxnLst/>
            <a:rect r="r" b="b" t="t" l="l"/>
            <a:pathLst>
              <a:path h="3930759" w="5276186">
                <a:moveTo>
                  <a:pt x="0" y="0"/>
                </a:moveTo>
                <a:lnTo>
                  <a:pt x="5276186" y="0"/>
                </a:lnTo>
                <a:lnTo>
                  <a:pt x="5276186" y="3930759"/>
                </a:lnTo>
                <a:lnTo>
                  <a:pt x="0" y="3930759"/>
                </a:lnTo>
                <a:lnTo>
                  <a:pt x="0" y="0"/>
                </a:lnTo>
                <a:close/>
              </a:path>
            </a:pathLst>
          </a:custGeom>
          <a:blipFill>
            <a:blip r:embed="rId3"/>
            <a:stretch>
              <a:fillRect l="0" t="0" r="0" b="0"/>
            </a:stretch>
          </a:blipFill>
        </p:spPr>
      </p:sp>
      <p:sp>
        <p:nvSpPr>
          <p:cNvPr name="Freeform 7" id="7"/>
          <p:cNvSpPr/>
          <p:nvPr/>
        </p:nvSpPr>
        <p:spPr>
          <a:xfrm flipH="false" flipV="false" rot="0">
            <a:off x="11144091" y="5669169"/>
            <a:ext cx="5276186" cy="4003306"/>
          </a:xfrm>
          <a:custGeom>
            <a:avLst/>
            <a:gdLst/>
            <a:ahLst/>
            <a:cxnLst/>
            <a:rect r="r" b="b" t="t" l="l"/>
            <a:pathLst>
              <a:path h="4003306" w="5276186">
                <a:moveTo>
                  <a:pt x="0" y="0"/>
                </a:moveTo>
                <a:lnTo>
                  <a:pt x="5276186" y="0"/>
                </a:lnTo>
                <a:lnTo>
                  <a:pt x="5276186" y="4003306"/>
                </a:lnTo>
                <a:lnTo>
                  <a:pt x="0" y="4003306"/>
                </a:lnTo>
                <a:lnTo>
                  <a:pt x="0" y="0"/>
                </a:lnTo>
                <a:close/>
              </a:path>
            </a:pathLst>
          </a:custGeom>
          <a:blipFill>
            <a:blip r:embed="rId4"/>
            <a:stretch>
              <a:fillRect l="0" t="0" r="0" b="0"/>
            </a:stretch>
          </a:blipFill>
        </p:spPr>
      </p:sp>
      <p:sp>
        <p:nvSpPr>
          <p:cNvPr name="TextBox 8" id="8"/>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
        <p:nvSpPr>
          <p:cNvPr name="TextBox 9" id="9"/>
          <p:cNvSpPr txBox="true"/>
          <p:nvPr/>
        </p:nvSpPr>
        <p:spPr>
          <a:xfrm rot="0">
            <a:off x="373918" y="1833871"/>
            <a:ext cx="10149005" cy="2597182"/>
          </a:xfrm>
          <a:prstGeom prst="rect">
            <a:avLst/>
          </a:prstGeom>
        </p:spPr>
        <p:txBody>
          <a:bodyPr anchor="t" rtlCol="false" tIns="0" lIns="0" bIns="0" rIns="0">
            <a:spAutoFit/>
          </a:bodyPr>
          <a:lstStyle/>
          <a:p>
            <a:pPr algn="l">
              <a:lnSpc>
                <a:spcPts val="4171"/>
              </a:lnSpc>
            </a:pPr>
            <a:r>
              <a:rPr lang="en-US" b="true" sz="2383">
                <a:solidFill>
                  <a:srgbClr val="000000"/>
                </a:solidFill>
                <a:latin typeface="Poppins Bold"/>
                <a:ea typeface="Poppins Bold"/>
                <a:cs typeface="Poppins Bold"/>
                <a:sym typeface="Poppins Bold"/>
              </a:rPr>
              <a:t>5)Residential Area - Possibly Irrelevant/Bias:  </a:t>
            </a:r>
            <a:r>
              <a:rPr lang="en-US" sz="2383">
                <a:solidFill>
                  <a:srgbClr val="000000"/>
                </a:solidFill>
                <a:latin typeface="Poppins"/>
                <a:ea typeface="Poppins"/>
                <a:cs typeface="Poppins"/>
                <a:sym typeface="Poppins"/>
              </a:rPr>
              <a:t>Where someone lives (urban vs. rural) might influence lifestyle, but it seems less likely to directly affect coffee consumption and anxiety in this context. However, it could introduce bias if certain living conditions correlate with stress or caffeine habits.</a:t>
            </a:r>
          </a:p>
        </p:txBody>
      </p:sp>
      <p:sp>
        <p:nvSpPr>
          <p:cNvPr name="TextBox 10" id="10"/>
          <p:cNvSpPr txBox="true"/>
          <p:nvPr/>
        </p:nvSpPr>
        <p:spPr>
          <a:xfrm rot="0">
            <a:off x="373918" y="5598953"/>
            <a:ext cx="10149005" cy="1547994"/>
          </a:xfrm>
          <a:prstGeom prst="rect">
            <a:avLst/>
          </a:prstGeom>
        </p:spPr>
        <p:txBody>
          <a:bodyPr anchor="t" rtlCol="false" tIns="0" lIns="0" bIns="0" rIns="0">
            <a:spAutoFit/>
          </a:bodyPr>
          <a:lstStyle/>
          <a:p>
            <a:pPr algn="l">
              <a:lnSpc>
                <a:spcPts val="4171"/>
              </a:lnSpc>
            </a:pPr>
            <a:r>
              <a:rPr lang="en-US" b="true" sz="2383">
                <a:solidFill>
                  <a:srgbClr val="000000"/>
                </a:solidFill>
                <a:latin typeface="Poppins Bold"/>
                <a:ea typeface="Poppins Bold"/>
                <a:cs typeface="Poppins Bold"/>
                <a:sym typeface="Poppins Bold"/>
              </a:rPr>
              <a:t>6)Physical Activity Level - Confounder:  </a:t>
            </a:r>
            <a:r>
              <a:rPr lang="en-US" sz="2383">
                <a:solidFill>
                  <a:srgbClr val="000000"/>
                </a:solidFill>
                <a:latin typeface="Poppins"/>
                <a:ea typeface="Poppins"/>
                <a:cs typeface="Poppins"/>
                <a:sym typeface="Poppins"/>
              </a:rPr>
              <a:t>Physical activity can reduce anxiety and influence energy levels, possibly affecting coffee consumption. It's a potential confounder.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
        <p:nvSpPr>
          <p:cNvPr name="TextBox 7" id="7"/>
          <p:cNvSpPr txBox="true"/>
          <p:nvPr/>
        </p:nvSpPr>
        <p:spPr>
          <a:xfrm rot="0">
            <a:off x="625719" y="1469648"/>
            <a:ext cx="17036561" cy="10436219"/>
          </a:xfrm>
          <a:prstGeom prst="rect">
            <a:avLst/>
          </a:prstGeom>
        </p:spPr>
        <p:txBody>
          <a:bodyPr anchor="t" rtlCol="false" tIns="0" lIns="0" bIns="0" rIns="0">
            <a:spAutoFit/>
          </a:bodyPr>
          <a:lstStyle/>
          <a:p>
            <a:pPr algn="l">
              <a:lnSpc>
                <a:spcPts val="4613"/>
              </a:lnSpc>
            </a:pPr>
            <a:r>
              <a:rPr lang="en-US" sz="2636" b="true">
                <a:solidFill>
                  <a:srgbClr val="000000"/>
                </a:solidFill>
                <a:latin typeface="Poppins Bold"/>
                <a:ea typeface="Poppins Bold"/>
                <a:cs typeface="Poppins Bold"/>
                <a:sym typeface="Poppins Bold"/>
              </a:rPr>
              <a:t>7)Smoke or use tobacco - Confounder:  </a:t>
            </a:r>
            <a:r>
              <a:rPr lang="en-US" sz="2636">
                <a:solidFill>
                  <a:srgbClr val="000000"/>
                </a:solidFill>
                <a:latin typeface="Poppins"/>
                <a:ea typeface="Poppins"/>
                <a:cs typeface="Poppins"/>
                <a:sym typeface="Poppins"/>
              </a:rPr>
              <a:t>Smoking and tobacco use can affect anxiety levels and are often associated with increased caffeine consumption. It's a potential confounder.</a:t>
            </a:r>
          </a:p>
          <a:p>
            <a:pPr algn="l">
              <a:lnSpc>
                <a:spcPts val="4613"/>
              </a:lnSpc>
            </a:pPr>
          </a:p>
          <a:p>
            <a:pPr algn="l">
              <a:lnSpc>
                <a:spcPts val="4613"/>
              </a:lnSpc>
            </a:pPr>
            <a:r>
              <a:rPr lang="en-US" sz="2636" b="true">
                <a:solidFill>
                  <a:srgbClr val="000000"/>
                </a:solidFill>
                <a:latin typeface="Poppins Bold"/>
                <a:ea typeface="Poppins Bold"/>
                <a:cs typeface="Poppins Bold"/>
                <a:sym typeface="Poppins Bold"/>
              </a:rPr>
              <a:t>8)Consume alcohol - Confounder:</a:t>
            </a:r>
            <a:r>
              <a:rPr lang="en-US" sz="2636">
                <a:solidFill>
                  <a:srgbClr val="000000"/>
                </a:solidFill>
                <a:latin typeface="Poppins"/>
                <a:ea typeface="Poppins"/>
                <a:cs typeface="Poppins"/>
                <a:sym typeface="Poppins"/>
              </a:rPr>
              <a:t> Alcohol consumption can affect mental health and anxiety, as well as interact with caffeine. It’s a confounder.</a:t>
            </a:r>
          </a:p>
          <a:p>
            <a:pPr algn="l">
              <a:lnSpc>
                <a:spcPts val="4613"/>
              </a:lnSpc>
            </a:pPr>
          </a:p>
          <a:p>
            <a:pPr algn="l">
              <a:lnSpc>
                <a:spcPts val="4613"/>
              </a:lnSpc>
            </a:pPr>
            <a:r>
              <a:rPr lang="en-US" sz="2636" b="true">
                <a:solidFill>
                  <a:srgbClr val="000000"/>
                </a:solidFill>
                <a:latin typeface="Poppins Bold"/>
                <a:ea typeface="Poppins Bold"/>
                <a:cs typeface="Poppins Bold"/>
                <a:sym typeface="Poppins Bold"/>
              </a:rPr>
              <a:t>9)Consumption of other caffeinated beverages – Confounder: </a:t>
            </a:r>
            <a:r>
              <a:rPr lang="en-US" sz="2636">
                <a:solidFill>
                  <a:srgbClr val="000000"/>
                </a:solidFill>
                <a:latin typeface="Poppins"/>
                <a:ea typeface="Poppins"/>
                <a:cs typeface="Poppins"/>
                <a:sym typeface="Poppins"/>
              </a:rPr>
              <a:t>Other caffeinated beverages may contribute to total caffeine intake and have similar effects on anxiety as coffee. This is a confounder that must be considered.</a:t>
            </a:r>
          </a:p>
          <a:p>
            <a:pPr algn="l">
              <a:lnSpc>
                <a:spcPts val="4613"/>
              </a:lnSpc>
            </a:pPr>
          </a:p>
          <a:p>
            <a:pPr algn="l">
              <a:lnSpc>
                <a:spcPts val="4613"/>
              </a:lnSpc>
            </a:pPr>
            <a:r>
              <a:rPr lang="en-US" sz="2636" b="true">
                <a:solidFill>
                  <a:srgbClr val="000000"/>
                </a:solidFill>
                <a:latin typeface="Poppins Bold"/>
                <a:ea typeface="Poppins Bold"/>
                <a:cs typeface="Poppins Bold"/>
                <a:sym typeface="Poppins Bold"/>
              </a:rPr>
              <a:t>10)Occupation – Confounder: </a:t>
            </a:r>
            <a:r>
              <a:rPr lang="en-US" sz="2636">
                <a:solidFill>
                  <a:srgbClr val="000000"/>
                </a:solidFill>
                <a:latin typeface="Poppins"/>
                <a:ea typeface="Poppins"/>
                <a:cs typeface="Poppins"/>
                <a:sym typeface="Poppins"/>
              </a:rPr>
              <a:t>Occupation could affect stress levels, which are related to anxiety, as well as the frequency and amount of coffee consumption (e.g., certain high-pressure jobs). It’s a confounder.</a:t>
            </a:r>
          </a:p>
          <a:p>
            <a:pPr algn="l">
              <a:lnSpc>
                <a:spcPts val="4613"/>
              </a:lnSpc>
            </a:pPr>
          </a:p>
          <a:p>
            <a:pPr algn="l">
              <a:lnSpc>
                <a:spcPts val="4613"/>
              </a:lnSpc>
            </a:pPr>
          </a:p>
          <a:p>
            <a:pPr algn="l">
              <a:lnSpc>
                <a:spcPts val="4613"/>
              </a:lnSpc>
            </a:pPr>
          </a:p>
          <a:p>
            <a:pPr algn="l">
              <a:lnSpc>
                <a:spcPts val="4613"/>
              </a:lnSpc>
            </a:pPr>
          </a:p>
          <a:p>
            <a:pPr algn="l">
              <a:lnSpc>
                <a:spcPts val="4613"/>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SURVEY ANALYSIS</a:t>
            </a:r>
          </a:p>
        </p:txBody>
      </p:sp>
      <p:sp>
        <p:nvSpPr>
          <p:cNvPr name="TextBox 7" id="7"/>
          <p:cNvSpPr txBox="true"/>
          <p:nvPr/>
        </p:nvSpPr>
        <p:spPr>
          <a:xfrm rot="0">
            <a:off x="493282" y="1535453"/>
            <a:ext cx="17036561" cy="9274169"/>
          </a:xfrm>
          <a:prstGeom prst="rect">
            <a:avLst/>
          </a:prstGeom>
        </p:spPr>
        <p:txBody>
          <a:bodyPr anchor="t" rtlCol="false" tIns="0" lIns="0" bIns="0" rIns="0">
            <a:spAutoFit/>
          </a:bodyPr>
          <a:lstStyle/>
          <a:p>
            <a:pPr algn="l">
              <a:lnSpc>
                <a:spcPts val="4613"/>
              </a:lnSpc>
            </a:pPr>
            <a:r>
              <a:rPr lang="en-US" sz="2636" b="true">
                <a:solidFill>
                  <a:srgbClr val="000000"/>
                </a:solidFill>
                <a:latin typeface="Poppins Bold"/>
                <a:ea typeface="Poppins Bold"/>
                <a:cs typeface="Poppins Bold"/>
                <a:sym typeface="Poppins Bold"/>
              </a:rPr>
              <a:t>11)Previous diagnosis with anxiety or any related disorder – Bias:   </a:t>
            </a:r>
            <a:r>
              <a:rPr lang="en-US" sz="2636">
                <a:solidFill>
                  <a:srgbClr val="000000"/>
                </a:solidFill>
                <a:latin typeface="Poppins"/>
                <a:ea typeface="Poppins"/>
                <a:cs typeface="Poppins"/>
                <a:sym typeface="Poppins"/>
              </a:rPr>
              <a:t>People with a prior diagnosis of anxiety might report heightened sensitivity to coffee or already experience anxiety, which could bias the results. However, with few cases in your sample, this bias might not be strong.</a:t>
            </a:r>
          </a:p>
          <a:p>
            <a:pPr algn="l">
              <a:lnSpc>
                <a:spcPts val="4613"/>
              </a:lnSpc>
            </a:pPr>
          </a:p>
          <a:p>
            <a:pPr algn="l">
              <a:lnSpc>
                <a:spcPts val="4613"/>
              </a:lnSpc>
            </a:pPr>
            <a:r>
              <a:rPr lang="en-US" sz="2636" b="true">
                <a:solidFill>
                  <a:srgbClr val="000000"/>
                </a:solidFill>
                <a:latin typeface="Poppins Bold"/>
                <a:ea typeface="Poppins Bold"/>
                <a:cs typeface="Poppins Bold"/>
                <a:sym typeface="Poppins Bold"/>
              </a:rPr>
              <a:t>12)Pre-existing health conditions – Bias:</a:t>
            </a:r>
            <a:r>
              <a:rPr lang="en-US" sz="2636">
                <a:solidFill>
                  <a:srgbClr val="000000"/>
                </a:solidFill>
                <a:latin typeface="Poppins"/>
                <a:ea typeface="Poppins"/>
                <a:cs typeface="Poppins"/>
                <a:sym typeface="Poppins"/>
              </a:rPr>
              <a:t> If most respondents don’t have pre-existing conditions, it’s not likely to directly confound the relationship. However, it could introduce bias, as health conditions could affect both coffee consumption and anxiety.</a:t>
            </a:r>
          </a:p>
          <a:p>
            <a:pPr algn="l">
              <a:lnSpc>
                <a:spcPts val="4613"/>
              </a:lnSpc>
            </a:pPr>
          </a:p>
          <a:p>
            <a:pPr algn="l">
              <a:lnSpc>
                <a:spcPts val="4613"/>
              </a:lnSpc>
            </a:pPr>
            <a:r>
              <a:rPr lang="en-US" sz="2636" b="true">
                <a:solidFill>
                  <a:srgbClr val="000000"/>
                </a:solidFill>
                <a:latin typeface="Poppins Bold"/>
                <a:ea typeface="Poppins Bold"/>
                <a:cs typeface="Poppins Bold"/>
                <a:sym typeface="Poppins Bold"/>
              </a:rPr>
              <a:t>13)Medications that affect your mental health – Bias:</a:t>
            </a:r>
            <a:r>
              <a:rPr lang="en-US" sz="2636">
                <a:solidFill>
                  <a:srgbClr val="000000"/>
                </a:solidFill>
                <a:latin typeface="Poppins"/>
                <a:ea typeface="Poppins"/>
                <a:cs typeface="Poppins"/>
                <a:sym typeface="Poppins"/>
              </a:rPr>
              <a:t> Medications for anxiety and other mental health issues could influence the survey results by artificially altering anxiety levels. Given the low prevalence in your sample, it may not significantly affect the outcome, but it could introduce bias.</a:t>
            </a:r>
          </a:p>
          <a:p>
            <a:pPr algn="l">
              <a:lnSpc>
                <a:spcPts val="4613"/>
              </a:lnSpc>
            </a:pPr>
          </a:p>
          <a:p>
            <a:pPr algn="l">
              <a:lnSpc>
                <a:spcPts val="4613"/>
              </a:lnSpc>
            </a:pPr>
          </a:p>
          <a:p>
            <a:pPr algn="l">
              <a:lnSpc>
                <a:spcPts val="4613"/>
              </a:lnSpc>
            </a:pPr>
          </a:p>
          <a:p>
            <a:pPr algn="l">
              <a:lnSpc>
                <a:spcPts val="4613"/>
              </a:lnSpc>
            </a:pPr>
          </a:p>
          <a:p>
            <a:pPr algn="l">
              <a:lnSpc>
                <a:spcPts val="4613"/>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415987" y="2800052"/>
            <a:ext cx="12680710" cy="2916563"/>
          </a:xfrm>
          <a:custGeom>
            <a:avLst/>
            <a:gdLst/>
            <a:ahLst/>
            <a:cxnLst/>
            <a:rect r="r" b="b" t="t" l="l"/>
            <a:pathLst>
              <a:path h="2916563" w="12680710">
                <a:moveTo>
                  <a:pt x="0" y="0"/>
                </a:moveTo>
                <a:lnTo>
                  <a:pt x="12680711" y="0"/>
                </a:lnTo>
                <a:lnTo>
                  <a:pt x="12680711" y="2916564"/>
                </a:lnTo>
                <a:lnTo>
                  <a:pt x="0" y="2916564"/>
                </a:lnTo>
                <a:lnTo>
                  <a:pt x="0" y="0"/>
                </a:lnTo>
                <a:close/>
              </a:path>
            </a:pathLst>
          </a:custGeom>
          <a:blipFill>
            <a:blip r:embed="rId3"/>
            <a:stretch>
              <a:fillRect l="0" t="0" r="0" b="0"/>
            </a:stretch>
          </a:blipFill>
        </p:spPr>
      </p:sp>
      <p:sp>
        <p:nvSpPr>
          <p:cNvPr name="Freeform 7" id="7"/>
          <p:cNvSpPr/>
          <p:nvPr/>
        </p:nvSpPr>
        <p:spPr>
          <a:xfrm flipH="false" flipV="false" rot="0">
            <a:off x="8756342" y="5716616"/>
            <a:ext cx="6038287" cy="4002800"/>
          </a:xfrm>
          <a:custGeom>
            <a:avLst/>
            <a:gdLst/>
            <a:ahLst/>
            <a:cxnLst/>
            <a:rect r="r" b="b" t="t" l="l"/>
            <a:pathLst>
              <a:path h="4002800" w="6038287">
                <a:moveTo>
                  <a:pt x="0" y="0"/>
                </a:moveTo>
                <a:lnTo>
                  <a:pt x="6038287" y="0"/>
                </a:lnTo>
                <a:lnTo>
                  <a:pt x="6038287" y="4002799"/>
                </a:lnTo>
                <a:lnTo>
                  <a:pt x="0" y="4002799"/>
                </a:lnTo>
                <a:lnTo>
                  <a:pt x="0" y="0"/>
                </a:lnTo>
                <a:close/>
              </a:path>
            </a:pathLst>
          </a:custGeom>
          <a:blipFill>
            <a:blip r:embed="rId4"/>
            <a:stretch>
              <a:fillRect l="0" t="0" r="0" b="0"/>
            </a:stretch>
          </a:blipFill>
        </p:spPr>
      </p:sp>
      <p:sp>
        <p:nvSpPr>
          <p:cNvPr name="TextBox 8" id="8"/>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RESULTS</a:t>
            </a:r>
          </a:p>
        </p:txBody>
      </p:sp>
      <p:sp>
        <p:nvSpPr>
          <p:cNvPr name="TextBox 9" id="9"/>
          <p:cNvSpPr txBox="true"/>
          <p:nvPr/>
        </p:nvSpPr>
        <p:spPr>
          <a:xfrm rot="0">
            <a:off x="3493371" y="6464821"/>
            <a:ext cx="4999425" cy="1434564"/>
          </a:xfrm>
          <a:prstGeom prst="rect">
            <a:avLst/>
          </a:prstGeom>
        </p:spPr>
        <p:txBody>
          <a:bodyPr anchor="t" rtlCol="false" tIns="0" lIns="0" bIns="0" rIns="0">
            <a:spAutoFit/>
          </a:bodyPr>
          <a:lstStyle/>
          <a:p>
            <a:pPr algn="l">
              <a:lnSpc>
                <a:spcPts val="4354"/>
              </a:lnSpc>
            </a:pPr>
            <a:r>
              <a:rPr lang="en-US" sz="2488">
                <a:solidFill>
                  <a:srgbClr val="000000"/>
                </a:solidFill>
                <a:latin typeface="Poppins"/>
                <a:ea typeface="Poppins"/>
                <a:cs typeface="Poppins"/>
                <a:sym typeface="Poppins"/>
              </a:rPr>
              <a:t>Cases = a + c = 17 + 33 = 50</a:t>
            </a:r>
          </a:p>
          <a:p>
            <a:pPr algn="l">
              <a:lnSpc>
                <a:spcPts val="4354"/>
              </a:lnSpc>
            </a:pPr>
            <a:r>
              <a:rPr lang="en-US" sz="2488">
                <a:solidFill>
                  <a:srgbClr val="000000"/>
                </a:solidFill>
                <a:latin typeface="Poppins"/>
                <a:ea typeface="Poppins"/>
                <a:cs typeface="Poppins"/>
                <a:sym typeface="Poppins"/>
              </a:rPr>
              <a:t>Controls = b + d = 18 + 17 = 35</a:t>
            </a:r>
          </a:p>
          <a:p>
            <a:pPr algn="l">
              <a:lnSpc>
                <a:spcPts val="2613"/>
              </a:lnSpc>
            </a:pPr>
          </a:p>
        </p:txBody>
      </p:sp>
      <p:sp>
        <p:nvSpPr>
          <p:cNvPr name="TextBox 10" id="10"/>
          <p:cNvSpPr txBox="true"/>
          <p:nvPr/>
        </p:nvSpPr>
        <p:spPr>
          <a:xfrm rot="0">
            <a:off x="1028700" y="1605897"/>
            <a:ext cx="16404946" cy="1784115"/>
          </a:xfrm>
          <a:prstGeom prst="rect">
            <a:avLst/>
          </a:prstGeom>
        </p:spPr>
        <p:txBody>
          <a:bodyPr anchor="t" rtlCol="false" tIns="0" lIns="0" bIns="0" rIns="0">
            <a:spAutoFit/>
          </a:bodyPr>
          <a:lstStyle/>
          <a:p>
            <a:pPr algn="l">
              <a:lnSpc>
                <a:spcPts val="3808"/>
              </a:lnSpc>
            </a:pPr>
            <a:r>
              <a:rPr lang="en-US" sz="2176">
                <a:solidFill>
                  <a:srgbClr val="000000"/>
                </a:solidFill>
                <a:latin typeface="Poppins"/>
                <a:ea typeface="Poppins"/>
                <a:cs typeface="Poppins"/>
                <a:sym typeface="Poppins"/>
              </a:rPr>
              <a:t>Majority of respondents consumed fewer than 20 cups of coffee per week, with a mean intake of 5 cups. Therefore, we had to adjust the hypothesis to align with the actual data collected.</a:t>
            </a:r>
          </a:p>
          <a:p>
            <a:pPr algn="l">
              <a:lnSpc>
                <a:spcPts val="3808"/>
              </a:lnSpc>
            </a:pPr>
          </a:p>
          <a:p>
            <a:pPr algn="l">
              <a:lnSpc>
                <a:spcPts val="272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593C8F"/>
            </a:solidFill>
          </p:spPr>
        </p:sp>
        <p:sp>
          <p:nvSpPr>
            <p:cNvPr name="TextBox 4" id="4"/>
            <p:cNvSpPr txBox="true"/>
            <p:nvPr/>
          </p:nvSpPr>
          <p:spPr>
            <a:xfrm>
              <a:off x="0" y="-57150"/>
              <a:ext cx="2408296" cy="276648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13110" y="1369459"/>
            <a:ext cx="7717779" cy="863600"/>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League Spartan"/>
                <a:ea typeface="League Spartan"/>
                <a:cs typeface="League Spartan"/>
                <a:sym typeface="League Spartan"/>
              </a:rPr>
              <a:t>PROBLEM STATEMENT</a:t>
            </a:r>
          </a:p>
        </p:txBody>
      </p:sp>
      <p:sp>
        <p:nvSpPr>
          <p:cNvPr name="AutoShape 6" id="6"/>
          <p:cNvSpPr/>
          <p:nvPr/>
        </p:nvSpPr>
        <p:spPr>
          <a:xfrm>
            <a:off x="951950" y="2233059"/>
            <a:ext cx="6753505"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2694048" y="6319485"/>
            <a:ext cx="3010494" cy="2938815"/>
          </a:xfrm>
          <a:custGeom>
            <a:avLst/>
            <a:gdLst/>
            <a:ahLst/>
            <a:cxnLst/>
            <a:rect r="r" b="b" t="t" l="l"/>
            <a:pathLst>
              <a:path h="2938815" w="3010494">
                <a:moveTo>
                  <a:pt x="0" y="0"/>
                </a:moveTo>
                <a:lnTo>
                  <a:pt x="3010494" y="0"/>
                </a:lnTo>
                <a:lnTo>
                  <a:pt x="3010494" y="2938815"/>
                </a:lnTo>
                <a:lnTo>
                  <a:pt x="0" y="2938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20" y="3404235"/>
            <a:ext cx="6341150" cy="2072640"/>
          </a:xfrm>
          <a:prstGeom prst="rect">
            <a:avLst/>
          </a:prstGeom>
        </p:spPr>
        <p:txBody>
          <a:bodyPr anchor="t" rtlCol="false" tIns="0" lIns="0" bIns="0" rIns="0">
            <a:spAutoFit/>
          </a:bodyPr>
          <a:lstStyle/>
          <a:p>
            <a:pPr algn="ctr">
              <a:lnSpc>
                <a:spcPts val="5459"/>
              </a:lnSpc>
              <a:spcBef>
                <a:spcPct val="0"/>
              </a:spcBef>
            </a:pPr>
            <a:r>
              <a:rPr lang="en-US" sz="3900">
                <a:solidFill>
                  <a:srgbClr val="FFFFFF"/>
                </a:solidFill>
                <a:latin typeface="Poppins"/>
                <a:ea typeface="Poppins"/>
                <a:cs typeface="Poppins"/>
                <a:sym typeface="Poppins"/>
              </a:rPr>
              <a:t>Drinking four cups of coffee for five days a week leads to anxiety</a:t>
            </a:r>
          </a:p>
        </p:txBody>
      </p:sp>
      <p:sp>
        <p:nvSpPr>
          <p:cNvPr name="TextBox 9" id="9"/>
          <p:cNvSpPr txBox="true"/>
          <p:nvPr/>
        </p:nvSpPr>
        <p:spPr>
          <a:xfrm rot="0">
            <a:off x="9925776" y="1369459"/>
            <a:ext cx="8024330"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League Spartan"/>
                <a:ea typeface="League Spartan"/>
                <a:cs typeface="League Spartan"/>
                <a:sym typeface="League Spartan"/>
              </a:rPr>
              <a:t>APPROACH FOLLOWED</a:t>
            </a:r>
          </a:p>
        </p:txBody>
      </p:sp>
      <p:sp>
        <p:nvSpPr>
          <p:cNvPr name="AutoShape 10" id="10"/>
          <p:cNvSpPr/>
          <p:nvPr/>
        </p:nvSpPr>
        <p:spPr>
          <a:xfrm>
            <a:off x="10153370" y="2214009"/>
            <a:ext cx="7105930" cy="0"/>
          </a:xfrm>
          <a:prstGeom prst="line">
            <a:avLst/>
          </a:prstGeom>
          <a:ln cap="flat" w="38100">
            <a:solidFill>
              <a:srgbClr val="000000"/>
            </a:solidFill>
            <a:prstDash val="solid"/>
            <a:headEnd type="none" len="sm" w="sm"/>
            <a:tailEnd type="none" len="sm" w="sm"/>
          </a:ln>
        </p:spPr>
      </p:sp>
      <p:sp>
        <p:nvSpPr>
          <p:cNvPr name="TextBox 11" id="11"/>
          <p:cNvSpPr txBox="true"/>
          <p:nvPr/>
        </p:nvSpPr>
        <p:spPr>
          <a:xfrm rot="0">
            <a:off x="10469391" y="2914650"/>
            <a:ext cx="6341150" cy="5165725"/>
          </a:xfrm>
          <a:prstGeom prst="rect">
            <a:avLst/>
          </a:prstGeom>
        </p:spPr>
        <p:txBody>
          <a:bodyPr anchor="t" rtlCol="false" tIns="0" lIns="0" bIns="0" rIns="0">
            <a:spAutoFit/>
          </a:bodyPr>
          <a:lstStyle/>
          <a:p>
            <a:pPr algn="l" marL="755651" indent="-377825" lvl="1">
              <a:lnSpc>
                <a:spcPts val="6125"/>
              </a:lnSpc>
              <a:buFont typeface="Arial"/>
              <a:buChar char="•"/>
            </a:pPr>
            <a:r>
              <a:rPr lang="en-US" sz="3500">
                <a:solidFill>
                  <a:srgbClr val="000000"/>
                </a:solidFill>
                <a:latin typeface="Poppins"/>
                <a:ea typeface="Poppins"/>
                <a:cs typeface="Poppins"/>
                <a:sym typeface="Poppins"/>
              </a:rPr>
              <a:t>Introduction</a:t>
            </a:r>
          </a:p>
          <a:p>
            <a:pPr algn="l" marL="755651" indent="-377825" lvl="1">
              <a:lnSpc>
                <a:spcPts val="6125"/>
              </a:lnSpc>
              <a:buFont typeface="Arial"/>
              <a:buChar char="•"/>
            </a:pPr>
            <a:r>
              <a:rPr lang="en-US" sz="3500">
                <a:solidFill>
                  <a:srgbClr val="000000"/>
                </a:solidFill>
                <a:latin typeface="Poppins"/>
                <a:ea typeface="Poppins"/>
                <a:cs typeface="Poppins"/>
                <a:sym typeface="Poppins"/>
              </a:rPr>
              <a:t>Methodology</a:t>
            </a:r>
          </a:p>
          <a:p>
            <a:pPr algn="l" marL="1295400" indent="-431800" lvl="2">
              <a:lnSpc>
                <a:spcPts val="5250"/>
              </a:lnSpc>
              <a:buFont typeface="Arial"/>
              <a:buChar char="⚬"/>
            </a:pPr>
            <a:r>
              <a:rPr lang="en-US" sz="3000">
                <a:solidFill>
                  <a:srgbClr val="000000"/>
                </a:solidFill>
                <a:latin typeface="Poppins"/>
                <a:ea typeface="Poppins"/>
                <a:cs typeface="Poppins"/>
                <a:sym typeface="Poppins"/>
              </a:rPr>
              <a:t>Overview</a:t>
            </a:r>
          </a:p>
          <a:p>
            <a:pPr algn="l" marL="1295400" indent="-431800" lvl="2">
              <a:lnSpc>
                <a:spcPts val="5250"/>
              </a:lnSpc>
              <a:buFont typeface="Arial"/>
              <a:buChar char="⚬"/>
            </a:pPr>
            <a:r>
              <a:rPr lang="en-US" sz="3000">
                <a:solidFill>
                  <a:srgbClr val="000000"/>
                </a:solidFill>
                <a:latin typeface="Poppins"/>
                <a:ea typeface="Poppins"/>
                <a:cs typeface="Poppins"/>
                <a:sym typeface="Poppins"/>
              </a:rPr>
              <a:t>Survey</a:t>
            </a:r>
          </a:p>
          <a:p>
            <a:pPr algn="l" marL="755651" indent="-377825" lvl="1">
              <a:lnSpc>
                <a:spcPts val="6125"/>
              </a:lnSpc>
              <a:buFont typeface="Arial"/>
              <a:buChar char="•"/>
            </a:pPr>
            <a:r>
              <a:rPr lang="en-US" sz="3500">
                <a:solidFill>
                  <a:srgbClr val="000000"/>
                </a:solidFill>
                <a:latin typeface="Poppins"/>
                <a:ea typeface="Poppins"/>
                <a:cs typeface="Poppins"/>
                <a:sym typeface="Poppins"/>
              </a:rPr>
              <a:t>Results</a:t>
            </a:r>
          </a:p>
          <a:p>
            <a:pPr algn="l" marL="755651" indent="-377825" lvl="1">
              <a:lnSpc>
                <a:spcPts val="6125"/>
              </a:lnSpc>
              <a:buFont typeface="Arial"/>
              <a:buChar char="•"/>
            </a:pPr>
            <a:r>
              <a:rPr lang="en-US" sz="3500">
                <a:solidFill>
                  <a:srgbClr val="000000"/>
                </a:solidFill>
                <a:latin typeface="Poppins"/>
                <a:ea typeface="Poppins"/>
                <a:cs typeface="Poppins"/>
                <a:sym typeface="Poppins"/>
              </a:rPr>
              <a:t>Robustness checks</a:t>
            </a:r>
          </a:p>
          <a:p>
            <a:pPr algn="l" marL="755651" indent="-377825" lvl="1">
              <a:lnSpc>
                <a:spcPts val="6125"/>
              </a:lnSpc>
              <a:buFont typeface="Arial"/>
              <a:buChar char="•"/>
            </a:pPr>
            <a:r>
              <a:rPr lang="en-US" sz="3500">
                <a:solidFill>
                  <a:srgbClr val="000000"/>
                </a:solidFill>
                <a:latin typeface="Poppins"/>
                <a:ea typeface="Poppins"/>
                <a:cs typeface="Poppins"/>
                <a:sym typeface="Poppins"/>
              </a:rPr>
              <a:t>Conclusions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RESULTS</a:t>
            </a:r>
          </a:p>
        </p:txBody>
      </p:sp>
      <p:sp>
        <p:nvSpPr>
          <p:cNvPr name="TextBox 7" id="7"/>
          <p:cNvSpPr txBox="true"/>
          <p:nvPr/>
        </p:nvSpPr>
        <p:spPr>
          <a:xfrm rot="0">
            <a:off x="1028700" y="1876046"/>
            <a:ext cx="16230600" cy="8995176"/>
          </a:xfrm>
          <a:prstGeom prst="rect">
            <a:avLst/>
          </a:prstGeom>
        </p:spPr>
        <p:txBody>
          <a:bodyPr anchor="t" rtlCol="false" tIns="0" lIns="0" bIns="0" rIns="0">
            <a:spAutoFit/>
          </a:bodyPr>
          <a:lstStyle/>
          <a:p>
            <a:pPr algn="l" marL="556164" indent="-278082" lvl="1">
              <a:lnSpc>
                <a:spcPts val="4508"/>
              </a:lnSpc>
              <a:buFont typeface="Arial"/>
              <a:buChar char="•"/>
            </a:pPr>
            <a:r>
              <a:rPr lang="en-US" sz="2576">
                <a:solidFill>
                  <a:srgbClr val="000000"/>
                </a:solidFill>
                <a:latin typeface="Poppins"/>
                <a:ea typeface="Poppins"/>
                <a:cs typeface="Poppins"/>
                <a:sym typeface="Poppins"/>
              </a:rPr>
              <a:t>Our study found a weak or inverse relationship between 5 cups per week and anxiety (e.g., the prevalence ratio of 0.735), we could speculate that a higher intake of coffee might increase anxiety, based on the existing body of research that suggests larger caffeine consumption correlates with anxiety.</a:t>
            </a:r>
          </a:p>
          <a:p>
            <a:pPr algn="l">
              <a:lnSpc>
                <a:spcPts val="4508"/>
              </a:lnSpc>
            </a:pPr>
          </a:p>
          <a:p>
            <a:pPr algn="l" marL="556164" indent="-278082" lvl="1">
              <a:lnSpc>
                <a:spcPts val="4508"/>
              </a:lnSpc>
              <a:buFont typeface="Arial"/>
              <a:buChar char="•"/>
            </a:pPr>
            <a:r>
              <a:rPr lang="en-US" sz="2576">
                <a:solidFill>
                  <a:srgbClr val="000000"/>
                </a:solidFill>
                <a:latin typeface="Poppins"/>
                <a:ea typeface="Poppins"/>
                <a:cs typeface="Poppins"/>
                <a:sym typeface="Poppins"/>
              </a:rPr>
              <a:t>While our study did not directly test 20 cups per week, the lower intake levels in our sample provide an initial indication that a higher consumption may be more closely linked with anxiety.</a:t>
            </a:r>
          </a:p>
          <a:p>
            <a:pPr algn="l">
              <a:lnSpc>
                <a:spcPts val="4508"/>
              </a:lnSpc>
            </a:pPr>
          </a:p>
          <a:p>
            <a:pPr algn="l" marL="556164" indent="-278082" lvl="1">
              <a:lnSpc>
                <a:spcPts val="4508"/>
              </a:lnSpc>
              <a:buFont typeface="Arial"/>
              <a:buChar char="•"/>
            </a:pPr>
            <a:r>
              <a:rPr lang="en-US" sz="2576">
                <a:solidFill>
                  <a:srgbClr val="000000"/>
                </a:solidFill>
                <a:latin typeface="Poppins"/>
                <a:ea typeface="Poppins"/>
                <a:cs typeface="Poppins"/>
                <a:sym typeface="Poppins"/>
              </a:rPr>
              <a:t>While this study primarily focused on an average intake of 5 cups per week due to the sample's characteristics, it provides initial insights that may hint at the potential relationship between higher coffee consumption and anxiety. Although we cannot statistically support the original hypothesis of 20 cups per week leading to anxiety, prior research and trends observed suggest that future research should explore higher consumption thresholds to better understand this connection.</a:t>
            </a:r>
          </a:p>
          <a:p>
            <a:pPr algn="l">
              <a:lnSpc>
                <a:spcPts val="4508"/>
              </a:lnSpc>
            </a:pPr>
          </a:p>
          <a:p>
            <a:pPr algn="l">
              <a:lnSpc>
                <a:spcPts val="3426"/>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888" r="0" b="-8888"/>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7075" y="2247985"/>
            <a:ext cx="16662225" cy="6131119"/>
          </a:xfrm>
          <a:prstGeom prst="rect">
            <a:avLst/>
          </a:prstGeom>
        </p:spPr>
        <p:txBody>
          <a:bodyPr anchor="t" rtlCol="false" tIns="0" lIns="0" bIns="0" rIns="0">
            <a:spAutoFit/>
          </a:bodyPr>
          <a:lstStyle/>
          <a:p>
            <a:pPr algn="l" marL="837036" indent="-418518" lvl="1">
              <a:lnSpc>
                <a:spcPts val="5427"/>
              </a:lnSpc>
              <a:buFont typeface="Arial"/>
              <a:buChar char="•"/>
            </a:pPr>
            <a:r>
              <a:rPr lang="en-US" b="true" sz="3876">
                <a:solidFill>
                  <a:srgbClr val="000000"/>
                </a:solidFill>
                <a:latin typeface="Poppins Bold"/>
                <a:ea typeface="Poppins Bold"/>
                <a:cs typeface="Poppins Bold"/>
                <a:sym typeface="Poppins Bold"/>
              </a:rPr>
              <a:t>Strong Confounders:</a:t>
            </a:r>
            <a:r>
              <a:rPr lang="en-US" sz="3876">
                <a:solidFill>
                  <a:srgbClr val="000000"/>
                </a:solidFill>
                <a:latin typeface="Poppins"/>
                <a:ea typeface="Poppins"/>
                <a:cs typeface="Poppins"/>
                <a:sym typeface="Poppins"/>
              </a:rPr>
              <a:t> Age, gender, occupation, working hours, sleep, physical activity, consumption of other caffeinated beverages, smoking, alcohol consumption</a:t>
            </a:r>
          </a:p>
          <a:p>
            <a:pPr algn="l">
              <a:lnSpc>
                <a:spcPts val="5427"/>
              </a:lnSpc>
            </a:pPr>
          </a:p>
          <a:p>
            <a:pPr algn="l" marL="837036" indent="-418518" lvl="1">
              <a:lnSpc>
                <a:spcPts val="5427"/>
              </a:lnSpc>
              <a:buFont typeface="Arial"/>
              <a:buChar char="•"/>
            </a:pPr>
            <a:r>
              <a:rPr lang="en-US" b="true" sz="3876">
                <a:solidFill>
                  <a:srgbClr val="000000"/>
                </a:solidFill>
                <a:latin typeface="Poppins Bold"/>
                <a:ea typeface="Poppins Bold"/>
                <a:cs typeface="Poppins Bold"/>
                <a:sym typeface="Poppins Bold"/>
              </a:rPr>
              <a:t>Bias or Lesser Confounders: </a:t>
            </a:r>
            <a:r>
              <a:rPr lang="en-US" sz="3876">
                <a:solidFill>
                  <a:srgbClr val="000000"/>
                </a:solidFill>
                <a:latin typeface="Poppins"/>
                <a:ea typeface="Poppins"/>
                <a:cs typeface="Poppins"/>
                <a:sym typeface="Poppins"/>
              </a:rPr>
              <a:t>Pre-existing health conditions, mental health medications, previous diagnosis of anxiety</a:t>
            </a:r>
          </a:p>
          <a:p>
            <a:pPr algn="l">
              <a:lnSpc>
                <a:spcPts val="5427"/>
              </a:lnSpc>
            </a:pPr>
          </a:p>
          <a:p>
            <a:pPr algn="l" marL="837036" indent="-418518" lvl="1">
              <a:lnSpc>
                <a:spcPts val="5427"/>
              </a:lnSpc>
              <a:buFont typeface="Arial"/>
              <a:buChar char="•"/>
            </a:pPr>
            <a:r>
              <a:rPr lang="en-US" b="true" sz="3876">
                <a:solidFill>
                  <a:srgbClr val="000000"/>
                </a:solidFill>
                <a:latin typeface="Poppins Bold"/>
                <a:ea typeface="Poppins Bold"/>
                <a:cs typeface="Poppins Bold"/>
                <a:sym typeface="Poppins Bold"/>
              </a:rPr>
              <a:t>Possibly Irrelevant/Bias: </a:t>
            </a:r>
            <a:r>
              <a:rPr lang="en-US" sz="3876">
                <a:solidFill>
                  <a:srgbClr val="000000"/>
                </a:solidFill>
                <a:latin typeface="Poppins"/>
                <a:ea typeface="Poppins"/>
                <a:cs typeface="Poppins"/>
                <a:sym typeface="Poppins"/>
              </a:rPr>
              <a:t>Residential area</a:t>
            </a:r>
          </a:p>
          <a:p>
            <a:pPr algn="l">
              <a:lnSpc>
                <a:spcPts val="5427"/>
              </a:lnSpc>
            </a:pPr>
          </a:p>
        </p:txBody>
      </p:sp>
      <p:sp>
        <p:nvSpPr>
          <p:cNvPr name="TextBox 7" id="7"/>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CONCLUSION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888" r="0" b="-8888"/>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FUTURE OF RESEARCH</a:t>
            </a:r>
          </a:p>
        </p:txBody>
      </p:sp>
      <p:sp>
        <p:nvSpPr>
          <p:cNvPr name="TextBox 7" id="7"/>
          <p:cNvSpPr txBox="true"/>
          <p:nvPr/>
        </p:nvSpPr>
        <p:spPr>
          <a:xfrm rot="0">
            <a:off x="1028700" y="1960057"/>
            <a:ext cx="16230600" cy="4818995"/>
          </a:xfrm>
          <a:prstGeom prst="rect">
            <a:avLst/>
          </a:prstGeom>
        </p:spPr>
        <p:txBody>
          <a:bodyPr anchor="t" rtlCol="false" tIns="0" lIns="0" bIns="0" rIns="0">
            <a:spAutoFit/>
          </a:bodyPr>
          <a:lstStyle/>
          <a:p>
            <a:pPr algn="l" marL="653269" indent="-326634" lvl="1">
              <a:lnSpc>
                <a:spcPts val="4236"/>
              </a:lnSpc>
              <a:buFont typeface="Arial"/>
              <a:buChar char="•"/>
            </a:pPr>
            <a:r>
              <a:rPr lang="en-US" sz="3025">
                <a:solidFill>
                  <a:srgbClr val="000000"/>
                </a:solidFill>
                <a:latin typeface="Poppins"/>
                <a:ea typeface="Poppins"/>
                <a:cs typeface="Poppins"/>
                <a:sym typeface="Poppins"/>
              </a:rPr>
              <a:t>Since our current study primarily focused on students with lower coffee consumption, we could hypothesize that a similar study on working professionals would result in a higher average intake, which could lead to stronger evidence supporting our original hypothesis.</a:t>
            </a:r>
          </a:p>
          <a:p>
            <a:pPr algn="l">
              <a:lnSpc>
                <a:spcPts val="4236"/>
              </a:lnSpc>
            </a:pPr>
          </a:p>
          <a:p>
            <a:pPr algn="l" marL="653269" indent="-326634" lvl="1">
              <a:lnSpc>
                <a:spcPts val="4236"/>
              </a:lnSpc>
              <a:buFont typeface="Arial"/>
              <a:buChar char="•"/>
            </a:pPr>
            <a:r>
              <a:rPr lang="en-US" sz="3025">
                <a:solidFill>
                  <a:srgbClr val="000000"/>
                </a:solidFill>
                <a:latin typeface="Poppins"/>
                <a:ea typeface="Poppins"/>
                <a:cs typeface="Poppins"/>
                <a:sym typeface="Poppins"/>
              </a:rPr>
              <a:t>We could propose a future study focusing on working professionals, where variables like higher working hours, sedentary lifestyle, and accessibility to coffee might provide a more conducive environment to test the hypothesis of whether </a:t>
            </a:r>
            <a:r>
              <a:rPr lang="en-US" b="true" sz="3025">
                <a:solidFill>
                  <a:srgbClr val="000000"/>
                </a:solidFill>
                <a:latin typeface="Poppins Bold"/>
                <a:ea typeface="Poppins Bold"/>
                <a:cs typeface="Poppins Bold"/>
                <a:sym typeface="Poppins Bold"/>
              </a:rPr>
              <a:t>higher coffee consumption</a:t>
            </a:r>
            <a:r>
              <a:rPr lang="en-US" sz="3025">
                <a:solidFill>
                  <a:srgbClr val="000000"/>
                </a:solidFill>
                <a:latin typeface="Poppins"/>
                <a:ea typeface="Poppins"/>
                <a:cs typeface="Poppins"/>
                <a:sym typeface="Poppins"/>
              </a:rPr>
              <a:t> (such as 20 cups per week) leads to anxiety.</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19175" y="2470152"/>
            <a:ext cx="15004322" cy="70135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Poppins"/>
                <a:ea typeface="Poppins"/>
                <a:cs typeface="Poppins"/>
                <a:sym typeface="Poppins"/>
              </a:rPr>
              <a:t>Coffee consumption </a:t>
            </a:r>
            <a:r>
              <a:rPr lang="en-US" b="true" sz="2499">
                <a:solidFill>
                  <a:srgbClr val="000000"/>
                </a:solidFill>
                <a:latin typeface="Poppins Bold"/>
                <a:ea typeface="Poppins Bold"/>
                <a:cs typeface="Poppins Bold"/>
                <a:sym typeface="Poppins Bold"/>
              </a:rPr>
              <a:t>in young adults</a:t>
            </a:r>
            <a:r>
              <a:rPr lang="en-US" sz="2499">
                <a:solidFill>
                  <a:srgbClr val="000000"/>
                </a:solidFill>
                <a:latin typeface="Poppins"/>
                <a:ea typeface="Poppins"/>
                <a:cs typeface="Poppins"/>
                <a:sym typeface="Poppins"/>
              </a:rPr>
              <a:t> is primarily driven by its reinforcing effects such as </a:t>
            </a:r>
            <a:r>
              <a:rPr lang="en-US" b="true" sz="2499">
                <a:solidFill>
                  <a:srgbClr val="000000"/>
                </a:solidFill>
                <a:latin typeface="Poppins Bold"/>
                <a:ea typeface="Poppins Bold"/>
                <a:cs typeface="Poppins Bold"/>
                <a:sym typeface="Poppins Bold"/>
              </a:rPr>
              <a:t>enjoyment, taste</a:t>
            </a:r>
            <a:r>
              <a:rPr lang="en-US" sz="2499">
                <a:solidFill>
                  <a:srgbClr val="000000"/>
                </a:solidFill>
                <a:latin typeface="Poppins"/>
                <a:ea typeface="Poppins"/>
                <a:cs typeface="Poppins"/>
                <a:sym typeface="Poppins"/>
              </a:rPr>
              <a:t> and </a:t>
            </a:r>
            <a:r>
              <a:rPr lang="en-US" b="true" sz="2499">
                <a:solidFill>
                  <a:srgbClr val="000000"/>
                </a:solidFill>
                <a:latin typeface="Poppins Bold"/>
                <a:ea typeface="Poppins Bold"/>
                <a:cs typeface="Poppins Bold"/>
                <a:sym typeface="Poppins Bold"/>
              </a:rPr>
              <a:t>socialization</a:t>
            </a:r>
          </a:p>
          <a:p>
            <a:pPr algn="l">
              <a:lnSpc>
                <a:spcPts val="3499"/>
              </a:lnSpc>
            </a:pPr>
          </a:p>
          <a:p>
            <a:pPr algn="l" marL="539749" indent="-269875" lvl="1">
              <a:lnSpc>
                <a:spcPts val="3499"/>
              </a:lnSpc>
              <a:buFont typeface="Arial"/>
              <a:buChar char="•"/>
            </a:pPr>
            <a:r>
              <a:rPr lang="en-US" sz="2499">
                <a:solidFill>
                  <a:srgbClr val="000000"/>
                </a:solidFill>
                <a:latin typeface="Poppins"/>
                <a:ea typeface="Poppins"/>
                <a:cs typeface="Poppins"/>
                <a:sym typeface="Poppins"/>
              </a:rPr>
              <a:t>In </a:t>
            </a:r>
            <a:r>
              <a:rPr lang="en-US" b="true" sz="2499">
                <a:solidFill>
                  <a:srgbClr val="000000"/>
                </a:solidFill>
                <a:latin typeface="Poppins Bold"/>
                <a:ea typeface="Poppins Bold"/>
                <a:cs typeface="Poppins Bold"/>
                <a:sym typeface="Poppins Bold"/>
              </a:rPr>
              <a:t>heavy consumption</a:t>
            </a:r>
            <a:r>
              <a:rPr lang="en-US" sz="2499">
                <a:solidFill>
                  <a:srgbClr val="000000"/>
                </a:solidFill>
                <a:latin typeface="Poppins"/>
                <a:ea typeface="Poppins"/>
                <a:cs typeface="Poppins"/>
                <a:sym typeface="Poppins"/>
              </a:rPr>
              <a:t>: </a:t>
            </a:r>
            <a:r>
              <a:rPr lang="en-US" b="true" sz="2499">
                <a:solidFill>
                  <a:srgbClr val="000000"/>
                </a:solidFill>
                <a:latin typeface="Poppins Bold"/>
                <a:ea typeface="Poppins Bold"/>
                <a:cs typeface="Poppins Bold"/>
                <a:sym typeface="Poppins Bold"/>
              </a:rPr>
              <a:t>males</a:t>
            </a:r>
            <a:r>
              <a:rPr lang="en-US" sz="2499">
                <a:solidFill>
                  <a:srgbClr val="000000"/>
                </a:solidFill>
                <a:latin typeface="Poppins"/>
                <a:ea typeface="Poppins"/>
                <a:cs typeface="Poppins"/>
                <a:sym typeface="Poppins"/>
              </a:rPr>
              <a:t> reported higher levels of restlessness and </a:t>
            </a:r>
            <a:r>
              <a:rPr lang="en-US" b="true" sz="2499">
                <a:solidFill>
                  <a:srgbClr val="000000"/>
                </a:solidFill>
                <a:latin typeface="Poppins Bold"/>
                <a:ea typeface="Poppins Bold"/>
                <a:cs typeface="Poppins Bold"/>
                <a:sym typeface="Poppins Bold"/>
              </a:rPr>
              <a:t>sleep disruption</a:t>
            </a:r>
            <a:r>
              <a:rPr lang="en-US" sz="2499">
                <a:solidFill>
                  <a:srgbClr val="000000"/>
                </a:solidFill>
                <a:latin typeface="Poppins"/>
                <a:ea typeface="Poppins"/>
                <a:cs typeface="Poppins"/>
                <a:sym typeface="Poppins"/>
              </a:rPr>
              <a:t>, while </a:t>
            </a:r>
            <a:r>
              <a:rPr lang="en-US" b="true" sz="2499">
                <a:solidFill>
                  <a:srgbClr val="000000"/>
                </a:solidFill>
                <a:latin typeface="Poppins Bold"/>
                <a:ea typeface="Poppins Bold"/>
                <a:cs typeface="Poppins Bold"/>
                <a:sym typeface="Poppins Bold"/>
              </a:rPr>
              <a:t>females</a:t>
            </a:r>
            <a:r>
              <a:rPr lang="en-US" sz="2499">
                <a:solidFill>
                  <a:srgbClr val="000000"/>
                </a:solidFill>
                <a:latin typeface="Poppins"/>
                <a:ea typeface="Poppins"/>
                <a:cs typeface="Poppins"/>
                <a:sym typeface="Poppins"/>
              </a:rPr>
              <a:t> experienced symptoms like shakiness and </a:t>
            </a:r>
            <a:r>
              <a:rPr lang="en-US" b="true" sz="2499">
                <a:solidFill>
                  <a:srgbClr val="000000"/>
                </a:solidFill>
                <a:latin typeface="Poppins Bold"/>
                <a:ea typeface="Poppins Bold"/>
                <a:cs typeface="Poppins Bold"/>
                <a:sym typeface="Poppins Bold"/>
              </a:rPr>
              <a:t>increased heart rates</a:t>
            </a:r>
            <a:r>
              <a:rPr lang="en-US" sz="2499">
                <a:solidFill>
                  <a:srgbClr val="000000"/>
                </a:solidFill>
                <a:latin typeface="Poppins"/>
                <a:ea typeface="Poppins"/>
                <a:cs typeface="Poppins"/>
                <a:sym typeface="Poppins"/>
              </a:rPr>
              <a:t>.</a:t>
            </a:r>
          </a:p>
          <a:p>
            <a:pPr algn="l">
              <a:lnSpc>
                <a:spcPts val="3499"/>
              </a:lnSpc>
            </a:pPr>
          </a:p>
          <a:p>
            <a:pPr algn="l" marL="539749" indent="-269875" lvl="1">
              <a:lnSpc>
                <a:spcPts val="3499"/>
              </a:lnSpc>
              <a:buFont typeface="Arial"/>
              <a:buChar char="•"/>
            </a:pPr>
            <a:r>
              <a:rPr lang="en-US" b="true" sz="2499">
                <a:solidFill>
                  <a:srgbClr val="000000"/>
                </a:solidFill>
                <a:latin typeface="Poppins Bold"/>
                <a:ea typeface="Poppins Bold"/>
                <a:cs typeface="Poppins Bold"/>
                <a:sym typeface="Poppins Bold"/>
              </a:rPr>
              <a:t>Reducing coffee intake</a:t>
            </a:r>
            <a:r>
              <a:rPr lang="en-US" sz="2499">
                <a:solidFill>
                  <a:srgbClr val="000000"/>
                </a:solidFill>
                <a:latin typeface="Poppins"/>
                <a:ea typeface="Poppins"/>
                <a:cs typeface="Poppins"/>
                <a:sym typeface="Poppins"/>
              </a:rPr>
              <a:t> led to withdrawal symptoms such as </a:t>
            </a:r>
            <a:r>
              <a:rPr lang="en-US" b="true" sz="2499">
                <a:solidFill>
                  <a:srgbClr val="000000"/>
                </a:solidFill>
                <a:latin typeface="Poppins Bold"/>
                <a:ea typeface="Poppins Bold"/>
                <a:cs typeface="Poppins Bold"/>
                <a:sym typeface="Poppins Bold"/>
              </a:rPr>
              <a:t>headaches, mood changes, and fatigue</a:t>
            </a:r>
            <a:r>
              <a:rPr lang="en-US" sz="2499">
                <a:solidFill>
                  <a:srgbClr val="000000"/>
                </a:solidFill>
                <a:latin typeface="Poppins"/>
                <a:ea typeface="Poppins"/>
                <a:cs typeface="Poppins"/>
                <a:sym typeface="Poppins"/>
              </a:rPr>
              <a:t>, with males experiencing these symptoms more intensely than females</a:t>
            </a:r>
          </a:p>
          <a:p>
            <a:pPr algn="l">
              <a:lnSpc>
                <a:spcPts val="3499"/>
              </a:lnSpc>
            </a:pPr>
          </a:p>
          <a:p>
            <a:pPr algn="l" marL="539749" indent="-269875" lvl="1">
              <a:lnSpc>
                <a:spcPts val="3499"/>
              </a:lnSpc>
              <a:buFont typeface="Arial"/>
              <a:buChar char="•"/>
            </a:pPr>
            <a:r>
              <a:rPr lang="en-US" sz="2499">
                <a:solidFill>
                  <a:srgbClr val="000000"/>
                </a:solidFill>
                <a:latin typeface="Poppins"/>
                <a:ea typeface="Poppins"/>
                <a:cs typeface="Poppins"/>
                <a:sym typeface="Poppins"/>
              </a:rPr>
              <a:t>Factors like </a:t>
            </a:r>
            <a:r>
              <a:rPr lang="en-US" b="true" sz="2499">
                <a:solidFill>
                  <a:srgbClr val="000000"/>
                </a:solidFill>
                <a:latin typeface="Poppins Bold"/>
                <a:ea typeface="Poppins Bold"/>
                <a:cs typeface="Poppins Bold"/>
                <a:sym typeface="Poppins Bold"/>
              </a:rPr>
              <a:t>age, gender, and lifestyle</a:t>
            </a:r>
            <a:r>
              <a:rPr lang="en-US" sz="2499">
                <a:solidFill>
                  <a:srgbClr val="000000"/>
                </a:solidFill>
                <a:latin typeface="Poppins"/>
                <a:ea typeface="Poppins"/>
                <a:cs typeface="Poppins"/>
                <a:sym typeface="Poppins"/>
              </a:rPr>
              <a:t> (including smoking habits and BMI) were found to significantly influence coffee consumption patterns. </a:t>
            </a:r>
            <a:r>
              <a:rPr lang="en-US" b="true" sz="2499">
                <a:solidFill>
                  <a:srgbClr val="000000"/>
                </a:solidFill>
                <a:latin typeface="Poppins Bold"/>
                <a:ea typeface="Poppins Bold"/>
                <a:cs typeface="Poppins Bold"/>
                <a:sym typeface="Poppins Bold"/>
              </a:rPr>
              <a:t>Males, smokers</a:t>
            </a:r>
            <a:r>
              <a:rPr lang="en-US" sz="2499">
                <a:solidFill>
                  <a:srgbClr val="000000"/>
                </a:solidFill>
                <a:latin typeface="Poppins"/>
                <a:ea typeface="Poppins"/>
                <a:cs typeface="Poppins"/>
                <a:sym typeface="Poppins"/>
              </a:rPr>
              <a:t>, and those with higher </a:t>
            </a:r>
            <a:r>
              <a:rPr lang="en-US" b="true" sz="2499">
                <a:solidFill>
                  <a:srgbClr val="000000"/>
                </a:solidFill>
                <a:latin typeface="Poppins Bold"/>
                <a:ea typeface="Poppins Bold"/>
                <a:cs typeface="Poppins Bold"/>
                <a:sym typeface="Poppins Bold"/>
              </a:rPr>
              <a:t>BMI</a:t>
            </a:r>
            <a:r>
              <a:rPr lang="en-US" sz="2499">
                <a:solidFill>
                  <a:srgbClr val="000000"/>
                </a:solidFill>
                <a:latin typeface="Poppins"/>
                <a:ea typeface="Poppins"/>
                <a:cs typeface="Poppins"/>
                <a:sym typeface="Poppins"/>
              </a:rPr>
              <a:t> tend to consume more coffee.</a:t>
            </a:r>
          </a:p>
          <a:p>
            <a:pPr algn="l">
              <a:lnSpc>
                <a:spcPts val="3499"/>
              </a:lnSpc>
            </a:pPr>
          </a:p>
          <a:p>
            <a:pPr algn="l" marL="539749" indent="-269875" lvl="1">
              <a:lnSpc>
                <a:spcPts val="3499"/>
              </a:lnSpc>
              <a:buFont typeface="Arial"/>
              <a:buChar char="•"/>
            </a:pPr>
            <a:r>
              <a:rPr lang="en-US" b="true" sz="2499">
                <a:solidFill>
                  <a:srgbClr val="000000"/>
                </a:solidFill>
                <a:latin typeface="Poppins Bold"/>
                <a:ea typeface="Poppins Bold"/>
                <a:cs typeface="Poppins Bold"/>
                <a:sym typeface="Poppins Bold"/>
              </a:rPr>
              <a:t>Strategies to reduce excessive coffee</a:t>
            </a:r>
            <a:r>
              <a:rPr lang="en-US" sz="2499">
                <a:solidFill>
                  <a:srgbClr val="000000"/>
                </a:solidFill>
                <a:latin typeface="Poppins"/>
                <a:ea typeface="Poppins"/>
                <a:cs typeface="Poppins"/>
                <a:sym typeface="Poppins"/>
              </a:rPr>
              <a:t> intake should be considered, given the like to poor health outcomes like sleep disturbances.</a:t>
            </a:r>
          </a:p>
          <a:p>
            <a:pPr algn="l">
              <a:lnSpc>
                <a:spcPts val="3499"/>
              </a:lnSpc>
            </a:pPr>
          </a:p>
        </p:txBody>
      </p:sp>
      <p:sp>
        <p:nvSpPr>
          <p:cNvPr name="TextBox 7" id="7"/>
          <p:cNvSpPr txBox="true"/>
          <p:nvPr/>
        </p:nvSpPr>
        <p:spPr>
          <a:xfrm rot="0">
            <a:off x="0" y="205312"/>
            <a:ext cx="18288000"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CONCLUSION BASED ON VARIOUS OTHER RESEARCH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LIMITATIONS</a:t>
            </a:r>
          </a:p>
        </p:txBody>
      </p:sp>
      <p:sp>
        <p:nvSpPr>
          <p:cNvPr name="TextBox 7" id="7"/>
          <p:cNvSpPr txBox="true"/>
          <p:nvPr/>
        </p:nvSpPr>
        <p:spPr>
          <a:xfrm rot="0">
            <a:off x="194902" y="2294370"/>
            <a:ext cx="17520002" cy="5583960"/>
          </a:xfrm>
          <a:prstGeom prst="rect">
            <a:avLst/>
          </a:prstGeom>
        </p:spPr>
        <p:txBody>
          <a:bodyPr anchor="t" rtlCol="false" tIns="0" lIns="0" bIns="0" rIns="0">
            <a:spAutoFit/>
          </a:bodyPr>
          <a:lstStyle/>
          <a:p>
            <a:pPr algn="l" marL="857787" indent="-428894" lvl="1">
              <a:lnSpc>
                <a:spcPts val="5562"/>
              </a:lnSpc>
              <a:buFont typeface="Arial"/>
              <a:buChar char="•"/>
            </a:pPr>
            <a:r>
              <a:rPr lang="en-US" sz="3973">
                <a:solidFill>
                  <a:srgbClr val="000000"/>
                </a:solidFill>
                <a:latin typeface="Poppins"/>
                <a:ea typeface="Poppins"/>
                <a:cs typeface="Poppins"/>
                <a:sym typeface="Poppins"/>
              </a:rPr>
              <a:t>The </a:t>
            </a:r>
            <a:r>
              <a:rPr lang="en-US" b="true" sz="3973">
                <a:solidFill>
                  <a:srgbClr val="000000"/>
                </a:solidFill>
                <a:latin typeface="Poppins Bold"/>
                <a:ea typeface="Poppins Bold"/>
                <a:cs typeface="Poppins Bold"/>
                <a:sym typeface="Poppins Bold"/>
              </a:rPr>
              <a:t>sample size</a:t>
            </a:r>
            <a:r>
              <a:rPr lang="en-US" sz="3973">
                <a:solidFill>
                  <a:srgbClr val="000000"/>
                </a:solidFill>
                <a:latin typeface="Poppins"/>
                <a:ea typeface="Poppins"/>
                <a:cs typeface="Poppins"/>
                <a:sym typeface="Poppins"/>
              </a:rPr>
              <a:t> was relatively small consisting </a:t>
            </a:r>
            <a:r>
              <a:rPr lang="en-US" b="true" sz="3973">
                <a:solidFill>
                  <a:srgbClr val="000000"/>
                </a:solidFill>
                <a:latin typeface="Poppins Bold"/>
                <a:ea typeface="Poppins Bold"/>
                <a:cs typeface="Poppins Bold"/>
                <a:sym typeface="Poppins Bold"/>
              </a:rPr>
              <a:t>86</a:t>
            </a:r>
            <a:r>
              <a:rPr lang="en-US" sz="3973">
                <a:solidFill>
                  <a:srgbClr val="000000"/>
                </a:solidFill>
                <a:latin typeface="Poppins"/>
                <a:ea typeface="Poppins"/>
                <a:cs typeface="Poppins"/>
                <a:sym typeface="Poppins"/>
              </a:rPr>
              <a:t> participiants which may not represent broader population</a:t>
            </a:r>
          </a:p>
          <a:p>
            <a:pPr algn="l">
              <a:lnSpc>
                <a:spcPts val="5562"/>
              </a:lnSpc>
            </a:pPr>
          </a:p>
          <a:p>
            <a:pPr algn="l" marL="857787" indent="-428894" lvl="1">
              <a:lnSpc>
                <a:spcPts val="5562"/>
              </a:lnSpc>
              <a:buFont typeface="Arial"/>
              <a:buChar char="•"/>
            </a:pPr>
            <a:r>
              <a:rPr lang="en-US" b="true" sz="3973">
                <a:solidFill>
                  <a:srgbClr val="000000"/>
                </a:solidFill>
                <a:latin typeface="Poppins Bold"/>
                <a:ea typeface="Poppins Bold"/>
                <a:cs typeface="Poppins Bold"/>
                <a:sym typeface="Poppins Bold"/>
              </a:rPr>
              <a:t>Majority</a:t>
            </a:r>
            <a:r>
              <a:rPr lang="en-US" sz="3973">
                <a:solidFill>
                  <a:srgbClr val="000000"/>
                </a:solidFill>
                <a:latin typeface="Poppins"/>
                <a:ea typeface="Poppins"/>
                <a:cs typeface="Poppins"/>
                <a:sym typeface="Poppins"/>
              </a:rPr>
              <a:t> of the participants were </a:t>
            </a:r>
            <a:r>
              <a:rPr lang="en-US" b="true" sz="3973">
                <a:solidFill>
                  <a:srgbClr val="000000"/>
                </a:solidFill>
                <a:latin typeface="Poppins Bold"/>
                <a:ea typeface="Poppins Bold"/>
                <a:cs typeface="Poppins Bold"/>
                <a:sym typeface="Poppins Bold"/>
              </a:rPr>
              <a:t>students</a:t>
            </a:r>
            <a:r>
              <a:rPr lang="en-US" sz="3973">
                <a:solidFill>
                  <a:srgbClr val="000000"/>
                </a:solidFill>
                <a:latin typeface="Poppins"/>
                <a:ea typeface="Poppins"/>
                <a:cs typeface="Poppins"/>
                <a:sym typeface="Poppins"/>
              </a:rPr>
              <a:t> aged between </a:t>
            </a:r>
            <a:r>
              <a:rPr lang="en-US" b="true" sz="3973">
                <a:solidFill>
                  <a:srgbClr val="000000"/>
                </a:solidFill>
                <a:latin typeface="Poppins Bold"/>
                <a:ea typeface="Poppins Bold"/>
                <a:cs typeface="Poppins Bold"/>
                <a:sym typeface="Poppins Bold"/>
              </a:rPr>
              <a:t>20-26</a:t>
            </a:r>
          </a:p>
          <a:p>
            <a:pPr algn="l">
              <a:lnSpc>
                <a:spcPts val="5562"/>
              </a:lnSpc>
            </a:pPr>
          </a:p>
          <a:p>
            <a:pPr algn="l" marL="857787" indent="-428894" lvl="1">
              <a:lnSpc>
                <a:spcPts val="5562"/>
              </a:lnSpc>
              <a:buFont typeface="Arial"/>
              <a:buChar char="•"/>
            </a:pPr>
            <a:r>
              <a:rPr lang="en-US" b="true" sz="3973">
                <a:solidFill>
                  <a:srgbClr val="000000"/>
                </a:solidFill>
                <a:latin typeface="Poppins Bold"/>
                <a:ea typeface="Poppins Bold"/>
                <a:cs typeface="Poppins Bold"/>
                <a:sym typeface="Poppins Bold"/>
              </a:rPr>
              <a:t>Few cases</a:t>
            </a:r>
            <a:r>
              <a:rPr lang="en-US" sz="3973">
                <a:solidFill>
                  <a:srgbClr val="000000"/>
                </a:solidFill>
                <a:latin typeface="Poppins"/>
                <a:ea typeface="Poppins"/>
                <a:cs typeface="Poppins"/>
                <a:sym typeface="Poppins"/>
              </a:rPr>
              <a:t> of </a:t>
            </a:r>
            <a:r>
              <a:rPr lang="en-US" b="true" sz="3973">
                <a:solidFill>
                  <a:srgbClr val="000000"/>
                </a:solidFill>
                <a:latin typeface="Poppins Bold"/>
                <a:ea typeface="Poppins Bold"/>
                <a:cs typeface="Poppins Bold"/>
                <a:sym typeface="Poppins Bold"/>
              </a:rPr>
              <a:t>pre-existing health conditions</a:t>
            </a:r>
            <a:r>
              <a:rPr lang="en-US" sz="3973">
                <a:solidFill>
                  <a:srgbClr val="000000"/>
                </a:solidFill>
                <a:latin typeface="Poppins"/>
                <a:ea typeface="Poppins"/>
                <a:cs typeface="Poppins"/>
                <a:sym typeface="Poppins"/>
              </a:rPr>
              <a:t>, previous diagnoses with anxiety, or any related disorder by a medical professional</a:t>
            </a:r>
          </a:p>
          <a:p>
            <a:pPr algn="l">
              <a:lnSpc>
                <a:spcPts val="5562"/>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RESOURCES</a:t>
            </a:r>
          </a:p>
        </p:txBody>
      </p:sp>
      <p:sp>
        <p:nvSpPr>
          <p:cNvPr name="TextBox 7" id="7"/>
          <p:cNvSpPr txBox="true"/>
          <p:nvPr/>
        </p:nvSpPr>
        <p:spPr>
          <a:xfrm rot="0">
            <a:off x="488275" y="2423500"/>
            <a:ext cx="17799725" cy="1675799"/>
          </a:xfrm>
          <a:prstGeom prst="rect">
            <a:avLst/>
          </a:prstGeom>
        </p:spPr>
        <p:txBody>
          <a:bodyPr anchor="t" rtlCol="false" tIns="0" lIns="0" bIns="0" rIns="0">
            <a:spAutoFit/>
          </a:bodyPr>
          <a:lstStyle/>
          <a:p>
            <a:pPr algn="l" marL="516005" indent="-258003" lvl="1">
              <a:lnSpc>
                <a:spcPts val="3346"/>
              </a:lnSpc>
              <a:buFont typeface="Arial"/>
              <a:buChar char="•"/>
            </a:pPr>
            <a:r>
              <a:rPr lang="en-US" sz="2390">
                <a:solidFill>
                  <a:srgbClr val="000000"/>
                </a:solidFill>
                <a:latin typeface="Poppins"/>
                <a:ea typeface="Poppins"/>
                <a:cs typeface="Poppins"/>
                <a:sym typeface="Poppins"/>
              </a:rPr>
              <a:t>Ahsan, F., and S. Bashir. "Coffee consumption: health perspectives and drawbacks." J. Nutr. Obes 2.1 (2019)</a:t>
            </a:r>
          </a:p>
          <a:p>
            <a:pPr algn="l" marL="516005" indent="-258003" lvl="1">
              <a:lnSpc>
                <a:spcPts val="3346"/>
              </a:lnSpc>
              <a:buFont typeface="Arial"/>
              <a:buChar char="•"/>
            </a:pPr>
            <a:r>
              <a:rPr lang="en-US" sz="2390">
                <a:solidFill>
                  <a:srgbClr val="000000"/>
                </a:solidFill>
                <a:latin typeface="Poppins"/>
                <a:ea typeface="Poppins"/>
                <a:cs typeface="Poppins"/>
                <a:sym typeface="Poppins"/>
              </a:rPr>
              <a:t>Lone, Ayoob, et al. "Coffee consumption behavior in young adults: exploring motivations, frequencies, and reporting adverse effects and withdrawal symptoms." Psychology Research and Behavior Management (2023): 3925-3937</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427828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4429157"/>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INTRODUCTION</a:t>
            </a:r>
          </a:p>
        </p:txBody>
      </p:sp>
      <p:sp>
        <p:nvSpPr>
          <p:cNvPr name="TextBox 7" id="7"/>
          <p:cNvSpPr txBox="true"/>
          <p:nvPr/>
        </p:nvSpPr>
        <p:spPr>
          <a:xfrm rot="0">
            <a:off x="341015" y="1696558"/>
            <a:ext cx="17946985" cy="4648200"/>
          </a:xfrm>
          <a:prstGeom prst="rect">
            <a:avLst/>
          </a:prstGeom>
        </p:spPr>
        <p:txBody>
          <a:bodyPr anchor="t" rtlCol="false" tIns="0" lIns="0" bIns="0" rIns="0">
            <a:spAutoFit/>
          </a:bodyPr>
          <a:lstStyle/>
          <a:p>
            <a:pPr algn="l">
              <a:lnSpc>
                <a:spcPts val="6125"/>
              </a:lnSpc>
            </a:pPr>
            <a:r>
              <a:rPr lang="en-US" sz="3500" b="true">
                <a:solidFill>
                  <a:srgbClr val="593C8F"/>
                </a:solidFill>
                <a:latin typeface="Poppins Bold"/>
                <a:ea typeface="Poppins Bold"/>
                <a:cs typeface="Poppins Bold"/>
                <a:sym typeface="Poppins Bold"/>
              </a:rPr>
              <a:t>Global Scenario</a:t>
            </a:r>
          </a:p>
          <a:p>
            <a:pPr algn="l" marL="539749" indent="-269875" lvl="1">
              <a:lnSpc>
                <a:spcPts val="4374"/>
              </a:lnSpc>
              <a:buFont typeface="Arial"/>
              <a:buChar char="•"/>
            </a:pPr>
            <a:r>
              <a:rPr lang="en-US" sz="2499">
                <a:solidFill>
                  <a:srgbClr val="000000"/>
                </a:solidFill>
                <a:latin typeface="Poppins"/>
                <a:ea typeface="Poppins"/>
                <a:cs typeface="Poppins"/>
                <a:sym typeface="Poppins"/>
              </a:rPr>
              <a:t>Literature provides findings that show that </a:t>
            </a:r>
            <a:r>
              <a:rPr lang="en-US" b="true" sz="2499">
                <a:solidFill>
                  <a:srgbClr val="000000"/>
                </a:solidFill>
                <a:latin typeface="Poppins Bold"/>
                <a:ea typeface="Poppins Bold"/>
                <a:cs typeface="Poppins Bold"/>
                <a:sym typeface="Poppins Bold"/>
              </a:rPr>
              <a:t>caffeine in coffees is associated with rise in anxiety in individuals</a:t>
            </a:r>
            <a:r>
              <a:rPr lang="en-US" sz="2499">
                <a:solidFill>
                  <a:srgbClr val="000000"/>
                </a:solidFill>
                <a:latin typeface="Poppins"/>
                <a:ea typeface="Poppins"/>
                <a:cs typeface="Poppins"/>
                <a:sym typeface="Poppins"/>
              </a:rPr>
              <a:t>, especially those consuming it at a higher rate - </a:t>
            </a:r>
            <a:r>
              <a:rPr lang="en-US" b="true" sz="2499">
                <a:solidFill>
                  <a:srgbClr val="000000"/>
                </a:solidFill>
                <a:latin typeface="Poppins Bold"/>
                <a:ea typeface="Poppins Bold"/>
                <a:cs typeface="Poppins Bold"/>
                <a:sym typeface="Poppins Bold"/>
              </a:rPr>
              <a:t>&gt;400 mg caffeine</a:t>
            </a:r>
            <a:r>
              <a:rPr lang="en-US" sz="2499">
                <a:solidFill>
                  <a:srgbClr val="000000"/>
                </a:solidFill>
                <a:latin typeface="Poppins"/>
                <a:ea typeface="Poppins"/>
                <a:cs typeface="Poppins"/>
                <a:sym typeface="Poppins"/>
              </a:rPr>
              <a:t>. (Quinlan et al., 1997; Souissi et al., 2012; Jin et al., 2016; Distelberg et al., 2017; Chtourou et al., 2019;)</a:t>
            </a:r>
          </a:p>
          <a:p>
            <a:pPr algn="l" marL="539749" indent="-269875" lvl="1">
              <a:lnSpc>
                <a:spcPts val="4374"/>
              </a:lnSpc>
              <a:buFont typeface="Arial"/>
              <a:buChar char="•"/>
            </a:pPr>
            <a:r>
              <a:rPr lang="en-US" sz="2499">
                <a:solidFill>
                  <a:srgbClr val="000000"/>
                </a:solidFill>
                <a:latin typeface="Poppins"/>
                <a:ea typeface="Poppins"/>
                <a:cs typeface="Poppins"/>
                <a:sym typeface="Poppins"/>
              </a:rPr>
              <a:t> Literature suggested that </a:t>
            </a:r>
            <a:r>
              <a:rPr lang="en-US" b="true" sz="2499">
                <a:solidFill>
                  <a:srgbClr val="000000"/>
                </a:solidFill>
                <a:latin typeface="Poppins Bold"/>
                <a:ea typeface="Poppins Bold"/>
                <a:cs typeface="Poppins Bold"/>
                <a:sym typeface="Poppins Bold"/>
              </a:rPr>
              <a:t>Females are more prone to experiencing anxiety</a:t>
            </a:r>
            <a:r>
              <a:rPr lang="en-US" sz="2499">
                <a:solidFill>
                  <a:srgbClr val="000000"/>
                </a:solidFill>
                <a:latin typeface="Poppins"/>
                <a:ea typeface="Poppins"/>
                <a:cs typeface="Poppins"/>
                <a:sym typeface="Poppins"/>
              </a:rPr>
              <a:t> due to coffee consumption as compared to males (Lovallo et al., 2006)</a:t>
            </a:r>
          </a:p>
          <a:p>
            <a:pPr algn="l" marL="539749" indent="-269875" lvl="1">
              <a:lnSpc>
                <a:spcPts val="4374"/>
              </a:lnSpc>
              <a:buFont typeface="Arial"/>
              <a:buChar char="•"/>
            </a:pPr>
            <a:r>
              <a:rPr lang="en-US" sz="2499">
                <a:solidFill>
                  <a:srgbClr val="000000"/>
                </a:solidFill>
                <a:latin typeface="Poppins"/>
                <a:ea typeface="Poppins"/>
                <a:cs typeface="Poppins"/>
                <a:sym typeface="Poppins"/>
              </a:rPr>
              <a:t>Another study by Bernstein (2002) found that </a:t>
            </a:r>
            <a:r>
              <a:rPr lang="en-US" b="true" sz="2499">
                <a:solidFill>
                  <a:srgbClr val="000000"/>
                </a:solidFill>
                <a:latin typeface="Poppins Bold"/>
                <a:ea typeface="Poppins Bold"/>
                <a:cs typeface="Poppins Bold"/>
                <a:sym typeface="Poppins Bold"/>
              </a:rPr>
              <a:t>younger adults &amp; adolescents tend to have a heightened response </a:t>
            </a:r>
            <a:r>
              <a:rPr lang="en-US" sz="2499">
                <a:solidFill>
                  <a:srgbClr val="000000"/>
                </a:solidFill>
                <a:latin typeface="Poppins"/>
                <a:ea typeface="Poppins"/>
                <a:cs typeface="Poppins"/>
                <a:sym typeface="Poppins"/>
              </a:rPr>
              <a:t>to coffee induced anxiety as compared to older adults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INTRODUCTION</a:t>
            </a:r>
          </a:p>
        </p:txBody>
      </p:sp>
      <p:sp>
        <p:nvSpPr>
          <p:cNvPr name="TextBox 7" id="7"/>
          <p:cNvSpPr txBox="true"/>
          <p:nvPr/>
        </p:nvSpPr>
        <p:spPr>
          <a:xfrm rot="0">
            <a:off x="341015" y="1696558"/>
            <a:ext cx="17946985" cy="4648200"/>
          </a:xfrm>
          <a:prstGeom prst="rect">
            <a:avLst/>
          </a:prstGeom>
        </p:spPr>
        <p:txBody>
          <a:bodyPr anchor="t" rtlCol="false" tIns="0" lIns="0" bIns="0" rIns="0">
            <a:spAutoFit/>
          </a:bodyPr>
          <a:lstStyle/>
          <a:p>
            <a:pPr algn="l">
              <a:lnSpc>
                <a:spcPts val="6125"/>
              </a:lnSpc>
            </a:pPr>
            <a:r>
              <a:rPr lang="en-US" sz="3500" b="true">
                <a:solidFill>
                  <a:srgbClr val="593C8F"/>
                </a:solidFill>
                <a:latin typeface="Poppins Bold"/>
                <a:ea typeface="Poppins Bold"/>
                <a:cs typeface="Poppins Bold"/>
                <a:sym typeface="Poppins Bold"/>
              </a:rPr>
              <a:t>Indian Scenario</a:t>
            </a:r>
          </a:p>
          <a:p>
            <a:pPr algn="l" marL="539749" indent="-269875" lvl="1">
              <a:lnSpc>
                <a:spcPts val="4374"/>
              </a:lnSpc>
              <a:buFont typeface="Arial"/>
              <a:buChar char="•"/>
            </a:pPr>
            <a:r>
              <a:rPr lang="en-US" sz="2499">
                <a:solidFill>
                  <a:srgbClr val="000000"/>
                </a:solidFill>
                <a:latin typeface="Poppins"/>
                <a:ea typeface="Poppins"/>
                <a:cs typeface="Poppins"/>
                <a:sym typeface="Poppins"/>
              </a:rPr>
              <a:t>Studies on the same topic in India are relatively lacking</a:t>
            </a:r>
          </a:p>
          <a:p>
            <a:pPr algn="l" marL="539749" indent="-269875" lvl="1">
              <a:lnSpc>
                <a:spcPts val="4374"/>
              </a:lnSpc>
              <a:buFont typeface="Arial"/>
              <a:buChar char="•"/>
            </a:pPr>
            <a:r>
              <a:rPr lang="en-US" sz="2499">
                <a:solidFill>
                  <a:srgbClr val="000000"/>
                </a:solidFill>
                <a:latin typeface="Poppins"/>
                <a:ea typeface="Poppins"/>
                <a:cs typeface="Poppins"/>
                <a:sym typeface="Poppins"/>
              </a:rPr>
              <a:t>One study conducted in Telangana examined the psychological effects of coffee consumption on students during online learning. The study employed tools such as the GHQ-12 to measure anxiety. Results indicated that moderate to high caffeine intake led to increased anxiety in students, especially those consuming more than two cups per day​ (IEOM Society)</a:t>
            </a:r>
          </a:p>
          <a:p>
            <a:pPr algn="l" marL="539749" indent="-269875" lvl="1">
              <a:lnSpc>
                <a:spcPts val="4374"/>
              </a:lnSpc>
              <a:buFont typeface="Arial"/>
              <a:buChar char="•"/>
            </a:pPr>
            <a:r>
              <a:rPr lang="en-US" sz="2499">
                <a:solidFill>
                  <a:srgbClr val="000000"/>
                </a:solidFill>
                <a:latin typeface="Poppins"/>
                <a:ea typeface="Poppins"/>
                <a:cs typeface="Poppins"/>
                <a:sym typeface="Poppins"/>
              </a:rPr>
              <a:t>Another analysis explored broader psychological impacts, noting that high caffeine consumption could contribute to anxiety disorders and depressive symptoms.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454500" y="-8454500"/>
            <a:ext cx="1379000" cy="18288000"/>
            <a:chOff x="0" y="0"/>
            <a:chExt cx="363193" cy="4816593"/>
          </a:xfrm>
        </p:grpSpPr>
        <p:sp>
          <p:nvSpPr>
            <p:cNvPr name="Freeform 4" id="4"/>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5" id="5"/>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85110" y="205312"/>
            <a:ext cx="771777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eague Spartan"/>
                <a:ea typeface="League Spartan"/>
                <a:cs typeface="League Spartan"/>
                <a:sym typeface="League Spartan"/>
              </a:rPr>
              <a:t>INTRODUCTION</a:t>
            </a:r>
          </a:p>
        </p:txBody>
      </p:sp>
      <p:sp>
        <p:nvSpPr>
          <p:cNvPr name="TextBox 7" id="7"/>
          <p:cNvSpPr txBox="true"/>
          <p:nvPr/>
        </p:nvSpPr>
        <p:spPr>
          <a:xfrm rot="0">
            <a:off x="1028700" y="1696558"/>
            <a:ext cx="5570786" cy="5972175"/>
          </a:xfrm>
          <a:prstGeom prst="rect">
            <a:avLst/>
          </a:prstGeom>
        </p:spPr>
        <p:txBody>
          <a:bodyPr anchor="t" rtlCol="false" tIns="0" lIns="0" bIns="0" rIns="0">
            <a:spAutoFit/>
          </a:bodyPr>
          <a:lstStyle/>
          <a:p>
            <a:pPr algn="l">
              <a:lnSpc>
                <a:spcPts val="6125"/>
              </a:lnSpc>
            </a:pPr>
            <a:r>
              <a:rPr lang="en-US" sz="3500" b="true">
                <a:solidFill>
                  <a:srgbClr val="593C8F"/>
                </a:solidFill>
                <a:latin typeface="Poppins Bold"/>
                <a:ea typeface="Poppins Bold"/>
                <a:cs typeface="Poppins Bold"/>
                <a:sym typeface="Poppins Bold"/>
              </a:rPr>
              <a:t>Known</a:t>
            </a:r>
            <a:r>
              <a:rPr lang="en-US" sz="3500" b="true">
                <a:solidFill>
                  <a:srgbClr val="000000"/>
                </a:solidFill>
                <a:latin typeface="Poppins Bold"/>
                <a:ea typeface="Poppins Bold"/>
                <a:cs typeface="Poppins Bold"/>
                <a:sym typeface="Poppins Bold"/>
              </a:rPr>
              <a:t> </a:t>
            </a:r>
            <a:r>
              <a:rPr lang="en-US" sz="3500" b="true">
                <a:solidFill>
                  <a:srgbClr val="593C8F"/>
                </a:solidFill>
                <a:latin typeface="Poppins Bold"/>
                <a:ea typeface="Poppins Bold"/>
                <a:cs typeface="Poppins Bold"/>
                <a:sym typeface="Poppins Bold"/>
              </a:rPr>
              <a:t>Factors</a:t>
            </a:r>
          </a:p>
          <a:p>
            <a:pPr algn="l" marL="539749" indent="-269875" lvl="1">
              <a:lnSpc>
                <a:spcPts val="4374"/>
              </a:lnSpc>
              <a:buFont typeface="Arial"/>
              <a:buChar char="•"/>
            </a:pPr>
            <a:r>
              <a:rPr lang="en-US" sz="2499">
                <a:solidFill>
                  <a:srgbClr val="000000"/>
                </a:solidFill>
                <a:latin typeface="Poppins"/>
                <a:ea typeface="Poppins"/>
                <a:cs typeface="Poppins"/>
                <a:sym typeface="Poppins"/>
              </a:rPr>
              <a:t>Caffeine content</a:t>
            </a:r>
          </a:p>
          <a:p>
            <a:pPr algn="l" marL="539749" indent="-269875" lvl="1">
              <a:lnSpc>
                <a:spcPts val="4374"/>
              </a:lnSpc>
              <a:buFont typeface="Arial"/>
              <a:buChar char="•"/>
            </a:pPr>
            <a:r>
              <a:rPr lang="en-US" sz="2499">
                <a:solidFill>
                  <a:srgbClr val="000000"/>
                </a:solidFill>
                <a:latin typeface="Poppins"/>
                <a:ea typeface="Poppins"/>
                <a:cs typeface="Poppins"/>
                <a:sym typeface="Poppins"/>
              </a:rPr>
              <a:t>Consumption rate</a:t>
            </a:r>
          </a:p>
          <a:p>
            <a:pPr algn="l" marL="539749" indent="-269875" lvl="1">
              <a:lnSpc>
                <a:spcPts val="4374"/>
              </a:lnSpc>
              <a:buFont typeface="Arial"/>
              <a:buChar char="•"/>
            </a:pPr>
            <a:r>
              <a:rPr lang="en-US" sz="2499">
                <a:solidFill>
                  <a:srgbClr val="000000"/>
                </a:solidFill>
                <a:latin typeface="Poppins"/>
                <a:ea typeface="Poppins"/>
                <a:cs typeface="Poppins"/>
                <a:sym typeface="Poppins"/>
              </a:rPr>
              <a:t>Sleep disruption</a:t>
            </a:r>
          </a:p>
          <a:p>
            <a:pPr algn="l">
              <a:lnSpc>
                <a:spcPts val="4374"/>
              </a:lnSpc>
            </a:pPr>
          </a:p>
          <a:p>
            <a:pPr algn="l">
              <a:lnSpc>
                <a:spcPts val="6125"/>
              </a:lnSpc>
            </a:pPr>
            <a:r>
              <a:rPr lang="en-US" sz="3500" b="true">
                <a:solidFill>
                  <a:srgbClr val="593C8F"/>
                </a:solidFill>
                <a:latin typeface="Poppins Bold"/>
                <a:ea typeface="Poppins Bold"/>
                <a:cs typeface="Poppins Bold"/>
                <a:sym typeface="Poppins Bold"/>
              </a:rPr>
              <a:t>Unknown</a:t>
            </a:r>
            <a:r>
              <a:rPr lang="en-US" sz="3500" b="true">
                <a:solidFill>
                  <a:srgbClr val="000000"/>
                </a:solidFill>
                <a:latin typeface="Poppins Bold"/>
                <a:ea typeface="Poppins Bold"/>
                <a:cs typeface="Poppins Bold"/>
                <a:sym typeface="Poppins Bold"/>
              </a:rPr>
              <a:t> </a:t>
            </a:r>
            <a:r>
              <a:rPr lang="en-US" sz="3500" b="true">
                <a:solidFill>
                  <a:srgbClr val="593C8F"/>
                </a:solidFill>
                <a:latin typeface="Poppins Bold"/>
                <a:ea typeface="Poppins Bold"/>
                <a:cs typeface="Poppins Bold"/>
                <a:sym typeface="Poppins Bold"/>
              </a:rPr>
              <a:t>Factors</a:t>
            </a:r>
          </a:p>
          <a:p>
            <a:pPr algn="l" marL="539749" indent="-269875" lvl="1">
              <a:lnSpc>
                <a:spcPts val="4374"/>
              </a:lnSpc>
              <a:buFont typeface="Arial"/>
              <a:buChar char="•"/>
            </a:pPr>
            <a:r>
              <a:rPr lang="en-US" sz="2499">
                <a:solidFill>
                  <a:srgbClr val="000000"/>
                </a:solidFill>
                <a:latin typeface="Poppins"/>
                <a:ea typeface="Poppins"/>
                <a:cs typeface="Poppins"/>
                <a:sym typeface="Poppins"/>
              </a:rPr>
              <a:t>Individual sensitivity</a:t>
            </a:r>
          </a:p>
          <a:p>
            <a:pPr algn="l" marL="539749" indent="-269875" lvl="1">
              <a:lnSpc>
                <a:spcPts val="4374"/>
              </a:lnSpc>
              <a:buFont typeface="Arial"/>
              <a:buChar char="•"/>
            </a:pPr>
            <a:r>
              <a:rPr lang="en-US" sz="2499">
                <a:solidFill>
                  <a:srgbClr val="000000"/>
                </a:solidFill>
                <a:latin typeface="Poppins"/>
                <a:ea typeface="Poppins"/>
                <a:cs typeface="Poppins"/>
                <a:sym typeface="Poppins"/>
              </a:rPr>
              <a:t>Genetic variability</a:t>
            </a:r>
          </a:p>
          <a:p>
            <a:pPr algn="l" marL="539749" indent="-269875" lvl="1">
              <a:lnSpc>
                <a:spcPts val="4374"/>
              </a:lnSpc>
              <a:buFont typeface="Arial"/>
              <a:buChar char="•"/>
            </a:pPr>
            <a:r>
              <a:rPr lang="en-US" sz="2499">
                <a:solidFill>
                  <a:srgbClr val="000000"/>
                </a:solidFill>
                <a:latin typeface="Poppins"/>
                <a:ea typeface="Poppins"/>
                <a:cs typeface="Poppins"/>
                <a:sym typeface="Poppins"/>
              </a:rPr>
              <a:t>Societal and Cultural influences</a:t>
            </a:r>
          </a:p>
          <a:p>
            <a:pPr algn="l" marL="539749" indent="-269875" lvl="1">
              <a:lnSpc>
                <a:spcPts val="4374"/>
              </a:lnSpc>
              <a:buFont typeface="Arial"/>
              <a:buChar char="•"/>
            </a:pPr>
            <a:r>
              <a:rPr lang="en-US" sz="2499">
                <a:solidFill>
                  <a:srgbClr val="000000"/>
                </a:solidFill>
                <a:latin typeface="Poppins"/>
                <a:ea typeface="Poppins"/>
                <a:cs typeface="Poppins"/>
                <a:sym typeface="Poppins"/>
              </a:rPr>
              <a:t>Medication interaction</a:t>
            </a:r>
          </a:p>
        </p:txBody>
      </p:sp>
      <p:sp>
        <p:nvSpPr>
          <p:cNvPr name="TextBox 8" id="8"/>
          <p:cNvSpPr txBox="true"/>
          <p:nvPr/>
        </p:nvSpPr>
        <p:spPr>
          <a:xfrm rot="0">
            <a:off x="9830640" y="1696558"/>
            <a:ext cx="3078659" cy="746125"/>
          </a:xfrm>
          <a:prstGeom prst="rect">
            <a:avLst/>
          </a:prstGeom>
        </p:spPr>
        <p:txBody>
          <a:bodyPr anchor="t" rtlCol="false" tIns="0" lIns="0" bIns="0" rIns="0">
            <a:spAutoFit/>
          </a:bodyPr>
          <a:lstStyle/>
          <a:p>
            <a:pPr algn="l">
              <a:lnSpc>
                <a:spcPts val="6125"/>
              </a:lnSpc>
              <a:spcBef>
                <a:spcPct val="0"/>
              </a:spcBef>
            </a:pPr>
            <a:r>
              <a:rPr lang="en-US" b="true" sz="3500">
                <a:solidFill>
                  <a:srgbClr val="593C8F"/>
                </a:solidFill>
                <a:latin typeface="Poppins Bold"/>
                <a:ea typeface="Poppins Bold"/>
                <a:cs typeface="Poppins Bold"/>
                <a:sym typeface="Poppins Bold"/>
              </a:rPr>
              <a:t>Existing</a:t>
            </a:r>
            <a:r>
              <a:rPr lang="en-US" b="true" sz="3500">
                <a:solidFill>
                  <a:srgbClr val="000000"/>
                </a:solidFill>
                <a:latin typeface="Poppins Bold"/>
                <a:ea typeface="Poppins Bold"/>
                <a:cs typeface="Poppins Bold"/>
                <a:sym typeface="Poppins Bold"/>
              </a:rPr>
              <a:t> </a:t>
            </a:r>
            <a:r>
              <a:rPr lang="en-US" b="true" sz="3500">
                <a:solidFill>
                  <a:srgbClr val="593C8F"/>
                </a:solidFill>
                <a:latin typeface="Poppins Bold"/>
                <a:ea typeface="Poppins Bold"/>
                <a:cs typeface="Poppins Bold"/>
                <a:sym typeface="Poppins Bold"/>
              </a:rPr>
              <a:t>Gaps</a:t>
            </a:r>
          </a:p>
        </p:txBody>
      </p:sp>
      <p:sp>
        <p:nvSpPr>
          <p:cNvPr name="TextBox 9" id="9"/>
          <p:cNvSpPr txBox="true"/>
          <p:nvPr/>
        </p:nvSpPr>
        <p:spPr>
          <a:xfrm rot="0">
            <a:off x="9668128" y="2517296"/>
            <a:ext cx="7799189" cy="4397375"/>
          </a:xfrm>
          <a:prstGeom prst="rect">
            <a:avLst/>
          </a:prstGeom>
        </p:spPr>
        <p:txBody>
          <a:bodyPr anchor="t" rtlCol="false" tIns="0" lIns="0" bIns="0" rIns="0">
            <a:spAutoFit/>
          </a:bodyPr>
          <a:lstStyle/>
          <a:p>
            <a:pPr algn="l" marL="539749" indent="-269875" lvl="1">
              <a:lnSpc>
                <a:spcPts val="4374"/>
              </a:lnSpc>
              <a:buFont typeface="Arial"/>
              <a:buChar char="•"/>
            </a:pPr>
            <a:r>
              <a:rPr lang="en-US" sz="2499">
                <a:solidFill>
                  <a:srgbClr val="000000"/>
                </a:solidFill>
                <a:latin typeface="Poppins"/>
                <a:ea typeface="Poppins"/>
                <a:cs typeface="Poppins"/>
                <a:sym typeface="Poppins"/>
              </a:rPr>
              <a:t>Lack of intervention studies</a:t>
            </a:r>
          </a:p>
          <a:p>
            <a:pPr algn="l" marL="539749" indent="-269875" lvl="1">
              <a:lnSpc>
                <a:spcPts val="4374"/>
              </a:lnSpc>
              <a:spcBef>
                <a:spcPct val="0"/>
              </a:spcBef>
              <a:buFont typeface="Arial"/>
              <a:buChar char="•"/>
            </a:pPr>
            <a:r>
              <a:rPr lang="en-US" sz="2499">
                <a:solidFill>
                  <a:srgbClr val="000000"/>
                </a:solidFill>
                <a:latin typeface="Poppins"/>
                <a:ea typeface="Poppins"/>
                <a:cs typeface="Poppins"/>
                <a:sym typeface="Poppins"/>
              </a:rPr>
              <a:t>Limited understanding of stress, anxiety and depression</a:t>
            </a:r>
          </a:p>
          <a:p>
            <a:pPr algn="l" marL="539749" indent="-269875" lvl="1">
              <a:lnSpc>
                <a:spcPts val="4374"/>
              </a:lnSpc>
              <a:spcBef>
                <a:spcPct val="0"/>
              </a:spcBef>
              <a:buFont typeface="Arial"/>
              <a:buChar char="•"/>
            </a:pPr>
            <a:r>
              <a:rPr lang="en-US" sz="2499">
                <a:solidFill>
                  <a:srgbClr val="000000"/>
                </a:solidFill>
                <a:latin typeface="Poppins"/>
                <a:ea typeface="Poppins"/>
                <a:cs typeface="Poppins"/>
                <a:sym typeface="Poppins"/>
              </a:rPr>
              <a:t>Behavioural Habits</a:t>
            </a:r>
          </a:p>
          <a:p>
            <a:pPr algn="l" marL="539749" indent="-269875" lvl="1">
              <a:lnSpc>
                <a:spcPts val="4374"/>
              </a:lnSpc>
              <a:spcBef>
                <a:spcPct val="0"/>
              </a:spcBef>
              <a:buFont typeface="Arial"/>
              <a:buChar char="•"/>
            </a:pPr>
            <a:r>
              <a:rPr lang="en-US" sz="2499">
                <a:solidFill>
                  <a:srgbClr val="000000"/>
                </a:solidFill>
                <a:latin typeface="Poppins"/>
                <a:ea typeface="Poppins"/>
                <a:cs typeface="Poppins"/>
                <a:sym typeface="Poppins"/>
              </a:rPr>
              <a:t>Hereditary issues of anxiety</a:t>
            </a:r>
          </a:p>
          <a:p>
            <a:pPr algn="l" marL="539749" indent="-269875" lvl="1">
              <a:lnSpc>
                <a:spcPts val="4374"/>
              </a:lnSpc>
              <a:spcBef>
                <a:spcPct val="0"/>
              </a:spcBef>
              <a:buFont typeface="Arial"/>
              <a:buChar char="•"/>
            </a:pPr>
            <a:r>
              <a:rPr lang="en-US" sz="2499">
                <a:solidFill>
                  <a:srgbClr val="000000"/>
                </a:solidFill>
                <a:latin typeface="Poppins"/>
                <a:ea typeface="Poppins"/>
                <a:cs typeface="Poppins"/>
                <a:sym typeface="Poppins"/>
              </a:rPr>
              <a:t>Dishonesty while answering the questionnaire</a:t>
            </a:r>
          </a:p>
          <a:p>
            <a:pPr algn="l" marL="539749" indent="-269875" lvl="1">
              <a:lnSpc>
                <a:spcPts val="4374"/>
              </a:lnSpc>
              <a:spcBef>
                <a:spcPct val="0"/>
              </a:spcBef>
              <a:buFont typeface="Arial"/>
              <a:buChar char="•"/>
            </a:pPr>
            <a:r>
              <a:rPr lang="en-US" sz="2499">
                <a:solidFill>
                  <a:srgbClr val="000000"/>
                </a:solidFill>
                <a:latin typeface="Poppins"/>
                <a:ea typeface="Poppins"/>
                <a:cs typeface="Poppins"/>
                <a:sym typeface="Poppins"/>
              </a:rPr>
              <a:t>Overestimating their ailments </a:t>
            </a:r>
          </a:p>
          <a:p>
            <a:pPr algn="l">
              <a:lnSpc>
                <a:spcPts val="437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8454500" y="-8454500"/>
            <a:ext cx="1379000" cy="18288000"/>
            <a:chOff x="0" y="0"/>
            <a:chExt cx="363193" cy="4816593"/>
          </a:xfrm>
        </p:grpSpPr>
        <p:sp>
          <p:nvSpPr>
            <p:cNvPr name="Freeform 3" id="3"/>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4" id="4"/>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192759"/>
            <a:ext cx="18288000" cy="719864"/>
          </a:xfrm>
          <a:prstGeom prst="rect">
            <a:avLst/>
          </a:prstGeom>
        </p:spPr>
        <p:txBody>
          <a:bodyPr anchor="t" rtlCol="false" tIns="0" lIns="0" bIns="0" rIns="0">
            <a:spAutoFit/>
          </a:bodyPr>
          <a:lstStyle/>
          <a:p>
            <a:pPr algn="ctr">
              <a:lnSpc>
                <a:spcPts val="5997"/>
              </a:lnSpc>
              <a:spcBef>
                <a:spcPct val="0"/>
              </a:spcBef>
            </a:pPr>
            <a:r>
              <a:rPr lang="en-US" b="true" sz="4283">
                <a:solidFill>
                  <a:srgbClr val="FFFFFF"/>
                </a:solidFill>
                <a:latin typeface="Source Sans Pro Bold"/>
                <a:ea typeface="Source Sans Pro Bold"/>
                <a:cs typeface="Source Sans Pro Bold"/>
                <a:sym typeface="Source Sans Pro Bold"/>
              </a:rPr>
              <a:t>CASE STUDY :  COFFEE CONSUMPTION BEHAVIOR IN YOUNG ADULTS </a:t>
            </a:r>
          </a:p>
        </p:txBody>
      </p:sp>
      <p:sp>
        <p:nvSpPr>
          <p:cNvPr name="TextBox 6" id="6"/>
          <p:cNvSpPr txBox="true"/>
          <p:nvPr/>
        </p:nvSpPr>
        <p:spPr>
          <a:xfrm rot="0">
            <a:off x="1028700" y="2161787"/>
            <a:ext cx="16230600" cy="3844925"/>
          </a:xfrm>
          <a:prstGeom prst="rect">
            <a:avLst/>
          </a:prstGeom>
        </p:spPr>
        <p:txBody>
          <a:bodyPr anchor="t" rtlCol="false" tIns="0" lIns="0" bIns="0" rIns="0">
            <a:spAutoFit/>
          </a:bodyPr>
          <a:lstStyle/>
          <a:p>
            <a:pPr algn="l" marL="539749" indent="-269875" lvl="1">
              <a:lnSpc>
                <a:spcPts val="4374"/>
              </a:lnSpc>
              <a:buFont typeface="Arial"/>
              <a:buChar char="•"/>
            </a:pPr>
            <a:r>
              <a:rPr lang="en-US" sz="2499">
                <a:solidFill>
                  <a:srgbClr val="000000"/>
                </a:solidFill>
                <a:latin typeface="Poppins"/>
                <a:ea typeface="Poppins"/>
                <a:cs typeface="Poppins"/>
                <a:sym typeface="Poppins"/>
              </a:rPr>
              <a:t>A sample of </a:t>
            </a:r>
            <a:r>
              <a:rPr lang="en-US" b="true" sz="2499">
                <a:solidFill>
                  <a:srgbClr val="000000"/>
                </a:solidFill>
                <a:latin typeface="Poppins Bold"/>
                <a:ea typeface="Poppins Bold"/>
                <a:cs typeface="Poppins Bold"/>
                <a:sym typeface="Poppins Bold"/>
              </a:rPr>
              <a:t>923 young adults</a:t>
            </a:r>
            <a:r>
              <a:rPr lang="en-US" sz="2499">
                <a:solidFill>
                  <a:srgbClr val="000000"/>
                </a:solidFill>
                <a:latin typeface="Poppins"/>
                <a:ea typeface="Poppins"/>
                <a:cs typeface="Poppins"/>
                <a:sym typeface="Poppins"/>
              </a:rPr>
              <a:t> (aged 16-40 years) from Alhasa, Saudi Arabia, participated in the survey.</a:t>
            </a:r>
          </a:p>
          <a:p>
            <a:pPr algn="l" marL="539749" indent="-269875" lvl="1">
              <a:lnSpc>
                <a:spcPts val="4374"/>
              </a:lnSpc>
              <a:buFont typeface="Arial"/>
              <a:buChar char="•"/>
            </a:pPr>
            <a:r>
              <a:rPr lang="en-US" sz="2499">
                <a:solidFill>
                  <a:srgbClr val="000000"/>
                </a:solidFill>
                <a:latin typeface="Poppins"/>
                <a:ea typeface="Poppins"/>
                <a:cs typeface="Poppins"/>
                <a:sym typeface="Poppins"/>
              </a:rPr>
              <a:t>Data were collected through self-reported questionnaires examining daily coffee intake, motivations (using the </a:t>
            </a:r>
            <a:r>
              <a:rPr lang="en-US" b="true" sz="2499">
                <a:solidFill>
                  <a:srgbClr val="000000"/>
                </a:solidFill>
                <a:latin typeface="Poppins Bold"/>
                <a:ea typeface="Poppins Bold"/>
                <a:cs typeface="Poppins Bold"/>
                <a:sym typeface="Poppins Bold"/>
              </a:rPr>
              <a:t>Caffeine Motives Questionnaire</a:t>
            </a:r>
            <a:r>
              <a:rPr lang="en-US" sz="2499">
                <a:solidFill>
                  <a:srgbClr val="000000"/>
                </a:solidFill>
                <a:latin typeface="Poppins"/>
                <a:ea typeface="Poppins"/>
                <a:cs typeface="Poppins"/>
                <a:sym typeface="Poppins"/>
              </a:rPr>
              <a:t>), adverse effects, and withdrawal symptoms.</a:t>
            </a:r>
          </a:p>
          <a:p>
            <a:pPr algn="l" marL="539749" indent="-269875" lvl="1">
              <a:lnSpc>
                <a:spcPts val="4374"/>
              </a:lnSpc>
              <a:buFont typeface="Arial"/>
              <a:buChar char="•"/>
            </a:pPr>
            <a:r>
              <a:rPr lang="en-US" sz="2499">
                <a:solidFill>
                  <a:srgbClr val="000000"/>
                </a:solidFill>
                <a:latin typeface="Poppins"/>
                <a:ea typeface="Poppins"/>
                <a:cs typeface="Poppins"/>
                <a:sym typeface="Poppins"/>
              </a:rPr>
              <a:t>Participants’ demographic information and lifestyle factors such as smoking and sleep duration were also recorded.</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8454500" y="-8454500"/>
            <a:ext cx="1379000" cy="18288000"/>
            <a:chOff x="0" y="0"/>
            <a:chExt cx="363193" cy="4816593"/>
          </a:xfrm>
        </p:grpSpPr>
        <p:sp>
          <p:nvSpPr>
            <p:cNvPr name="Freeform 3" id="3"/>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4" id="4"/>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291468"/>
            <a:ext cx="18288000" cy="719864"/>
          </a:xfrm>
          <a:prstGeom prst="rect">
            <a:avLst/>
          </a:prstGeom>
        </p:spPr>
        <p:txBody>
          <a:bodyPr anchor="t" rtlCol="false" tIns="0" lIns="0" bIns="0" rIns="0">
            <a:spAutoFit/>
          </a:bodyPr>
          <a:lstStyle/>
          <a:p>
            <a:pPr algn="ctr">
              <a:lnSpc>
                <a:spcPts val="5997"/>
              </a:lnSpc>
              <a:spcBef>
                <a:spcPct val="0"/>
              </a:spcBef>
            </a:pPr>
            <a:r>
              <a:rPr lang="en-US" b="true" sz="4283">
                <a:solidFill>
                  <a:srgbClr val="FFFFFF"/>
                </a:solidFill>
                <a:latin typeface="Source Sans Pro Bold"/>
                <a:ea typeface="Source Sans Pro Bold"/>
                <a:cs typeface="Source Sans Pro Bold"/>
                <a:sym typeface="Source Sans Pro Bold"/>
              </a:rPr>
              <a:t>CASE STUDY :  COFFEE CONSUMPTION BEHAVIOR IN YOUNG ADULTS </a:t>
            </a:r>
          </a:p>
        </p:txBody>
      </p:sp>
      <p:sp>
        <p:nvSpPr>
          <p:cNvPr name="TextBox 6" id="6"/>
          <p:cNvSpPr txBox="true"/>
          <p:nvPr/>
        </p:nvSpPr>
        <p:spPr>
          <a:xfrm rot="0">
            <a:off x="335708" y="1471654"/>
            <a:ext cx="3135511" cy="746125"/>
          </a:xfrm>
          <a:prstGeom prst="rect">
            <a:avLst/>
          </a:prstGeom>
        </p:spPr>
        <p:txBody>
          <a:bodyPr anchor="t" rtlCol="false" tIns="0" lIns="0" bIns="0" rIns="0">
            <a:spAutoFit/>
          </a:bodyPr>
          <a:lstStyle/>
          <a:p>
            <a:pPr algn="l">
              <a:lnSpc>
                <a:spcPts val="6125"/>
              </a:lnSpc>
            </a:pPr>
            <a:r>
              <a:rPr lang="en-US" b="true" sz="3500">
                <a:solidFill>
                  <a:srgbClr val="593C8F"/>
                </a:solidFill>
                <a:latin typeface="Poppins Bold"/>
                <a:ea typeface="Poppins Bold"/>
                <a:cs typeface="Poppins Bold"/>
                <a:sym typeface="Poppins Bold"/>
              </a:rPr>
              <a:t>Key Findings: </a:t>
            </a:r>
          </a:p>
        </p:txBody>
      </p:sp>
      <p:sp>
        <p:nvSpPr>
          <p:cNvPr name="TextBox 7" id="7"/>
          <p:cNvSpPr txBox="true"/>
          <p:nvPr/>
        </p:nvSpPr>
        <p:spPr>
          <a:xfrm rot="0">
            <a:off x="0" y="2683504"/>
            <a:ext cx="18288000" cy="7212051"/>
          </a:xfrm>
          <a:prstGeom prst="rect">
            <a:avLst/>
          </a:prstGeom>
        </p:spPr>
        <p:txBody>
          <a:bodyPr anchor="t" rtlCol="false" tIns="0" lIns="0" bIns="0" rIns="0">
            <a:spAutoFit/>
          </a:bodyPr>
          <a:lstStyle/>
          <a:p>
            <a:pPr algn="l" marL="505853" indent="-252927" lvl="1">
              <a:lnSpc>
                <a:spcPts val="3280"/>
              </a:lnSpc>
              <a:spcBef>
                <a:spcPct val="0"/>
              </a:spcBef>
              <a:buAutoNum type="arabicPeriod" startAt="1"/>
            </a:pPr>
            <a:r>
              <a:rPr lang="en-US" b="true" sz="2342">
                <a:solidFill>
                  <a:srgbClr val="000000"/>
                </a:solidFill>
                <a:latin typeface="Poppins Bold"/>
                <a:ea typeface="Poppins Bold"/>
                <a:cs typeface="Poppins Bold"/>
                <a:sym typeface="Poppins Bold"/>
              </a:rPr>
              <a:t> </a:t>
            </a:r>
            <a:r>
              <a:rPr lang="en-US" b="true" sz="2342">
                <a:solidFill>
                  <a:srgbClr val="000000"/>
                </a:solidFill>
                <a:latin typeface="Poppins Bold"/>
                <a:ea typeface="Poppins Bold"/>
                <a:cs typeface="Poppins Bold"/>
                <a:sym typeface="Poppins Bold"/>
              </a:rPr>
              <a:t>Prevalence of Coffee Consumption:</a:t>
            </a:r>
          </a:p>
          <a:p>
            <a:pPr algn="l" marL="1011706" indent="-337235" lvl="2">
              <a:lnSpc>
                <a:spcPts val="3280"/>
              </a:lnSpc>
              <a:buFont typeface="Arial"/>
              <a:buChar char="⚬"/>
            </a:pPr>
            <a:r>
              <a:rPr lang="en-US" sz="2342">
                <a:solidFill>
                  <a:srgbClr val="000000"/>
                </a:solidFill>
                <a:latin typeface="Poppins"/>
                <a:ea typeface="Poppins"/>
                <a:cs typeface="Poppins"/>
                <a:sym typeface="Poppins"/>
              </a:rPr>
              <a:t>Over </a:t>
            </a:r>
            <a:r>
              <a:rPr lang="en-US" b="true" sz="2342">
                <a:solidFill>
                  <a:srgbClr val="000000"/>
                </a:solidFill>
                <a:latin typeface="Poppins Bold"/>
                <a:ea typeface="Poppins Bold"/>
                <a:cs typeface="Poppins Bold"/>
                <a:sym typeface="Poppins Bold"/>
              </a:rPr>
              <a:t>53%</a:t>
            </a:r>
            <a:r>
              <a:rPr lang="en-US" sz="2342">
                <a:solidFill>
                  <a:srgbClr val="000000"/>
                </a:solidFill>
                <a:latin typeface="Poppins"/>
                <a:ea typeface="Poppins"/>
                <a:cs typeface="Poppins"/>
                <a:sym typeface="Poppins"/>
              </a:rPr>
              <a:t> of participants consumed coffee regularly.</a:t>
            </a:r>
          </a:p>
          <a:p>
            <a:pPr algn="l" marL="1011706" indent="-337235" lvl="2">
              <a:lnSpc>
                <a:spcPts val="3280"/>
              </a:lnSpc>
              <a:buFont typeface="Arial"/>
              <a:buChar char="⚬"/>
            </a:pPr>
            <a:r>
              <a:rPr lang="en-US" sz="2342">
                <a:solidFill>
                  <a:srgbClr val="000000"/>
                </a:solidFill>
                <a:latin typeface="Poppins"/>
                <a:ea typeface="Poppins"/>
                <a:cs typeface="Poppins"/>
                <a:sym typeface="Poppins"/>
              </a:rPr>
              <a:t>Coffee consumption was significantly higher in males, individuals aged </a:t>
            </a:r>
            <a:r>
              <a:rPr lang="en-US" b="true" sz="2342">
                <a:solidFill>
                  <a:srgbClr val="000000"/>
                </a:solidFill>
                <a:latin typeface="Poppins Bold"/>
                <a:ea typeface="Poppins Bold"/>
                <a:cs typeface="Poppins Bold"/>
                <a:sym typeface="Poppins Bold"/>
              </a:rPr>
              <a:t>19-30</a:t>
            </a:r>
            <a:r>
              <a:rPr lang="en-US" sz="2342">
                <a:solidFill>
                  <a:srgbClr val="000000"/>
                </a:solidFill>
                <a:latin typeface="Poppins"/>
                <a:ea typeface="Poppins"/>
                <a:cs typeface="Poppins"/>
                <a:sym typeface="Poppins"/>
              </a:rPr>
              <a:t> and smokers.</a:t>
            </a:r>
          </a:p>
          <a:p>
            <a:pPr algn="l" marL="1011706" indent="-337235" lvl="2">
              <a:lnSpc>
                <a:spcPts val="3280"/>
              </a:lnSpc>
              <a:buFont typeface="Arial"/>
              <a:buChar char="⚬"/>
            </a:pPr>
            <a:r>
              <a:rPr lang="en-US" sz="2342">
                <a:solidFill>
                  <a:srgbClr val="000000"/>
                </a:solidFill>
                <a:latin typeface="Poppins"/>
                <a:ea typeface="Poppins"/>
                <a:cs typeface="Poppins"/>
                <a:sym typeface="Poppins"/>
              </a:rPr>
              <a:t>Coffee consumers tended to have poorer sleep patterns (3-5 hours/night) compared to non-consumers.</a:t>
            </a:r>
          </a:p>
          <a:p>
            <a:pPr algn="l" marL="1011706" indent="-337235" lvl="2">
              <a:lnSpc>
                <a:spcPts val="3280"/>
              </a:lnSpc>
              <a:buFont typeface="Arial"/>
              <a:buChar char="⚬"/>
            </a:pPr>
            <a:r>
              <a:rPr lang="en-US" sz="2342">
                <a:solidFill>
                  <a:srgbClr val="000000"/>
                </a:solidFill>
                <a:latin typeface="Poppins"/>
                <a:ea typeface="Poppins"/>
                <a:cs typeface="Poppins"/>
                <a:sym typeface="Poppins"/>
              </a:rPr>
              <a:t>Unmarried participants consumed more coffee than married individuals.</a:t>
            </a:r>
          </a:p>
          <a:p>
            <a:pPr algn="l" marL="505853" indent="-252927" lvl="1">
              <a:lnSpc>
                <a:spcPts val="3280"/>
              </a:lnSpc>
              <a:spcBef>
                <a:spcPct val="0"/>
              </a:spcBef>
              <a:buAutoNum type="arabicPeriod" startAt="1"/>
            </a:pPr>
            <a:r>
              <a:rPr lang="en-US" b="true" sz="2342">
                <a:solidFill>
                  <a:srgbClr val="000000"/>
                </a:solidFill>
                <a:latin typeface="Poppins Bold"/>
                <a:ea typeface="Poppins Bold"/>
                <a:cs typeface="Poppins Bold"/>
                <a:sym typeface="Poppins Bold"/>
              </a:rPr>
              <a:t>Motivations for Coffee Consumption:</a:t>
            </a:r>
          </a:p>
          <a:p>
            <a:pPr algn="l" marL="1011706" indent="-337235" lvl="2">
              <a:lnSpc>
                <a:spcPts val="3280"/>
              </a:lnSpc>
              <a:buFont typeface="Arial"/>
              <a:buChar char="⚬"/>
            </a:pPr>
            <a:r>
              <a:rPr lang="en-US" sz="2342">
                <a:solidFill>
                  <a:srgbClr val="000000"/>
                </a:solidFill>
                <a:latin typeface="Poppins"/>
                <a:ea typeface="Poppins"/>
                <a:cs typeface="Poppins"/>
                <a:sym typeface="Poppins"/>
              </a:rPr>
              <a:t>The main motivation for coffee consumption was reinforcing effects, such as enjoyment, taste, social aspects, and relaxation. This was more pronounced in females.</a:t>
            </a:r>
          </a:p>
          <a:p>
            <a:pPr algn="l" marL="1011706" indent="-337235" lvl="2">
              <a:lnSpc>
                <a:spcPts val="3280"/>
              </a:lnSpc>
              <a:buFont typeface="Arial"/>
              <a:buChar char="⚬"/>
            </a:pPr>
            <a:r>
              <a:rPr lang="en-US" sz="2342">
                <a:solidFill>
                  <a:srgbClr val="000000"/>
                </a:solidFill>
                <a:latin typeface="Poppins"/>
                <a:ea typeface="Poppins"/>
                <a:cs typeface="Poppins"/>
                <a:sym typeface="Poppins"/>
              </a:rPr>
              <a:t> Other motivations included cognitive enhancement (alertness, energy) and negative affect relief (reducing stress and anxiety), though no significant gender difference was found in these motivations.</a:t>
            </a:r>
          </a:p>
          <a:p>
            <a:pPr algn="l" marL="505853" indent="-252927" lvl="1">
              <a:lnSpc>
                <a:spcPts val="3280"/>
              </a:lnSpc>
              <a:spcBef>
                <a:spcPct val="0"/>
              </a:spcBef>
              <a:buAutoNum type="arabicPeriod" startAt="1"/>
            </a:pPr>
            <a:r>
              <a:rPr lang="en-US" b="true" sz="2342">
                <a:solidFill>
                  <a:srgbClr val="000000"/>
                </a:solidFill>
                <a:latin typeface="Poppins Bold"/>
                <a:ea typeface="Poppins Bold"/>
                <a:cs typeface="Poppins Bold"/>
                <a:sym typeface="Poppins Bold"/>
              </a:rPr>
              <a:t>Coffee Consumption Types:</a:t>
            </a:r>
          </a:p>
          <a:p>
            <a:pPr algn="l" marL="1011706" indent="-337235" lvl="2">
              <a:lnSpc>
                <a:spcPts val="3280"/>
              </a:lnSpc>
              <a:buFont typeface="Arial"/>
              <a:buChar char="⚬"/>
            </a:pPr>
            <a:r>
              <a:rPr lang="en-US" b="true" sz="2342">
                <a:solidFill>
                  <a:srgbClr val="000000"/>
                </a:solidFill>
                <a:latin typeface="Poppins Bold"/>
                <a:ea typeface="Poppins Bold"/>
                <a:cs typeface="Poppins Bold"/>
                <a:sym typeface="Poppins Bold"/>
              </a:rPr>
              <a:t> </a:t>
            </a:r>
            <a:r>
              <a:rPr lang="en-US" sz="2342">
                <a:solidFill>
                  <a:srgbClr val="000000"/>
                </a:solidFill>
                <a:latin typeface="Poppins"/>
                <a:ea typeface="Poppins"/>
                <a:cs typeface="Poppins"/>
                <a:sym typeface="Poppins"/>
              </a:rPr>
              <a:t>Dripper coffee was the most consumed type (</a:t>
            </a:r>
            <a:r>
              <a:rPr lang="en-US" b="true" sz="2342">
                <a:solidFill>
                  <a:srgbClr val="000000"/>
                </a:solidFill>
                <a:latin typeface="Poppins Bold"/>
                <a:ea typeface="Poppins Bold"/>
                <a:cs typeface="Poppins Bold"/>
                <a:sym typeface="Poppins Bold"/>
              </a:rPr>
              <a:t>85.59%</a:t>
            </a:r>
            <a:r>
              <a:rPr lang="en-US" sz="2342">
                <a:solidFill>
                  <a:srgbClr val="000000"/>
                </a:solidFill>
                <a:latin typeface="Poppins"/>
                <a:ea typeface="Poppins"/>
                <a:cs typeface="Poppins"/>
                <a:sym typeface="Poppins"/>
              </a:rPr>
              <a:t> of participants), with </a:t>
            </a:r>
            <a:r>
              <a:rPr lang="en-US" b="true" sz="2342">
                <a:solidFill>
                  <a:srgbClr val="000000"/>
                </a:solidFill>
                <a:latin typeface="Poppins Bold"/>
                <a:ea typeface="Poppins Bold"/>
                <a:cs typeface="Poppins Bold"/>
                <a:sym typeface="Poppins Bold"/>
              </a:rPr>
              <a:t>20.1%</a:t>
            </a:r>
            <a:r>
              <a:rPr lang="en-US" sz="2342">
                <a:solidFill>
                  <a:srgbClr val="000000"/>
                </a:solidFill>
                <a:latin typeface="Poppins"/>
                <a:ea typeface="Poppins"/>
                <a:cs typeface="Poppins"/>
                <a:sym typeface="Poppins"/>
              </a:rPr>
              <a:t> of participants drinking coffee 2-3 times a day.</a:t>
            </a:r>
          </a:p>
          <a:p>
            <a:pPr algn="l" marL="1011706" indent="-337235" lvl="2">
              <a:lnSpc>
                <a:spcPts val="3280"/>
              </a:lnSpc>
              <a:buFont typeface="Arial"/>
              <a:buChar char="⚬"/>
            </a:pPr>
            <a:r>
              <a:rPr lang="en-US" sz="2342">
                <a:solidFill>
                  <a:srgbClr val="000000"/>
                </a:solidFill>
                <a:latin typeface="Poppins"/>
                <a:ea typeface="Poppins"/>
                <a:cs typeface="Poppins"/>
                <a:sym typeface="Poppins"/>
              </a:rPr>
              <a:t> Other popular types were </a:t>
            </a:r>
            <a:r>
              <a:rPr lang="en-US" b="true" sz="2342">
                <a:solidFill>
                  <a:srgbClr val="000000"/>
                </a:solidFill>
                <a:latin typeface="Poppins Bold"/>
                <a:ea typeface="Poppins Bold"/>
                <a:cs typeface="Poppins Bold"/>
                <a:sym typeface="Poppins Bold"/>
              </a:rPr>
              <a:t>Arabic coffee(84.4%)</a:t>
            </a:r>
            <a:r>
              <a:rPr lang="en-US" sz="2342">
                <a:solidFill>
                  <a:srgbClr val="000000"/>
                </a:solidFill>
                <a:latin typeface="Poppins"/>
                <a:ea typeface="Poppins"/>
                <a:cs typeface="Poppins"/>
                <a:sym typeface="Poppins"/>
              </a:rPr>
              <a:t> and </a:t>
            </a:r>
            <a:r>
              <a:rPr lang="en-US" b="true" sz="2342">
                <a:solidFill>
                  <a:srgbClr val="000000"/>
                </a:solidFill>
                <a:latin typeface="Poppins Bold"/>
                <a:ea typeface="Poppins Bold"/>
                <a:cs typeface="Poppins Bold"/>
                <a:sym typeface="Poppins Bold"/>
              </a:rPr>
              <a:t>ice coffee(70.31%)</a:t>
            </a:r>
            <a:r>
              <a:rPr lang="en-US" sz="2342">
                <a:solidFill>
                  <a:srgbClr val="000000"/>
                </a:solidFill>
                <a:latin typeface="Poppins"/>
                <a:ea typeface="Poppins"/>
                <a:cs typeface="Poppins"/>
                <a:sym typeface="Poppins"/>
              </a:rPr>
              <a:t>, while </a:t>
            </a:r>
            <a:r>
              <a:rPr lang="en-US" b="true" sz="2342">
                <a:solidFill>
                  <a:srgbClr val="000000"/>
                </a:solidFill>
                <a:latin typeface="Poppins Bold"/>
                <a:ea typeface="Poppins Bold"/>
                <a:cs typeface="Poppins Bold"/>
                <a:sym typeface="Poppins Bold"/>
              </a:rPr>
              <a:t>decaffeinated coffee</a:t>
            </a:r>
            <a:r>
              <a:rPr lang="en-US" sz="2342">
                <a:solidFill>
                  <a:srgbClr val="000000"/>
                </a:solidFill>
                <a:latin typeface="Poppins"/>
                <a:ea typeface="Poppins"/>
                <a:cs typeface="Poppins"/>
                <a:sym typeface="Poppins"/>
              </a:rPr>
              <a:t> was the </a:t>
            </a:r>
            <a:r>
              <a:rPr lang="en-US" b="true" sz="2342">
                <a:solidFill>
                  <a:srgbClr val="000000"/>
                </a:solidFill>
                <a:latin typeface="Poppins Bold"/>
                <a:ea typeface="Poppins Bold"/>
                <a:cs typeface="Poppins Bold"/>
                <a:sym typeface="Poppins Bold"/>
              </a:rPr>
              <a:t>least consumed (31.2%)</a:t>
            </a:r>
            <a:r>
              <a:rPr lang="en-US" sz="2342">
                <a:solidFill>
                  <a:srgbClr val="000000"/>
                </a:solidFill>
                <a:latin typeface="Poppins"/>
                <a:ea typeface="Poppins"/>
                <a:cs typeface="Poppins"/>
                <a:sym typeface="Poppins"/>
              </a:rPr>
              <a:t>.</a:t>
            </a:r>
          </a:p>
          <a:p>
            <a:pPr algn="l">
              <a:lnSpc>
                <a:spcPts val="3280"/>
              </a:lnSpc>
              <a:spcBef>
                <a:spcPct val="0"/>
              </a:spcBef>
            </a:pPr>
          </a:p>
          <a:p>
            <a:pPr algn="l">
              <a:lnSpc>
                <a:spcPts val="2709"/>
              </a:lnSpc>
              <a:spcBef>
                <a:spcPct val="0"/>
              </a:spcBef>
            </a:pPr>
          </a:p>
          <a:p>
            <a:pPr algn="l">
              <a:lnSpc>
                <a:spcPts val="270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8454500" y="-8454500"/>
            <a:ext cx="1379000" cy="18288000"/>
            <a:chOff x="0" y="0"/>
            <a:chExt cx="363193" cy="4816593"/>
          </a:xfrm>
        </p:grpSpPr>
        <p:sp>
          <p:nvSpPr>
            <p:cNvPr name="Freeform 3" id="3"/>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4" id="4"/>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291468"/>
            <a:ext cx="18288000" cy="719864"/>
          </a:xfrm>
          <a:prstGeom prst="rect">
            <a:avLst/>
          </a:prstGeom>
        </p:spPr>
        <p:txBody>
          <a:bodyPr anchor="t" rtlCol="false" tIns="0" lIns="0" bIns="0" rIns="0">
            <a:spAutoFit/>
          </a:bodyPr>
          <a:lstStyle/>
          <a:p>
            <a:pPr algn="ctr">
              <a:lnSpc>
                <a:spcPts val="5997"/>
              </a:lnSpc>
              <a:spcBef>
                <a:spcPct val="0"/>
              </a:spcBef>
            </a:pPr>
            <a:r>
              <a:rPr lang="en-US" b="true" sz="4283">
                <a:solidFill>
                  <a:srgbClr val="FFFFFF"/>
                </a:solidFill>
                <a:latin typeface="Source Sans Pro Bold"/>
                <a:ea typeface="Source Sans Pro Bold"/>
                <a:cs typeface="Source Sans Pro Bold"/>
                <a:sym typeface="Source Sans Pro Bold"/>
              </a:rPr>
              <a:t>CASE STUDY :  COFFEE CONSUMPTION BEHAVIOR IN YOUNG ADULTS </a:t>
            </a:r>
          </a:p>
        </p:txBody>
      </p:sp>
      <p:sp>
        <p:nvSpPr>
          <p:cNvPr name="TextBox 6" id="6"/>
          <p:cNvSpPr txBox="true"/>
          <p:nvPr/>
        </p:nvSpPr>
        <p:spPr>
          <a:xfrm rot="0">
            <a:off x="335708" y="1471654"/>
            <a:ext cx="3135511" cy="746125"/>
          </a:xfrm>
          <a:prstGeom prst="rect">
            <a:avLst/>
          </a:prstGeom>
        </p:spPr>
        <p:txBody>
          <a:bodyPr anchor="t" rtlCol="false" tIns="0" lIns="0" bIns="0" rIns="0">
            <a:spAutoFit/>
          </a:bodyPr>
          <a:lstStyle/>
          <a:p>
            <a:pPr algn="l">
              <a:lnSpc>
                <a:spcPts val="6125"/>
              </a:lnSpc>
            </a:pPr>
            <a:r>
              <a:rPr lang="en-US" b="true" sz="3500">
                <a:solidFill>
                  <a:srgbClr val="593C8F"/>
                </a:solidFill>
                <a:latin typeface="Poppins Bold"/>
                <a:ea typeface="Poppins Bold"/>
                <a:cs typeface="Poppins Bold"/>
                <a:sym typeface="Poppins Bold"/>
              </a:rPr>
              <a:t>Key Findings: </a:t>
            </a:r>
          </a:p>
        </p:txBody>
      </p:sp>
      <p:sp>
        <p:nvSpPr>
          <p:cNvPr name="TextBox 7" id="7"/>
          <p:cNvSpPr txBox="true"/>
          <p:nvPr/>
        </p:nvSpPr>
        <p:spPr>
          <a:xfrm rot="0">
            <a:off x="83927" y="2474954"/>
            <a:ext cx="18204073" cy="5937885"/>
          </a:xfrm>
          <a:prstGeom prst="rect">
            <a:avLst/>
          </a:prstGeom>
        </p:spPr>
        <p:txBody>
          <a:bodyPr anchor="t" rtlCol="false" tIns="0" lIns="0" bIns="0" rIns="0">
            <a:spAutoFit/>
          </a:bodyPr>
          <a:lstStyle/>
          <a:p>
            <a:pPr algn="l">
              <a:lnSpc>
                <a:spcPts val="3219"/>
              </a:lnSpc>
            </a:pPr>
          </a:p>
          <a:p>
            <a:pPr algn="l">
              <a:lnSpc>
                <a:spcPts val="3219"/>
              </a:lnSpc>
            </a:pPr>
            <a:r>
              <a:rPr lang="en-US" sz="2299">
                <a:solidFill>
                  <a:srgbClr val="000000"/>
                </a:solidFill>
                <a:latin typeface="Poppins"/>
                <a:ea typeface="Poppins"/>
                <a:cs typeface="Poppins"/>
                <a:sym typeface="Poppins"/>
              </a:rPr>
              <a:t>    </a:t>
            </a:r>
            <a:r>
              <a:rPr lang="en-US" sz="2299" b="true">
                <a:solidFill>
                  <a:srgbClr val="000000"/>
                </a:solidFill>
                <a:latin typeface="Poppins Bold"/>
                <a:ea typeface="Poppins Bold"/>
                <a:cs typeface="Poppins Bold"/>
                <a:sym typeface="Poppins Bold"/>
              </a:rPr>
              <a:t>4. </a:t>
            </a:r>
            <a:r>
              <a:rPr lang="en-US" sz="2299" b="true">
                <a:solidFill>
                  <a:srgbClr val="000000"/>
                </a:solidFill>
                <a:latin typeface="Poppins Bold"/>
                <a:ea typeface="Poppins Bold"/>
                <a:cs typeface="Poppins Bold"/>
                <a:sym typeface="Poppins Bold"/>
              </a:rPr>
              <a:t>Adverse Effects:</a:t>
            </a:r>
          </a:p>
          <a:p>
            <a:pPr algn="l" marL="993135" indent="-331045" lvl="2">
              <a:lnSpc>
                <a:spcPts val="3219"/>
              </a:lnSpc>
              <a:buFont typeface="Arial"/>
              <a:buChar char="⚬"/>
            </a:pPr>
            <a:r>
              <a:rPr lang="en-US" sz="2299">
                <a:solidFill>
                  <a:srgbClr val="000000"/>
                </a:solidFill>
                <a:latin typeface="Poppins"/>
                <a:ea typeface="Poppins"/>
                <a:cs typeface="Poppins"/>
                <a:sym typeface="Poppins"/>
              </a:rPr>
              <a:t> Common adverse effects reported included </a:t>
            </a:r>
            <a:r>
              <a:rPr lang="en-US" b="true" sz="2299">
                <a:solidFill>
                  <a:srgbClr val="000000"/>
                </a:solidFill>
                <a:latin typeface="Poppins Bold"/>
                <a:ea typeface="Poppins Bold"/>
                <a:cs typeface="Poppins Bold"/>
                <a:sym typeface="Poppins Bold"/>
              </a:rPr>
              <a:t>restlessness</a:t>
            </a:r>
            <a:r>
              <a:rPr lang="en-US" sz="2299">
                <a:solidFill>
                  <a:srgbClr val="000000"/>
                </a:solidFill>
                <a:latin typeface="Poppins"/>
                <a:ea typeface="Poppins"/>
                <a:cs typeface="Poppins"/>
                <a:sym typeface="Poppins"/>
              </a:rPr>
              <a:t>, </a:t>
            </a:r>
            <a:r>
              <a:rPr lang="en-US" b="true" sz="2299">
                <a:solidFill>
                  <a:srgbClr val="000000"/>
                </a:solidFill>
                <a:latin typeface="Poppins Bold"/>
                <a:ea typeface="Poppins Bold"/>
                <a:cs typeface="Poppins Bold"/>
                <a:sym typeface="Poppins Bold"/>
              </a:rPr>
              <a:t>shakiness</a:t>
            </a:r>
            <a:r>
              <a:rPr lang="en-US" sz="2299">
                <a:solidFill>
                  <a:srgbClr val="000000"/>
                </a:solidFill>
                <a:latin typeface="Poppins"/>
                <a:ea typeface="Poppins"/>
                <a:cs typeface="Poppins"/>
                <a:sym typeface="Poppins"/>
              </a:rPr>
              <a:t>, </a:t>
            </a:r>
            <a:r>
              <a:rPr lang="en-US" b="true" sz="2299">
                <a:solidFill>
                  <a:srgbClr val="000000"/>
                </a:solidFill>
                <a:latin typeface="Poppins Bold"/>
                <a:ea typeface="Poppins Bold"/>
                <a:cs typeface="Poppins Bold"/>
                <a:sym typeface="Poppins Bold"/>
              </a:rPr>
              <a:t>difficulty, sleeping</a:t>
            </a:r>
            <a:r>
              <a:rPr lang="en-US" sz="2299">
                <a:solidFill>
                  <a:srgbClr val="000000"/>
                </a:solidFill>
                <a:latin typeface="Poppins"/>
                <a:ea typeface="Poppins"/>
                <a:cs typeface="Poppins"/>
                <a:sym typeface="Poppins"/>
              </a:rPr>
              <a:t>, </a:t>
            </a:r>
            <a:r>
              <a:rPr lang="en-US" b="true" sz="2299">
                <a:solidFill>
                  <a:srgbClr val="000000"/>
                </a:solidFill>
                <a:latin typeface="Poppins Bold"/>
                <a:ea typeface="Poppins Bold"/>
                <a:cs typeface="Poppins Bold"/>
                <a:sym typeface="Poppins Bold"/>
              </a:rPr>
              <a:t>excitement</a:t>
            </a:r>
            <a:r>
              <a:rPr lang="en-US" sz="2299">
                <a:solidFill>
                  <a:srgbClr val="000000"/>
                </a:solidFill>
                <a:latin typeface="Poppins"/>
                <a:ea typeface="Poppins"/>
                <a:cs typeface="Poppins"/>
                <a:sym typeface="Poppins"/>
              </a:rPr>
              <a:t>, and a</a:t>
            </a:r>
            <a:r>
              <a:rPr lang="en-US" b="true" sz="2299">
                <a:solidFill>
                  <a:srgbClr val="000000"/>
                </a:solidFill>
                <a:latin typeface="Poppins Bold"/>
                <a:ea typeface="Poppins Bold"/>
                <a:cs typeface="Poppins Bold"/>
                <a:sym typeface="Poppins Bold"/>
              </a:rPr>
              <a:t> fast heartbeat.</a:t>
            </a:r>
          </a:p>
          <a:p>
            <a:pPr algn="l" marL="993135" indent="-331045" lvl="2">
              <a:lnSpc>
                <a:spcPts val="3219"/>
              </a:lnSpc>
              <a:buFont typeface="Arial"/>
              <a:buChar char="⚬"/>
            </a:pPr>
            <a:r>
              <a:rPr lang="en-US" sz="2299">
                <a:solidFill>
                  <a:srgbClr val="000000"/>
                </a:solidFill>
                <a:latin typeface="Poppins"/>
                <a:ea typeface="Poppins"/>
                <a:cs typeface="Poppins"/>
                <a:sym typeface="Poppins"/>
              </a:rPr>
              <a:t> Males reported higher rates of restlessness, excitement, and sleep difficulties, while </a:t>
            </a:r>
            <a:r>
              <a:rPr lang="en-US" b="true" sz="2299">
                <a:solidFill>
                  <a:srgbClr val="000000"/>
                </a:solidFill>
                <a:latin typeface="Poppins Bold"/>
                <a:ea typeface="Poppins Bold"/>
                <a:cs typeface="Poppins Bold"/>
                <a:sym typeface="Poppins Bold"/>
              </a:rPr>
              <a:t>females</a:t>
            </a:r>
            <a:r>
              <a:rPr lang="en-US" sz="2299">
                <a:solidFill>
                  <a:srgbClr val="000000"/>
                </a:solidFill>
                <a:latin typeface="Poppins"/>
                <a:ea typeface="Poppins"/>
                <a:cs typeface="Poppins"/>
                <a:sym typeface="Poppins"/>
              </a:rPr>
              <a:t> reported more shakiness and faster heartbeats.</a:t>
            </a:r>
          </a:p>
          <a:p>
            <a:pPr algn="l">
              <a:lnSpc>
                <a:spcPts val="3219"/>
              </a:lnSpc>
            </a:pPr>
            <a:r>
              <a:rPr lang="en-US" sz="2299">
                <a:solidFill>
                  <a:srgbClr val="000000"/>
                </a:solidFill>
                <a:latin typeface="Poppins"/>
                <a:ea typeface="Poppins"/>
                <a:cs typeface="Poppins"/>
                <a:sym typeface="Poppins"/>
              </a:rPr>
              <a:t>   </a:t>
            </a:r>
            <a:r>
              <a:rPr lang="en-US" sz="2299" b="true">
                <a:solidFill>
                  <a:srgbClr val="000000"/>
                </a:solidFill>
                <a:latin typeface="Poppins Bold"/>
                <a:ea typeface="Poppins Bold"/>
                <a:cs typeface="Poppins Bold"/>
                <a:sym typeface="Poppins Bold"/>
              </a:rPr>
              <a:t>5. Withdrawal Symptoms:</a:t>
            </a:r>
          </a:p>
          <a:p>
            <a:pPr algn="l" marL="993135" indent="-331045" lvl="2">
              <a:lnSpc>
                <a:spcPts val="3219"/>
              </a:lnSpc>
              <a:buFont typeface="Arial"/>
              <a:buChar char="⚬"/>
            </a:pPr>
            <a:r>
              <a:rPr lang="en-US" sz="2299">
                <a:solidFill>
                  <a:srgbClr val="000000"/>
                </a:solidFill>
                <a:latin typeface="Poppins"/>
                <a:ea typeface="Poppins"/>
                <a:cs typeface="Poppins"/>
                <a:sym typeface="Poppins"/>
              </a:rPr>
              <a:t>Headaches, mood changes, and tiredness were the most commonly reported withdrawal symptoms when participants reduced their coffee intake.</a:t>
            </a:r>
          </a:p>
          <a:p>
            <a:pPr algn="l" marL="993135" indent="-331045" lvl="2">
              <a:lnSpc>
                <a:spcPts val="3219"/>
              </a:lnSpc>
              <a:buFont typeface="Arial"/>
              <a:buChar char="⚬"/>
            </a:pPr>
            <a:r>
              <a:rPr lang="en-US" sz="2299">
                <a:solidFill>
                  <a:srgbClr val="000000"/>
                </a:solidFill>
                <a:latin typeface="Poppins"/>
                <a:ea typeface="Poppins"/>
                <a:cs typeface="Poppins"/>
                <a:sym typeface="Poppins"/>
              </a:rPr>
              <a:t>These symptoms were more prevalent in males than females.</a:t>
            </a:r>
          </a:p>
          <a:p>
            <a:pPr algn="l">
              <a:lnSpc>
                <a:spcPts val="3219"/>
              </a:lnSpc>
            </a:pPr>
            <a:r>
              <a:rPr lang="en-US" sz="2299">
                <a:solidFill>
                  <a:srgbClr val="000000"/>
                </a:solidFill>
                <a:latin typeface="Poppins"/>
                <a:ea typeface="Poppins"/>
                <a:cs typeface="Poppins"/>
                <a:sym typeface="Poppins"/>
              </a:rPr>
              <a:t>  </a:t>
            </a:r>
            <a:r>
              <a:rPr lang="en-US" sz="2299" b="true">
                <a:solidFill>
                  <a:srgbClr val="000000"/>
                </a:solidFill>
                <a:latin typeface="Poppins Bold"/>
                <a:ea typeface="Poppins Bold"/>
                <a:cs typeface="Poppins Bold"/>
                <a:sym typeface="Poppins Bold"/>
              </a:rPr>
              <a:t>6. Associations with Demographics and Lifestyle:</a:t>
            </a:r>
          </a:p>
          <a:p>
            <a:pPr algn="l" marL="993135" indent="-331045" lvl="2">
              <a:lnSpc>
                <a:spcPts val="3219"/>
              </a:lnSpc>
              <a:buFont typeface="Arial"/>
              <a:buChar char="⚬"/>
            </a:pPr>
            <a:r>
              <a:rPr lang="en-US" sz="2299">
                <a:solidFill>
                  <a:srgbClr val="000000"/>
                </a:solidFill>
                <a:latin typeface="Poppins"/>
                <a:ea typeface="Poppins"/>
                <a:cs typeface="Poppins"/>
                <a:sym typeface="Poppins"/>
              </a:rPr>
              <a:t> Coffee consumption was positively associated with age, gender, BMI, and smoking habits.</a:t>
            </a:r>
          </a:p>
          <a:p>
            <a:pPr algn="l" marL="993135" indent="-331045" lvl="2">
              <a:lnSpc>
                <a:spcPts val="3219"/>
              </a:lnSpc>
              <a:buFont typeface="Arial"/>
              <a:buChar char="⚬"/>
            </a:pPr>
            <a:r>
              <a:rPr lang="en-US" sz="2299">
                <a:solidFill>
                  <a:srgbClr val="000000"/>
                </a:solidFill>
                <a:latin typeface="Poppins"/>
                <a:ea typeface="Poppins"/>
                <a:cs typeface="Poppins"/>
                <a:sym typeface="Poppins"/>
              </a:rPr>
              <a:t> Obese participants were 3.5 times more likely to consume coffee than those with a normal </a:t>
            </a:r>
            <a:r>
              <a:rPr lang="en-US" b="true" sz="2299">
                <a:solidFill>
                  <a:srgbClr val="000000"/>
                </a:solidFill>
                <a:latin typeface="Poppins Bold"/>
                <a:ea typeface="Poppins Bold"/>
                <a:cs typeface="Poppins Bold"/>
                <a:sym typeface="Poppins Bold"/>
              </a:rPr>
              <a:t>BMI</a:t>
            </a:r>
            <a:r>
              <a:rPr lang="en-US" sz="2299">
                <a:solidFill>
                  <a:srgbClr val="000000"/>
                </a:solidFill>
                <a:latin typeface="Poppins"/>
                <a:ea typeface="Poppins"/>
                <a:cs typeface="Poppins"/>
                <a:sym typeface="Poppins"/>
              </a:rPr>
              <a:t>.</a:t>
            </a:r>
          </a:p>
          <a:p>
            <a:pPr algn="l" marL="993135" indent="-331045" lvl="2">
              <a:lnSpc>
                <a:spcPts val="3219"/>
              </a:lnSpc>
              <a:buFont typeface="Arial"/>
              <a:buChar char="⚬"/>
            </a:pPr>
            <a:r>
              <a:rPr lang="en-US" sz="2299">
                <a:solidFill>
                  <a:srgbClr val="000000"/>
                </a:solidFill>
                <a:latin typeface="Poppins"/>
                <a:ea typeface="Poppins"/>
                <a:cs typeface="Poppins"/>
                <a:sym typeface="Poppins"/>
              </a:rPr>
              <a:t> Participants from higher-income families were also more likely to consume coffee frequently.</a:t>
            </a:r>
          </a:p>
          <a:p>
            <a:pPr algn="l">
              <a:lnSpc>
                <a:spcPts val="265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8454500" y="-8454500"/>
            <a:ext cx="1379000" cy="18288000"/>
            <a:chOff x="0" y="0"/>
            <a:chExt cx="363193" cy="4816593"/>
          </a:xfrm>
        </p:grpSpPr>
        <p:sp>
          <p:nvSpPr>
            <p:cNvPr name="Freeform 3" id="3"/>
            <p:cNvSpPr/>
            <p:nvPr/>
          </p:nvSpPr>
          <p:spPr>
            <a:xfrm flipH="false" flipV="false" rot="0">
              <a:off x="0" y="0"/>
              <a:ext cx="363193" cy="4816592"/>
            </a:xfrm>
            <a:custGeom>
              <a:avLst/>
              <a:gdLst/>
              <a:ahLst/>
              <a:cxnLst/>
              <a:rect r="r" b="b" t="t" l="l"/>
              <a:pathLst>
                <a:path h="4816592" w="363193">
                  <a:moveTo>
                    <a:pt x="0" y="0"/>
                  </a:moveTo>
                  <a:lnTo>
                    <a:pt x="363193" y="0"/>
                  </a:lnTo>
                  <a:lnTo>
                    <a:pt x="363193" y="4816592"/>
                  </a:lnTo>
                  <a:lnTo>
                    <a:pt x="0" y="4816592"/>
                  </a:lnTo>
                  <a:close/>
                </a:path>
              </a:pathLst>
            </a:custGeom>
            <a:solidFill>
              <a:srgbClr val="593C8F"/>
            </a:solidFill>
          </p:spPr>
        </p:sp>
        <p:sp>
          <p:nvSpPr>
            <p:cNvPr name="TextBox 4" id="4"/>
            <p:cNvSpPr txBox="true"/>
            <p:nvPr/>
          </p:nvSpPr>
          <p:spPr>
            <a:xfrm>
              <a:off x="0" y="-57150"/>
              <a:ext cx="363193" cy="487374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291468"/>
            <a:ext cx="18288000" cy="719864"/>
          </a:xfrm>
          <a:prstGeom prst="rect">
            <a:avLst/>
          </a:prstGeom>
        </p:spPr>
        <p:txBody>
          <a:bodyPr anchor="t" rtlCol="false" tIns="0" lIns="0" bIns="0" rIns="0">
            <a:spAutoFit/>
          </a:bodyPr>
          <a:lstStyle/>
          <a:p>
            <a:pPr algn="ctr">
              <a:lnSpc>
                <a:spcPts val="5997"/>
              </a:lnSpc>
              <a:spcBef>
                <a:spcPct val="0"/>
              </a:spcBef>
            </a:pPr>
            <a:r>
              <a:rPr lang="en-US" b="true" sz="4283">
                <a:solidFill>
                  <a:srgbClr val="FFFFFF"/>
                </a:solidFill>
                <a:latin typeface="Source Sans Pro Bold"/>
                <a:ea typeface="Source Sans Pro Bold"/>
                <a:cs typeface="Source Sans Pro Bold"/>
                <a:sym typeface="Source Sans Pro Bold"/>
              </a:rPr>
              <a:t>CASE STUDY :  COFFEE CONSUMPTION BEHAVIOR IN YOUNG ADULTS </a:t>
            </a:r>
          </a:p>
        </p:txBody>
      </p:sp>
      <p:sp>
        <p:nvSpPr>
          <p:cNvPr name="TextBox 6" id="6"/>
          <p:cNvSpPr txBox="true"/>
          <p:nvPr/>
        </p:nvSpPr>
        <p:spPr>
          <a:xfrm rot="0">
            <a:off x="239792" y="1517446"/>
            <a:ext cx="3379470" cy="854076"/>
          </a:xfrm>
          <a:prstGeom prst="rect">
            <a:avLst/>
          </a:prstGeom>
        </p:spPr>
        <p:txBody>
          <a:bodyPr anchor="t" rtlCol="false" tIns="0" lIns="0" bIns="0" rIns="0">
            <a:spAutoFit/>
          </a:bodyPr>
          <a:lstStyle/>
          <a:p>
            <a:pPr algn="l">
              <a:lnSpc>
                <a:spcPts val="6999"/>
              </a:lnSpc>
            </a:pPr>
            <a:r>
              <a:rPr lang="en-US" b="true" sz="3999" u="sng">
                <a:solidFill>
                  <a:srgbClr val="593C8F"/>
                </a:solidFill>
                <a:latin typeface="Poppins Bold"/>
                <a:ea typeface="Poppins Bold"/>
                <a:cs typeface="Poppins Bold"/>
                <a:sym typeface="Poppins Bold"/>
              </a:rPr>
              <a:t>Conclusions:</a:t>
            </a:r>
          </a:p>
        </p:txBody>
      </p:sp>
      <p:sp>
        <p:nvSpPr>
          <p:cNvPr name="TextBox 7" id="7"/>
          <p:cNvSpPr txBox="true"/>
          <p:nvPr/>
        </p:nvSpPr>
        <p:spPr>
          <a:xfrm rot="0">
            <a:off x="0" y="2592516"/>
            <a:ext cx="18288000" cy="2444928"/>
          </a:xfrm>
          <a:prstGeom prst="rect">
            <a:avLst/>
          </a:prstGeom>
        </p:spPr>
        <p:txBody>
          <a:bodyPr anchor="t" rtlCol="false" tIns="0" lIns="0" bIns="0" rIns="0">
            <a:spAutoFit/>
          </a:bodyPr>
          <a:lstStyle/>
          <a:p>
            <a:pPr algn="l" marL="592212" indent="-296106" lvl="1">
              <a:lnSpc>
                <a:spcPts val="3840"/>
              </a:lnSpc>
              <a:buFont typeface="Arial"/>
              <a:buChar char="•"/>
            </a:pPr>
            <a:r>
              <a:rPr lang="en-US" sz="2742">
                <a:solidFill>
                  <a:srgbClr val="000000"/>
                </a:solidFill>
                <a:latin typeface="Poppins"/>
                <a:ea typeface="Poppins"/>
                <a:cs typeface="Poppins"/>
                <a:sym typeface="Poppins"/>
              </a:rPr>
              <a:t>Coffee consumption in young adults is driven primarily by its reinforcing effects (taste and socialization), with adverse effects like restlessness and insomnia reported, particularly in high consumers.</a:t>
            </a:r>
          </a:p>
          <a:p>
            <a:pPr algn="l" marL="592212" indent="-296106" lvl="1">
              <a:lnSpc>
                <a:spcPts val="3840"/>
              </a:lnSpc>
              <a:buFont typeface="Arial"/>
              <a:buChar char="•"/>
            </a:pPr>
            <a:r>
              <a:rPr lang="en-US" sz="2742">
                <a:solidFill>
                  <a:srgbClr val="000000"/>
                </a:solidFill>
                <a:latin typeface="Poppins"/>
                <a:ea typeface="Poppins"/>
                <a:cs typeface="Poppins"/>
                <a:sym typeface="Poppins"/>
              </a:rPr>
              <a:t>Strategies should be developed to address excessive coffee consumption, especially considering its link to poor health outcomes, including sleep disturbances and withdrawal symptoms.</a:t>
            </a:r>
          </a:p>
        </p:txBody>
      </p:sp>
      <p:sp>
        <p:nvSpPr>
          <p:cNvPr name="TextBox 8" id="8"/>
          <p:cNvSpPr txBox="true"/>
          <p:nvPr/>
        </p:nvSpPr>
        <p:spPr>
          <a:xfrm rot="0">
            <a:off x="239792" y="5094594"/>
            <a:ext cx="4715351" cy="854076"/>
          </a:xfrm>
          <a:prstGeom prst="rect">
            <a:avLst/>
          </a:prstGeom>
        </p:spPr>
        <p:txBody>
          <a:bodyPr anchor="t" rtlCol="false" tIns="0" lIns="0" bIns="0" rIns="0">
            <a:spAutoFit/>
          </a:bodyPr>
          <a:lstStyle/>
          <a:p>
            <a:pPr algn="l">
              <a:lnSpc>
                <a:spcPts val="6999"/>
              </a:lnSpc>
            </a:pPr>
            <a:r>
              <a:rPr lang="en-US" b="true" sz="3999" u="sng">
                <a:solidFill>
                  <a:srgbClr val="593C8F"/>
                </a:solidFill>
                <a:latin typeface="Poppins Bold"/>
                <a:ea typeface="Poppins Bold"/>
                <a:cs typeface="Poppins Bold"/>
                <a:sym typeface="Poppins Bold"/>
              </a:rPr>
              <a:t>Study Limitations:</a:t>
            </a:r>
          </a:p>
        </p:txBody>
      </p:sp>
      <p:sp>
        <p:nvSpPr>
          <p:cNvPr name="TextBox 9" id="9"/>
          <p:cNvSpPr txBox="true"/>
          <p:nvPr/>
        </p:nvSpPr>
        <p:spPr>
          <a:xfrm rot="0">
            <a:off x="0" y="6167745"/>
            <a:ext cx="18288000" cy="1473378"/>
          </a:xfrm>
          <a:prstGeom prst="rect">
            <a:avLst/>
          </a:prstGeom>
        </p:spPr>
        <p:txBody>
          <a:bodyPr anchor="t" rtlCol="false" tIns="0" lIns="0" bIns="0" rIns="0">
            <a:spAutoFit/>
          </a:bodyPr>
          <a:lstStyle/>
          <a:p>
            <a:pPr algn="l" marL="592212" indent="-296106" lvl="1">
              <a:lnSpc>
                <a:spcPts val="3840"/>
              </a:lnSpc>
              <a:buFont typeface="Arial"/>
              <a:buChar char="•"/>
            </a:pPr>
            <a:r>
              <a:rPr lang="en-US" sz="2742">
                <a:solidFill>
                  <a:srgbClr val="000000"/>
                </a:solidFill>
                <a:latin typeface="Poppins"/>
                <a:ea typeface="Poppins"/>
                <a:cs typeface="Poppins"/>
                <a:sym typeface="Poppins"/>
              </a:rPr>
              <a:t>The study was limited by the convenience sampling method and the </a:t>
            </a:r>
            <a:r>
              <a:rPr lang="en-US" b="true" sz="2742">
                <a:solidFill>
                  <a:srgbClr val="000000"/>
                </a:solidFill>
                <a:latin typeface="Poppins Bold"/>
                <a:ea typeface="Poppins Bold"/>
                <a:cs typeface="Poppins Bold"/>
                <a:sym typeface="Poppins Bold"/>
              </a:rPr>
              <a:t>cross-sectional design</a:t>
            </a:r>
            <a:r>
              <a:rPr lang="en-US" sz="2742">
                <a:solidFill>
                  <a:srgbClr val="000000"/>
                </a:solidFill>
                <a:latin typeface="Poppins"/>
                <a:ea typeface="Poppins"/>
                <a:cs typeface="Poppins"/>
                <a:sym typeface="Poppins"/>
              </a:rPr>
              <a:t>, which restricts causality claims. Additionally, the sample was predominantly male and drawn from a single region, limiting the generalizability of findings.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DAGSw5JkjTE</dc:identifier>
  <dcterms:modified xsi:type="dcterms:W3CDTF">2011-08-01T06:04:30Z</dcterms:modified>
  <cp:revision>1</cp:revision>
  <dc:title>Business</dc:title>
</cp:coreProperties>
</file>