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333" r:id="rId2"/>
    <p:sldId id="294" r:id="rId3"/>
    <p:sldId id="26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</p:sldIdLst>
  <p:sldSz cx="9144000" cy="6858000" type="screen4x3"/>
  <p:notesSz cx="6858000" cy="9144000"/>
  <p:embeddedFontLst>
    <p:embeddedFont>
      <p:font typeface="Archivo Narrow" panose="020B0604020202020204" charset="0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502" autoAdjust="0"/>
  </p:normalViewPr>
  <p:slideViewPr>
    <p:cSldViewPr>
      <p:cViewPr>
        <p:scale>
          <a:sx n="100" d="100"/>
          <a:sy n="100" d="100"/>
        </p:scale>
        <p:origin x="9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3">
            <a:extLst>
              <a:ext uri="{FF2B5EF4-FFF2-40B4-BE49-F238E27FC236}">
                <a16:creationId xmlns:a16="http://schemas.microsoft.com/office/drawing/2014/main" id="{A25BBE92-22B4-4E62-83B8-E6183AA80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74193200 w 120000"/>
              <a:gd name="T3" fmla="*/ 0 h 120000"/>
              <a:gd name="T4" fmla="*/ 1741932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Shape 4">
            <a:extLst>
              <a:ext uri="{FF2B5EF4-FFF2-40B4-BE49-F238E27FC236}">
                <a16:creationId xmlns:a16="http://schemas.microsoft.com/office/drawing/2014/main" id="{3F230BAC-0281-46D8-98C3-4373B5394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3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08">
            <a:extLst>
              <a:ext uri="{FF2B5EF4-FFF2-40B4-BE49-F238E27FC236}">
                <a16:creationId xmlns:a16="http://schemas.microsoft.com/office/drawing/2014/main" id="{1855C86C-825E-4AB5-864B-29B80623F67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7651" name="Shape 109">
            <a:extLst>
              <a:ext uri="{FF2B5EF4-FFF2-40B4-BE49-F238E27FC236}">
                <a16:creationId xmlns:a16="http://schemas.microsoft.com/office/drawing/2014/main" id="{EA86520B-CFF7-4E95-8FFF-8404FC4D0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8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08">
            <a:extLst>
              <a:ext uri="{FF2B5EF4-FFF2-40B4-BE49-F238E27FC236}">
                <a16:creationId xmlns:a16="http://schemas.microsoft.com/office/drawing/2014/main" id="{AD94DBA4-8A1C-4C9F-A781-C7D0C8062C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9699" name="Shape 109">
            <a:extLst>
              <a:ext uri="{FF2B5EF4-FFF2-40B4-BE49-F238E27FC236}">
                <a16:creationId xmlns:a16="http://schemas.microsoft.com/office/drawing/2014/main" id="{FFC3DD39-61A6-424C-B871-4C0A981B5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>
            <a:extLst>
              <a:ext uri="{FF2B5EF4-FFF2-40B4-BE49-F238E27FC236}">
                <a16:creationId xmlns:a16="http://schemas.microsoft.com/office/drawing/2014/main" id="{D99E2E5D-A2D6-4ACA-9D2A-D6D65FFCE3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66675"/>
            <a:ext cx="9144000" cy="1420813"/>
          </a:xfrm>
          <a:prstGeom prst="flowChartDocument">
            <a:avLst/>
          </a:prstGeom>
          <a:noFill/>
          <a:ln w="19050">
            <a:solidFill>
              <a:srgbClr val="0B5394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54DE70E0-5320-4D38-AF42-C7A993099E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6" name="Shape 15">
            <a:extLst>
              <a:ext uri="{FF2B5EF4-FFF2-40B4-BE49-F238E27FC236}">
                <a16:creationId xmlns:a16="http://schemas.microsoft.com/office/drawing/2014/main" id="{8D4DD754-6188-45BD-B1B8-AD1C5E4097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6">
            <a:extLst>
              <a:ext uri="{FF2B5EF4-FFF2-40B4-BE49-F238E27FC236}">
                <a16:creationId xmlns:a16="http://schemas.microsoft.com/office/drawing/2014/main" id="{48CA362B-5C37-42A7-B8F7-E968EA1470EE}"/>
              </a:ext>
            </a:extLst>
          </p:cNvPr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8493633D-A166-46D0-B6BE-DC9AA8D2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MISSION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 is a nurturing ground for an individual’s holistic development to make effective contribution to the society in a dynamic environment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" name="Shape 18">
            <a:extLst>
              <a:ext uri="{FF2B5EF4-FFF2-40B4-BE49-F238E27FC236}">
                <a16:creationId xmlns:a16="http://schemas.microsoft.com/office/drawing/2014/main" id="{747D5DD2-6F3C-4058-8C60-B5C73E6F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VISION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2" name="Shape 19">
            <a:extLst>
              <a:ext uri="{FF2B5EF4-FFF2-40B4-BE49-F238E27FC236}">
                <a16:creationId xmlns:a16="http://schemas.microsoft.com/office/drawing/2014/main" id="{209838F3-C2B8-468B-A97B-C42D5AEC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b="1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CORE  VALUES</a:t>
            </a:r>
            <a:endParaRPr lang="en-US" altLang="en-US" b="1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  <a:p>
            <a:pPr algn="ctr" eaLnBrk="1" hangingPunct="1">
              <a:defRPr/>
            </a:pP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Faith in God |  Moral Uprightness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 Love of Fellow Beings   </a:t>
            </a:r>
            <a:b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1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Social Responsibility | Pursuit of Excellence</a:t>
            </a:r>
            <a:endParaRPr lang="en-US" altLang="en-US" sz="11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2">
            <a:extLst>
              <a:ext uri="{FF2B5EF4-FFF2-40B4-BE49-F238E27FC236}">
                <a16:creationId xmlns:a16="http://schemas.microsoft.com/office/drawing/2014/main" id="{A8C96C79-32A0-4EC1-9BB1-0D788BAA115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B7FA3-2362-4C5C-A460-544388A8E41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8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">
            <a:extLst>
              <a:ext uri="{FF2B5EF4-FFF2-40B4-BE49-F238E27FC236}">
                <a16:creationId xmlns:a16="http://schemas.microsoft.com/office/drawing/2014/main" id="{D383AF04-6864-4B38-8B2C-2953F4FBE075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03">
            <a:extLst>
              <a:ext uri="{FF2B5EF4-FFF2-40B4-BE49-F238E27FC236}">
                <a16:creationId xmlns:a16="http://schemas.microsoft.com/office/drawing/2014/main" id="{30A085A1-3DF2-495E-9816-19A0CB7F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" name="Shape 104">
            <a:extLst>
              <a:ext uri="{FF2B5EF4-FFF2-40B4-BE49-F238E27FC236}">
                <a16:creationId xmlns:a16="http://schemas.microsoft.com/office/drawing/2014/main" id="{E60A3499-0798-4023-A0D3-89907F109AD9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4660908D-ACCB-4430-8C4F-6148903DC09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2F25002D-ED50-4378-8D78-6B8455AB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987CAA05-4445-40D2-BA7D-2FAE52D484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4746D-2915-46BF-985B-D22A733B7AB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2">
            <a:extLst>
              <a:ext uri="{FF2B5EF4-FFF2-40B4-BE49-F238E27FC236}">
                <a16:creationId xmlns:a16="http://schemas.microsoft.com/office/drawing/2014/main" id="{118C4F0E-C567-469A-9CF9-BB4495D24EAE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C8D620D3-8046-44C0-A4DB-7840EF40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34">
            <a:extLst>
              <a:ext uri="{FF2B5EF4-FFF2-40B4-BE49-F238E27FC236}">
                <a16:creationId xmlns:a16="http://schemas.microsoft.com/office/drawing/2014/main" id="{0D6C144B-1021-4B83-B174-1111BB45973F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35">
            <a:extLst>
              <a:ext uri="{FF2B5EF4-FFF2-40B4-BE49-F238E27FC236}">
                <a16:creationId xmlns:a16="http://schemas.microsoft.com/office/drawing/2014/main" id="{24E24ECC-675A-48AB-A197-D40287E84D1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36">
            <a:extLst>
              <a:ext uri="{FF2B5EF4-FFF2-40B4-BE49-F238E27FC236}">
                <a16:creationId xmlns:a16="http://schemas.microsoft.com/office/drawing/2014/main" id="{734000A1-8D50-47D1-86AF-C943C76F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 pitchFamily="18" charset="0"/>
                <a:cs typeface="Times New Roman" pitchFamily="18" charset="0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Shape 31">
            <a:extLst>
              <a:ext uri="{FF2B5EF4-FFF2-40B4-BE49-F238E27FC236}">
                <a16:creationId xmlns:a16="http://schemas.microsoft.com/office/drawing/2014/main" id="{69716E12-21F7-4A5F-92A8-131A8EE0ED3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33C2-A734-4AB5-AC6D-A69A02FE3E9B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63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2">
            <a:extLst>
              <a:ext uri="{FF2B5EF4-FFF2-40B4-BE49-F238E27FC236}">
                <a16:creationId xmlns:a16="http://schemas.microsoft.com/office/drawing/2014/main" id="{DDE2B421-73C0-4FB7-BDE1-3A661716960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:a16="http://schemas.microsoft.com/office/drawing/2014/main" id="{C6102CAD-51EF-4749-A49A-E4B65EE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Shape 44">
            <a:extLst>
              <a:ext uri="{FF2B5EF4-FFF2-40B4-BE49-F238E27FC236}">
                <a16:creationId xmlns:a16="http://schemas.microsoft.com/office/drawing/2014/main" id="{F3A0CAD1-BCD2-4826-BC0D-46004E3B5671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45">
            <a:extLst>
              <a:ext uri="{FF2B5EF4-FFF2-40B4-BE49-F238E27FC236}">
                <a16:creationId xmlns:a16="http://schemas.microsoft.com/office/drawing/2014/main" id="{207CB9DD-A8A2-4BCF-ABB8-8FDC0A16D33D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6">
            <a:extLst>
              <a:ext uri="{FF2B5EF4-FFF2-40B4-BE49-F238E27FC236}">
                <a16:creationId xmlns:a16="http://schemas.microsoft.com/office/drawing/2014/main" id="{0718E919-8544-4840-B60F-842FCD79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" name="Shape 41">
            <a:extLst>
              <a:ext uri="{FF2B5EF4-FFF2-40B4-BE49-F238E27FC236}">
                <a16:creationId xmlns:a16="http://schemas.microsoft.com/office/drawing/2014/main" id="{7F9A3E57-5C54-4DD6-8951-EC71CB35398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6341-69BA-49DB-9776-84ECDD6AF4A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7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0">
            <a:extLst>
              <a:ext uri="{FF2B5EF4-FFF2-40B4-BE49-F238E27FC236}">
                <a16:creationId xmlns:a16="http://schemas.microsoft.com/office/drawing/2014/main" id="{AE0BC33C-345C-455F-9597-FABC9FAC802D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51">
            <a:extLst>
              <a:ext uri="{FF2B5EF4-FFF2-40B4-BE49-F238E27FC236}">
                <a16:creationId xmlns:a16="http://schemas.microsoft.com/office/drawing/2014/main" id="{344A8A78-7537-4425-A7ED-05BC138D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52">
            <a:extLst>
              <a:ext uri="{FF2B5EF4-FFF2-40B4-BE49-F238E27FC236}">
                <a16:creationId xmlns:a16="http://schemas.microsoft.com/office/drawing/2014/main" id="{B3E0BF04-CEB2-47CC-ADDC-2868B17C1BF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53">
            <a:extLst>
              <a:ext uri="{FF2B5EF4-FFF2-40B4-BE49-F238E27FC236}">
                <a16:creationId xmlns:a16="http://schemas.microsoft.com/office/drawing/2014/main" id="{47A3C6DE-5D87-4C31-AF48-E4926667BDFB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5C19E6C2-E320-4EB1-82CF-EB70C898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" name="Shape 49">
            <a:extLst>
              <a:ext uri="{FF2B5EF4-FFF2-40B4-BE49-F238E27FC236}">
                <a16:creationId xmlns:a16="http://schemas.microsoft.com/office/drawing/2014/main" id="{0B9964B1-2843-4E6E-9B3E-CFE65F6C59E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9952-0A87-4470-84F8-7497E1442E2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9">
            <a:extLst>
              <a:ext uri="{FF2B5EF4-FFF2-40B4-BE49-F238E27FC236}">
                <a16:creationId xmlns:a16="http://schemas.microsoft.com/office/drawing/2014/main" id="{4FC50F27-6E56-4CFA-8761-71FA1989E6C9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0">
            <a:extLst>
              <a:ext uri="{FF2B5EF4-FFF2-40B4-BE49-F238E27FC236}">
                <a16:creationId xmlns:a16="http://schemas.microsoft.com/office/drawing/2014/main" id="{1C6915C0-366A-4ED1-ABF6-883D9A58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61">
            <a:extLst>
              <a:ext uri="{FF2B5EF4-FFF2-40B4-BE49-F238E27FC236}">
                <a16:creationId xmlns:a16="http://schemas.microsoft.com/office/drawing/2014/main" id="{62029073-2581-48B0-8450-E40827C72E9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7849E5AD-AABC-4E31-A63E-1A6CA44331D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D8EDD47D-F95E-4F08-B4DC-87A12AF1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" name="Shape 58">
            <a:extLst>
              <a:ext uri="{FF2B5EF4-FFF2-40B4-BE49-F238E27FC236}">
                <a16:creationId xmlns:a16="http://schemas.microsoft.com/office/drawing/2014/main" id="{BE8921A1-B58C-4C72-BD09-1AF5F977353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CC65-74F8-4412-A59C-468CF57CC2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5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>
            <a:extLst>
              <a:ext uri="{FF2B5EF4-FFF2-40B4-BE49-F238E27FC236}">
                <a16:creationId xmlns:a16="http://schemas.microsoft.com/office/drawing/2014/main" id="{B7FAED03-376B-4AFD-8BFB-1E7FD6166FBA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8">
            <a:extLst>
              <a:ext uri="{FF2B5EF4-FFF2-40B4-BE49-F238E27FC236}">
                <a16:creationId xmlns:a16="http://schemas.microsoft.com/office/drawing/2014/main" id="{35D40C1F-57EC-4274-B875-C79293FE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69">
            <a:extLst>
              <a:ext uri="{FF2B5EF4-FFF2-40B4-BE49-F238E27FC236}">
                <a16:creationId xmlns:a16="http://schemas.microsoft.com/office/drawing/2014/main" id="{4D71C951-641B-4241-8619-F1A071F136F2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12EDB8-2942-4A54-9E64-53C5E9C6F36F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1">
            <a:extLst>
              <a:ext uri="{FF2B5EF4-FFF2-40B4-BE49-F238E27FC236}">
                <a16:creationId xmlns:a16="http://schemas.microsoft.com/office/drawing/2014/main" id="{71339BC3-EA88-40AA-9A8C-F0318F6D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" name="Shape 66">
            <a:extLst>
              <a:ext uri="{FF2B5EF4-FFF2-40B4-BE49-F238E27FC236}">
                <a16:creationId xmlns:a16="http://schemas.microsoft.com/office/drawing/2014/main" id="{CED99A6A-EDC1-47BB-9525-BA0040AC72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BCC2-298B-4197-A7C4-8C16C27077E4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9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>
            <a:extLst>
              <a:ext uri="{FF2B5EF4-FFF2-40B4-BE49-F238E27FC236}">
                <a16:creationId xmlns:a16="http://schemas.microsoft.com/office/drawing/2014/main" id="{1E92BDA6-A8A2-4ABD-8210-E3FD29FC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6369B7EF-171F-4F22-AE34-59F7BBC5D2D3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273C3A84-EE75-4904-A47D-2D927D47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1A97100-77E7-475C-AAAB-660D3824EA1A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BAF3B789-EB67-4350-9759-AEDB0B16C93E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E3157758-F0FD-4CBB-8175-DCA1EDAC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" name="Shape 77">
            <a:extLst>
              <a:ext uri="{FF2B5EF4-FFF2-40B4-BE49-F238E27FC236}">
                <a16:creationId xmlns:a16="http://schemas.microsoft.com/office/drawing/2014/main" id="{D744FAD2-3160-4955-AF73-DCE5FF3FF57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E5F7-08A5-4335-9D32-86F8DC058DBD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3F373361-4F12-4C39-A118-F2D058541F27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2EE4BB2E-9E4F-4039-96D3-308E79EF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5" name="Shape 88">
            <a:extLst>
              <a:ext uri="{FF2B5EF4-FFF2-40B4-BE49-F238E27FC236}">
                <a16:creationId xmlns:a16="http://schemas.microsoft.com/office/drawing/2014/main" id="{6C249CC4-0D3E-4C47-8080-45CD90B66C7D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6785E744-2CCE-4C82-8D4C-11C64BE2C354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0">
            <a:extLst>
              <a:ext uri="{FF2B5EF4-FFF2-40B4-BE49-F238E27FC236}">
                <a16:creationId xmlns:a16="http://schemas.microsoft.com/office/drawing/2014/main" id="{F5DF6F46-6C21-444D-A9B8-0A74A978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" name="Shape 85">
            <a:extLst>
              <a:ext uri="{FF2B5EF4-FFF2-40B4-BE49-F238E27FC236}">
                <a16:creationId xmlns:a16="http://schemas.microsoft.com/office/drawing/2014/main" id="{C2A8EFB2-0DDF-491D-867C-71A87AF6410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0319-4036-4196-9172-FC4DCA98B0E7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5">
            <a:extLst>
              <a:ext uri="{FF2B5EF4-FFF2-40B4-BE49-F238E27FC236}">
                <a16:creationId xmlns:a16="http://schemas.microsoft.com/office/drawing/2014/main" id="{D3919F7F-7572-4E8F-A295-7C0A7254087C}"/>
              </a:ext>
            </a:extLst>
          </p:cNvPr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96">
            <a:extLst>
              <a:ext uri="{FF2B5EF4-FFF2-40B4-BE49-F238E27FC236}">
                <a16:creationId xmlns:a16="http://schemas.microsoft.com/office/drawing/2014/main" id="{2BD3450B-02EE-4A1A-A471-A8313B99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Excellence and Service</a:t>
            </a:r>
            <a:endParaRPr lang="en-US" altLang="en-US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6" name="Shape 97">
            <a:extLst>
              <a:ext uri="{FF2B5EF4-FFF2-40B4-BE49-F238E27FC236}">
                <a16:creationId xmlns:a16="http://schemas.microsoft.com/office/drawing/2014/main" id="{47E51BAE-203D-4667-9FCC-B1855EAD19F8}"/>
              </a:ext>
            </a:extLst>
          </p:cNvPr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:a16="http://schemas.microsoft.com/office/drawing/2014/main" id="{F729233B-12B1-458C-9128-21E643E97246}"/>
              </a:ext>
            </a:extLst>
          </p:cNvPr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9">
            <a:extLst>
              <a:ext uri="{FF2B5EF4-FFF2-40B4-BE49-F238E27FC236}">
                <a16:creationId xmlns:a16="http://schemas.microsoft.com/office/drawing/2014/main" id="{1A4E8BB2-6F35-4E85-A63D-1308BFB3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CHRIST</a:t>
            </a:r>
            <a:br>
              <a:rPr lang="en-GB" altLang="en-US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</a:br>
            <a:r>
              <a:rPr lang="en-GB" altLang="en-US" sz="1200">
                <a:solidFill>
                  <a:srgbClr val="FFFFFF"/>
                </a:solidFill>
                <a:latin typeface="Georgia" panose="02040502050405020303" pitchFamily="18" charset="0"/>
                <a:sym typeface="Georgia" panose="02040502050405020303" pitchFamily="18" charset="0"/>
              </a:rPr>
              <a:t>Deemed to be University</a:t>
            </a:r>
            <a:endParaRPr lang="en-US" altLang="en-US" sz="1200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4">
            <a:extLst>
              <a:ext uri="{FF2B5EF4-FFF2-40B4-BE49-F238E27FC236}">
                <a16:creationId xmlns:a16="http://schemas.microsoft.com/office/drawing/2014/main" id="{ADAA53FE-194E-4228-B15E-DD884CAD1E1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DD53-1758-4648-9B03-DB68920FA682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46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111A37A6-F796-4A7E-B993-538E8E233CD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CF70FD2C-E233-4C7C-B0A7-D6A5BAA65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2418D12C-6BFB-44DD-B140-692CBC5E62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6ADA654-5B7C-4AAC-9D83-32035A00E3C0}" type="slidenum">
              <a:rPr lang="en-GB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Times New Roman" panose="02020603050405020304" pitchFamily="18" charset="0"/>
          <a:ea typeface="Arial"/>
          <a:cs typeface="Times New Roman" panose="02020603050405020304" pitchFamily="18" charset="0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Times New Roman" pitchFamily="18" charset="0"/>
          <a:ea typeface="Times New Roman" pitchFamily="18" charset="0"/>
          <a:cs typeface="Times New Roman" pitchFamily="18" charset="0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11">
            <a:extLst>
              <a:ext uri="{FF2B5EF4-FFF2-40B4-BE49-F238E27FC236}">
                <a16:creationId xmlns:a16="http://schemas.microsoft.com/office/drawing/2014/main" id="{017F885E-A753-4CC1-860B-7137DDFD1D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4938" y="822325"/>
            <a:ext cx="8990012" cy="165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solidFill>
                  <a:schemeClr val="tx1"/>
                </a:solidFill>
                <a:cs typeface="Archivo Narrow" charset="0"/>
                <a:sym typeface="Archivo Narrow" charset="0"/>
              </a:rPr>
              <a:t> Google Workspace</a:t>
            </a:r>
            <a:endParaRPr lang="en-US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112" name="Shape 112">
            <a:extLst>
              <a:ext uri="{FF2B5EF4-FFF2-40B4-BE49-F238E27FC236}">
                <a16:creationId xmlns:a16="http://schemas.microsoft.com/office/drawing/2014/main" id="{34DD0BCC-234F-4C61-A3EC-777ED01D9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50" y="2492375"/>
            <a:ext cx="8582025" cy="3384550"/>
          </a:xfrm>
        </p:spPr>
        <p:txBody>
          <a:bodyPr>
            <a:noAutofit/>
          </a:bodyPr>
          <a:lstStyle/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endParaRPr lang="en-US" sz="1600" b="1" i="1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600" b="1" i="1" dirty="0">
                <a:ea typeface="DejaVu Sans" charset="0"/>
                <a:sym typeface="Archivo Narrow"/>
              </a:rPr>
              <a:t> </a:t>
            </a: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US" sz="1200" i="1" dirty="0">
                <a:ea typeface="Archivo Narrow"/>
                <a:sym typeface="Archivo Narrow"/>
              </a:rPr>
              <a:t>To</a:t>
            </a:r>
          </a:p>
          <a:p>
            <a:pPr marL="457200" indent="-368300" eaLnBrk="1" fontAlgn="auto" hangingPunct="1">
              <a:spcBef>
                <a:spcPct val="0"/>
              </a:spcBef>
              <a:buClrTx/>
              <a:buFont typeface="Archivo Narrow"/>
              <a:buNone/>
              <a:tabLst>
                <a:tab pos="450850" algn="l"/>
              </a:tabLst>
              <a:defRPr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BAHP</a:t>
            </a:r>
            <a:endParaRPr lang="en-US" sz="1200" dirty="0">
              <a:ea typeface="Archivo Narrow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1800" dirty="0">
              <a:ea typeface="DejaVu Sans" charset="0"/>
              <a:sym typeface="Archivo Narrow"/>
            </a:endParaRP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US" sz="1800" dirty="0">
                <a:ea typeface="DejaVu Sans" charset="0"/>
                <a:sym typeface="Archivo Narrow"/>
              </a:rPr>
              <a:t>Guided by 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Kavaskar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(4MCA)</a:t>
            </a:r>
            <a:r>
              <a:rPr lang="en-US" sz="1800" b="1" dirty="0">
                <a:ea typeface="Archivo Narrow"/>
                <a:sym typeface="Archivo Narrow"/>
              </a:rPr>
              <a:t> 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Sakshee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Priya(6BCA)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US" sz="2400" b="1" dirty="0">
              <a:ea typeface="Archivo Narrow"/>
              <a:sym typeface="Archivo Narrow"/>
            </a:endParaRPr>
          </a:p>
          <a:p>
            <a:pPr marL="0" indent="0" eaLnBrk="1" fontAlgn="auto" hangingPunct="1">
              <a:spcBef>
                <a:spcPct val="0"/>
              </a:spcBef>
              <a:buSzTx/>
              <a:buFont typeface="Archivo Narrow"/>
              <a:buNone/>
              <a:defRPr/>
            </a:pPr>
            <a:r>
              <a:rPr lang="en-GB" sz="1800" dirty="0">
                <a:solidFill>
                  <a:schemeClr val="tx1"/>
                </a:solidFill>
                <a:ea typeface="Archivo Narrow"/>
                <a:sym typeface="Georgia" panose="02040502050405020303" pitchFamily="18" charset="0"/>
              </a:rPr>
              <a:t>Department of Computer Science</a:t>
            </a:r>
          </a:p>
          <a:p>
            <a:pPr marL="457200" indent="-368300" eaLnBrk="1" fontAlgn="auto" hangingPunct="1">
              <a:lnSpc>
                <a:spcPct val="80000"/>
              </a:lnSpc>
              <a:buFont typeface="Archivo Narrow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Archivo Narrow"/>
                <a:sym typeface="Archivo Narrow"/>
              </a:rPr>
              <a:t>CHRIST(Deemed to be University), Bengaluru-29</a:t>
            </a:r>
          </a:p>
          <a:p>
            <a:pPr marL="457200" indent="-368300" eaLnBrk="1" fontAlgn="auto" hangingPunct="1">
              <a:buClrTx/>
              <a:buFont typeface="Archivo Narrow"/>
              <a:buNone/>
              <a:defRPr/>
            </a:pPr>
            <a:endParaRPr lang="en-IN" sz="1800" dirty="0">
              <a:ea typeface="Archivo Narrow"/>
              <a:sym typeface="Archivo Narrow"/>
            </a:endParaRPr>
          </a:p>
          <a:p>
            <a:pPr marL="0" indent="0" eaLnBrk="1" fontAlgn="auto" hangingPunct="1">
              <a:buFont typeface="Archivo Narrow"/>
              <a:buNone/>
              <a:defRPr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624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Extensions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Managing Extensions</a:t>
            </a:r>
            <a:r>
              <a:rPr lang="en-US" sz="2000" dirty="0"/>
              <a:t>: Enable, disable, or remove extensions as needed.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Security Considerations</a:t>
            </a:r>
            <a:r>
              <a:rPr lang="en-US" sz="2000" dirty="0"/>
              <a:t>: Only install trusted extensions and regularly review permissions.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Chrome Apps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What Are Chrome Apps?</a:t>
            </a:r>
            <a:r>
              <a:rPr lang="en-US" sz="2000" dirty="0"/>
              <a:t>: Applications that run within the Chrome browser, providing a native app-like experience.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Accessing Chrome Apps</a:t>
            </a:r>
            <a:r>
              <a:rPr lang="en-US" sz="2000" dirty="0"/>
              <a:t>: Find and install apps from the Chrome Web Store.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Popular Chrome Apps for Google Workspace</a:t>
            </a:r>
            <a:r>
              <a:rPr lang="en-US" sz="2000" dirty="0"/>
              <a:t>: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Direct access to your Drive files.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Docs, Sheets, and Slides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 launch icons for Google’s productivity tools.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Streamlined access for educators and students.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 Offline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your emails without an internet connection.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1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Chrome Apps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Managing Chrome Apps</a:t>
            </a:r>
            <a:r>
              <a:rPr lang="en-US" sz="2000" dirty="0"/>
              <a:t>: Organize and remove apps to keep your browser clutter-free.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4000" b="1" dirty="0"/>
              <a:t>Introduction to Gmail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Overview</a:t>
            </a:r>
            <a:r>
              <a:rPr lang="en-US" sz="2000" dirty="0"/>
              <a:t>: Gmail is Google’s email service, known for its user-friendly interface, robust features, and integration with other Google Workspace tools.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Accessibility</a:t>
            </a:r>
            <a:r>
              <a:rPr lang="en-US" sz="2000" dirty="0"/>
              <a:t>: Access Gmail via web browser, mobile app (iOS and Android), and desktop clients.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7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Navigating the Gmail Interface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Inbox Layout</a:t>
            </a:r>
            <a:r>
              <a:rPr lang="en-US" sz="2000" dirty="0"/>
              <a:t>: Understanding the default layout and customization options (e.g., Priority Inbox, Multiple Inboxes).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Side Panel</a:t>
            </a:r>
            <a:r>
              <a:rPr lang="en-US" sz="2000" dirty="0"/>
              <a:t>: Access to Google Calendar, Keep, Tasks, and Contacts directly from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Labels and Folders</a:t>
            </a:r>
            <a:r>
              <a:rPr lang="en-US" sz="2000" dirty="0"/>
              <a:t>: Organize your emails with labels, filters, and folders.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0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Composing and Sending Emails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New Email</a:t>
            </a:r>
            <a:r>
              <a:rPr lang="en-US" sz="2000" dirty="0"/>
              <a:t>: Steps to compose a new email, including recipient fields (To, Cc, Bcc), subject line, and email body. 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Formatting Options</a:t>
            </a:r>
            <a:r>
              <a:rPr lang="en-US" sz="2000" dirty="0"/>
              <a:t>: Rich text formatting, inserting links, images, and attachments. 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Signatures</a:t>
            </a:r>
            <a:r>
              <a:rPr lang="en-US" sz="2000" dirty="0"/>
              <a:t>: Creating and managing email signatures for professional communication.</a:t>
            </a:r>
            <a:endParaRPr lang="en-US" sz="1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6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Managing Your Inbox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Organizing Emails</a:t>
            </a:r>
            <a:r>
              <a:rPr lang="en-US" sz="2000" dirty="0"/>
              <a:t>: Using labels, stars, and filters to organize and prioritize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Archiving and Deleting</a:t>
            </a:r>
            <a:r>
              <a:rPr lang="en-US" sz="2000" dirty="0"/>
              <a:t>: Understanding the difference between archiving and deleting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Search Functionality</a:t>
            </a:r>
            <a:r>
              <a:rPr lang="en-US" sz="2000" dirty="0"/>
              <a:t>: Utilizing Gmail’s powerful search capabilities to find specific emails.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9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Features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Email Scheduling</a:t>
            </a:r>
            <a:r>
              <a:rPr lang="en-US" sz="2000" dirty="0"/>
              <a:t>: How to schedule emails to be sent at a later time.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Confidential Mode</a:t>
            </a:r>
            <a:r>
              <a:rPr lang="en-US" sz="2000" dirty="0"/>
              <a:t>: Sending sensitive information with expiration dates and access controls.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Undo Send</a:t>
            </a:r>
            <a:r>
              <a:rPr lang="en-US" sz="2000" dirty="0"/>
              <a:t>: Setting up and using the Undo Send feature to recall emails shortly after sending.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Vacation Responder</a:t>
            </a:r>
            <a:r>
              <a:rPr lang="en-US" sz="2000" dirty="0"/>
              <a:t>: Setting up automatic responses when you’re out of the office.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4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Integrations and Add-ons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Meet</a:t>
            </a:r>
            <a:r>
              <a:rPr lang="en-US" sz="2000" dirty="0"/>
              <a:t>: Starting or joining video calls directly from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Drive</a:t>
            </a:r>
            <a:r>
              <a:rPr lang="en-US" sz="2000" dirty="0"/>
              <a:t>: Attaching files from Drive and saving email attachments to Drive.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Add-ons</a:t>
            </a:r>
            <a:r>
              <a:rPr lang="en-US" sz="2000" dirty="0"/>
              <a:t>: Enhancing Gmail with third-party integrations (e.g., Trello, Zoom, Slack).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8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Security and Privacy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Two-Factor Authentication</a:t>
            </a:r>
            <a:r>
              <a:rPr lang="en-US" sz="2000" dirty="0"/>
              <a:t>: Enabling 2FA for added security.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Phishing and Spam Protection</a:t>
            </a:r>
            <a:r>
              <a:rPr lang="en-US" sz="2000" dirty="0"/>
              <a:t>: Recognizing and reporting phishing attempts and spam.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Email Encryption</a:t>
            </a:r>
            <a:r>
              <a:rPr lang="en-US" sz="2000" dirty="0"/>
              <a:t>: Understanding Gmail’s encryption for secure communication.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11">
            <a:extLst>
              <a:ext uri="{FF2B5EF4-FFF2-40B4-BE49-F238E27FC236}">
                <a16:creationId xmlns:a16="http://schemas.microsoft.com/office/drawing/2014/main" id="{AAE81F9E-F3B6-4716-A6EF-32A6193940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748" y="1268376"/>
            <a:ext cx="2473028" cy="1008496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ct val="0"/>
              </a:spcAft>
              <a:buFont typeface="Archivo Narrow" charset="0"/>
              <a:buNone/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SYLLABUS</a:t>
            </a:r>
            <a:br>
              <a:rPr lang="en-IN" altLang="en-US" sz="2800" b="1" dirty="0">
                <a:cs typeface="Archivo Narrow" charset="0"/>
                <a:sym typeface="Archivo Narrow" charset="0"/>
              </a:rPr>
            </a:br>
            <a:r>
              <a:rPr lang="en-IN" altLang="en-US" sz="2800" b="1" dirty="0">
                <a:cs typeface="Archivo Narrow" charset="0"/>
                <a:sym typeface="Archivo Narrow" charset="0"/>
              </a:rPr>
              <a:t> </a:t>
            </a:r>
            <a:r>
              <a:rPr lang="en-US" altLang="en-US" b="1" dirty="0">
                <a:cs typeface="Archivo Narrow" charset="0"/>
                <a:sym typeface="Archivo Narrow" charset="0"/>
              </a:rPr>
              <a:t> </a:t>
            </a:r>
          </a:p>
        </p:txBody>
      </p:sp>
      <p:sp>
        <p:nvSpPr>
          <p:cNvPr id="112" name="Shape 112">
            <a:extLst>
              <a:ext uri="{FF2B5EF4-FFF2-40B4-BE49-F238E27FC236}">
                <a16:creationId xmlns:a16="http://schemas.microsoft.com/office/drawing/2014/main" id="{7B4673C7-AAAE-4C7F-9D8B-81DA3B0754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5536" y="1700808"/>
            <a:ext cx="7128792" cy="3960812"/>
          </a:xfrm>
        </p:spPr>
        <p:txBody>
          <a:bodyPr>
            <a:noAutofit/>
          </a:bodyPr>
          <a:lstStyle/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endParaRPr lang="en-US" sz="2000" dirty="0">
              <a:ea typeface="DejaVu Sans" charset="0"/>
              <a:sym typeface="Times New Roman"/>
            </a:endParaRPr>
          </a:p>
          <a:p>
            <a:pPr marL="0" indent="0" algn="l" eaLnBrk="1" fontAlgn="auto" hangingPunct="1">
              <a:buSzPct val="100000"/>
              <a:defRPr/>
            </a:pPr>
            <a:r>
              <a:rPr lang="en-IN" sz="1400" dirty="0"/>
              <a:t>UNIT 1 (3 Hours )</a:t>
            </a:r>
          </a:p>
          <a:p>
            <a:pPr marL="0" indent="0" algn="l" eaLnBrk="1" fontAlgn="auto" hangingPunct="1">
              <a:buSzPct val="100000"/>
              <a:defRPr/>
            </a:pPr>
            <a:endParaRPr lang="en-IN" sz="1400" dirty="0"/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IN" sz="1600" dirty="0"/>
              <a:t>GOOGLE WORKSPACE: Chrome Browser - Browser settings - Browser Extensions Chrome Apps. </a:t>
            </a:r>
            <a:r>
              <a:rPr lang="en-IN" sz="1600" dirty="0" err="1"/>
              <a:t>GMail</a:t>
            </a:r>
            <a:r>
              <a:rPr lang="en-IN" sz="1600" dirty="0"/>
              <a:t> - Communicate with Gmail - Mail , Chat , Spaces , Meet- Basic Settings - Advanced settings - </a:t>
            </a:r>
            <a:r>
              <a:rPr lang="en-IN" sz="1600" dirty="0" err="1"/>
              <a:t>Labeling</a:t>
            </a:r>
            <a:r>
              <a:rPr lang="en-IN" sz="1600" dirty="0"/>
              <a:t> / Grouping Emails- Scheduling an Email, Confidential Email- Search Email -Task in Gmail - Templates / Signature - Cancel / Undo the sent email</a:t>
            </a:r>
          </a:p>
          <a:p>
            <a:pPr marL="0" indent="0" algn="l" eaLnBrk="1" fontAlgn="auto" hangingPunct="1">
              <a:buSzPct val="100000"/>
              <a:defRPr/>
            </a:pPr>
            <a:endParaRPr lang="en-IN" sz="1600" dirty="0"/>
          </a:p>
          <a:p>
            <a:pPr algn="l" eaLnBrk="1" fontAlgn="auto" hangingPunct="1"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Calendar - Basic settings - Organize your Events - Setup- Notifications- Add task Video Conferencing Meeting / Study Groups- Share calendar / Add calendar (Co-workers) Book an appointment. Drive- Cloud storage - opening Drive- through email / direct link Create Folder- Upload Files / Folder- Share the file / Collaborate– settings- Create Files / Folder (color the folder) - Delete Files. </a:t>
            </a:r>
            <a:endParaRPr lang="en-US" sz="2400" dirty="0">
              <a:ea typeface="DejaVu Sans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Basic Settings of Gmail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IN" sz="2800" b="1" dirty="0"/>
              <a:t>Accessing Gmail Settings</a:t>
            </a:r>
          </a:p>
          <a:p>
            <a:pPr marL="10033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Navigating to Settings</a:t>
            </a:r>
            <a:r>
              <a:rPr lang="en-US" sz="2000" dirty="0"/>
              <a:t>: Click on the gear icon in the top-right corner of Gmail and select “See all settings.”</a:t>
            </a:r>
          </a:p>
          <a:p>
            <a:pPr marL="10033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Settings Tabs</a:t>
            </a:r>
            <a:r>
              <a:rPr lang="en-US" sz="2000" dirty="0"/>
              <a:t>: Overview of the different tabs available (General, Labels, Inbox, Accounts and Import, Filters and Blocked Addresses, Forwarding and POP/IMAP, Add-ons, Chat and Meet, Advanced).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8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General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Language</a:t>
            </a:r>
            <a:r>
              <a:rPr lang="en-US" sz="2000" dirty="0"/>
              <a:t>: Select your preferred language for the Gmail interface.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Page Size</a:t>
            </a:r>
            <a:r>
              <a:rPr lang="en-US" sz="2000" dirty="0"/>
              <a:t>: Set the number of conversations to display per page in the inbox.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Undo Send</a:t>
            </a:r>
            <a:r>
              <a:rPr lang="en-US" sz="2000" dirty="0"/>
              <a:t>: Adjust the cancellation period for the Undo Send feature (5-30 seconds).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Default Text Style</a:t>
            </a:r>
            <a:r>
              <a:rPr lang="en-US" sz="2000" dirty="0"/>
              <a:t>: Customize the default font, size, and color for your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Images</a:t>
            </a:r>
            <a:r>
              <a:rPr lang="en-US" sz="2000" dirty="0"/>
              <a:t>: Choose to always display external images or ask before displaying them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Labels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Managing Labels</a:t>
            </a:r>
            <a:r>
              <a:rPr lang="en-US" sz="2000" dirty="0"/>
              <a:t>: Create, edit, and delete labels to organize emails.</a:t>
            </a: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Show/Hide Labels</a:t>
            </a:r>
            <a:r>
              <a:rPr lang="en-US" sz="2000" dirty="0"/>
              <a:t>: Customize which labels appear in the label list and message list.</a:t>
            </a: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Nested Labels</a:t>
            </a:r>
            <a:r>
              <a:rPr lang="en-US" sz="2000" dirty="0"/>
              <a:t>: Use nested labels for hierarchical organization.</a:t>
            </a: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1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Inbox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Inbox Type</a:t>
            </a:r>
            <a:r>
              <a:rPr lang="en-US" sz="2000" dirty="0"/>
              <a:t>: Choose your preferred inbox type (Default, Important first, Unread first, Starred first, Priority Inbox, Multiple Inboxes).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Categories</a:t>
            </a:r>
            <a:r>
              <a:rPr lang="en-US" sz="2000" dirty="0"/>
              <a:t>: Enable or disable categories (Primary, Social, Promotions, Updates, Forums).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Importance Markers</a:t>
            </a:r>
            <a:r>
              <a:rPr lang="en-US" sz="2000" dirty="0"/>
              <a:t>: Choose whether to use Gmail’s importance markers.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53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Accounts and Import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Send Mail As</a:t>
            </a:r>
            <a:r>
              <a:rPr lang="en-US" sz="2000" dirty="0"/>
              <a:t>: Add another email address to send mail from within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Check Mail from Other Accounts</a:t>
            </a:r>
            <a:r>
              <a:rPr lang="en-US" sz="2000" dirty="0"/>
              <a:t>: Add accounts to fetch mail from other email addresses.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Grant Access to Your Account</a:t>
            </a:r>
            <a:r>
              <a:rPr lang="en-US" sz="2000" dirty="0"/>
              <a:t>: Allow others to read and send mail on your behalf.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9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Filters and Blocked Addresses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Creating Filters</a:t>
            </a:r>
            <a:r>
              <a:rPr lang="en-US" sz="2000" dirty="0"/>
              <a:t>: Set up filters to automatically organize incoming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Blocking Addresses</a:t>
            </a:r>
            <a:r>
              <a:rPr lang="en-US" sz="2000" dirty="0"/>
              <a:t>: Block email addresses to prevent them from reaching your inbox.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Importing/Exporting Filters</a:t>
            </a:r>
            <a:r>
              <a:rPr lang="en-US" sz="2000" dirty="0"/>
              <a:t>: Manage filters by importing or exporting them.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5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Forwarding and POP/IMAP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Forwarding</a:t>
            </a:r>
            <a:r>
              <a:rPr lang="en-US" sz="2000" dirty="0"/>
              <a:t>: Set up email forwarding to another address.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POP/IMAP Access</a:t>
            </a:r>
            <a:r>
              <a:rPr lang="en-US" sz="2000" dirty="0"/>
              <a:t>: Enable POP or IMAP to access Gmail from other email clients (e.g., Outlook, Thunderbird).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Forwarding and POP/IMAP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Forwarding</a:t>
            </a:r>
            <a:r>
              <a:rPr lang="en-US" sz="2000" dirty="0"/>
              <a:t>: Set up email forwarding to another address.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POP/IMAP Access</a:t>
            </a:r>
            <a:r>
              <a:rPr lang="en-US" sz="2000" dirty="0"/>
              <a:t>: Enable POP or IMAP to access Gmail from other email clients (e.g., Outlook, Thunderbird).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6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Chat and Meet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Chat</a:t>
            </a:r>
            <a:r>
              <a:rPr lang="en-US" sz="2000" dirty="0"/>
              <a:t>: Enable or disable Google Chat in Gmail.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Google Meet</a:t>
            </a:r>
            <a:r>
              <a:rPr lang="en-US" sz="2000" dirty="0"/>
              <a:t>: Enable or disable the Google Meet section in Gmail.</a:t>
            </a:r>
            <a:endParaRPr lang="en-US"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Introduction to Advanced Settings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Enhance your Gmail experience with features designed for improved productivity and customization.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Custom Keyboard Shortcuts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Enable and define your own shortcuts for quicker navigation and actions.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Auto-Advance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Automatically move to the next conversation after deleting, archiving, or muting a message.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29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Google classroom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cs typeface="Archivo Narrow" charset="0"/>
                <a:sym typeface="Archivo Narrow" charset="0"/>
              </a:rPr>
              <a:t>Join the google classroom with the below given code</a:t>
            </a:r>
          </a:p>
          <a:p>
            <a:pPr marL="1003300" lvl="1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cs typeface="Archivo Narrow" charset="0"/>
                <a:sym typeface="Archivo Narrow" charset="0"/>
              </a:rPr>
              <a:t>kfm6vvi</a:t>
            </a:r>
          </a:p>
          <a:p>
            <a:pPr marL="1460500" lvl="2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Customize to advance to next/previous conversation or thread list.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Templates (Canned Responses)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Use pre-written responses to save time on repetitive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Steps to create, insert, and manage templates.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Multiple Inboxes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Organize your inbox into sections for different types of emails.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Customize layout and criteria for each section.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8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Preview Pane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Split your inbox to view and reply to emails without leaving the inbox view.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Choose between vertical or horizontal split.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Unread Message Icon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Display the number of unread emails directly in the browser tab icon.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Advanced Search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Use advanced search operators to find specific emails quickly.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Save frequently used searches for easy access.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Customizable Send and Archive Button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Send a reply and archive the conversation in one click.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Choose where to place the button on the compose window.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Visuals and Graphics: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Include small icons or screenshots representing each feature.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80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Preview Pane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Split your inbox to view and reply to emails without leaving the inbox view.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Choose between vertical or horizontal split.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Unread Message Icon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Display the number of unread emails directly in the browser tab icon.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Advanced Search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Use advanced search operators to find specific emails quickly.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Save frequently used searches for easy access.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Advanced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endParaRPr lang="en-US" sz="2000" b="1" dirty="0"/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Customizable Send and Archive Button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Send a reply and archive the conversation in one click.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dirty="0"/>
              <a:t>Choose where to place the button on the compose window.</a:t>
            </a:r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00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endParaRPr lang="en-IN" altLang="en-US" sz="28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endParaRPr lang="en-US" sz="2400" b="1" dirty="0"/>
          </a:p>
          <a:p>
            <a:pPr marL="88900" indent="0">
              <a:buNone/>
            </a:pPr>
            <a:r>
              <a:rPr lang="en-US" sz="2400" b="1" dirty="0"/>
              <a:t>Welcome and Overview</a:t>
            </a:r>
          </a:p>
          <a:p>
            <a:pPr marL="88900" indent="0">
              <a:buNone/>
            </a:pPr>
            <a:endParaRPr lang="en-US" sz="2400" dirty="0"/>
          </a:p>
          <a:p>
            <a:pPr marL="546100" indent="-457200">
              <a:buFont typeface="+mj-lt"/>
              <a:buAutoNum type="arabicPeriod"/>
            </a:pPr>
            <a:r>
              <a:rPr lang="en-US" sz="2400" dirty="0"/>
              <a:t>Welcome to the Google Workspace training session.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2400" dirty="0"/>
              <a:t>Purpose of the training: to help you understand and effectively use Google Workspace tools.</a:t>
            </a:r>
          </a:p>
          <a:p>
            <a:pPr marL="546100" indent="-457200">
              <a:buFont typeface="+mj-lt"/>
              <a:buAutoNum type="arabicPeriod"/>
            </a:pPr>
            <a:endParaRPr lang="en-US" sz="2400" dirty="0"/>
          </a:p>
          <a:p>
            <a:pPr marL="88900" indent="0">
              <a:buNone/>
            </a:pPr>
            <a:endParaRPr lang="en-US" sz="2400" dirty="0"/>
          </a:p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altLang="en-US" sz="2800" b="1" dirty="0">
                <a:cs typeface="Archivo Narrow" charset="0"/>
                <a:sym typeface="Archivo Narrow" charset="0"/>
              </a:rPr>
              <a:t>Introduction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r>
              <a:rPr lang="en-IN" sz="2400" b="1" dirty="0"/>
              <a:t>What is Google Workspace?</a:t>
            </a:r>
          </a:p>
          <a:p>
            <a:pPr marL="88900" indent="0">
              <a:buNone/>
            </a:pPr>
            <a:endParaRPr lang="en-US" sz="2400" b="1" dirty="0"/>
          </a:p>
          <a:p>
            <a:pPr marL="546100" indent="-457200">
              <a:buFont typeface="+mj-lt"/>
              <a:buAutoNum type="arabicPeriod"/>
            </a:pPr>
            <a:r>
              <a:rPr lang="en-US" sz="2000" dirty="0"/>
              <a:t>Formerly known as G Suite, Google Workspace is a collection of cloud-based productivity and collaboration tools developed by Google.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>
              <a:buFont typeface="+mj-lt"/>
              <a:buAutoNum type="arabicPeriod"/>
            </a:pPr>
            <a:r>
              <a:rPr lang="en-US" sz="2000" dirty="0"/>
              <a:t>It includes Gmail, Drive, Docs, Sheets, Slides, Calendar, Meet, and many more applications designed to streamline workflows and enhance collaboration.</a:t>
            </a:r>
          </a:p>
          <a:p>
            <a:pPr marL="88900" indent="0">
              <a:buNone/>
            </a:pPr>
            <a:endParaRPr lang="en-US" sz="2400" dirty="0"/>
          </a:p>
          <a:p>
            <a:pPr marL="546100" indent="-457200" algn="just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IN" altLang="en-US" sz="22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9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Why Use Google Workspace?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buNone/>
            </a:pPr>
            <a:r>
              <a:rPr lang="en-IN" sz="2400" b="1" dirty="0"/>
              <a:t>What is Google Workspace?</a:t>
            </a:r>
            <a:endParaRPr lang="en-US" sz="2400" b="1" dirty="0"/>
          </a:p>
          <a:p>
            <a:pPr marL="546100" indent="-457200">
              <a:buFont typeface="+mj-lt"/>
              <a:buAutoNum type="arabicPeriod"/>
            </a:pPr>
            <a:r>
              <a:rPr lang="en-US" sz="2000" b="1" dirty="0"/>
              <a:t>Cloud-Based</a:t>
            </a:r>
            <a:r>
              <a:rPr lang="en-US" sz="2000" dirty="0"/>
              <a:t>: Access your files and applications from anywhere with an internet connection.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>
              <a:buFont typeface="+mj-lt"/>
              <a:buAutoNum type="arabicPeriod"/>
            </a:pPr>
            <a:r>
              <a:rPr lang="en-US" sz="2000" b="1" dirty="0"/>
              <a:t>Collaboration</a:t>
            </a:r>
            <a:r>
              <a:rPr lang="en-US" sz="2000" dirty="0"/>
              <a:t>: Real-time collaboration on documents, spreadsheets, and presentations.</a:t>
            </a:r>
          </a:p>
          <a:p>
            <a:pPr marL="546100" indent="-457200"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Integration</a:t>
            </a:r>
            <a:r>
              <a:rPr lang="en-US" sz="2000" dirty="0"/>
              <a:t>: Seamless integration with other Google services and third-party applications.</a:t>
            </a:r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Security</a:t>
            </a:r>
            <a:r>
              <a:rPr lang="en-US" sz="2000" dirty="0"/>
              <a:t>: Robust security features to protect your data.</a:t>
            </a:r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000" dirty="0"/>
          </a:p>
          <a:p>
            <a:pPr marL="546100" indent="-457200" algn="just" eaLnBrk="1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b="1" dirty="0"/>
              <a:t>Productivity</a:t>
            </a:r>
            <a:r>
              <a:rPr lang="en-US" sz="2000" dirty="0"/>
              <a:t>: Tools designed to increase productivity and efficiency in both personal and professional environments.</a:t>
            </a:r>
            <a:endParaRPr lang="en-IN" altLang="en-US" sz="16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Key Features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Gmail</a:t>
            </a:r>
            <a:r>
              <a:rPr lang="en-US" sz="2000" dirty="0"/>
              <a:t>: Professional email with custom domain options.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Drive</a:t>
            </a:r>
            <a:r>
              <a:rPr lang="en-US" sz="2000" dirty="0"/>
              <a:t>: Cloud storage with file sharing and backup capabilities.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Docs, Sheets, and Slides</a:t>
            </a:r>
            <a:r>
              <a:rPr lang="en-US" sz="2000" dirty="0"/>
              <a:t>: Online document, spreadsheet, and presentation editors.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Calendar</a:t>
            </a:r>
            <a:r>
              <a:rPr lang="en-US" sz="2000" dirty="0"/>
              <a:t>: Scheduling and time management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Meet</a:t>
            </a:r>
            <a:r>
              <a:rPr lang="en-US" sz="2000" dirty="0"/>
              <a:t>: Video conferencing and online meeting platform.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Chat</a:t>
            </a:r>
            <a:r>
              <a:rPr lang="en-US" sz="2000" dirty="0"/>
              <a:t>: Messaging and collaboration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Google Forms</a:t>
            </a:r>
            <a:r>
              <a:rPr lang="en-US" sz="2000" dirty="0"/>
              <a:t>: Survey and form creation tool.</a:t>
            </a:r>
            <a:endParaRPr lang="en-IN" sz="1600" dirty="0">
              <a:sym typeface="Archivo Narrow" charset="0"/>
            </a:endParaRP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Admin Console</a:t>
            </a:r>
            <a:r>
              <a:rPr lang="en-US" sz="2000" dirty="0"/>
              <a:t>: Centralized management of user accounts and settings.</a:t>
            </a:r>
            <a:endParaRPr lang="en-IN" altLang="en-US" sz="1600" dirty="0">
              <a:cs typeface="Archivo Narrow" charset="0"/>
              <a:sym typeface="Archivo Narro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Settings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Importance of Browser Settings</a:t>
            </a:r>
            <a:r>
              <a:rPr lang="en-US" sz="2000" dirty="0"/>
              <a:t>: Optimal browser settings enhance the performance and usability of Google Workspace tools.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Customizing Settings</a:t>
            </a:r>
            <a:r>
              <a:rPr lang="en-US" sz="2000" dirty="0"/>
              <a:t>: Adjust settings to suit your workflow, such as default search engine, home page, and startup behavior.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Privacy and Security</a:t>
            </a:r>
            <a:r>
              <a:rPr lang="en-US" sz="2000" dirty="0"/>
              <a:t>: Manage privacy settings, clear browsing data, and configure security options to protect your information.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Syncing Across Devices</a:t>
            </a:r>
            <a:r>
              <a:rPr lang="en-US" sz="2000" dirty="0"/>
              <a:t>: Sign in to Chrome to sync bookmarks, history, passwords, and settings across all your devices.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1E0879D-7E21-4A23-9A8B-B479DC80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IN" sz="3200" b="1" dirty="0"/>
              <a:t>Browser Extensions</a:t>
            </a:r>
            <a:endParaRPr lang="en-IN" altLang="en-US" sz="2400" b="1" dirty="0">
              <a:cs typeface="Archivo Narrow" charset="0"/>
              <a:sym typeface="Archivo Narrow" charset="0"/>
            </a:endParaRP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3AD6D7C1-B9E5-44A7-B0FF-E89714B35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</p:spPr>
        <p:txBody>
          <a:bodyPr/>
          <a:lstStyle/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What Are Extensions?</a:t>
            </a:r>
            <a:r>
              <a:rPr lang="en-US" sz="2000" dirty="0"/>
              <a:t>: Small software programs that customize the browsing experience and add functionality.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Installing Extensions</a:t>
            </a:r>
            <a:r>
              <a:rPr lang="en-US" sz="2000" dirty="0"/>
              <a:t>: How to find and install extensions from the Chrome Web Store.</a:t>
            </a:r>
          </a:p>
          <a:p>
            <a:pPr marL="88900" indent="0">
              <a:lnSpc>
                <a:spcPct val="150000"/>
              </a:lnSpc>
              <a:buNone/>
            </a:pPr>
            <a:r>
              <a:rPr lang="en-US" sz="2000" b="1" dirty="0"/>
              <a:t>Recommended Extensions for Google Workspace</a:t>
            </a:r>
            <a:r>
              <a:rPr lang="en-US" sz="2000" dirty="0"/>
              <a:t>: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writing with grammar and spelling checks.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save notes, links, and images.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Scheduler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Schedule Zoom meetings directly from your calendar.</a:t>
            </a:r>
          </a:p>
          <a:p>
            <a:pPr marL="889000"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 and share video messages directly from your browser.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1940-A243-4526-83EE-AF8D3FC0A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D2B33C2-A734-4AB5-AC6D-A69A02FE3E9B}" type="slidenum">
              <a:rPr lang="en-GB" alt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851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82387</TotalTime>
  <Words>1854</Words>
  <Application>Microsoft Office PowerPoint</Application>
  <PresentationFormat>On-screen Show (4:3)</PresentationFormat>
  <Paragraphs>258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Times New Roman</vt:lpstr>
      <vt:lpstr>Georgia</vt:lpstr>
      <vt:lpstr>Archivo Narrow</vt:lpstr>
      <vt:lpstr>Arial</vt:lpstr>
      <vt:lpstr>DejaVu Sans</vt:lpstr>
      <vt:lpstr>Simple Light</vt:lpstr>
      <vt:lpstr> Google Workspace</vt:lpstr>
      <vt:lpstr>SYLLABUS   </vt:lpstr>
      <vt:lpstr>Google classroom</vt:lpstr>
      <vt:lpstr>PowerPoint Presentation</vt:lpstr>
      <vt:lpstr>Introduction</vt:lpstr>
      <vt:lpstr>Why Use Google Workspace?</vt:lpstr>
      <vt:lpstr>Key Features</vt:lpstr>
      <vt:lpstr>Browser Settings</vt:lpstr>
      <vt:lpstr>Browser Extensions</vt:lpstr>
      <vt:lpstr>Browser Extensions</vt:lpstr>
      <vt:lpstr>Chrome Apps</vt:lpstr>
      <vt:lpstr>Chrome Apps</vt:lpstr>
      <vt:lpstr>Introduction to Gmail</vt:lpstr>
      <vt:lpstr>Navigating the Gmail Interface</vt:lpstr>
      <vt:lpstr>Composing and Sending Emails</vt:lpstr>
      <vt:lpstr>Managing Your Inbox</vt:lpstr>
      <vt:lpstr>Advanced Features</vt:lpstr>
      <vt:lpstr>Integrations and Add-ons</vt:lpstr>
      <vt:lpstr>Security and Privacy</vt:lpstr>
      <vt:lpstr>Basic Settings of Gmail</vt:lpstr>
      <vt:lpstr>General Settings</vt:lpstr>
      <vt:lpstr>Labels</vt:lpstr>
      <vt:lpstr>Inbox Settings</vt:lpstr>
      <vt:lpstr>Accounts and Import</vt:lpstr>
      <vt:lpstr>Filters and Blocked Addresses</vt:lpstr>
      <vt:lpstr>Forwarding and POP/IMAP</vt:lpstr>
      <vt:lpstr>Forwarding and POP/IMAP</vt:lpstr>
      <vt:lpstr>Chat and Meet</vt:lpstr>
      <vt:lpstr>Advanced Settings</vt:lpstr>
      <vt:lpstr>Advanced Settings</vt:lpstr>
      <vt:lpstr>Advanced Settings</vt:lpstr>
      <vt:lpstr>Advanced Settings</vt:lpstr>
      <vt:lpstr>Advanced Settings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Character Recognition System for Handwritten Modi Script</dc:title>
  <dc:creator>user</dc:creator>
  <cp:lastModifiedBy>kavas kar</cp:lastModifiedBy>
  <cp:revision>238</cp:revision>
  <dcterms:modified xsi:type="dcterms:W3CDTF">2024-07-09T09:02:41Z</dcterms:modified>
</cp:coreProperties>
</file>