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sldIdLst>
    <p:sldId id="404" r:id="rId2"/>
    <p:sldId id="257" r:id="rId3"/>
    <p:sldId id="269" r:id="rId4"/>
    <p:sldId id="263" r:id="rId5"/>
    <p:sldId id="264" r:id="rId6"/>
    <p:sldId id="270" r:id="rId7"/>
    <p:sldId id="265" r:id="rId8"/>
    <p:sldId id="271" r:id="rId9"/>
    <p:sldId id="266" r:id="rId10"/>
    <p:sldId id="272" r:id="rId11"/>
    <p:sldId id="273" r:id="rId12"/>
    <p:sldId id="267" r:id="rId13"/>
    <p:sldId id="275" r:id="rId14"/>
    <p:sldId id="274" r:id="rId15"/>
    <p:sldId id="268" r:id="rId16"/>
    <p:sldId id="284" r:id="rId17"/>
    <p:sldId id="276" r:id="rId18"/>
    <p:sldId id="288" r:id="rId19"/>
    <p:sldId id="278" r:id="rId20"/>
    <p:sldId id="289" r:id="rId21"/>
    <p:sldId id="279" r:id="rId22"/>
    <p:sldId id="280" r:id="rId23"/>
    <p:sldId id="281" r:id="rId24"/>
    <p:sldId id="290" r:id="rId25"/>
    <p:sldId id="291" r:id="rId26"/>
    <p:sldId id="298" r:id="rId27"/>
    <p:sldId id="283" r:id="rId28"/>
    <p:sldId id="285" r:id="rId29"/>
    <p:sldId id="286" r:id="rId30"/>
    <p:sldId id="299" r:id="rId31"/>
    <p:sldId id="300" r:id="rId32"/>
    <p:sldId id="287" r:id="rId33"/>
    <p:sldId id="301" r:id="rId34"/>
    <p:sldId id="302" r:id="rId35"/>
    <p:sldId id="304" r:id="rId36"/>
    <p:sldId id="305" r:id="rId37"/>
    <p:sldId id="307" r:id="rId38"/>
    <p:sldId id="306" r:id="rId39"/>
    <p:sldId id="308" r:id="rId40"/>
    <p:sldId id="309" r:id="rId41"/>
    <p:sldId id="310" r:id="rId42"/>
    <p:sldId id="311" r:id="rId43"/>
    <p:sldId id="312" r:id="rId44"/>
    <p:sldId id="313" r:id="rId45"/>
    <p:sldId id="320" r:id="rId46"/>
    <p:sldId id="319" r:id="rId47"/>
    <p:sldId id="316" r:id="rId48"/>
    <p:sldId id="317" r:id="rId49"/>
    <p:sldId id="318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8" r:id="rId64"/>
    <p:sldId id="339" r:id="rId65"/>
    <p:sldId id="337" r:id="rId66"/>
    <p:sldId id="334" r:id="rId67"/>
    <p:sldId id="335" r:id="rId68"/>
    <p:sldId id="336" r:id="rId69"/>
    <p:sldId id="340" r:id="rId70"/>
    <p:sldId id="341" r:id="rId71"/>
    <p:sldId id="406" r:id="rId72"/>
    <p:sldId id="343" r:id="rId73"/>
    <p:sldId id="344" r:id="rId74"/>
    <p:sldId id="345" r:id="rId75"/>
    <p:sldId id="346" r:id="rId76"/>
    <p:sldId id="347" r:id="rId77"/>
    <p:sldId id="348" r:id="rId78"/>
    <p:sldId id="351" r:id="rId79"/>
    <p:sldId id="352" r:id="rId80"/>
    <p:sldId id="350" r:id="rId81"/>
    <p:sldId id="354" r:id="rId82"/>
    <p:sldId id="355" r:id="rId83"/>
    <p:sldId id="356" r:id="rId84"/>
    <p:sldId id="357" r:id="rId85"/>
    <p:sldId id="353" r:id="rId86"/>
    <p:sldId id="358" r:id="rId87"/>
    <p:sldId id="359" r:id="rId88"/>
    <p:sldId id="360" r:id="rId89"/>
    <p:sldId id="361" r:id="rId90"/>
    <p:sldId id="362" r:id="rId91"/>
    <p:sldId id="363" r:id="rId92"/>
    <p:sldId id="364" r:id="rId93"/>
    <p:sldId id="365" r:id="rId94"/>
    <p:sldId id="366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4" r:id="rId103"/>
    <p:sldId id="381" r:id="rId104"/>
    <p:sldId id="375" r:id="rId105"/>
    <p:sldId id="376" r:id="rId106"/>
    <p:sldId id="342" r:id="rId107"/>
    <p:sldId id="377" r:id="rId108"/>
    <p:sldId id="378" r:id="rId109"/>
    <p:sldId id="379" r:id="rId110"/>
    <p:sldId id="405" r:id="rId111"/>
    <p:sldId id="380" r:id="rId112"/>
    <p:sldId id="382" r:id="rId113"/>
    <p:sldId id="383" r:id="rId114"/>
    <p:sldId id="385" r:id="rId115"/>
    <p:sldId id="386" r:id="rId116"/>
    <p:sldId id="387" r:id="rId117"/>
    <p:sldId id="388" r:id="rId118"/>
    <p:sldId id="389" r:id="rId119"/>
    <p:sldId id="390" r:id="rId120"/>
    <p:sldId id="393" r:id="rId121"/>
    <p:sldId id="394" r:id="rId122"/>
    <p:sldId id="395" r:id="rId123"/>
    <p:sldId id="396" r:id="rId124"/>
    <p:sldId id="397" r:id="rId125"/>
    <p:sldId id="398" r:id="rId126"/>
    <p:sldId id="399" r:id="rId127"/>
    <p:sldId id="400" r:id="rId128"/>
    <p:sldId id="401" r:id="rId129"/>
    <p:sldId id="402" r:id="rId130"/>
    <p:sldId id="403" r:id="rId1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fa Isci" initials="SI" lastIdx="3" clrIdx="0">
    <p:extLst>
      <p:ext uri="{19B8F6BF-5375-455C-9EA6-DF929625EA0E}">
        <p15:presenceInfo xmlns:p15="http://schemas.microsoft.com/office/powerpoint/2012/main" userId="29a1874cc79aec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6033-6A01-4F43-942A-1630705380E7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AAA62-2151-4E6A-ABBC-BECC13DE6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96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0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37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95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61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07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95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56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41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9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04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0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14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78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92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69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77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64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24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17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82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89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55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7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1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83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4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61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548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990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8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38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52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597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40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267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9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389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205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68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524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16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885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928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855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183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89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327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37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674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320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405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2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892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143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48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746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738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282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87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143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59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78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2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989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434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0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103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89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589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84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894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58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56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9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924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847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932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906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383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7545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9171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018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1027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0337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2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AA62-2151-4E6A-ABBC-BECC13DE6F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2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6FE2-E26A-4AD6-8D82-AF45C53E3DE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5E8-1B86-460D-B029-D397BFFB0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0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6FE2-E26A-4AD6-8D82-AF45C53E3DE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5E8-1B86-460D-B029-D397BFFB0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6FE2-E26A-4AD6-8D82-AF45C53E3DE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5E8-1B86-460D-B029-D397BFFB0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3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6FE2-E26A-4AD6-8D82-AF45C53E3DE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5E8-1B86-460D-B029-D397BFFB0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6FE2-E26A-4AD6-8D82-AF45C53E3DE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5E8-1B86-460D-B029-D397BFFB0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5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6FE2-E26A-4AD6-8D82-AF45C53E3DE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5E8-1B86-460D-B029-D397BFFB0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6FE2-E26A-4AD6-8D82-AF45C53E3DE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5E8-1B86-460D-B029-D397BFFB0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4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6FE2-E26A-4AD6-8D82-AF45C53E3DE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5E8-1B86-460D-B029-D397BFFB0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0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6FE2-E26A-4AD6-8D82-AF45C53E3DE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5E8-1B86-460D-B029-D397BFFB0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3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6FE2-E26A-4AD6-8D82-AF45C53E3DE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5E8-1B86-460D-B029-D397BFFB0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1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6FE2-E26A-4AD6-8D82-AF45C53E3DE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5E8-1B86-460D-B029-D397BFFB0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6FE2-E26A-4AD6-8D82-AF45C53E3DE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E5E8-1B86-460D-B029-D397BFFB0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8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6.png"/><Relationship Id="rId3" Type="http://schemas.openxmlformats.org/officeDocument/2006/relationships/image" Target="../media/image120.png"/><Relationship Id="rId7" Type="http://schemas.openxmlformats.org/officeDocument/2006/relationships/image" Target="../media/image134.png"/><Relationship Id="rId12" Type="http://schemas.openxmlformats.org/officeDocument/2006/relationships/image" Target="../media/image14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44.png"/><Relationship Id="rId5" Type="http://schemas.openxmlformats.org/officeDocument/2006/relationships/image" Target="../media/image130.png"/><Relationship Id="rId10" Type="http://schemas.openxmlformats.org/officeDocument/2006/relationships/image" Target="../media/image140.png"/><Relationship Id="rId4" Type="http://schemas.openxmlformats.org/officeDocument/2006/relationships/image" Target="../media/image370.png"/><Relationship Id="rId9" Type="http://schemas.openxmlformats.org/officeDocument/2006/relationships/image" Target="../media/image138.png"/><Relationship Id="rId14" Type="http://schemas.openxmlformats.org/officeDocument/2006/relationships/image" Target="../media/image147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6.png"/><Relationship Id="rId3" Type="http://schemas.openxmlformats.org/officeDocument/2006/relationships/image" Target="../media/image120.png"/><Relationship Id="rId7" Type="http://schemas.openxmlformats.org/officeDocument/2006/relationships/image" Target="../media/image134.png"/><Relationship Id="rId12" Type="http://schemas.openxmlformats.org/officeDocument/2006/relationships/image" Target="../media/image14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44.png"/><Relationship Id="rId5" Type="http://schemas.openxmlformats.org/officeDocument/2006/relationships/image" Target="../media/image130.png"/><Relationship Id="rId10" Type="http://schemas.openxmlformats.org/officeDocument/2006/relationships/image" Target="../media/image140.png"/><Relationship Id="rId4" Type="http://schemas.openxmlformats.org/officeDocument/2006/relationships/image" Target="../media/image370.png"/><Relationship Id="rId9" Type="http://schemas.openxmlformats.org/officeDocument/2006/relationships/image" Target="../media/image138.png"/><Relationship Id="rId14" Type="http://schemas.openxmlformats.org/officeDocument/2006/relationships/image" Target="../media/image147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6.png"/><Relationship Id="rId3" Type="http://schemas.openxmlformats.org/officeDocument/2006/relationships/image" Target="../media/image120.png"/><Relationship Id="rId7" Type="http://schemas.openxmlformats.org/officeDocument/2006/relationships/image" Target="../media/image134.png"/><Relationship Id="rId12" Type="http://schemas.openxmlformats.org/officeDocument/2006/relationships/image" Target="../media/image14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44.png"/><Relationship Id="rId5" Type="http://schemas.openxmlformats.org/officeDocument/2006/relationships/image" Target="../media/image130.png"/><Relationship Id="rId10" Type="http://schemas.openxmlformats.org/officeDocument/2006/relationships/image" Target="../media/image140.png"/><Relationship Id="rId4" Type="http://schemas.openxmlformats.org/officeDocument/2006/relationships/image" Target="../media/image370.png"/><Relationship Id="rId9" Type="http://schemas.openxmlformats.org/officeDocument/2006/relationships/image" Target="../media/image138.png"/><Relationship Id="rId14" Type="http://schemas.openxmlformats.org/officeDocument/2006/relationships/image" Target="../media/image148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6.png"/><Relationship Id="rId3" Type="http://schemas.openxmlformats.org/officeDocument/2006/relationships/image" Target="../media/image120.png"/><Relationship Id="rId7" Type="http://schemas.openxmlformats.org/officeDocument/2006/relationships/image" Target="../media/image134.png"/><Relationship Id="rId12" Type="http://schemas.openxmlformats.org/officeDocument/2006/relationships/image" Target="../media/image14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44.png"/><Relationship Id="rId5" Type="http://schemas.openxmlformats.org/officeDocument/2006/relationships/image" Target="../media/image130.png"/><Relationship Id="rId10" Type="http://schemas.openxmlformats.org/officeDocument/2006/relationships/image" Target="../media/image140.png"/><Relationship Id="rId4" Type="http://schemas.openxmlformats.org/officeDocument/2006/relationships/image" Target="../media/image370.png"/><Relationship Id="rId9" Type="http://schemas.openxmlformats.org/officeDocument/2006/relationships/image" Target="../media/image138.png"/><Relationship Id="rId14" Type="http://schemas.openxmlformats.org/officeDocument/2006/relationships/image" Target="../media/image148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6.png"/><Relationship Id="rId3" Type="http://schemas.openxmlformats.org/officeDocument/2006/relationships/image" Target="../media/image120.png"/><Relationship Id="rId7" Type="http://schemas.openxmlformats.org/officeDocument/2006/relationships/image" Target="../media/image134.png"/><Relationship Id="rId12" Type="http://schemas.openxmlformats.org/officeDocument/2006/relationships/image" Target="../media/image1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44.png"/><Relationship Id="rId5" Type="http://schemas.openxmlformats.org/officeDocument/2006/relationships/image" Target="../media/image130.png"/><Relationship Id="rId10" Type="http://schemas.openxmlformats.org/officeDocument/2006/relationships/image" Target="../media/image140.png"/><Relationship Id="rId4" Type="http://schemas.openxmlformats.org/officeDocument/2006/relationships/image" Target="../media/image370.png"/><Relationship Id="rId9" Type="http://schemas.openxmlformats.org/officeDocument/2006/relationships/image" Target="../media/image138.png"/><Relationship Id="rId14" Type="http://schemas.openxmlformats.org/officeDocument/2006/relationships/image" Target="../media/image149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6.png"/><Relationship Id="rId3" Type="http://schemas.openxmlformats.org/officeDocument/2006/relationships/image" Target="../media/image120.png"/><Relationship Id="rId7" Type="http://schemas.openxmlformats.org/officeDocument/2006/relationships/image" Target="../media/image134.png"/><Relationship Id="rId12" Type="http://schemas.openxmlformats.org/officeDocument/2006/relationships/image" Target="../media/image14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44.png"/><Relationship Id="rId5" Type="http://schemas.openxmlformats.org/officeDocument/2006/relationships/image" Target="../media/image130.png"/><Relationship Id="rId10" Type="http://schemas.openxmlformats.org/officeDocument/2006/relationships/image" Target="../media/image140.png"/><Relationship Id="rId4" Type="http://schemas.openxmlformats.org/officeDocument/2006/relationships/image" Target="../media/image370.png"/><Relationship Id="rId9" Type="http://schemas.openxmlformats.org/officeDocument/2006/relationships/image" Target="../media/image138.png"/><Relationship Id="rId14" Type="http://schemas.openxmlformats.org/officeDocument/2006/relationships/image" Target="../media/image149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0.png"/><Relationship Id="rId3" Type="http://schemas.openxmlformats.org/officeDocument/2006/relationships/image" Target="../media/image1610.png"/><Relationship Id="rId7" Type="http://schemas.openxmlformats.org/officeDocument/2006/relationships/image" Target="../media/image1650.png"/><Relationship Id="rId2" Type="http://schemas.openxmlformats.org/officeDocument/2006/relationships/image" Target="../media/image1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0.png"/><Relationship Id="rId5" Type="http://schemas.openxmlformats.org/officeDocument/2006/relationships/image" Target="../media/image1630.png"/><Relationship Id="rId10" Type="http://schemas.openxmlformats.org/officeDocument/2006/relationships/image" Target="../media/image168.png"/><Relationship Id="rId4" Type="http://schemas.openxmlformats.org/officeDocument/2006/relationships/image" Target="../media/image1620.png"/><Relationship Id="rId9" Type="http://schemas.openxmlformats.org/officeDocument/2006/relationships/image" Target="../media/image1670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0.png"/><Relationship Id="rId3" Type="http://schemas.openxmlformats.org/officeDocument/2006/relationships/image" Target="../media/image170.png"/><Relationship Id="rId7" Type="http://schemas.openxmlformats.org/officeDocument/2006/relationships/image" Target="../media/image172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0.png"/><Relationship Id="rId11" Type="http://schemas.openxmlformats.org/officeDocument/2006/relationships/image" Target="../media/image174.png"/><Relationship Id="rId5" Type="http://schemas.openxmlformats.org/officeDocument/2006/relationships/image" Target="../media/image1630.png"/><Relationship Id="rId10" Type="http://schemas.openxmlformats.org/officeDocument/2006/relationships/image" Target="../media/image173.png"/><Relationship Id="rId4" Type="http://schemas.openxmlformats.org/officeDocument/2006/relationships/image" Target="../media/image171.png"/><Relationship Id="rId9" Type="http://schemas.openxmlformats.org/officeDocument/2006/relationships/image" Target="../media/image1670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0.png"/><Relationship Id="rId3" Type="http://schemas.openxmlformats.org/officeDocument/2006/relationships/image" Target="../media/image176.png"/><Relationship Id="rId7" Type="http://schemas.openxmlformats.org/officeDocument/2006/relationships/image" Target="../media/image181.png"/><Relationship Id="rId12" Type="http://schemas.openxmlformats.org/officeDocument/2006/relationships/image" Target="../media/image183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2.png"/><Relationship Id="rId5" Type="http://schemas.openxmlformats.org/officeDocument/2006/relationships/image" Target="../media/image178.png"/><Relationship Id="rId10" Type="http://schemas.openxmlformats.org/officeDocument/2006/relationships/image" Target="../media/image173.png"/><Relationship Id="rId4" Type="http://schemas.openxmlformats.org/officeDocument/2006/relationships/image" Target="../media/image177.png"/><Relationship Id="rId9" Type="http://schemas.openxmlformats.org/officeDocument/2006/relationships/image" Target="../media/image1670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0.png"/><Relationship Id="rId3" Type="http://schemas.openxmlformats.org/officeDocument/2006/relationships/image" Target="../media/image176.png"/><Relationship Id="rId7" Type="http://schemas.openxmlformats.org/officeDocument/2006/relationships/image" Target="../media/image181.png"/><Relationship Id="rId12" Type="http://schemas.openxmlformats.org/officeDocument/2006/relationships/image" Target="../media/image183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0" Type="http://schemas.openxmlformats.org/officeDocument/2006/relationships/image" Target="../media/image173.png"/><Relationship Id="rId4" Type="http://schemas.openxmlformats.org/officeDocument/2006/relationships/image" Target="../media/image177.png"/><Relationship Id="rId9" Type="http://schemas.openxmlformats.org/officeDocument/2006/relationships/image" Target="../media/image1670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0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" Type="http://schemas.openxmlformats.org/officeDocument/2006/relationships/image" Target="../media/image176.png"/><Relationship Id="rId7" Type="http://schemas.openxmlformats.org/officeDocument/2006/relationships/image" Target="../media/image181.png"/><Relationship Id="rId12" Type="http://schemas.openxmlformats.org/officeDocument/2006/relationships/image" Target="../media/image183.png"/><Relationship Id="rId17" Type="http://schemas.openxmlformats.org/officeDocument/2006/relationships/image" Target="../media/image190.png"/><Relationship Id="rId2" Type="http://schemas.openxmlformats.org/officeDocument/2006/relationships/image" Target="../media/image175.png"/><Relationship Id="rId16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5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10" Type="http://schemas.openxmlformats.org/officeDocument/2006/relationships/image" Target="../media/image173.png"/><Relationship Id="rId4" Type="http://schemas.openxmlformats.org/officeDocument/2006/relationships/image" Target="../media/image177.png"/><Relationship Id="rId9" Type="http://schemas.openxmlformats.org/officeDocument/2006/relationships/image" Target="../media/image1670.png"/><Relationship Id="rId14" Type="http://schemas.openxmlformats.org/officeDocument/2006/relationships/image" Target="../media/image187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20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370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20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370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20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37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11" Type="http://schemas.openxmlformats.org/officeDocument/2006/relationships/image" Target="../media/image207.png"/><Relationship Id="rId5" Type="http://schemas.openxmlformats.org/officeDocument/2006/relationships/image" Target="../media/image20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199.png"/><Relationship Id="rId7" Type="http://schemas.openxmlformats.org/officeDocument/2006/relationships/image" Target="../media/image20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199.png"/><Relationship Id="rId7" Type="http://schemas.openxmlformats.org/officeDocument/2006/relationships/image" Target="../media/image20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10" Type="http://schemas.openxmlformats.org/officeDocument/2006/relationships/image" Target="../media/image211.png"/><Relationship Id="rId4" Type="http://schemas.openxmlformats.org/officeDocument/2006/relationships/image" Target="../media/image200.png"/><Relationship Id="rId9" Type="http://schemas.openxmlformats.org/officeDocument/2006/relationships/image" Target="../media/image210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199.png"/><Relationship Id="rId7" Type="http://schemas.openxmlformats.org/officeDocument/2006/relationships/image" Target="../media/image208.png"/><Relationship Id="rId12" Type="http://schemas.openxmlformats.org/officeDocument/2006/relationships/image" Target="../media/image21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11" Type="http://schemas.openxmlformats.org/officeDocument/2006/relationships/image" Target="../media/image212.png"/><Relationship Id="rId5" Type="http://schemas.openxmlformats.org/officeDocument/2006/relationships/image" Target="../media/image201.png"/><Relationship Id="rId10" Type="http://schemas.openxmlformats.org/officeDocument/2006/relationships/image" Target="../media/image211.png"/><Relationship Id="rId4" Type="http://schemas.openxmlformats.org/officeDocument/2006/relationships/image" Target="../media/image200.png"/><Relationship Id="rId9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13" Type="http://schemas.openxmlformats.org/officeDocument/2006/relationships/image" Target="../media/image214.png"/><Relationship Id="rId3" Type="http://schemas.openxmlformats.org/officeDocument/2006/relationships/image" Target="../media/image199.png"/><Relationship Id="rId7" Type="http://schemas.openxmlformats.org/officeDocument/2006/relationships/image" Target="../media/image208.png"/><Relationship Id="rId12" Type="http://schemas.openxmlformats.org/officeDocument/2006/relationships/image" Target="../media/image21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11" Type="http://schemas.openxmlformats.org/officeDocument/2006/relationships/image" Target="../media/image212.png"/><Relationship Id="rId5" Type="http://schemas.openxmlformats.org/officeDocument/2006/relationships/image" Target="../media/image201.png"/><Relationship Id="rId10" Type="http://schemas.openxmlformats.org/officeDocument/2006/relationships/image" Target="../media/image211.png"/><Relationship Id="rId4" Type="http://schemas.openxmlformats.org/officeDocument/2006/relationships/image" Target="../media/image200.png"/><Relationship Id="rId9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14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14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14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70.png"/><Relationship Id="rId9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70.png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370.png"/><Relationship Id="rId9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0.png"/><Relationship Id="rId7" Type="http://schemas.openxmlformats.org/officeDocument/2006/relationships/image" Target="../media/image64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2.png"/><Relationship Id="rId5" Type="http://schemas.openxmlformats.org/officeDocument/2006/relationships/image" Target="../media/image53.png"/><Relationship Id="rId10" Type="http://schemas.openxmlformats.org/officeDocument/2006/relationships/image" Target="../media/image61.png"/><Relationship Id="rId4" Type="http://schemas.openxmlformats.org/officeDocument/2006/relationships/image" Target="../media/image370.png"/><Relationship Id="rId9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20.png"/><Relationship Id="rId3" Type="http://schemas.openxmlformats.org/officeDocument/2006/relationships/image" Target="../media/image120.png"/><Relationship Id="rId7" Type="http://schemas.openxmlformats.org/officeDocument/2006/relationships/image" Target="../media/image64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2.png"/><Relationship Id="rId5" Type="http://schemas.openxmlformats.org/officeDocument/2006/relationships/image" Target="../media/image53.png"/><Relationship Id="rId10" Type="http://schemas.openxmlformats.org/officeDocument/2006/relationships/image" Target="../media/image61.png"/><Relationship Id="rId4" Type="http://schemas.openxmlformats.org/officeDocument/2006/relationships/image" Target="../media/image370.png"/><Relationship Id="rId9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0.png"/><Relationship Id="rId7" Type="http://schemas.openxmlformats.org/officeDocument/2006/relationships/image" Target="../media/image64.png"/><Relationship Id="rId12" Type="http://schemas.openxmlformats.org/officeDocument/2006/relationships/image" Target="../media/image5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5.png"/><Relationship Id="rId5" Type="http://schemas.openxmlformats.org/officeDocument/2006/relationships/image" Target="../media/image53.png"/><Relationship Id="rId10" Type="http://schemas.openxmlformats.org/officeDocument/2006/relationships/image" Target="../media/image62.png"/><Relationship Id="rId4" Type="http://schemas.openxmlformats.org/officeDocument/2006/relationships/image" Target="../media/image370.png"/><Relationship Id="rId9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6.png"/><Relationship Id="rId3" Type="http://schemas.openxmlformats.org/officeDocument/2006/relationships/image" Target="../media/image120.png"/><Relationship Id="rId7" Type="http://schemas.openxmlformats.org/officeDocument/2006/relationships/image" Target="../media/image64.png"/><Relationship Id="rId12" Type="http://schemas.openxmlformats.org/officeDocument/2006/relationships/image" Target="../media/image5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5.png"/><Relationship Id="rId5" Type="http://schemas.openxmlformats.org/officeDocument/2006/relationships/image" Target="../media/image53.png"/><Relationship Id="rId10" Type="http://schemas.openxmlformats.org/officeDocument/2006/relationships/image" Target="../media/image62.png"/><Relationship Id="rId4" Type="http://schemas.openxmlformats.org/officeDocument/2006/relationships/image" Target="../media/image370.png"/><Relationship Id="rId9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3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3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9.png"/><Relationship Id="rId4" Type="http://schemas.openxmlformats.org/officeDocument/2006/relationships/image" Target="../media/image37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2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9.png"/><Relationship Id="rId4" Type="http://schemas.openxmlformats.org/officeDocument/2006/relationships/image" Target="../media/image370.png"/><Relationship Id="rId9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2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370.png"/><Relationship Id="rId9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2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370.png"/><Relationship Id="rId9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620.png"/><Relationship Id="rId3" Type="http://schemas.openxmlformats.org/officeDocument/2006/relationships/image" Target="../media/image120.png"/><Relationship Id="rId7" Type="http://schemas.openxmlformats.org/officeDocument/2006/relationships/image" Target="../media/image70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0" Type="http://schemas.openxmlformats.org/officeDocument/2006/relationships/image" Target="../media/image76.png"/><Relationship Id="rId4" Type="http://schemas.openxmlformats.org/officeDocument/2006/relationships/image" Target="../media/image370.png"/><Relationship Id="rId9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620.png"/><Relationship Id="rId3" Type="http://schemas.openxmlformats.org/officeDocument/2006/relationships/image" Target="../media/image120.png"/><Relationship Id="rId7" Type="http://schemas.openxmlformats.org/officeDocument/2006/relationships/image" Target="../media/image70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0" Type="http://schemas.openxmlformats.org/officeDocument/2006/relationships/image" Target="../media/image78.png"/><Relationship Id="rId4" Type="http://schemas.openxmlformats.org/officeDocument/2006/relationships/image" Target="../media/image370.png"/><Relationship Id="rId9" Type="http://schemas.openxmlformats.org/officeDocument/2006/relationships/image" Target="../media/image72.png"/><Relationship Id="rId1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20.png"/><Relationship Id="rId3" Type="http://schemas.openxmlformats.org/officeDocument/2006/relationships/image" Target="../media/image120.png"/><Relationship Id="rId7" Type="http://schemas.openxmlformats.org/officeDocument/2006/relationships/image" Target="../media/image660.png"/><Relationship Id="rId12" Type="http://schemas.openxmlformats.org/officeDocument/2006/relationships/image" Target="../media/image710.png"/><Relationship Id="rId17" Type="http://schemas.openxmlformats.org/officeDocument/2006/relationships/image" Target="../media/image760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7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5" Type="http://schemas.openxmlformats.org/officeDocument/2006/relationships/image" Target="../media/image740.png"/><Relationship Id="rId10" Type="http://schemas.openxmlformats.org/officeDocument/2006/relationships/image" Target="../media/image690.png"/><Relationship Id="rId4" Type="http://schemas.openxmlformats.org/officeDocument/2006/relationships/image" Target="../media/image370.png"/><Relationship Id="rId9" Type="http://schemas.openxmlformats.org/officeDocument/2006/relationships/image" Target="../media/image680.png"/><Relationship Id="rId14" Type="http://schemas.openxmlformats.org/officeDocument/2006/relationships/image" Target="../media/image73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20.png"/><Relationship Id="rId3" Type="http://schemas.openxmlformats.org/officeDocument/2006/relationships/image" Target="../media/image120.png"/><Relationship Id="rId7" Type="http://schemas.openxmlformats.org/officeDocument/2006/relationships/image" Target="../media/image660.png"/><Relationship Id="rId12" Type="http://schemas.openxmlformats.org/officeDocument/2006/relationships/image" Target="../media/image710.png"/><Relationship Id="rId17" Type="http://schemas.openxmlformats.org/officeDocument/2006/relationships/image" Target="../media/image760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7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5" Type="http://schemas.openxmlformats.org/officeDocument/2006/relationships/image" Target="../media/image740.png"/><Relationship Id="rId10" Type="http://schemas.openxmlformats.org/officeDocument/2006/relationships/image" Target="../media/image690.png"/><Relationship Id="rId4" Type="http://schemas.openxmlformats.org/officeDocument/2006/relationships/image" Target="../media/image370.png"/><Relationship Id="rId9" Type="http://schemas.openxmlformats.org/officeDocument/2006/relationships/image" Target="../media/image680.png"/><Relationship Id="rId14" Type="http://schemas.openxmlformats.org/officeDocument/2006/relationships/image" Target="../media/image73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4.png"/><Relationship Id="rId18" Type="http://schemas.openxmlformats.org/officeDocument/2006/relationships/image" Target="../media/image750.png"/><Relationship Id="rId3" Type="http://schemas.openxmlformats.org/officeDocument/2006/relationships/image" Target="../media/image120.png"/><Relationship Id="rId7" Type="http://schemas.openxmlformats.org/officeDocument/2006/relationships/image" Target="../media/image790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0.png"/><Relationship Id="rId11" Type="http://schemas.openxmlformats.org/officeDocument/2006/relationships/image" Target="../media/image690.png"/><Relationship Id="rId5" Type="http://schemas.openxmlformats.org/officeDocument/2006/relationships/image" Target="../media/image770.png"/><Relationship Id="rId15" Type="http://schemas.openxmlformats.org/officeDocument/2006/relationships/image" Target="../media/image86.png"/><Relationship Id="rId10" Type="http://schemas.openxmlformats.org/officeDocument/2006/relationships/image" Target="../media/image82.png"/><Relationship Id="rId19" Type="http://schemas.openxmlformats.org/officeDocument/2006/relationships/image" Target="../media/image89.png"/><Relationship Id="rId4" Type="http://schemas.openxmlformats.org/officeDocument/2006/relationships/image" Target="../media/image370.png"/><Relationship Id="rId9" Type="http://schemas.openxmlformats.org/officeDocument/2006/relationships/image" Target="../media/image81.png"/><Relationship Id="rId14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4.png"/><Relationship Id="rId18" Type="http://schemas.openxmlformats.org/officeDocument/2006/relationships/image" Target="../media/image750.png"/><Relationship Id="rId3" Type="http://schemas.openxmlformats.org/officeDocument/2006/relationships/image" Target="../media/image120.png"/><Relationship Id="rId7" Type="http://schemas.openxmlformats.org/officeDocument/2006/relationships/image" Target="../media/image790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0.png"/><Relationship Id="rId11" Type="http://schemas.openxmlformats.org/officeDocument/2006/relationships/image" Target="../media/image690.png"/><Relationship Id="rId5" Type="http://schemas.openxmlformats.org/officeDocument/2006/relationships/image" Target="../media/image770.png"/><Relationship Id="rId15" Type="http://schemas.openxmlformats.org/officeDocument/2006/relationships/image" Target="../media/image86.png"/><Relationship Id="rId10" Type="http://schemas.openxmlformats.org/officeDocument/2006/relationships/image" Target="../media/image82.png"/><Relationship Id="rId19" Type="http://schemas.openxmlformats.org/officeDocument/2006/relationships/image" Target="../media/image89.png"/><Relationship Id="rId4" Type="http://schemas.openxmlformats.org/officeDocument/2006/relationships/image" Target="../media/image370.png"/><Relationship Id="rId9" Type="http://schemas.openxmlformats.org/officeDocument/2006/relationships/image" Target="../media/image81.png"/><Relationship Id="rId14" Type="http://schemas.openxmlformats.org/officeDocument/2006/relationships/image" Target="../media/image8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20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37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20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3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5.png"/><Relationship Id="rId2" Type="http://schemas.openxmlformats.org/officeDocument/2006/relationships/image" Target="../media/image114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4.png"/><Relationship Id="rId5" Type="http://schemas.openxmlformats.org/officeDocument/2006/relationships/image" Target="../media/image117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4" Type="http://schemas.openxmlformats.org/officeDocument/2006/relationships/image" Target="../media/image116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5.png"/><Relationship Id="rId2" Type="http://schemas.openxmlformats.org/officeDocument/2006/relationships/image" Target="../media/image114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4.png"/><Relationship Id="rId5" Type="http://schemas.openxmlformats.org/officeDocument/2006/relationships/image" Target="../media/image117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4" Type="http://schemas.openxmlformats.org/officeDocument/2006/relationships/image" Target="../media/image116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37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37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0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37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2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370.png"/><Relationship Id="rId9" Type="http://schemas.openxmlformats.org/officeDocument/2006/relationships/image" Target="../media/image13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2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8.png"/><Relationship Id="rId4" Type="http://schemas.openxmlformats.org/officeDocument/2006/relationships/image" Target="../media/image370.png"/><Relationship Id="rId9" Type="http://schemas.openxmlformats.org/officeDocument/2006/relationships/image" Target="../media/image137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2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8.png"/><Relationship Id="rId4" Type="http://schemas.openxmlformats.org/officeDocument/2006/relationships/image" Target="../media/image370.png"/><Relationship Id="rId9" Type="http://schemas.openxmlformats.org/officeDocument/2006/relationships/image" Target="../media/image137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2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8.png"/><Relationship Id="rId4" Type="http://schemas.openxmlformats.org/officeDocument/2006/relationships/image" Target="../media/image370.png"/><Relationship Id="rId9" Type="http://schemas.openxmlformats.org/officeDocument/2006/relationships/image" Target="../media/image137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3.png"/><Relationship Id="rId3" Type="http://schemas.openxmlformats.org/officeDocument/2006/relationships/image" Target="../media/image120.png"/><Relationship Id="rId7" Type="http://schemas.openxmlformats.org/officeDocument/2006/relationships/image" Target="../media/image134.png"/><Relationship Id="rId12" Type="http://schemas.openxmlformats.org/officeDocument/2006/relationships/image" Target="../media/image14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41.png"/><Relationship Id="rId5" Type="http://schemas.openxmlformats.org/officeDocument/2006/relationships/image" Target="../media/image130.png"/><Relationship Id="rId10" Type="http://schemas.openxmlformats.org/officeDocument/2006/relationships/image" Target="../media/image140.png"/><Relationship Id="rId4" Type="http://schemas.openxmlformats.org/officeDocument/2006/relationships/image" Target="../media/image370.png"/><Relationship Id="rId9" Type="http://schemas.openxmlformats.org/officeDocument/2006/relationships/image" Target="../media/image138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6.png"/><Relationship Id="rId3" Type="http://schemas.openxmlformats.org/officeDocument/2006/relationships/image" Target="../media/image120.png"/><Relationship Id="rId7" Type="http://schemas.openxmlformats.org/officeDocument/2006/relationships/image" Target="../media/image134.png"/><Relationship Id="rId12" Type="http://schemas.openxmlformats.org/officeDocument/2006/relationships/image" Target="../media/image14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44.png"/><Relationship Id="rId5" Type="http://schemas.openxmlformats.org/officeDocument/2006/relationships/image" Target="../media/image130.png"/><Relationship Id="rId10" Type="http://schemas.openxmlformats.org/officeDocument/2006/relationships/image" Target="../media/image140.png"/><Relationship Id="rId4" Type="http://schemas.openxmlformats.org/officeDocument/2006/relationships/image" Target="../media/image370.png"/><Relationship Id="rId9" Type="http://schemas.openxmlformats.org/officeDocument/2006/relationships/image" Target="../media/image1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2211976"/>
            <a:ext cx="9144000" cy="1942421"/>
          </a:xfrm>
        </p:spPr>
        <p:txBody>
          <a:bodyPr/>
          <a:lstStyle/>
          <a:p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Sınıflandırıcılar ve Perceptron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Temel Kavramlar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/>
              <a:lstStyle/>
              <a:p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Özellik vektörleri(Feature vectors) ve etiketler(labels) :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∈{−1, 1}</m:t>
                    </m:r>
                  </m:oMath>
                </a14:m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endParaRPr lang="en-US" dirty="0"/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seti(Training set)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Denetimli öğrenmenin görevi, bize bir girdi(input) ve buna karşılık gelen istediğimiz bir çıktı(output) vermesidir.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Sınıflandırıcının görevi,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uyguladığımız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girdiyi belli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noktaya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haritalandırmasıdır.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hatası (Train Error)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557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8238931" y="1319096"/>
            <a:ext cx="130006" cy="326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4" y="1624360"/>
            <a:ext cx="34311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Çıkışlar, etiketler yada hedefler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7194" y="1669457"/>
            <a:ext cx="6331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 sınıflandırma için tahmin yapmamızı sağlayan bir vektördür.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/>
          <p:cNvSpPr/>
          <p:nvPr/>
        </p:nvSpPr>
        <p:spPr>
          <a:xfrm rot="16200000">
            <a:off x="6604359" y="4183224"/>
            <a:ext cx="252550" cy="1269268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54109" y="5006922"/>
            <a:ext cx="171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1, eşit değil ise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0, eşitse</a:t>
            </a:r>
          </a:p>
        </p:txBody>
      </p:sp>
      <p:sp>
        <p:nvSpPr>
          <p:cNvPr id="4" name="Freeform 3"/>
          <p:cNvSpPr/>
          <p:nvPr/>
        </p:nvSpPr>
        <p:spPr>
          <a:xfrm>
            <a:off x="7027817" y="3368615"/>
            <a:ext cx="1393372" cy="323819"/>
          </a:xfrm>
          <a:custGeom>
            <a:avLst/>
            <a:gdLst>
              <a:gd name="connsiteX0" fmla="*/ 0 w 1393372"/>
              <a:gd name="connsiteY0" fmla="*/ 323819 h 323819"/>
              <a:gd name="connsiteX1" fmla="*/ 313509 w 1393372"/>
              <a:gd name="connsiteY1" fmla="*/ 167065 h 323819"/>
              <a:gd name="connsiteX2" fmla="*/ 1393372 w 1393372"/>
              <a:gd name="connsiteY2" fmla="*/ 1602 h 32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2" h="323819">
                <a:moveTo>
                  <a:pt x="0" y="323819"/>
                </a:moveTo>
                <a:cubicBezTo>
                  <a:pt x="40640" y="272293"/>
                  <a:pt x="81280" y="220768"/>
                  <a:pt x="313509" y="167065"/>
                </a:cubicBezTo>
                <a:cubicBezTo>
                  <a:pt x="545738" y="113362"/>
                  <a:pt x="1229361" y="-15815"/>
                  <a:pt x="1393372" y="16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010400" y="3692434"/>
            <a:ext cx="1471749" cy="97623"/>
          </a:xfrm>
          <a:custGeom>
            <a:avLst/>
            <a:gdLst>
              <a:gd name="connsiteX0" fmla="*/ 0 w 1471749"/>
              <a:gd name="connsiteY0" fmla="*/ 0 h 97623"/>
              <a:gd name="connsiteX1" fmla="*/ 574766 w 1471749"/>
              <a:gd name="connsiteY1" fmla="*/ 95795 h 97623"/>
              <a:gd name="connsiteX2" fmla="*/ 1471749 w 1471749"/>
              <a:gd name="connsiteY2" fmla="*/ 69669 h 9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749" h="97623">
                <a:moveTo>
                  <a:pt x="0" y="0"/>
                </a:moveTo>
                <a:cubicBezTo>
                  <a:pt x="164737" y="42092"/>
                  <a:pt x="329475" y="84184"/>
                  <a:pt x="574766" y="95795"/>
                </a:cubicBezTo>
                <a:cubicBezTo>
                  <a:pt x="820057" y="107406"/>
                  <a:pt x="1419498" y="59509"/>
                  <a:pt x="1471749" y="6966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0113" y="1306255"/>
            <a:ext cx="3396343" cy="383207"/>
          </a:xfrm>
          <a:custGeom>
            <a:avLst/>
            <a:gdLst>
              <a:gd name="connsiteX0" fmla="*/ 2908663 w 3098982"/>
              <a:gd name="connsiteY0" fmla="*/ 0 h 391886"/>
              <a:gd name="connsiteX1" fmla="*/ 2847703 w 3098982"/>
              <a:gd name="connsiteY1" fmla="*/ 200297 h 391886"/>
              <a:gd name="connsiteX2" fmla="*/ 452846 w 3098982"/>
              <a:gd name="connsiteY2" fmla="*/ 156754 h 391886"/>
              <a:gd name="connsiteX3" fmla="*/ 0 w 3098982"/>
              <a:gd name="connsiteY3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982" h="391886">
                <a:moveTo>
                  <a:pt x="2908663" y="0"/>
                </a:moveTo>
                <a:cubicBezTo>
                  <a:pt x="3082834" y="87085"/>
                  <a:pt x="3257006" y="174171"/>
                  <a:pt x="2847703" y="200297"/>
                </a:cubicBezTo>
                <a:cubicBezTo>
                  <a:pt x="2438400" y="226423"/>
                  <a:pt x="927463" y="124823"/>
                  <a:pt x="452846" y="156754"/>
                </a:cubicBezTo>
                <a:cubicBezTo>
                  <a:pt x="-21771" y="188686"/>
                  <a:pt x="20320" y="358503"/>
                  <a:pt x="0" y="3918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8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4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128654" y="3641834"/>
            <a:ext cx="1428691" cy="117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741427" y="3241962"/>
            <a:ext cx="2881607" cy="32297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923393" y="2506717"/>
            <a:ext cx="1043918" cy="871624"/>
          </a:xfrm>
          <a:custGeom>
            <a:avLst/>
            <a:gdLst>
              <a:gd name="connsiteX0" fmla="*/ 725214 w 818034"/>
              <a:gd name="connsiteY0" fmla="*/ 867104 h 867104"/>
              <a:gd name="connsiteX1" fmla="*/ 804041 w 818034"/>
              <a:gd name="connsiteY1" fmla="*/ 536028 h 867104"/>
              <a:gd name="connsiteX2" fmla="*/ 472966 w 818034"/>
              <a:gd name="connsiteY2" fmla="*/ 118242 h 867104"/>
              <a:gd name="connsiteX3" fmla="*/ 0 w 818034"/>
              <a:gd name="connsiteY3" fmla="*/ 0 h 8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034" h="867104">
                <a:moveTo>
                  <a:pt x="725214" y="867104"/>
                </a:moveTo>
                <a:cubicBezTo>
                  <a:pt x="785648" y="763971"/>
                  <a:pt x="846082" y="660838"/>
                  <a:pt x="804041" y="536028"/>
                </a:cubicBezTo>
                <a:cubicBezTo>
                  <a:pt x="762000" y="411218"/>
                  <a:pt x="606973" y="207580"/>
                  <a:pt x="472966" y="118242"/>
                </a:cubicBezTo>
                <a:cubicBezTo>
                  <a:pt x="338959" y="28904"/>
                  <a:pt x="169479" y="14452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008" y="2322051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İlk karar sınırı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34407" y="3444766"/>
            <a:ext cx="794247" cy="1376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334407" y="3444766"/>
            <a:ext cx="2222938" cy="19706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310901">
                <a:off x="3591205" y="3171502"/>
                <a:ext cx="1763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0901">
                <a:off x="3591205" y="3171502"/>
                <a:ext cx="1763047" cy="3879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11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4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128654" y="3641834"/>
            <a:ext cx="1428691" cy="117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741427" y="3241962"/>
            <a:ext cx="2881607" cy="32297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923393" y="2506717"/>
            <a:ext cx="1043918" cy="871624"/>
          </a:xfrm>
          <a:custGeom>
            <a:avLst/>
            <a:gdLst>
              <a:gd name="connsiteX0" fmla="*/ 725214 w 818034"/>
              <a:gd name="connsiteY0" fmla="*/ 867104 h 867104"/>
              <a:gd name="connsiteX1" fmla="*/ 804041 w 818034"/>
              <a:gd name="connsiteY1" fmla="*/ 536028 h 867104"/>
              <a:gd name="connsiteX2" fmla="*/ 472966 w 818034"/>
              <a:gd name="connsiteY2" fmla="*/ 118242 h 867104"/>
              <a:gd name="connsiteX3" fmla="*/ 0 w 818034"/>
              <a:gd name="connsiteY3" fmla="*/ 0 h 8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034" h="867104">
                <a:moveTo>
                  <a:pt x="725214" y="867104"/>
                </a:moveTo>
                <a:cubicBezTo>
                  <a:pt x="785648" y="763971"/>
                  <a:pt x="846082" y="660838"/>
                  <a:pt x="804041" y="536028"/>
                </a:cubicBezTo>
                <a:cubicBezTo>
                  <a:pt x="762000" y="411218"/>
                  <a:pt x="606973" y="207580"/>
                  <a:pt x="472966" y="118242"/>
                </a:cubicBezTo>
                <a:cubicBezTo>
                  <a:pt x="338959" y="28904"/>
                  <a:pt x="169479" y="14452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008" y="2322051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İlk karar sınırı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34407" y="3444766"/>
            <a:ext cx="794247" cy="1376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334407" y="3444766"/>
            <a:ext cx="2222938" cy="19706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310901">
                <a:off x="3591205" y="3171502"/>
                <a:ext cx="1763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0901">
                <a:off x="3591205" y="3171502"/>
                <a:ext cx="1763047" cy="3879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3796145" y="2565710"/>
            <a:ext cx="3661169" cy="619994"/>
          </a:xfrm>
          <a:custGeom>
            <a:avLst/>
            <a:gdLst>
              <a:gd name="connsiteX0" fmla="*/ 3007557 w 3007557"/>
              <a:gd name="connsiteY0" fmla="*/ 210353 h 478367"/>
              <a:gd name="connsiteX1" fmla="*/ 2400584 w 3007557"/>
              <a:gd name="connsiteY1" fmla="*/ 29049 h 478367"/>
              <a:gd name="connsiteX2" fmla="*/ 1549247 w 3007557"/>
              <a:gd name="connsiteY2" fmla="*/ 21167 h 478367"/>
              <a:gd name="connsiteX3" fmla="*/ 224943 w 3007557"/>
              <a:gd name="connsiteY3" fmla="*/ 234001 h 478367"/>
              <a:gd name="connsiteX4" fmla="*/ 12109 w 3007557"/>
              <a:gd name="connsiteY4" fmla="*/ 478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557" h="478367">
                <a:moveTo>
                  <a:pt x="3007557" y="210353"/>
                </a:moveTo>
                <a:cubicBezTo>
                  <a:pt x="2825596" y="135466"/>
                  <a:pt x="2643636" y="60580"/>
                  <a:pt x="2400584" y="29049"/>
                </a:cubicBezTo>
                <a:cubicBezTo>
                  <a:pt x="2157532" y="-2482"/>
                  <a:pt x="1911854" y="-12992"/>
                  <a:pt x="1549247" y="21167"/>
                </a:cubicBezTo>
                <a:cubicBezTo>
                  <a:pt x="1186640" y="55326"/>
                  <a:pt x="481133" y="157801"/>
                  <a:pt x="224943" y="234001"/>
                </a:cubicBezTo>
                <a:cubicBezTo>
                  <a:pt x="-31247" y="310201"/>
                  <a:pt x="-9569" y="394284"/>
                  <a:pt x="12109" y="47836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4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128654" y="3641834"/>
            <a:ext cx="1428691" cy="117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741427" y="3241962"/>
            <a:ext cx="2881607" cy="32297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923393" y="2506717"/>
            <a:ext cx="1043918" cy="871624"/>
          </a:xfrm>
          <a:custGeom>
            <a:avLst/>
            <a:gdLst>
              <a:gd name="connsiteX0" fmla="*/ 725214 w 818034"/>
              <a:gd name="connsiteY0" fmla="*/ 867104 h 867104"/>
              <a:gd name="connsiteX1" fmla="*/ 804041 w 818034"/>
              <a:gd name="connsiteY1" fmla="*/ 536028 h 867104"/>
              <a:gd name="connsiteX2" fmla="*/ 472966 w 818034"/>
              <a:gd name="connsiteY2" fmla="*/ 118242 h 867104"/>
              <a:gd name="connsiteX3" fmla="*/ 0 w 818034"/>
              <a:gd name="connsiteY3" fmla="*/ 0 h 8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034" h="867104">
                <a:moveTo>
                  <a:pt x="725214" y="867104"/>
                </a:moveTo>
                <a:cubicBezTo>
                  <a:pt x="785648" y="763971"/>
                  <a:pt x="846082" y="660838"/>
                  <a:pt x="804041" y="536028"/>
                </a:cubicBezTo>
                <a:cubicBezTo>
                  <a:pt x="762000" y="411218"/>
                  <a:pt x="606973" y="207580"/>
                  <a:pt x="472966" y="118242"/>
                </a:cubicBezTo>
                <a:cubicBezTo>
                  <a:pt x="338959" y="28904"/>
                  <a:pt x="169479" y="14452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008" y="2322051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İlk karar sınırı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34407" y="3444766"/>
            <a:ext cx="794247" cy="1376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350916">
                <a:off x="4390086" y="4929296"/>
                <a:ext cx="1744785" cy="38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0916">
                <a:off x="4390086" y="4929296"/>
                <a:ext cx="1744785" cy="3879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4128654" y="4839579"/>
            <a:ext cx="2222938" cy="19706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4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128654" y="3641834"/>
            <a:ext cx="1428691" cy="117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741427" y="3241962"/>
            <a:ext cx="2881607" cy="32297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923393" y="2506717"/>
            <a:ext cx="1043918" cy="871624"/>
          </a:xfrm>
          <a:custGeom>
            <a:avLst/>
            <a:gdLst>
              <a:gd name="connsiteX0" fmla="*/ 725214 w 818034"/>
              <a:gd name="connsiteY0" fmla="*/ 867104 h 867104"/>
              <a:gd name="connsiteX1" fmla="*/ 804041 w 818034"/>
              <a:gd name="connsiteY1" fmla="*/ 536028 h 867104"/>
              <a:gd name="connsiteX2" fmla="*/ 472966 w 818034"/>
              <a:gd name="connsiteY2" fmla="*/ 118242 h 867104"/>
              <a:gd name="connsiteX3" fmla="*/ 0 w 818034"/>
              <a:gd name="connsiteY3" fmla="*/ 0 h 8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034" h="867104">
                <a:moveTo>
                  <a:pt x="725214" y="867104"/>
                </a:moveTo>
                <a:cubicBezTo>
                  <a:pt x="785648" y="763971"/>
                  <a:pt x="846082" y="660838"/>
                  <a:pt x="804041" y="536028"/>
                </a:cubicBezTo>
                <a:cubicBezTo>
                  <a:pt x="762000" y="411218"/>
                  <a:pt x="606973" y="207580"/>
                  <a:pt x="472966" y="118242"/>
                </a:cubicBezTo>
                <a:cubicBezTo>
                  <a:pt x="338959" y="28904"/>
                  <a:pt x="169479" y="14452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008" y="2322051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İlk karar sınırı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34407" y="3444766"/>
            <a:ext cx="794247" cy="1376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350916">
                <a:off x="4390086" y="4929296"/>
                <a:ext cx="1744785" cy="38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0916">
                <a:off x="4390086" y="4929296"/>
                <a:ext cx="1744785" cy="3879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4128654" y="4839579"/>
            <a:ext cx="2222938" cy="19706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28090" y="1877971"/>
            <a:ext cx="394138" cy="43572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7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4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128654" y="3641834"/>
            <a:ext cx="1428691" cy="117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741427" y="3241962"/>
            <a:ext cx="2881607" cy="32297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923393" y="2506717"/>
            <a:ext cx="1043918" cy="871624"/>
          </a:xfrm>
          <a:custGeom>
            <a:avLst/>
            <a:gdLst>
              <a:gd name="connsiteX0" fmla="*/ 725214 w 818034"/>
              <a:gd name="connsiteY0" fmla="*/ 867104 h 867104"/>
              <a:gd name="connsiteX1" fmla="*/ 804041 w 818034"/>
              <a:gd name="connsiteY1" fmla="*/ 536028 h 867104"/>
              <a:gd name="connsiteX2" fmla="*/ 472966 w 818034"/>
              <a:gd name="connsiteY2" fmla="*/ 118242 h 867104"/>
              <a:gd name="connsiteX3" fmla="*/ 0 w 818034"/>
              <a:gd name="connsiteY3" fmla="*/ 0 h 8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034" h="867104">
                <a:moveTo>
                  <a:pt x="725214" y="867104"/>
                </a:moveTo>
                <a:cubicBezTo>
                  <a:pt x="785648" y="763971"/>
                  <a:pt x="846082" y="660838"/>
                  <a:pt x="804041" y="536028"/>
                </a:cubicBezTo>
                <a:cubicBezTo>
                  <a:pt x="762000" y="411218"/>
                  <a:pt x="606973" y="207580"/>
                  <a:pt x="472966" y="118242"/>
                </a:cubicBezTo>
                <a:cubicBezTo>
                  <a:pt x="338959" y="28904"/>
                  <a:pt x="169479" y="14452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008" y="2322051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İlk karar sınırı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34407" y="3444766"/>
            <a:ext cx="794247" cy="1376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332664">
                <a:off x="4361321" y="4904764"/>
                <a:ext cx="1744785" cy="38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2664">
                <a:off x="4361321" y="4904764"/>
                <a:ext cx="1744785" cy="3879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4128654" y="4839579"/>
            <a:ext cx="2222938" cy="19706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28090" y="1877971"/>
            <a:ext cx="394138" cy="43572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406462" y="1734207"/>
            <a:ext cx="670035" cy="413464"/>
          </a:xfrm>
          <a:custGeom>
            <a:avLst/>
            <a:gdLst>
              <a:gd name="connsiteX0" fmla="*/ 0 w 670035"/>
              <a:gd name="connsiteY0" fmla="*/ 338959 h 413464"/>
              <a:gd name="connsiteX1" fmla="*/ 409904 w 670035"/>
              <a:gd name="connsiteY1" fmla="*/ 402021 h 413464"/>
              <a:gd name="connsiteX2" fmla="*/ 543910 w 670035"/>
              <a:gd name="connsiteY2" fmla="*/ 134007 h 413464"/>
              <a:gd name="connsiteX3" fmla="*/ 670035 w 670035"/>
              <a:gd name="connsiteY3" fmla="*/ 0 h 41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035" h="413464">
                <a:moveTo>
                  <a:pt x="0" y="338959"/>
                </a:moveTo>
                <a:cubicBezTo>
                  <a:pt x="159626" y="387569"/>
                  <a:pt x="319252" y="436180"/>
                  <a:pt x="409904" y="402021"/>
                </a:cubicBezTo>
                <a:cubicBezTo>
                  <a:pt x="500556" y="367862"/>
                  <a:pt x="500555" y="201010"/>
                  <a:pt x="543910" y="134007"/>
                </a:cubicBezTo>
                <a:cubicBezTo>
                  <a:pt x="587265" y="67004"/>
                  <a:pt x="650328" y="11824"/>
                  <a:pt x="67003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99563" y="1540443"/>
            <a:ext cx="1983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ikinci 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karar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sınırı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(w vektörüne dik)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3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4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128654" y="3641834"/>
            <a:ext cx="1428691" cy="117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741427" y="3241962"/>
            <a:ext cx="2881607" cy="32297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923393" y="2506717"/>
            <a:ext cx="1043918" cy="871624"/>
          </a:xfrm>
          <a:custGeom>
            <a:avLst/>
            <a:gdLst>
              <a:gd name="connsiteX0" fmla="*/ 725214 w 818034"/>
              <a:gd name="connsiteY0" fmla="*/ 867104 h 867104"/>
              <a:gd name="connsiteX1" fmla="*/ 804041 w 818034"/>
              <a:gd name="connsiteY1" fmla="*/ 536028 h 867104"/>
              <a:gd name="connsiteX2" fmla="*/ 472966 w 818034"/>
              <a:gd name="connsiteY2" fmla="*/ 118242 h 867104"/>
              <a:gd name="connsiteX3" fmla="*/ 0 w 818034"/>
              <a:gd name="connsiteY3" fmla="*/ 0 h 8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034" h="867104">
                <a:moveTo>
                  <a:pt x="725214" y="867104"/>
                </a:moveTo>
                <a:cubicBezTo>
                  <a:pt x="785648" y="763971"/>
                  <a:pt x="846082" y="660838"/>
                  <a:pt x="804041" y="536028"/>
                </a:cubicBezTo>
                <a:cubicBezTo>
                  <a:pt x="762000" y="411218"/>
                  <a:pt x="606973" y="207580"/>
                  <a:pt x="472966" y="118242"/>
                </a:cubicBezTo>
                <a:cubicBezTo>
                  <a:pt x="338959" y="28904"/>
                  <a:pt x="169479" y="14452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008" y="2322051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İlk karar sınırı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34407" y="3444766"/>
            <a:ext cx="794247" cy="1376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332664">
                <a:off x="4361321" y="4904764"/>
                <a:ext cx="1744785" cy="38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2664">
                <a:off x="4361321" y="4904764"/>
                <a:ext cx="1744785" cy="3879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4128654" y="4839579"/>
            <a:ext cx="2222938" cy="19706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28090" y="1877971"/>
            <a:ext cx="394138" cy="43572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406462" y="1734207"/>
            <a:ext cx="670035" cy="413464"/>
          </a:xfrm>
          <a:custGeom>
            <a:avLst/>
            <a:gdLst>
              <a:gd name="connsiteX0" fmla="*/ 0 w 670035"/>
              <a:gd name="connsiteY0" fmla="*/ 338959 h 413464"/>
              <a:gd name="connsiteX1" fmla="*/ 409904 w 670035"/>
              <a:gd name="connsiteY1" fmla="*/ 402021 h 413464"/>
              <a:gd name="connsiteX2" fmla="*/ 543910 w 670035"/>
              <a:gd name="connsiteY2" fmla="*/ 134007 h 413464"/>
              <a:gd name="connsiteX3" fmla="*/ 670035 w 670035"/>
              <a:gd name="connsiteY3" fmla="*/ 0 h 41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035" h="413464">
                <a:moveTo>
                  <a:pt x="0" y="338959"/>
                </a:moveTo>
                <a:cubicBezTo>
                  <a:pt x="159626" y="387569"/>
                  <a:pt x="319252" y="436180"/>
                  <a:pt x="409904" y="402021"/>
                </a:cubicBezTo>
                <a:cubicBezTo>
                  <a:pt x="500556" y="367862"/>
                  <a:pt x="500555" y="201010"/>
                  <a:pt x="543910" y="134007"/>
                </a:cubicBezTo>
                <a:cubicBezTo>
                  <a:pt x="587265" y="67004"/>
                  <a:pt x="650328" y="11824"/>
                  <a:pt x="67003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99563" y="1540443"/>
            <a:ext cx="1983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ikinci 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karar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sınırı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(w vektörüne dik)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359166" y="2475186"/>
            <a:ext cx="4233041" cy="1539760"/>
          </a:xfrm>
          <a:custGeom>
            <a:avLst/>
            <a:gdLst>
              <a:gd name="connsiteX0" fmla="*/ 0 w 4233041"/>
              <a:gd name="connsiteY0" fmla="*/ 0 h 1539760"/>
              <a:gd name="connsiteX1" fmla="*/ 1513489 w 4233041"/>
              <a:gd name="connsiteY1" fmla="*/ 181304 h 1539760"/>
              <a:gd name="connsiteX2" fmla="*/ 2538248 w 4233041"/>
              <a:gd name="connsiteY2" fmla="*/ 851338 h 1539760"/>
              <a:gd name="connsiteX3" fmla="*/ 3531475 w 4233041"/>
              <a:gd name="connsiteY3" fmla="*/ 1434662 h 1539760"/>
              <a:gd name="connsiteX4" fmla="*/ 4233041 w 4233041"/>
              <a:gd name="connsiteY4" fmla="*/ 1537138 h 153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041" h="1539760">
                <a:moveTo>
                  <a:pt x="0" y="0"/>
                </a:moveTo>
                <a:cubicBezTo>
                  <a:pt x="545224" y="19707"/>
                  <a:pt x="1090448" y="39414"/>
                  <a:pt x="1513489" y="181304"/>
                </a:cubicBezTo>
                <a:cubicBezTo>
                  <a:pt x="1936530" y="323194"/>
                  <a:pt x="2201917" y="642445"/>
                  <a:pt x="2538248" y="851338"/>
                </a:cubicBezTo>
                <a:cubicBezTo>
                  <a:pt x="2874579" y="1060231"/>
                  <a:pt x="3249010" y="1320362"/>
                  <a:pt x="3531475" y="1434662"/>
                </a:cubicBezTo>
                <a:cubicBezTo>
                  <a:pt x="3813940" y="1548962"/>
                  <a:pt x="4023490" y="1543050"/>
                  <a:pt x="4233041" y="153713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92207" y="3395768"/>
            <a:ext cx="313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Eğer sadece bu iki nokta olsaydı, bu algoritma bize doğru sonucu yani doğru sınıflandırmayı verecekti.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Fonksiyonu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37753" y="2693525"/>
                <a:ext cx="311649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&amp;0,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753" y="2693525"/>
                <a:ext cx="3116494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76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 (Offset ile)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40297" y="1836667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7" y="1836667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425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30220" y="2930545"/>
                <a:ext cx="3166764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220" y="2930545"/>
                <a:ext cx="3166764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11917" y="3296635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17" y="3296635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44281" y="2564455"/>
                <a:ext cx="204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81" y="2564455"/>
                <a:ext cx="204100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55414" y="1429732"/>
                <a:ext cx="568117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𝒑𝒓𝒐𝒄𝒆𝒅𝒖𝒓𝒆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𝑃𝐸𝑅𝐶𝐸𝑃𝑇𝑅𝑂𝑁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14" y="1429732"/>
                <a:ext cx="5681171" cy="410177"/>
              </a:xfrm>
              <a:prstGeom prst="rect">
                <a:avLst/>
              </a:prstGeom>
              <a:blipFill>
                <a:blip r:embed="rId6"/>
                <a:stretch>
                  <a:fillRect t="-152239" r="-10837" b="-2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40297" y="2209043"/>
                <a:ext cx="2027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=1,…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7" y="2209043"/>
                <a:ext cx="202760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51925" y="3658333"/>
                <a:ext cx="143052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925" y="3658333"/>
                <a:ext cx="1430520" cy="387927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40297" y="4064174"/>
                <a:ext cx="1450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7" y="4064174"/>
                <a:ext cx="14500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4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 (Offset ile)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40297" y="1836667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7" y="1836667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425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30220" y="2930545"/>
                <a:ext cx="3166764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220" y="2930545"/>
                <a:ext cx="3166764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11917" y="3296635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17" y="3296635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44281" y="2564455"/>
                <a:ext cx="204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81" y="2564455"/>
                <a:ext cx="204100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55414" y="1429732"/>
                <a:ext cx="568117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𝒑𝒓𝒐𝒄𝒆𝒅𝒖𝒓𝒆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𝑃𝐸𝑅𝐶𝐸𝑃𝑇𝑅𝑂𝑁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14" y="1429732"/>
                <a:ext cx="5681171" cy="410177"/>
              </a:xfrm>
              <a:prstGeom prst="rect">
                <a:avLst/>
              </a:prstGeom>
              <a:blipFill>
                <a:blip r:embed="rId6"/>
                <a:stretch>
                  <a:fillRect t="-152239" r="-10837" b="-2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40297" y="2209043"/>
                <a:ext cx="2027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=1,…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7" y="2209043"/>
                <a:ext cx="202760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51925" y="3658333"/>
                <a:ext cx="143052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925" y="3658333"/>
                <a:ext cx="1430520" cy="387927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40297" y="4064174"/>
                <a:ext cx="1450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7" y="4064174"/>
                <a:ext cx="14500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67732" y="3340722"/>
                <a:ext cx="2424895" cy="607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732" y="3340722"/>
                <a:ext cx="2424895" cy="6074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7471228" y="2930545"/>
            <a:ext cx="1184042" cy="586655"/>
          </a:xfrm>
          <a:custGeom>
            <a:avLst/>
            <a:gdLst>
              <a:gd name="connsiteX0" fmla="*/ 0 w 1135117"/>
              <a:gd name="connsiteY0" fmla="*/ 422641 h 422851"/>
              <a:gd name="connsiteX1" fmla="*/ 362607 w 1135117"/>
              <a:gd name="connsiteY1" fmla="*/ 398993 h 422851"/>
              <a:gd name="connsiteX2" fmla="*/ 583324 w 1135117"/>
              <a:gd name="connsiteY2" fmla="*/ 272869 h 422851"/>
              <a:gd name="connsiteX3" fmla="*/ 764627 w 1135117"/>
              <a:gd name="connsiteY3" fmla="*/ 36386 h 422851"/>
              <a:gd name="connsiteX4" fmla="*/ 1001110 w 1135117"/>
              <a:gd name="connsiteY4" fmla="*/ 28503 h 422851"/>
              <a:gd name="connsiteX5" fmla="*/ 1135117 w 1135117"/>
              <a:gd name="connsiteY5" fmla="*/ 304400 h 42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117" h="422851">
                <a:moveTo>
                  <a:pt x="0" y="422641"/>
                </a:moveTo>
                <a:cubicBezTo>
                  <a:pt x="132693" y="423298"/>
                  <a:pt x="265386" y="423955"/>
                  <a:pt x="362607" y="398993"/>
                </a:cubicBezTo>
                <a:cubicBezTo>
                  <a:pt x="459828" y="374031"/>
                  <a:pt x="516321" y="333303"/>
                  <a:pt x="583324" y="272869"/>
                </a:cubicBezTo>
                <a:cubicBezTo>
                  <a:pt x="650327" y="212435"/>
                  <a:pt x="694996" y="77114"/>
                  <a:pt x="764627" y="36386"/>
                </a:cubicBezTo>
                <a:cubicBezTo>
                  <a:pt x="834258" y="-4342"/>
                  <a:pt x="939362" y="-16166"/>
                  <a:pt x="1001110" y="28503"/>
                </a:cubicBezTo>
                <a:cubicBezTo>
                  <a:pt x="1062858" y="73172"/>
                  <a:pt x="1098987" y="188786"/>
                  <a:pt x="1135117" y="3044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7110248" y="3860708"/>
            <a:ext cx="1545021" cy="430932"/>
          </a:xfrm>
          <a:custGeom>
            <a:avLst/>
            <a:gdLst>
              <a:gd name="connsiteX0" fmla="*/ 0 w 1545021"/>
              <a:gd name="connsiteY0" fmla="*/ 33375 h 430932"/>
              <a:gd name="connsiteX1" fmla="*/ 441435 w 1545021"/>
              <a:gd name="connsiteY1" fmla="*/ 33375 h 430932"/>
              <a:gd name="connsiteX2" fmla="*/ 969580 w 1545021"/>
              <a:gd name="connsiteY2" fmla="*/ 380216 h 430932"/>
              <a:gd name="connsiteX3" fmla="*/ 1434662 w 1545021"/>
              <a:gd name="connsiteY3" fmla="*/ 395982 h 430932"/>
              <a:gd name="connsiteX4" fmla="*/ 1545021 w 1545021"/>
              <a:gd name="connsiteY4" fmla="*/ 64906 h 43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5021" h="430932">
                <a:moveTo>
                  <a:pt x="0" y="33375"/>
                </a:moveTo>
                <a:cubicBezTo>
                  <a:pt x="139919" y="4471"/>
                  <a:pt x="279838" y="-24432"/>
                  <a:pt x="441435" y="33375"/>
                </a:cubicBezTo>
                <a:cubicBezTo>
                  <a:pt x="603032" y="91182"/>
                  <a:pt x="804042" y="319782"/>
                  <a:pt x="969580" y="380216"/>
                </a:cubicBezTo>
                <a:cubicBezTo>
                  <a:pt x="1135118" y="440651"/>
                  <a:pt x="1338755" y="448534"/>
                  <a:pt x="1434662" y="395982"/>
                </a:cubicBezTo>
                <a:cubicBezTo>
                  <a:pt x="1530569" y="343430"/>
                  <a:pt x="1537795" y="204168"/>
                  <a:pt x="1545021" y="6490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 (Offset ile)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40297" y="1836667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7" y="1836667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425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30220" y="2930545"/>
                <a:ext cx="3166764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220" y="2930545"/>
                <a:ext cx="3166764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11917" y="3296635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17" y="3296635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44281" y="2564455"/>
                <a:ext cx="204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81" y="2564455"/>
                <a:ext cx="204100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55414" y="1429732"/>
                <a:ext cx="568117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𝒑𝒓𝒐𝒄𝒆𝒅𝒖𝒓𝒆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𝑃𝐸𝑅𝐶𝐸𝑃𝑇𝑅𝑂𝑁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14" y="1429732"/>
                <a:ext cx="5681171" cy="410177"/>
              </a:xfrm>
              <a:prstGeom prst="rect">
                <a:avLst/>
              </a:prstGeom>
              <a:blipFill>
                <a:blip r:embed="rId6"/>
                <a:stretch>
                  <a:fillRect t="-152239" r="-10837" b="-2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40297" y="2209043"/>
                <a:ext cx="2027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=1,…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7" y="2209043"/>
                <a:ext cx="202760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51925" y="3658333"/>
                <a:ext cx="143052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925" y="3658333"/>
                <a:ext cx="1430520" cy="387927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40297" y="4064174"/>
                <a:ext cx="1450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7" y="4064174"/>
                <a:ext cx="14500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67732" y="3340722"/>
                <a:ext cx="2424895" cy="607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732" y="3340722"/>
                <a:ext cx="2424895" cy="6074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979603" y="5139203"/>
                <a:ext cx="2232791" cy="506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03" y="5139203"/>
                <a:ext cx="2232791" cy="506549"/>
              </a:xfrm>
              <a:prstGeom prst="rect">
                <a:avLst/>
              </a:prstGeom>
              <a:blipFill>
                <a:blip r:embed="rId11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7520152" y="3069421"/>
            <a:ext cx="1135117" cy="422851"/>
          </a:xfrm>
          <a:custGeom>
            <a:avLst/>
            <a:gdLst>
              <a:gd name="connsiteX0" fmla="*/ 0 w 1135117"/>
              <a:gd name="connsiteY0" fmla="*/ 422641 h 422851"/>
              <a:gd name="connsiteX1" fmla="*/ 362607 w 1135117"/>
              <a:gd name="connsiteY1" fmla="*/ 398993 h 422851"/>
              <a:gd name="connsiteX2" fmla="*/ 583324 w 1135117"/>
              <a:gd name="connsiteY2" fmla="*/ 272869 h 422851"/>
              <a:gd name="connsiteX3" fmla="*/ 764627 w 1135117"/>
              <a:gd name="connsiteY3" fmla="*/ 36386 h 422851"/>
              <a:gd name="connsiteX4" fmla="*/ 1001110 w 1135117"/>
              <a:gd name="connsiteY4" fmla="*/ 28503 h 422851"/>
              <a:gd name="connsiteX5" fmla="*/ 1135117 w 1135117"/>
              <a:gd name="connsiteY5" fmla="*/ 304400 h 42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117" h="422851">
                <a:moveTo>
                  <a:pt x="0" y="422641"/>
                </a:moveTo>
                <a:cubicBezTo>
                  <a:pt x="132693" y="423298"/>
                  <a:pt x="265386" y="423955"/>
                  <a:pt x="362607" y="398993"/>
                </a:cubicBezTo>
                <a:cubicBezTo>
                  <a:pt x="459828" y="374031"/>
                  <a:pt x="516321" y="333303"/>
                  <a:pt x="583324" y="272869"/>
                </a:cubicBezTo>
                <a:cubicBezTo>
                  <a:pt x="650327" y="212435"/>
                  <a:pt x="694996" y="77114"/>
                  <a:pt x="764627" y="36386"/>
                </a:cubicBezTo>
                <a:cubicBezTo>
                  <a:pt x="834258" y="-4342"/>
                  <a:pt x="939362" y="-16166"/>
                  <a:pt x="1001110" y="28503"/>
                </a:cubicBezTo>
                <a:cubicBezTo>
                  <a:pt x="1062858" y="73172"/>
                  <a:pt x="1098987" y="188786"/>
                  <a:pt x="1135117" y="3044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7110248" y="3860708"/>
            <a:ext cx="1545021" cy="430932"/>
          </a:xfrm>
          <a:custGeom>
            <a:avLst/>
            <a:gdLst>
              <a:gd name="connsiteX0" fmla="*/ 0 w 1545021"/>
              <a:gd name="connsiteY0" fmla="*/ 33375 h 430932"/>
              <a:gd name="connsiteX1" fmla="*/ 441435 w 1545021"/>
              <a:gd name="connsiteY1" fmla="*/ 33375 h 430932"/>
              <a:gd name="connsiteX2" fmla="*/ 969580 w 1545021"/>
              <a:gd name="connsiteY2" fmla="*/ 380216 h 430932"/>
              <a:gd name="connsiteX3" fmla="*/ 1434662 w 1545021"/>
              <a:gd name="connsiteY3" fmla="*/ 395982 h 430932"/>
              <a:gd name="connsiteX4" fmla="*/ 1545021 w 1545021"/>
              <a:gd name="connsiteY4" fmla="*/ 64906 h 43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5021" h="430932">
                <a:moveTo>
                  <a:pt x="0" y="33375"/>
                </a:moveTo>
                <a:cubicBezTo>
                  <a:pt x="139919" y="4471"/>
                  <a:pt x="279838" y="-24432"/>
                  <a:pt x="441435" y="33375"/>
                </a:cubicBezTo>
                <a:cubicBezTo>
                  <a:pt x="603032" y="91182"/>
                  <a:pt x="804042" y="319782"/>
                  <a:pt x="969580" y="380216"/>
                </a:cubicBezTo>
                <a:cubicBezTo>
                  <a:pt x="1135118" y="440651"/>
                  <a:pt x="1338755" y="448534"/>
                  <a:pt x="1434662" y="395982"/>
                </a:cubicBezTo>
                <a:cubicBezTo>
                  <a:pt x="1530569" y="343430"/>
                  <a:pt x="1537795" y="204168"/>
                  <a:pt x="1545021" y="6490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90831" y="4966808"/>
            <a:ext cx="2410333" cy="851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Temel Kavramlar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/>
              <a:lstStyle/>
              <a:p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Özellik vektörleri(Feature vectors) ve etiketler(labels) :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∈{−1, 1}</m:t>
                    </m:r>
                  </m:oMath>
                </a14:m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endParaRPr lang="en-US" dirty="0"/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seti(Training set)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Denetimli öğrenmenin görevi, bize bir girdi(input) ve buna karşılık gelen istediğimiz bir çıktı(output) vermesidir.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Sınıflandırıcının görevi,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uyguladığımız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girdiyi belli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noktaya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haritalandırmasıdır.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hatası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557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8248261" y="1270713"/>
            <a:ext cx="120676" cy="375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4" y="1624360"/>
            <a:ext cx="34311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Çıkışlar, etiketler yada hedefler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7194" y="1669457"/>
            <a:ext cx="6331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 sınıflandırma için tahmin yapmamızı sağlayan bir vektördür.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/>
          <p:cNvSpPr/>
          <p:nvPr/>
        </p:nvSpPr>
        <p:spPr>
          <a:xfrm rot="16200000">
            <a:off x="5081997" y="4228557"/>
            <a:ext cx="252550" cy="113102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25237" y="4919674"/>
            <a:ext cx="171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1, eşit değil ise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0, eşitse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56960" y="4580709"/>
            <a:ext cx="696686" cy="17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3720" y="4338921"/>
            <a:ext cx="410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‘n’ burada hatamızı hesaplamak için kullancağımız örnek sayıdır.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027817" y="3368615"/>
            <a:ext cx="1393372" cy="323819"/>
          </a:xfrm>
          <a:custGeom>
            <a:avLst/>
            <a:gdLst>
              <a:gd name="connsiteX0" fmla="*/ 0 w 1393372"/>
              <a:gd name="connsiteY0" fmla="*/ 323819 h 323819"/>
              <a:gd name="connsiteX1" fmla="*/ 313509 w 1393372"/>
              <a:gd name="connsiteY1" fmla="*/ 167065 h 323819"/>
              <a:gd name="connsiteX2" fmla="*/ 1393372 w 1393372"/>
              <a:gd name="connsiteY2" fmla="*/ 1602 h 32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2" h="323819">
                <a:moveTo>
                  <a:pt x="0" y="323819"/>
                </a:moveTo>
                <a:cubicBezTo>
                  <a:pt x="40640" y="272293"/>
                  <a:pt x="81280" y="220768"/>
                  <a:pt x="313509" y="167065"/>
                </a:cubicBezTo>
                <a:cubicBezTo>
                  <a:pt x="545738" y="113362"/>
                  <a:pt x="1229361" y="-15815"/>
                  <a:pt x="1393372" y="16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010400" y="3692434"/>
            <a:ext cx="1471749" cy="97623"/>
          </a:xfrm>
          <a:custGeom>
            <a:avLst/>
            <a:gdLst>
              <a:gd name="connsiteX0" fmla="*/ 0 w 1471749"/>
              <a:gd name="connsiteY0" fmla="*/ 0 h 97623"/>
              <a:gd name="connsiteX1" fmla="*/ 574766 w 1471749"/>
              <a:gd name="connsiteY1" fmla="*/ 95795 h 97623"/>
              <a:gd name="connsiteX2" fmla="*/ 1471749 w 1471749"/>
              <a:gd name="connsiteY2" fmla="*/ 69669 h 9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749" h="97623">
                <a:moveTo>
                  <a:pt x="0" y="0"/>
                </a:moveTo>
                <a:cubicBezTo>
                  <a:pt x="164737" y="42092"/>
                  <a:pt x="329475" y="84184"/>
                  <a:pt x="574766" y="95795"/>
                </a:cubicBezTo>
                <a:cubicBezTo>
                  <a:pt x="820057" y="107406"/>
                  <a:pt x="1419498" y="59509"/>
                  <a:pt x="1471749" y="6966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0113" y="1306255"/>
            <a:ext cx="3387013" cy="383207"/>
          </a:xfrm>
          <a:custGeom>
            <a:avLst/>
            <a:gdLst>
              <a:gd name="connsiteX0" fmla="*/ 2908663 w 3098982"/>
              <a:gd name="connsiteY0" fmla="*/ 0 h 391886"/>
              <a:gd name="connsiteX1" fmla="*/ 2847703 w 3098982"/>
              <a:gd name="connsiteY1" fmla="*/ 200297 h 391886"/>
              <a:gd name="connsiteX2" fmla="*/ 452846 w 3098982"/>
              <a:gd name="connsiteY2" fmla="*/ 156754 h 391886"/>
              <a:gd name="connsiteX3" fmla="*/ 0 w 3098982"/>
              <a:gd name="connsiteY3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982" h="391886">
                <a:moveTo>
                  <a:pt x="2908663" y="0"/>
                </a:moveTo>
                <a:cubicBezTo>
                  <a:pt x="3082834" y="87085"/>
                  <a:pt x="3257006" y="174171"/>
                  <a:pt x="2847703" y="200297"/>
                </a:cubicBezTo>
                <a:cubicBezTo>
                  <a:pt x="2438400" y="226423"/>
                  <a:pt x="927463" y="124823"/>
                  <a:pt x="452846" y="156754"/>
                </a:cubicBezTo>
                <a:cubicBezTo>
                  <a:pt x="-21771" y="188686"/>
                  <a:pt x="20320" y="358503"/>
                  <a:pt x="0" y="3918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 (Gradient Descent)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85457" y="1842957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457" y="1842957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425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06927" y="2979875"/>
                <a:ext cx="3166764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27" y="2979875"/>
                <a:ext cx="3166764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49302" y="2599276"/>
                <a:ext cx="204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02" y="2599276"/>
                <a:ext cx="204100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09327" y="1411883"/>
                <a:ext cx="7773346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𝒑𝒓𝒐𝒄𝒆𝒅𝒖𝒓𝒆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𝑃𝐸𝑅𝐶𝐸𝑃𝑇𝑅𝑂𝑁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=0.01,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𝑒𝑝𝑜𝑐h𝑠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327" y="1411883"/>
                <a:ext cx="7773346" cy="410177"/>
              </a:xfrm>
              <a:prstGeom prst="rect">
                <a:avLst/>
              </a:prstGeom>
              <a:blipFill>
                <a:blip r:embed="rId5"/>
                <a:stretch>
                  <a:fillRect t="-152239" r="-7680" b="-2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85457" y="2209047"/>
                <a:ext cx="2573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=1,…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𝑒𝑝𝑜𝑐h𝑠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457" y="2209047"/>
                <a:ext cx="257397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85457" y="5067236"/>
                <a:ext cx="1450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457" y="5067236"/>
                <a:ext cx="14500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82999" y="3401319"/>
                <a:ext cx="428219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999" y="3401319"/>
                <a:ext cx="4282198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82999" y="4218670"/>
                <a:ext cx="367017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999" y="4218670"/>
                <a:ext cx="3670171" cy="8485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91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YSA ile gösterilişi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351683" y="1515014"/>
            <a:ext cx="780394" cy="764628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1351683" y="5365420"/>
            <a:ext cx="780394" cy="772511"/>
          </a:xfrm>
          <a:prstGeom prst="flowChartConnector">
            <a:avLst/>
          </a:prstGeom>
          <a:solidFill>
            <a:srgbClr val="00B050">
              <a:alpha val="25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1351683" y="2774803"/>
            <a:ext cx="780394" cy="764628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4225" y="3670685"/>
            <a:ext cx="315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.</a:t>
            </a:r>
          </a:p>
          <a:p>
            <a:r>
              <a:rPr lang="tr-TR" sz="2800" dirty="0" smtClean="0"/>
              <a:t>.</a:t>
            </a:r>
          </a:p>
          <a:p>
            <a:r>
              <a:rPr lang="tr-TR" sz="2800" dirty="0" smtClean="0"/>
              <a:t>.</a:t>
            </a:r>
          </a:p>
        </p:txBody>
      </p:sp>
      <p:cxnSp>
        <p:nvCxnSpPr>
          <p:cNvPr id="14" name="Straight Arrow Connector 13"/>
          <p:cNvCxnSpPr>
            <a:stCxn id="4" idx="6"/>
            <a:endCxn id="29" idx="1"/>
          </p:cNvCxnSpPr>
          <p:nvPr/>
        </p:nvCxnSpPr>
        <p:spPr>
          <a:xfrm>
            <a:off x="2132077" y="1897328"/>
            <a:ext cx="2212973" cy="14428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29" idx="2"/>
          </p:cNvCxnSpPr>
          <p:nvPr/>
        </p:nvCxnSpPr>
        <p:spPr>
          <a:xfrm>
            <a:off x="2132077" y="3157117"/>
            <a:ext cx="2098687" cy="453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9" idx="3"/>
          </p:cNvCxnSpPr>
          <p:nvPr/>
        </p:nvCxnSpPr>
        <p:spPr>
          <a:xfrm flipV="1">
            <a:off x="2132077" y="3880808"/>
            <a:ext cx="2212973" cy="1870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499381" y="1677143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381" y="1677143"/>
                <a:ext cx="460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499381" y="2928318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381" y="2928318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6861" y="556700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861" y="5567009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909793" y="2057898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3" y="2057898"/>
                <a:ext cx="5018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909793" y="2928318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3" y="2928318"/>
                <a:ext cx="5071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979525" y="4467792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25" y="4467792"/>
                <a:ext cx="367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Connector 28"/>
          <p:cNvSpPr/>
          <p:nvPr/>
        </p:nvSpPr>
        <p:spPr>
          <a:xfrm>
            <a:off x="4230764" y="3228157"/>
            <a:ext cx="780394" cy="764628"/>
          </a:xfrm>
          <a:prstGeom prst="flowChartConnector">
            <a:avLst/>
          </a:prstGeom>
          <a:solidFill>
            <a:srgbClr val="92D05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88069" y="3262432"/>
                <a:ext cx="6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69" y="3262432"/>
                <a:ext cx="66578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925985" y="3225823"/>
            <a:ext cx="1393843" cy="766962"/>
          </a:xfrm>
          <a:prstGeom prst="roundRect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93016" y="3429507"/>
                <a:ext cx="708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6" y="3429507"/>
                <a:ext cx="70814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285288" y="3424638"/>
                <a:ext cx="2718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288" y="3424638"/>
                <a:ext cx="2718693" cy="369332"/>
              </a:xfrm>
              <a:prstGeom prst="rect">
                <a:avLst/>
              </a:prstGeom>
              <a:blipFill>
                <a:blip r:embed="rId10"/>
                <a:stretch>
                  <a:fillRect t="-121667" r="-18386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29" idx="6"/>
            <a:endCxn id="39" idx="1"/>
          </p:cNvCxnSpPr>
          <p:nvPr/>
        </p:nvCxnSpPr>
        <p:spPr>
          <a:xfrm flipV="1">
            <a:off x="5011158" y="3609304"/>
            <a:ext cx="914827" cy="1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34655" y="3228157"/>
            <a:ext cx="2819960" cy="764628"/>
          </a:xfrm>
          <a:prstGeom prst="ellipse">
            <a:avLst/>
          </a:prstGeom>
          <a:solidFill>
            <a:srgbClr val="0070C0">
              <a:alpha val="50000"/>
            </a:srgbClr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/>
          <p:cNvCxnSpPr>
            <a:stCxn id="39" idx="3"/>
            <a:endCxn id="45" idx="2"/>
          </p:cNvCxnSpPr>
          <p:nvPr/>
        </p:nvCxnSpPr>
        <p:spPr>
          <a:xfrm>
            <a:off x="7319828" y="3609304"/>
            <a:ext cx="914827" cy="1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2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Forward Propagation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346368" y="1515652"/>
            <a:ext cx="780394" cy="764628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1346368" y="5365420"/>
            <a:ext cx="780394" cy="772511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1351683" y="2774803"/>
            <a:ext cx="780394" cy="764628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4225" y="3670685"/>
            <a:ext cx="315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.</a:t>
            </a:r>
          </a:p>
          <a:p>
            <a:r>
              <a:rPr lang="tr-TR" sz="2800" dirty="0" smtClean="0"/>
              <a:t>.</a:t>
            </a:r>
          </a:p>
          <a:p>
            <a:r>
              <a:rPr lang="tr-TR" sz="2800" dirty="0" smtClean="0"/>
              <a:t>.</a:t>
            </a:r>
          </a:p>
        </p:txBody>
      </p:sp>
      <p:cxnSp>
        <p:nvCxnSpPr>
          <p:cNvPr id="14" name="Straight Arrow Connector 13"/>
          <p:cNvCxnSpPr>
            <a:stCxn id="4" idx="6"/>
            <a:endCxn id="29" idx="1"/>
          </p:cNvCxnSpPr>
          <p:nvPr/>
        </p:nvCxnSpPr>
        <p:spPr>
          <a:xfrm>
            <a:off x="2126762" y="1897966"/>
            <a:ext cx="2218288" cy="1442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29" idx="2"/>
          </p:cNvCxnSpPr>
          <p:nvPr/>
        </p:nvCxnSpPr>
        <p:spPr>
          <a:xfrm>
            <a:off x="2132077" y="3157117"/>
            <a:ext cx="2098687" cy="453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9" idx="3"/>
          </p:cNvCxnSpPr>
          <p:nvPr/>
        </p:nvCxnSpPr>
        <p:spPr>
          <a:xfrm flipV="1">
            <a:off x="2126762" y="3880808"/>
            <a:ext cx="2218288" cy="1870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506181" y="1663165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181" y="1663165"/>
                <a:ext cx="460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503520" y="2928318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20" y="2928318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06181" y="5567009"/>
                <a:ext cx="474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181" y="5567009"/>
                <a:ext cx="4741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909793" y="2057898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3" y="2057898"/>
                <a:ext cx="5018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909793" y="2928318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93" y="2928318"/>
                <a:ext cx="5071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903445" y="4467792"/>
                <a:ext cx="508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445" y="4467792"/>
                <a:ext cx="5081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Connector 28"/>
          <p:cNvSpPr/>
          <p:nvPr/>
        </p:nvSpPr>
        <p:spPr>
          <a:xfrm>
            <a:off x="4230764" y="3228157"/>
            <a:ext cx="780394" cy="764628"/>
          </a:xfrm>
          <a:prstGeom prst="flowChartConnector">
            <a:avLst/>
          </a:prstGeom>
          <a:solidFill>
            <a:srgbClr val="92D05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88069" y="3262432"/>
                <a:ext cx="6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69" y="3262432"/>
                <a:ext cx="66578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925985" y="3225823"/>
            <a:ext cx="1393843" cy="766962"/>
          </a:xfrm>
          <a:prstGeom prst="roundRect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93016" y="3429507"/>
                <a:ext cx="708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6" y="3429507"/>
                <a:ext cx="70814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470980" y="342950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980" y="3429507"/>
                <a:ext cx="371384" cy="369332"/>
              </a:xfrm>
              <a:prstGeom prst="rect">
                <a:avLst/>
              </a:prstGeom>
              <a:blipFill>
                <a:blip r:embed="rId10"/>
                <a:stretch>
                  <a:fillRect t="-6667" r="-147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29" idx="6"/>
            <a:endCxn id="39" idx="1"/>
          </p:cNvCxnSpPr>
          <p:nvPr/>
        </p:nvCxnSpPr>
        <p:spPr>
          <a:xfrm flipV="1">
            <a:off x="5011158" y="3609304"/>
            <a:ext cx="914827" cy="1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45" idx="2"/>
          </p:cNvCxnSpPr>
          <p:nvPr/>
        </p:nvCxnSpPr>
        <p:spPr>
          <a:xfrm>
            <a:off x="7319828" y="3609304"/>
            <a:ext cx="914827" cy="1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8266475" y="3225823"/>
            <a:ext cx="780394" cy="764628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25985" y="4837124"/>
                <a:ext cx="1838773" cy="1121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85" y="4837124"/>
                <a:ext cx="1838773" cy="11213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02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Forward Propagation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346368" y="1010514"/>
            <a:ext cx="780394" cy="764628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1346367" y="4713312"/>
            <a:ext cx="780394" cy="772511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1353036" y="2121566"/>
            <a:ext cx="780394" cy="764628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5565" y="3203659"/>
            <a:ext cx="315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.</a:t>
            </a:r>
          </a:p>
          <a:p>
            <a:r>
              <a:rPr lang="tr-TR" sz="2800" dirty="0" smtClean="0"/>
              <a:t>.</a:t>
            </a:r>
          </a:p>
          <a:p>
            <a:r>
              <a:rPr lang="tr-TR" sz="2800" dirty="0" smtClean="0"/>
              <a:t>.</a:t>
            </a:r>
          </a:p>
        </p:txBody>
      </p:sp>
      <p:cxnSp>
        <p:nvCxnSpPr>
          <p:cNvPr id="14" name="Straight Arrow Connector 13"/>
          <p:cNvCxnSpPr>
            <a:stCxn id="4" idx="6"/>
            <a:endCxn id="29" idx="1"/>
          </p:cNvCxnSpPr>
          <p:nvPr/>
        </p:nvCxnSpPr>
        <p:spPr>
          <a:xfrm>
            <a:off x="2126762" y="1392828"/>
            <a:ext cx="2218288" cy="1947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29" idx="2"/>
          </p:cNvCxnSpPr>
          <p:nvPr/>
        </p:nvCxnSpPr>
        <p:spPr>
          <a:xfrm>
            <a:off x="2133430" y="2503880"/>
            <a:ext cx="2097334" cy="1106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9" idx="3"/>
          </p:cNvCxnSpPr>
          <p:nvPr/>
        </p:nvCxnSpPr>
        <p:spPr>
          <a:xfrm flipV="1">
            <a:off x="2126761" y="3880808"/>
            <a:ext cx="2218289" cy="1218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498455" y="1158971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55" y="1158971"/>
                <a:ext cx="460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498455" y="2282795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55" y="2282795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99512" y="4866778"/>
                <a:ext cx="474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12" y="4866778"/>
                <a:ext cx="4741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907156" y="1872104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56" y="1872104"/>
                <a:ext cx="5018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892244" y="2619050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44" y="2619050"/>
                <a:ext cx="5071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754537" y="4979280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37" y="4979280"/>
                <a:ext cx="367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Connector 28"/>
          <p:cNvSpPr/>
          <p:nvPr/>
        </p:nvSpPr>
        <p:spPr>
          <a:xfrm>
            <a:off x="4230764" y="3228157"/>
            <a:ext cx="780394" cy="764628"/>
          </a:xfrm>
          <a:prstGeom prst="flowChartConnector">
            <a:avLst/>
          </a:prstGeom>
          <a:solidFill>
            <a:srgbClr val="92D05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88069" y="3262432"/>
                <a:ext cx="6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69" y="3262432"/>
                <a:ext cx="66578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925985" y="3225823"/>
            <a:ext cx="1393843" cy="766962"/>
          </a:xfrm>
          <a:prstGeom prst="roundRect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93016" y="3429507"/>
                <a:ext cx="708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6" y="3429507"/>
                <a:ext cx="70814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470980" y="342950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980" y="3429507"/>
                <a:ext cx="371384" cy="369332"/>
              </a:xfrm>
              <a:prstGeom prst="rect">
                <a:avLst/>
              </a:prstGeom>
              <a:blipFill>
                <a:blip r:embed="rId10"/>
                <a:stretch>
                  <a:fillRect t="-6667" r="-147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29" idx="6"/>
            <a:endCxn id="39" idx="1"/>
          </p:cNvCxnSpPr>
          <p:nvPr/>
        </p:nvCxnSpPr>
        <p:spPr>
          <a:xfrm flipV="1">
            <a:off x="5011158" y="3609304"/>
            <a:ext cx="914827" cy="1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45" idx="2"/>
          </p:cNvCxnSpPr>
          <p:nvPr/>
        </p:nvCxnSpPr>
        <p:spPr>
          <a:xfrm>
            <a:off x="7319828" y="3609304"/>
            <a:ext cx="914827" cy="1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8266475" y="3225823"/>
            <a:ext cx="780394" cy="764628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94014" y="4866778"/>
                <a:ext cx="2247667" cy="1121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14" y="4866778"/>
                <a:ext cx="2247667" cy="11213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lowchart: Connector 30"/>
          <p:cNvSpPr/>
          <p:nvPr/>
        </p:nvSpPr>
        <p:spPr>
          <a:xfrm>
            <a:off x="2199131" y="5686552"/>
            <a:ext cx="780394" cy="772511"/>
          </a:xfrm>
          <a:prstGeom prst="flowChartConnector">
            <a:avLst/>
          </a:prstGeom>
          <a:solidFill>
            <a:srgbClr val="00B050">
              <a:alpha val="25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9079" y="5888141"/>
            <a:ext cx="32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6"/>
            <a:endCxn id="29" idx="4"/>
          </p:cNvCxnSpPr>
          <p:nvPr/>
        </p:nvCxnSpPr>
        <p:spPr>
          <a:xfrm flipV="1">
            <a:off x="2979525" y="3992785"/>
            <a:ext cx="1641436" cy="2080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92243" y="4079693"/>
                <a:ext cx="508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43" y="4079693"/>
                <a:ext cx="50815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1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Forward Propagation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346368" y="1010514"/>
            <a:ext cx="780394" cy="764628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1346367" y="4713312"/>
            <a:ext cx="780394" cy="772511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1353036" y="2121566"/>
            <a:ext cx="780394" cy="764628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5565" y="3203659"/>
            <a:ext cx="315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.</a:t>
            </a:r>
          </a:p>
          <a:p>
            <a:r>
              <a:rPr lang="tr-TR" sz="2800" dirty="0" smtClean="0"/>
              <a:t>.</a:t>
            </a:r>
          </a:p>
          <a:p>
            <a:r>
              <a:rPr lang="tr-TR" sz="2800" dirty="0" smtClean="0"/>
              <a:t>.</a:t>
            </a:r>
          </a:p>
        </p:txBody>
      </p:sp>
      <p:cxnSp>
        <p:nvCxnSpPr>
          <p:cNvPr id="14" name="Straight Arrow Connector 13"/>
          <p:cNvCxnSpPr>
            <a:stCxn id="4" idx="6"/>
            <a:endCxn id="29" idx="1"/>
          </p:cNvCxnSpPr>
          <p:nvPr/>
        </p:nvCxnSpPr>
        <p:spPr>
          <a:xfrm>
            <a:off x="2126762" y="1392828"/>
            <a:ext cx="2218288" cy="1947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29" idx="2"/>
          </p:cNvCxnSpPr>
          <p:nvPr/>
        </p:nvCxnSpPr>
        <p:spPr>
          <a:xfrm>
            <a:off x="2133430" y="2503880"/>
            <a:ext cx="2097334" cy="1106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9" idx="3"/>
          </p:cNvCxnSpPr>
          <p:nvPr/>
        </p:nvCxnSpPr>
        <p:spPr>
          <a:xfrm flipV="1">
            <a:off x="2126761" y="3880808"/>
            <a:ext cx="2218289" cy="1218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498455" y="1158971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55" y="1158971"/>
                <a:ext cx="460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498455" y="2282795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55" y="2282795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99512" y="4866778"/>
                <a:ext cx="474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12" y="4866778"/>
                <a:ext cx="4741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907156" y="1872104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56" y="1872104"/>
                <a:ext cx="5018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892244" y="2619050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44" y="2619050"/>
                <a:ext cx="5071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754537" y="4979280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37" y="4979280"/>
                <a:ext cx="367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Connector 28"/>
          <p:cNvSpPr/>
          <p:nvPr/>
        </p:nvSpPr>
        <p:spPr>
          <a:xfrm>
            <a:off x="4230764" y="3228157"/>
            <a:ext cx="780394" cy="764628"/>
          </a:xfrm>
          <a:prstGeom prst="flowChartConnector">
            <a:avLst/>
          </a:prstGeom>
          <a:solidFill>
            <a:srgbClr val="92D05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88069" y="3262432"/>
                <a:ext cx="6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69" y="3262432"/>
                <a:ext cx="66578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925985" y="3225823"/>
            <a:ext cx="1393843" cy="766962"/>
          </a:xfrm>
          <a:prstGeom prst="roundRect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93016" y="3429507"/>
                <a:ext cx="708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6" y="3429507"/>
                <a:ext cx="70814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470980" y="342950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980" y="3429507"/>
                <a:ext cx="371384" cy="369332"/>
              </a:xfrm>
              <a:prstGeom prst="rect">
                <a:avLst/>
              </a:prstGeom>
              <a:blipFill>
                <a:blip r:embed="rId10"/>
                <a:stretch>
                  <a:fillRect t="-6667" r="-147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29" idx="6"/>
            <a:endCxn id="39" idx="1"/>
          </p:cNvCxnSpPr>
          <p:nvPr/>
        </p:nvCxnSpPr>
        <p:spPr>
          <a:xfrm flipV="1">
            <a:off x="5011158" y="3609304"/>
            <a:ext cx="914827" cy="1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45" idx="2"/>
          </p:cNvCxnSpPr>
          <p:nvPr/>
        </p:nvCxnSpPr>
        <p:spPr>
          <a:xfrm>
            <a:off x="7319828" y="3609304"/>
            <a:ext cx="914827" cy="1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8266475" y="3225823"/>
            <a:ext cx="780394" cy="764628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92439" y="4839492"/>
                <a:ext cx="20508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439" y="4839492"/>
                <a:ext cx="2050818" cy="646331"/>
              </a:xfrm>
              <a:prstGeom prst="rect">
                <a:avLst/>
              </a:prstGeom>
              <a:blipFill>
                <a:blip r:embed="rId11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lowchart: Connector 30"/>
          <p:cNvSpPr/>
          <p:nvPr/>
        </p:nvSpPr>
        <p:spPr>
          <a:xfrm>
            <a:off x="2199131" y="5686552"/>
            <a:ext cx="780394" cy="772511"/>
          </a:xfrm>
          <a:prstGeom prst="flowChartConnector">
            <a:avLst/>
          </a:prstGeom>
          <a:solidFill>
            <a:srgbClr val="00B050">
              <a:alpha val="25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9079" y="5888141"/>
            <a:ext cx="32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6"/>
            <a:endCxn id="29" idx="4"/>
          </p:cNvCxnSpPr>
          <p:nvPr/>
        </p:nvCxnSpPr>
        <p:spPr>
          <a:xfrm flipV="1">
            <a:off x="2979525" y="3992785"/>
            <a:ext cx="1641436" cy="2080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92243" y="4079693"/>
                <a:ext cx="508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43" y="4079693"/>
                <a:ext cx="50815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62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Forward Propagation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346368" y="1010514"/>
            <a:ext cx="780394" cy="764628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1346367" y="4713312"/>
            <a:ext cx="780394" cy="772511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1353036" y="2121566"/>
            <a:ext cx="780394" cy="764628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5565" y="3203659"/>
            <a:ext cx="315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.</a:t>
            </a:r>
          </a:p>
          <a:p>
            <a:r>
              <a:rPr lang="tr-TR" sz="2800" dirty="0" smtClean="0"/>
              <a:t>.</a:t>
            </a:r>
          </a:p>
          <a:p>
            <a:r>
              <a:rPr lang="tr-TR" sz="2800" dirty="0" smtClean="0"/>
              <a:t>.</a:t>
            </a:r>
          </a:p>
        </p:txBody>
      </p:sp>
      <p:cxnSp>
        <p:nvCxnSpPr>
          <p:cNvPr id="14" name="Straight Arrow Connector 13"/>
          <p:cNvCxnSpPr>
            <a:stCxn id="4" idx="6"/>
            <a:endCxn id="29" idx="1"/>
          </p:cNvCxnSpPr>
          <p:nvPr/>
        </p:nvCxnSpPr>
        <p:spPr>
          <a:xfrm>
            <a:off x="2126762" y="1392828"/>
            <a:ext cx="2218288" cy="1947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29" idx="2"/>
          </p:cNvCxnSpPr>
          <p:nvPr/>
        </p:nvCxnSpPr>
        <p:spPr>
          <a:xfrm>
            <a:off x="2133430" y="2503880"/>
            <a:ext cx="2097334" cy="1106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9" idx="3"/>
          </p:cNvCxnSpPr>
          <p:nvPr/>
        </p:nvCxnSpPr>
        <p:spPr>
          <a:xfrm flipV="1">
            <a:off x="2126761" y="3880808"/>
            <a:ext cx="2218289" cy="1218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498455" y="1158971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55" y="1158971"/>
                <a:ext cx="460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498455" y="2282795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55" y="2282795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99512" y="4866778"/>
                <a:ext cx="474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12" y="4866778"/>
                <a:ext cx="4741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907156" y="1872104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56" y="1872104"/>
                <a:ext cx="5018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892244" y="2619050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44" y="2619050"/>
                <a:ext cx="5071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754537" y="4979280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37" y="4979280"/>
                <a:ext cx="367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Connector 28"/>
          <p:cNvSpPr/>
          <p:nvPr/>
        </p:nvSpPr>
        <p:spPr>
          <a:xfrm>
            <a:off x="4230764" y="3228157"/>
            <a:ext cx="780394" cy="764628"/>
          </a:xfrm>
          <a:prstGeom prst="flowChartConnector">
            <a:avLst/>
          </a:prstGeom>
          <a:solidFill>
            <a:srgbClr val="92D05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88069" y="3262432"/>
                <a:ext cx="6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69" y="3262432"/>
                <a:ext cx="66578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925985" y="3225823"/>
            <a:ext cx="1393843" cy="766962"/>
          </a:xfrm>
          <a:prstGeom prst="roundRect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93016" y="3429507"/>
                <a:ext cx="708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6" y="3429507"/>
                <a:ext cx="70814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470980" y="342950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980" y="3429507"/>
                <a:ext cx="371384" cy="369332"/>
              </a:xfrm>
              <a:prstGeom prst="rect">
                <a:avLst/>
              </a:prstGeom>
              <a:blipFill>
                <a:blip r:embed="rId10"/>
                <a:stretch>
                  <a:fillRect t="-6667" r="-147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29" idx="6"/>
            <a:endCxn id="39" idx="1"/>
          </p:cNvCxnSpPr>
          <p:nvPr/>
        </p:nvCxnSpPr>
        <p:spPr>
          <a:xfrm flipV="1">
            <a:off x="5011158" y="3609304"/>
            <a:ext cx="914827" cy="1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45" idx="2"/>
          </p:cNvCxnSpPr>
          <p:nvPr/>
        </p:nvCxnSpPr>
        <p:spPr>
          <a:xfrm>
            <a:off x="7319828" y="3609304"/>
            <a:ext cx="914827" cy="1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8266475" y="3225823"/>
            <a:ext cx="780394" cy="764628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97497" y="1842944"/>
                <a:ext cx="20508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97" y="1842944"/>
                <a:ext cx="2050818" cy="646331"/>
              </a:xfrm>
              <a:prstGeom prst="rect">
                <a:avLst/>
              </a:prstGeom>
              <a:blipFill>
                <a:blip r:embed="rId11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lowchart: Connector 30"/>
          <p:cNvSpPr/>
          <p:nvPr/>
        </p:nvSpPr>
        <p:spPr>
          <a:xfrm>
            <a:off x="2199131" y="5686552"/>
            <a:ext cx="780394" cy="772511"/>
          </a:xfrm>
          <a:prstGeom prst="flowChartConnector">
            <a:avLst/>
          </a:prstGeom>
          <a:solidFill>
            <a:srgbClr val="00B050">
              <a:alpha val="25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9079" y="5888141"/>
            <a:ext cx="32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6"/>
            <a:endCxn id="29" idx="4"/>
          </p:cNvCxnSpPr>
          <p:nvPr/>
        </p:nvCxnSpPr>
        <p:spPr>
          <a:xfrm flipV="1">
            <a:off x="2979525" y="3992785"/>
            <a:ext cx="1641436" cy="2080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92243" y="4079693"/>
                <a:ext cx="508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43" y="4079693"/>
                <a:ext cx="50815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620960" y="4585768"/>
            <a:ext cx="2168607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 Fonksiyonu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31016" y="5022374"/>
                <a:ext cx="176375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016" y="5022374"/>
                <a:ext cx="1763752" cy="6173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631016" y="5702572"/>
                <a:ext cx="262328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016" y="5702572"/>
                <a:ext cx="2623282" cy="404983"/>
              </a:xfrm>
              <a:prstGeom prst="rect">
                <a:avLst/>
              </a:prstGeom>
              <a:blipFill>
                <a:blip r:embed="rId14"/>
                <a:stretch>
                  <a:fillRect t="-153731" r="-23953" b="-228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031976" y="4518964"/>
            <a:ext cx="202978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Hiperbolik Tanjant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111228" y="4959525"/>
                <a:ext cx="1871282" cy="62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228" y="4959525"/>
                <a:ext cx="1871282" cy="62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111228" y="5686552"/>
                <a:ext cx="2060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228" y="5686552"/>
                <a:ext cx="2060949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9710865" y="1111216"/>
            <a:ext cx="70179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049049" y="1499912"/>
                <a:ext cx="1948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m:rPr>
                              <m:nor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049" y="1499912"/>
                <a:ext cx="1948482" cy="369332"/>
              </a:xfrm>
              <a:prstGeom prst="rect">
                <a:avLst/>
              </a:prstGeom>
              <a:blipFill>
                <a:blip r:embed="rId17"/>
                <a:stretch>
                  <a:fillRect t="-119672" r="-25625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871115" y="1842944"/>
                <a:ext cx="238129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115" y="1842944"/>
                <a:ext cx="2381293" cy="7101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9" idx="2"/>
            <a:endCxn id="17" idx="0"/>
          </p:cNvCxnSpPr>
          <p:nvPr/>
        </p:nvCxnSpPr>
        <p:spPr>
          <a:xfrm flipH="1">
            <a:off x="5705264" y="3992785"/>
            <a:ext cx="917643" cy="59298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2"/>
            <a:endCxn id="22" idx="1"/>
          </p:cNvCxnSpPr>
          <p:nvPr/>
        </p:nvCxnSpPr>
        <p:spPr>
          <a:xfrm>
            <a:off x="6622907" y="3992785"/>
            <a:ext cx="1488321" cy="1280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0"/>
            <a:endCxn id="36" idx="1"/>
          </p:cNvCxnSpPr>
          <p:nvPr/>
        </p:nvCxnSpPr>
        <p:spPr>
          <a:xfrm flipV="1">
            <a:off x="6622907" y="2198041"/>
            <a:ext cx="2248208" cy="10277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Aktivasyon Fonksiyonlarının Önemi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45422" y="21899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422" y="2189975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77051" y="282639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51" y="2826390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45422" y="282639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422" y="2826390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77051" y="21899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51" y="2189975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148165" y="1809574"/>
            <a:ext cx="1933770" cy="178271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6699380" y="2808514"/>
            <a:ext cx="1101012" cy="1013929"/>
          </a:xfrm>
          <a:custGeom>
            <a:avLst/>
            <a:gdLst>
              <a:gd name="connsiteX0" fmla="*/ 0 w 1101012"/>
              <a:gd name="connsiteY0" fmla="*/ 606490 h 1013929"/>
              <a:gd name="connsiteX1" fmla="*/ 167951 w 1101012"/>
              <a:gd name="connsiteY1" fmla="*/ 989045 h 1013929"/>
              <a:gd name="connsiteX2" fmla="*/ 774440 w 1101012"/>
              <a:gd name="connsiteY2" fmla="*/ 905070 h 1013929"/>
              <a:gd name="connsiteX3" fmla="*/ 905069 w 1101012"/>
              <a:gd name="connsiteY3" fmla="*/ 326572 h 1013929"/>
              <a:gd name="connsiteX4" fmla="*/ 1101012 w 1101012"/>
              <a:gd name="connsiteY4" fmla="*/ 0 h 101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1012" h="1013929">
                <a:moveTo>
                  <a:pt x="0" y="606490"/>
                </a:moveTo>
                <a:cubicBezTo>
                  <a:pt x="19439" y="772886"/>
                  <a:pt x="38878" y="939282"/>
                  <a:pt x="167951" y="989045"/>
                </a:cubicBezTo>
                <a:cubicBezTo>
                  <a:pt x="297024" y="1038808"/>
                  <a:pt x="651587" y="1015482"/>
                  <a:pt x="774440" y="905070"/>
                </a:cubicBezTo>
                <a:cubicBezTo>
                  <a:pt x="897293" y="794658"/>
                  <a:pt x="850640" y="477417"/>
                  <a:pt x="905069" y="326572"/>
                </a:cubicBezTo>
                <a:cubicBezTo>
                  <a:pt x="959498" y="175727"/>
                  <a:pt x="1030255" y="87863"/>
                  <a:pt x="1101012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7103" y="2456748"/>
            <a:ext cx="408991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Buradaki 4 noktayı da ayıracak bir </a:t>
            </a:r>
            <a:r>
              <a:rPr lang="tr-TR" i="1" u="sng" dirty="0"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sınıflandırıcı bulunmamakta.</a:t>
            </a:r>
            <a:endParaRPr lang="en-US" sz="11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Aktivasyon Fonksiyonlarının Önemi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45422" y="21899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422" y="2189975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77051" y="282639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51" y="2826390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45422" y="282639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422" y="2826390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77051" y="21899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51" y="2189975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148165" y="1809574"/>
            <a:ext cx="1933770" cy="178271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6699380" y="2808514"/>
            <a:ext cx="1101012" cy="1013929"/>
          </a:xfrm>
          <a:custGeom>
            <a:avLst/>
            <a:gdLst>
              <a:gd name="connsiteX0" fmla="*/ 0 w 1101012"/>
              <a:gd name="connsiteY0" fmla="*/ 606490 h 1013929"/>
              <a:gd name="connsiteX1" fmla="*/ 167951 w 1101012"/>
              <a:gd name="connsiteY1" fmla="*/ 989045 h 1013929"/>
              <a:gd name="connsiteX2" fmla="*/ 774440 w 1101012"/>
              <a:gd name="connsiteY2" fmla="*/ 905070 h 1013929"/>
              <a:gd name="connsiteX3" fmla="*/ 905069 w 1101012"/>
              <a:gd name="connsiteY3" fmla="*/ 326572 h 1013929"/>
              <a:gd name="connsiteX4" fmla="*/ 1101012 w 1101012"/>
              <a:gd name="connsiteY4" fmla="*/ 0 h 101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1012" h="1013929">
                <a:moveTo>
                  <a:pt x="0" y="606490"/>
                </a:moveTo>
                <a:cubicBezTo>
                  <a:pt x="19439" y="772886"/>
                  <a:pt x="38878" y="939282"/>
                  <a:pt x="167951" y="989045"/>
                </a:cubicBezTo>
                <a:cubicBezTo>
                  <a:pt x="297024" y="1038808"/>
                  <a:pt x="651587" y="1015482"/>
                  <a:pt x="774440" y="905070"/>
                </a:cubicBezTo>
                <a:cubicBezTo>
                  <a:pt x="897293" y="794658"/>
                  <a:pt x="850640" y="477417"/>
                  <a:pt x="905069" y="326572"/>
                </a:cubicBezTo>
                <a:cubicBezTo>
                  <a:pt x="959498" y="175727"/>
                  <a:pt x="1030255" y="87863"/>
                  <a:pt x="1101012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7103" y="2456748"/>
            <a:ext cx="408991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Buradaki 4 noktayı da ayıracak bir </a:t>
            </a:r>
            <a:r>
              <a:rPr lang="tr-TR" i="1" u="sng" dirty="0"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sınıflandırıcı bulunmamakta.</a:t>
            </a:r>
            <a:endParaRPr lang="en-US" sz="11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360867" y="3545633"/>
            <a:ext cx="638717" cy="2015412"/>
          </a:xfrm>
          <a:custGeom>
            <a:avLst/>
            <a:gdLst>
              <a:gd name="connsiteX0" fmla="*/ 396121 w 638717"/>
              <a:gd name="connsiteY0" fmla="*/ 0 h 2015412"/>
              <a:gd name="connsiteX1" fmla="*/ 116202 w 638717"/>
              <a:gd name="connsiteY1" fmla="*/ 513183 h 2015412"/>
              <a:gd name="connsiteX2" fmla="*/ 32227 w 638717"/>
              <a:gd name="connsiteY2" fmla="*/ 1091681 h 2015412"/>
              <a:gd name="connsiteX3" fmla="*/ 638717 w 638717"/>
              <a:gd name="connsiteY3" fmla="*/ 2015412 h 201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717" h="2015412">
                <a:moveTo>
                  <a:pt x="396121" y="0"/>
                </a:moveTo>
                <a:cubicBezTo>
                  <a:pt x="286486" y="165618"/>
                  <a:pt x="176851" y="331236"/>
                  <a:pt x="116202" y="513183"/>
                </a:cubicBezTo>
                <a:cubicBezTo>
                  <a:pt x="55553" y="695130"/>
                  <a:pt x="-54859" y="841310"/>
                  <a:pt x="32227" y="1091681"/>
                </a:cubicBezTo>
                <a:cubicBezTo>
                  <a:pt x="119313" y="1342053"/>
                  <a:pt x="379015" y="1678732"/>
                  <a:pt x="638717" y="201541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9280" y="5612368"/>
            <a:ext cx="3473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 sınıflandırmayı doğru bir şekilde yapabilmek için aktivasyon fonksiyonlarına ihtiyaç duyarız.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6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Aktivasyon Fonksiyonlarının Önemi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45422" y="21899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422" y="2189975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77051" y="282639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51" y="2826390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45422" y="282639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422" y="2826390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77051" y="21899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51" y="2189975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148165" y="1809574"/>
            <a:ext cx="1933770" cy="178271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6699380" y="2808514"/>
            <a:ext cx="1101012" cy="1013929"/>
          </a:xfrm>
          <a:custGeom>
            <a:avLst/>
            <a:gdLst>
              <a:gd name="connsiteX0" fmla="*/ 0 w 1101012"/>
              <a:gd name="connsiteY0" fmla="*/ 606490 h 1013929"/>
              <a:gd name="connsiteX1" fmla="*/ 167951 w 1101012"/>
              <a:gd name="connsiteY1" fmla="*/ 989045 h 1013929"/>
              <a:gd name="connsiteX2" fmla="*/ 774440 w 1101012"/>
              <a:gd name="connsiteY2" fmla="*/ 905070 h 1013929"/>
              <a:gd name="connsiteX3" fmla="*/ 905069 w 1101012"/>
              <a:gd name="connsiteY3" fmla="*/ 326572 h 1013929"/>
              <a:gd name="connsiteX4" fmla="*/ 1101012 w 1101012"/>
              <a:gd name="connsiteY4" fmla="*/ 0 h 101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1012" h="1013929">
                <a:moveTo>
                  <a:pt x="0" y="606490"/>
                </a:moveTo>
                <a:cubicBezTo>
                  <a:pt x="19439" y="772886"/>
                  <a:pt x="38878" y="939282"/>
                  <a:pt x="167951" y="989045"/>
                </a:cubicBezTo>
                <a:cubicBezTo>
                  <a:pt x="297024" y="1038808"/>
                  <a:pt x="651587" y="1015482"/>
                  <a:pt x="774440" y="905070"/>
                </a:cubicBezTo>
                <a:cubicBezTo>
                  <a:pt x="897293" y="794658"/>
                  <a:pt x="850640" y="477417"/>
                  <a:pt x="905069" y="326572"/>
                </a:cubicBezTo>
                <a:cubicBezTo>
                  <a:pt x="959498" y="175727"/>
                  <a:pt x="1030255" y="87863"/>
                  <a:pt x="1101012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7103" y="2456748"/>
            <a:ext cx="408991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Buradaki 4 noktayı da ayıracak bir </a:t>
            </a:r>
            <a:r>
              <a:rPr lang="tr-TR" i="1" u="sng" dirty="0">
                <a:latin typeface="Constantia" panose="0203060205030603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sınıflandırıcı bulunmamakta.</a:t>
            </a:r>
            <a:endParaRPr lang="en-US" sz="11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360867" y="3545633"/>
            <a:ext cx="638717" cy="2015412"/>
          </a:xfrm>
          <a:custGeom>
            <a:avLst/>
            <a:gdLst>
              <a:gd name="connsiteX0" fmla="*/ 396121 w 638717"/>
              <a:gd name="connsiteY0" fmla="*/ 0 h 2015412"/>
              <a:gd name="connsiteX1" fmla="*/ 116202 w 638717"/>
              <a:gd name="connsiteY1" fmla="*/ 513183 h 2015412"/>
              <a:gd name="connsiteX2" fmla="*/ 32227 w 638717"/>
              <a:gd name="connsiteY2" fmla="*/ 1091681 h 2015412"/>
              <a:gd name="connsiteX3" fmla="*/ 638717 w 638717"/>
              <a:gd name="connsiteY3" fmla="*/ 2015412 h 201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717" h="2015412">
                <a:moveTo>
                  <a:pt x="396121" y="0"/>
                </a:moveTo>
                <a:cubicBezTo>
                  <a:pt x="286486" y="165618"/>
                  <a:pt x="176851" y="331236"/>
                  <a:pt x="116202" y="513183"/>
                </a:cubicBezTo>
                <a:cubicBezTo>
                  <a:pt x="55553" y="695130"/>
                  <a:pt x="-54859" y="841310"/>
                  <a:pt x="32227" y="1091681"/>
                </a:cubicBezTo>
                <a:cubicBezTo>
                  <a:pt x="119313" y="1342053"/>
                  <a:pt x="379015" y="1678732"/>
                  <a:pt x="638717" y="201541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9280" y="5612368"/>
            <a:ext cx="3473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 sınıflandırmayı doğru bir şekilde yapabilmek için aktivasyon fonksiyonlarına ihtiyaç duyarız.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97307" y="5631316"/>
            <a:ext cx="2096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Farklı bir boyuta dönüştürüp analiz yapabilmek için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7380514" y="6074229"/>
            <a:ext cx="1315617" cy="133999"/>
          </a:xfrm>
          <a:custGeom>
            <a:avLst/>
            <a:gdLst>
              <a:gd name="connsiteX0" fmla="*/ 0 w 1315617"/>
              <a:gd name="connsiteY0" fmla="*/ 0 h 133999"/>
              <a:gd name="connsiteX1" fmla="*/ 391886 w 1315617"/>
              <a:gd name="connsiteY1" fmla="*/ 102636 h 133999"/>
              <a:gd name="connsiteX2" fmla="*/ 1082351 w 1315617"/>
              <a:gd name="connsiteY2" fmla="*/ 130628 h 133999"/>
              <a:gd name="connsiteX3" fmla="*/ 1315617 w 1315617"/>
              <a:gd name="connsiteY3" fmla="*/ 37322 h 1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5617" h="133999">
                <a:moveTo>
                  <a:pt x="0" y="0"/>
                </a:moveTo>
                <a:cubicBezTo>
                  <a:pt x="105747" y="40432"/>
                  <a:pt x="211494" y="80865"/>
                  <a:pt x="391886" y="102636"/>
                </a:cubicBezTo>
                <a:cubicBezTo>
                  <a:pt x="572278" y="124407"/>
                  <a:pt x="928396" y="141514"/>
                  <a:pt x="1082351" y="130628"/>
                </a:cubicBezTo>
                <a:cubicBezTo>
                  <a:pt x="1236306" y="119742"/>
                  <a:pt x="1275961" y="78532"/>
                  <a:pt x="1315617" y="3732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Aktivasyon Fonksiyonlarının Önemi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372098" y="1573545"/>
            <a:ext cx="0" cy="2526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72098" y="4099597"/>
            <a:ext cx="3447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59699" y="216999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99" y="2169994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47299" y="302144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299" y="3021443"/>
                <a:ext cx="4106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30685" y="3868764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85" y="3868764"/>
                <a:ext cx="4828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57990" y="3230175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90" y="3230175"/>
                <a:ext cx="4828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4372098" y="2066426"/>
            <a:ext cx="2401926" cy="2033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4" idx="4"/>
          </p:cNvCxnSpPr>
          <p:nvPr/>
        </p:nvCxnSpPr>
        <p:spPr>
          <a:xfrm>
            <a:off x="5952644" y="3434709"/>
            <a:ext cx="0" cy="66488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4"/>
          </p:cNvCxnSpPr>
          <p:nvPr/>
        </p:nvCxnSpPr>
        <p:spPr>
          <a:xfrm>
            <a:off x="5265044" y="2583260"/>
            <a:ext cx="0" cy="80751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4143497" y="3868764"/>
            <a:ext cx="457200" cy="4572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6170802" y="3256220"/>
            <a:ext cx="457200" cy="4572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5724044" y="2977509"/>
            <a:ext cx="457200" cy="457200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Connector 35"/>
          <p:cNvSpPr/>
          <p:nvPr/>
        </p:nvSpPr>
        <p:spPr>
          <a:xfrm>
            <a:off x="5036444" y="2126060"/>
            <a:ext cx="457200" cy="457200"/>
          </a:xfrm>
          <a:prstGeom prst="flowChartConnector">
            <a:avLst/>
          </a:prstGeom>
          <a:solidFill>
            <a:srgbClr val="FF0000">
              <a:alpha val="25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>
            <a:stCxn id="33" idx="4"/>
          </p:cNvCxnSpPr>
          <p:nvPr/>
        </p:nvCxnSpPr>
        <p:spPr>
          <a:xfrm flipH="1">
            <a:off x="5970071" y="3713420"/>
            <a:ext cx="429331" cy="3839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2"/>
          </p:cNvCxnSpPr>
          <p:nvPr/>
        </p:nvCxnSpPr>
        <p:spPr>
          <a:xfrm flipH="1" flipV="1">
            <a:off x="5115861" y="3478643"/>
            <a:ext cx="1054941" cy="61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6" idx="2"/>
          </p:cNvCxnSpPr>
          <p:nvPr/>
        </p:nvCxnSpPr>
        <p:spPr>
          <a:xfrm flipH="1">
            <a:off x="4372097" y="2354660"/>
            <a:ext cx="664347" cy="61477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4" idx="2"/>
          </p:cNvCxnSpPr>
          <p:nvPr/>
        </p:nvCxnSpPr>
        <p:spPr>
          <a:xfrm flipH="1">
            <a:off x="4372097" y="3206109"/>
            <a:ext cx="1351947" cy="2406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210939" y="1847461"/>
            <a:ext cx="2948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Doğrusal olmayan bir aktivasyon fonksiyonu uyguladığımızda, ayırma işlemini bu şekilde ayırabiliriz. (Aktivasyon Fonksiyonu)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298163" y="1231623"/>
            <a:ext cx="2220686" cy="559855"/>
          </a:xfrm>
          <a:custGeom>
            <a:avLst/>
            <a:gdLst>
              <a:gd name="connsiteX0" fmla="*/ 0 w 2220686"/>
              <a:gd name="connsiteY0" fmla="*/ 559855 h 559855"/>
              <a:gd name="connsiteX1" fmla="*/ 550506 w 2220686"/>
              <a:gd name="connsiteY1" fmla="*/ 177299 h 559855"/>
              <a:gd name="connsiteX2" fmla="*/ 1175657 w 2220686"/>
              <a:gd name="connsiteY2" fmla="*/ 18 h 559855"/>
              <a:gd name="connsiteX3" fmla="*/ 1838131 w 2220686"/>
              <a:gd name="connsiteY3" fmla="*/ 167969 h 559855"/>
              <a:gd name="connsiteX4" fmla="*/ 2220686 w 2220686"/>
              <a:gd name="connsiteY4" fmla="*/ 438557 h 55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559855">
                <a:moveTo>
                  <a:pt x="0" y="559855"/>
                </a:moveTo>
                <a:cubicBezTo>
                  <a:pt x="177281" y="415230"/>
                  <a:pt x="354563" y="270605"/>
                  <a:pt x="550506" y="177299"/>
                </a:cubicBezTo>
                <a:cubicBezTo>
                  <a:pt x="746449" y="83993"/>
                  <a:pt x="961053" y="1573"/>
                  <a:pt x="1175657" y="18"/>
                </a:cubicBezTo>
                <a:cubicBezTo>
                  <a:pt x="1390261" y="-1537"/>
                  <a:pt x="1663960" y="94879"/>
                  <a:pt x="1838131" y="167969"/>
                </a:cubicBezTo>
                <a:cubicBezTo>
                  <a:pt x="2012302" y="241059"/>
                  <a:pt x="2116494" y="339808"/>
                  <a:pt x="2220686" y="43855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6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Temel Kavramlar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/>
              <a:lstStyle/>
              <a:p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Özellik vektörleri(Feature vectors) ve etiketler(labels) :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∈{−1, 1}</m:t>
                    </m:r>
                  </m:oMath>
                </a14:m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endParaRPr lang="en-US" dirty="0"/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seti(Training set)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Denetimli öğrenmenin görevi, bize bir girdi(input) ve buna karşılık gelen istediğimiz bir çıktı(output) vermesidir.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Sınıflandırıcının görevi,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uyguladığımız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girdiyi belli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noktaya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haritalandırmasıdır.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hatası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hatası :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sz="20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557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8248261" y="1311325"/>
            <a:ext cx="120676" cy="334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4" y="1624360"/>
            <a:ext cx="34311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Çıkışlar, etiketler yada hedefler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7194" y="1669457"/>
            <a:ext cx="6331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 sınıflandırma için tahmin yapmamızı sağlayan bir vektördür.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/>
          <p:cNvSpPr/>
          <p:nvPr/>
        </p:nvSpPr>
        <p:spPr>
          <a:xfrm rot="16200000">
            <a:off x="5081997" y="4228557"/>
            <a:ext cx="252550" cy="113102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3300" y="4919674"/>
            <a:ext cx="174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1, eşit değil ise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0, eşitse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56960" y="4580709"/>
            <a:ext cx="696686" cy="17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3720" y="4338921"/>
            <a:ext cx="410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‘n’ burada hatamızı hesaplamak için kullancağımız örnek sayıdır.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027817" y="3368615"/>
            <a:ext cx="1393372" cy="323819"/>
          </a:xfrm>
          <a:custGeom>
            <a:avLst/>
            <a:gdLst>
              <a:gd name="connsiteX0" fmla="*/ 0 w 1393372"/>
              <a:gd name="connsiteY0" fmla="*/ 323819 h 323819"/>
              <a:gd name="connsiteX1" fmla="*/ 313509 w 1393372"/>
              <a:gd name="connsiteY1" fmla="*/ 167065 h 323819"/>
              <a:gd name="connsiteX2" fmla="*/ 1393372 w 1393372"/>
              <a:gd name="connsiteY2" fmla="*/ 1602 h 32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2" h="323819">
                <a:moveTo>
                  <a:pt x="0" y="323819"/>
                </a:moveTo>
                <a:cubicBezTo>
                  <a:pt x="40640" y="272293"/>
                  <a:pt x="81280" y="220768"/>
                  <a:pt x="313509" y="167065"/>
                </a:cubicBezTo>
                <a:cubicBezTo>
                  <a:pt x="545738" y="113362"/>
                  <a:pt x="1229361" y="-15815"/>
                  <a:pt x="1393372" y="16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010400" y="3692434"/>
            <a:ext cx="1471749" cy="97623"/>
          </a:xfrm>
          <a:custGeom>
            <a:avLst/>
            <a:gdLst>
              <a:gd name="connsiteX0" fmla="*/ 0 w 1471749"/>
              <a:gd name="connsiteY0" fmla="*/ 0 h 97623"/>
              <a:gd name="connsiteX1" fmla="*/ 574766 w 1471749"/>
              <a:gd name="connsiteY1" fmla="*/ 95795 h 97623"/>
              <a:gd name="connsiteX2" fmla="*/ 1471749 w 1471749"/>
              <a:gd name="connsiteY2" fmla="*/ 69669 h 9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749" h="97623">
                <a:moveTo>
                  <a:pt x="0" y="0"/>
                </a:moveTo>
                <a:cubicBezTo>
                  <a:pt x="164737" y="42092"/>
                  <a:pt x="329475" y="84184"/>
                  <a:pt x="574766" y="95795"/>
                </a:cubicBezTo>
                <a:cubicBezTo>
                  <a:pt x="820057" y="107406"/>
                  <a:pt x="1419498" y="59509"/>
                  <a:pt x="1471749" y="6966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0114" y="1302811"/>
            <a:ext cx="3405674" cy="386651"/>
          </a:xfrm>
          <a:custGeom>
            <a:avLst/>
            <a:gdLst>
              <a:gd name="connsiteX0" fmla="*/ 2908663 w 3098982"/>
              <a:gd name="connsiteY0" fmla="*/ 0 h 391886"/>
              <a:gd name="connsiteX1" fmla="*/ 2847703 w 3098982"/>
              <a:gd name="connsiteY1" fmla="*/ 200297 h 391886"/>
              <a:gd name="connsiteX2" fmla="*/ 452846 w 3098982"/>
              <a:gd name="connsiteY2" fmla="*/ 156754 h 391886"/>
              <a:gd name="connsiteX3" fmla="*/ 0 w 3098982"/>
              <a:gd name="connsiteY3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982" h="391886">
                <a:moveTo>
                  <a:pt x="2908663" y="0"/>
                </a:moveTo>
                <a:cubicBezTo>
                  <a:pt x="3082834" y="87085"/>
                  <a:pt x="3257006" y="174171"/>
                  <a:pt x="2847703" y="200297"/>
                </a:cubicBezTo>
                <a:cubicBezTo>
                  <a:pt x="2438400" y="226423"/>
                  <a:pt x="927463" y="124823"/>
                  <a:pt x="452846" y="156754"/>
                </a:cubicBezTo>
                <a:cubicBezTo>
                  <a:pt x="-21771" y="188686"/>
                  <a:pt x="20320" y="358503"/>
                  <a:pt x="0" y="3918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7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869" y="1454330"/>
            <a:ext cx="937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Aşağıda verilen küçük veri seti bilgilerine göre orjinden geçen bir perceptron algoritması oluşturmaya çalışın.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88869" y="2292250"/>
                <a:ext cx="2678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9" y="2292250"/>
                <a:ext cx="2678810" cy="387927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88869" y="2767524"/>
                <a:ext cx="279582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9" y="2767524"/>
                <a:ext cx="2795829" cy="387927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88869" y="3242798"/>
                <a:ext cx="268086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−1, 1.5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9" y="3242798"/>
                <a:ext cx="2680862" cy="387927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5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Çözüm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−1, 1.5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1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Çözüm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−1, 1.5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2351314" y="2386149"/>
            <a:ext cx="2029097" cy="760128"/>
          </a:xfrm>
          <a:custGeom>
            <a:avLst/>
            <a:gdLst>
              <a:gd name="connsiteX0" fmla="*/ 0 w 2029097"/>
              <a:gd name="connsiteY0" fmla="*/ 705394 h 760128"/>
              <a:gd name="connsiteX1" fmla="*/ 1358537 w 2029097"/>
              <a:gd name="connsiteY1" fmla="*/ 687977 h 760128"/>
              <a:gd name="connsiteX2" fmla="*/ 2029097 w 2029097"/>
              <a:gd name="connsiteY2" fmla="*/ 0 h 76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097" h="760128">
                <a:moveTo>
                  <a:pt x="0" y="705394"/>
                </a:moveTo>
                <a:cubicBezTo>
                  <a:pt x="510177" y="755468"/>
                  <a:pt x="1020354" y="805543"/>
                  <a:pt x="1358537" y="687977"/>
                </a:cubicBezTo>
                <a:cubicBezTo>
                  <a:pt x="1696720" y="570411"/>
                  <a:pt x="1862908" y="285205"/>
                  <a:pt x="202909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4057" y="1598497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 vektörü ilk değeri 0.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 otomatikmen hata olarak algılayacak.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Çözüm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−1, 1.5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2351314" y="2386149"/>
            <a:ext cx="2029097" cy="760128"/>
          </a:xfrm>
          <a:custGeom>
            <a:avLst/>
            <a:gdLst>
              <a:gd name="connsiteX0" fmla="*/ 0 w 2029097"/>
              <a:gd name="connsiteY0" fmla="*/ 705394 h 760128"/>
              <a:gd name="connsiteX1" fmla="*/ 1358537 w 2029097"/>
              <a:gd name="connsiteY1" fmla="*/ 687977 h 760128"/>
              <a:gd name="connsiteX2" fmla="*/ 2029097 w 2029097"/>
              <a:gd name="connsiteY2" fmla="*/ 0 h 76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097" h="760128">
                <a:moveTo>
                  <a:pt x="0" y="705394"/>
                </a:moveTo>
                <a:cubicBezTo>
                  <a:pt x="510177" y="755468"/>
                  <a:pt x="1020354" y="805543"/>
                  <a:pt x="1358537" y="687977"/>
                </a:cubicBezTo>
                <a:cubicBezTo>
                  <a:pt x="1696720" y="570411"/>
                  <a:pt x="1862908" y="285205"/>
                  <a:pt x="202909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4057" y="1598497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 vektörü ilk değeri 0.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 otomatikmen hata olarak algılayacak.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76882" y="2429580"/>
                <a:ext cx="334117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82" y="2429580"/>
                <a:ext cx="3341171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56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Çözüm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−1, 1.5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2351314" y="2386149"/>
            <a:ext cx="2029097" cy="760128"/>
          </a:xfrm>
          <a:custGeom>
            <a:avLst/>
            <a:gdLst>
              <a:gd name="connsiteX0" fmla="*/ 0 w 2029097"/>
              <a:gd name="connsiteY0" fmla="*/ 705394 h 760128"/>
              <a:gd name="connsiteX1" fmla="*/ 1358537 w 2029097"/>
              <a:gd name="connsiteY1" fmla="*/ 687977 h 760128"/>
              <a:gd name="connsiteX2" fmla="*/ 2029097 w 2029097"/>
              <a:gd name="connsiteY2" fmla="*/ 0 h 76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097" h="760128">
                <a:moveTo>
                  <a:pt x="0" y="705394"/>
                </a:moveTo>
                <a:cubicBezTo>
                  <a:pt x="510177" y="755468"/>
                  <a:pt x="1020354" y="805543"/>
                  <a:pt x="1358537" y="687977"/>
                </a:cubicBezTo>
                <a:cubicBezTo>
                  <a:pt x="1696720" y="570411"/>
                  <a:pt x="1862908" y="285205"/>
                  <a:pt x="202909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4057" y="1598497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 vektörü ilk değeri 0.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 otomatikmen hata olarak algılayacak.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76882" y="2429580"/>
                <a:ext cx="334117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82" y="2429580"/>
                <a:ext cx="3341171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00161" y="3862767"/>
                <a:ext cx="126701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161" y="3862767"/>
                <a:ext cx="1267014" cy="5542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65862" y="3862767"/>
                <a:ext cx="1453154" cy="552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862" y="3862767"/>
                <a:ext cx="1453154" cy="5525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23547" y="3945096"/>
                <a:ext cx="165000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547" y="3945096"/>
                <a:ext cx="1650003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 flipV="1">
            <a:off x="4819016" y="4139060"/>
            <a:ext cx="704531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Çözüm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−1, 1.5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2351314" y="2386149"/>
            <a:ext cx="2029097" cy="760128"/>
          </a:xfrm>
          <a:custGeom>
            <a:avLst/>
            <a:gdLst>
              <a:gd name="connsiteX0" fmla="*/ 0 w 2029097"/>
              <a:gd name="connsiteY0" fmla="*/ 705394 h 760128"/>
              <a:gd name="connsiteX1" fmla="*/ 1358537 w 2029097"/>
              <a:gd name="connsiteY1" fmla="*/ 687977 h 760128"/>
              <a:gd name="connsiteX2" fmla="*/ 2029097 w 2029097"/>
              <a:gd name="connsiteY2" fmla="*/ 0 h 76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097" h="760128">
                <a:moveTo>
                  <a:pt x="0" y="705394"/>
                </a:moveTo>
                <a:cubicBezTo>
                  <a:pt x="510177" y="755468"/>
                  <a:pt x="1020354" y="805543"/>
                  <a:pt x="1358537" y="687977"/>
                </a:cubicBezTo>
                <a:cubicBezTo>
                  <a:pt x="1696720" y="570411"/>
                  <a:pt x="1862908" y="285205"/>
                  <a:pt x="202909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4057" y="1598497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 vektörü ilk değeri 0.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 otomatikmen hata olarak algılayacak.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76882" y="2429580"/>
                <a:ext cx="334117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82" y="2429580"/>
                <a:ext cx="3341171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00161" y="3862767"/>
                <a:ext cx="126701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161" y="3862767"/>
                <a:ext cx="1267014" cy="5542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65862" y="3862767"/>
                <a:ext cx="1453154" cy="552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862" y="3862767"/>
                <a:ext cx="1453154" cy="5525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23547" y="3945096"/>
                <a:ext cx="165000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547" y="3945096"/>
                <a:ext cx="1650003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 flipV="1">
            <a:off x="4819016" y="4139060"/>
            <a:ext cx="704531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7324754" y="3107094"/>
            <a:ext cx="559613" cy="783771"/>
          </a:xfrm>
          <a:custGeom>
            <a:avLst/>
            <a:gdLst>
              <a:gd name="connsiteX0" fmla="*/ 55760 w 559613"/>
              <a:gd name="connsiteY0" fmla="*/ 0 h 783771"/>
              <a:gd name="connsiteX1" fmla="*/ 46430 w 559613"/>
              <a:gd name="connsiteY1" fmla="*/ 475861 h 783771"/>
              <a:gd name="connsiteX2" fmla="*/ 559613 w 559613"/>
              <a:gd name="connsiteY2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613" h="783771">
                <a:moveTo>
                  <a:pt x="55760" y="0"/>
                </a:moveTo>
                <a:cubicBezTo>
                  <a:pt x="9107" y="172616"/>
                  <a:pt x="-37546" y="345233"/>
                  <a:pt x="46430" y="475861"/>
                </a:cubicBezTo>
                <a:cubicBezTo>
                  <a:pt x="130406" y="606490"/>
                  <a:pt x="345009" y="695130"/>
                  <a:pt x="559613" y="783771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24754" y="4139060"/>
            <a:ext cx="55961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51595" y="3954393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0’a eşit. Hata var!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Çözüm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−1, 1.5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2351314" y="2386149"/>
            <a:ext cx="2029097" cy="760128"/>
          </a:xfrm>
          <a:custGeom>
            <a:avLst/>
            <a:gdLst>
              <a:gd name="connsiteX0" fmla="*/ 0 w 2029097"/>
              <a:gd name="connsiteY0" fmla="*/ 705394 h 760128"/>
              <a:gd name="connsiteX1" fmla="*/ 1358537 w 2029097"/>
              <a:gd name="connsiteY1" fmla="*/ 687977 h 760128"/>
              <a:gd name="connsiteX2" fmla="*/ 2029097 w 2029097"/>
              <a:gd name="connsiteY2" fmla="*/ 0 h 76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097" h="760128">
                <a:moveTo>
                  <a:pt x="0" y="705394"/>
                </a:moveTo>
                <a:cubicBezTo>
                  <a:pt x="510177" y="755468"/>
                  <a:pt x="1020354" y="805543"/>
                  <a:pt x="1358537" y="687977"/>
                </a:cubicBezTo>
                <a:cubicBezTo>
                  <a:pt x="1696720" y="570411"/>
                  <a:pt x="1862908" y="285205"/>
                  <a:pt x="202909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4057" y="1598497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 vektörü ilk değeri 0.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 otomatikmen hata olarak algılayacak.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76882" y="2429580"/>
                <a:ext cx="334117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82" y="2429580"/>
                <a:ext cx="3341171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00161" y="3862767"/>
                <a:ext cx="126701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161" y="3862767"/>
                <a:ext cx="1267014" cy="5542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65862" y="3862767"/>
                <a:ext cx="1453154" cy="552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862" y="3862767"/>
                <a:ext cx="1453154" cy="5525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23547" y="3945096"/>
                <a:ext cx="165000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547" y="3945096"/>
                <a:ext cx="1650003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 flipV="1">
            <a:off x="4819016" y="4139060"/>
            <a:ext cx="704531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7324754" y="3107094"/>
            <a:ext cx="559613" cy="783771"/>
          </a:xfrm>
          <a:custGeom>
            <a:avLst/>
            <a:gdLst>
              <a:gd name="connsiteX0" fmla="*/ 55760 w 559613"/>
              <a:gd name="connsiteY0" fmla="*/ 0 h 783771"/>
              <a:gd name="connsiteX1" fmla="*/ 46430 w 559613"/>
              <a:gd name="connsiteY1" fmla="*/ 475861 h 783771"/>
              <a:gd name="connsiteX2" fmla="*/ 559613 w 559613"/>
              <a:gd name="connsiteY2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613" h="783771">
                <a:moveTo>
                  <a:pt x="55760" y="0"/>
                </a:moveTo>
                <a:cubicBezTo>
                  <a:pt x="9107" y="172616"/>
                  <a:pt x="-37546" y="345233"/>
                  <a:pt x="46430" y="475861"/>
                </a:cubicBezTo>
                <a:cubicBezTo>
                  <a:pt x="130406" y="606490"/>
                  <a:pt x="345009" y="695130"/>
                  <a:pt x="559613" y="783771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24754" y="4139060"/>
            <a:ext cx="55961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51595" y="3954393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0’a eşit. Hata var!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46622" y="4310743"/>
            <a:ext cx="8644694" cy="1203700"/>
          </a:xfrm>
          <a:custGeom>
            <a:avLst/>
            <a:gdLst>
              <a:gd name="connsiteX0" fmla="*/ 8541394 w 8644694"/>
              <a:gd name="connsiteY0" fmla="*/ 0 h 1203700"/>
              <a:gd name="connsiteX1" fmla="*/ 8550725 w 8644694"/>
              <a:gd name="connsiteY1" fmla="*/ 317241 h 1203700"/>
              <a:gd name="connsiteX2" fmla="*/ 7543019 w 8644694"/>
              <a:gd name="connsiteY2" fmla="*/ 429208 h 1203700"/>
              <a:gd name="connsiteX3" fmla="*/ 6581966 w 8644694"/>
              <a:gd name="connsiteY3" fmla="*/ 401216 h 1203700"/>
              <a:gd name="connsiteX4" fmla="*/ 5938154 w 8644694"/>
              <a:gd name="connsiteY4" fmla="*/ 401216 h 1203700"/>
              <a:gd name="connsiteX5" fmla="*/ 4986431 w 8644694"/>
              <a:gd name="connsiteY5" fmla="*/ 401216 h 1203700"/>
              <a:gd name="connsiteX6" fmla="*/ 4016047 w 8644694"/>
              <a:gd name="connsiteY6" fmla="*/ 401216 h 1203700"/>
              <a:gd name="connsiteX7" fmla="*/ 2513819 w 8644694"/>
              <a:gd name="connsiteY7" fmla="*/ 363894 h 1203700"/>
              <a:gd name="connsiteX8" fmla="*/ 1263517 w 8644694"/>
              <a:gd name="connsiteY8" fmla="*/ 466530 h 1203700"/>
              <a:gd name="connsiteX9" fmla="*/ 414431 w 8644694"/>
              <a:gd name="connsiteY9" fmla="*/ 634481 h 1203700"/>
              <a:gd name="connsiteX10" fmla="*/ 69198 w 8644694"/>
              <a:gd name="connsiteY10" fmla="*/ 961053 h 1203700"/>
              <a:gd name="connsiteX11" fmla="*/ 50537 w 8644694"/>
              <a:gd name="connsiteY11" fmla="*/ 1184988 h 1203700"/>
              <a:gd name="connsiteX12" fmla="*/ 619705 w 8644694"/>
              <a:gd name="connsiteY12" fmla="*/ 1175657 h 120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44694" h="1203700">
                <a:moveTo>
                  <a:pt x="8541394" y="0"/>
                </a:moveTo>
                <a:cubicBezTo>
                  <a:pt x="8629257" y="122853"/>
                  <a:pt x="8717121" y="245706"/>
                  <a:pt x="8550725" y="317241"/>
                </a:cubicBezTo>
                <a:cubicBezTo>
                  <a:pt x="8384329" y="388776"/>
                  <a:pt x="7871145" y="415212"/>
                  <a:pt x="7543019" y="429208"/>
                </a:cubicBezTo>
                <a:cubicBezTo>
                  <a:pt x="7214893" y="443204"/>
                  <a:pt x="6849443" y="405881"/>
                  <a:pt x="6581966" y="401216"/>
                </a:cubicBezTo>
                <a:cubicBezTo>
                  <a:pt x="6314489" y="396551"/>
                  <a:pt x="5938154" y="401216"/>
                  <a:pt x="5938154" y="401216"/>
                </a:cubicBezTo>
                <a:lnTo>
                  <a:pt x="4986431" y="401216"/>
                </a:lnTo>
                <a:lnTo>
                  <a:pt x="4016047" y="401216"/>
                </a:lnTo>
                <a:cubicBezTo>
                  <a:pt x="3603945" y="394996"/>
                  <a:pt x="2972574" y="353008"/>
                  <a:pt x="2513819" y="363894"/>
                </a:cubicBezTo>
                <a:cubicBezTo>
                  <a:pt x="2055064" y="374780"/>
                  <a:pt x="1613415" y="421432"/>
                  <a:pt x="1263517" y="466530"/>
                </a:cubicBezTo>
                <a:cubicBezTo>
                  <a:pt x="913619" y="511628"/>
                  <a:pt x="613484" y="552061"/>
                  <a:pt x="414431" y="634481"/>
                </a:cubicBezTo>
                <a:cubicBezTo>
                  <a:pt x="215378" y="716901"/>
                  <a:pt x="129847" y="869302"/>
                  <a:pt x="69198" y="961053"/>
                </a:cubicBezTo>
                <a:cubicBezTo>
                  <a:pt x="8549" y="1052804"/>
                  <a:pt x="-41214" y="1149221"/>
                  <a:pt x="50537" y="1184988"/>
                </a:cubicBezTo>
                <a:cubicBezTo>
                  <a:pt x="142288" y="1220755"/>
                  <a:pt x="380996" y="1198206"/>
                  <a:pt x="619705" y="1175657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267446" y="5237316"/>
                <a:ext cx="590610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=0+1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46" y="5237316"/>
                <a:ext cx="5906104" cy="554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Çözüm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−1, 1.5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19016" y="1200368"/>
                <a:ext cx="334117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16" y="1200368"/>
                <a:ext cx="3341171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09873" y="2301276"/>
                <a:ext cx="1440138" cy="552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873" y="2301276"/>
                <a:ext cx="1440138" cy="5525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3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Çözüm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−1, 1.5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19016" y="1200368"/>
                <a:ext cx="334117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16" y="1200368"/>
                <a:ext cx="3341171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09873" y="2301276"/>
                <a:ext cx="1440138" cy="552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873" y="2301276"/>
                <a:ext cx="1440138" cy="5525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01783" y="3786355"/>
                <a:ext cx="305968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3786355"/>
                <a:ext cx="3059684" cy="5542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30817" y="3878816"/>
                <a:ext cx="1974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1&gt;0,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h𝑎𝑡𝑎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𝑦𝑜𝑘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817" y="3878816"/>
                <a:ext cx="197477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3" idx="3"/>
            <a:endCxn id="4" idx="1"/>
          </p:cNvCxnSpPr>
          <p:nvPr/>
        </p:nvCxnSpPr>
        <p:spPr>
          <a:xfrm>
            <a:off x="4261467" y="4063482"/>
            <a:ext cx="206935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2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Çözüm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−1, 1.5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19016" y="1200368"/>
                <a:ext cx="334117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16" y="1200368"/>
                <a:ext cx="3341171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09873" y="2301276"/>
                <a:ext cx="1440138" cy="552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873" y="2301276"/>
                <a:ext cx="1440138" cy="5525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01783" y="3786355"/>
                <a:ext cx="305968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3786355"/>
                <a:ext cx="3059684" cy="5542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30817" y="3878816"/>
                <a:ext cx="1974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1&gt;0,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h𝑎𝑡𝑎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𝑦𝑜𝑘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817" y="3878816"/>
                <a:ext cx="197477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01783" y="4608014"/>
                <a:ext cx="3412344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&amp;1.5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4608014"/>
                <a:ext cx="3412344" cy="5543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33601" y="4700507"/>
                <a:ext cx="316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0.5&lt;0,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h𝑎𝑡𝑎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𝑛𝑐𝑒𝑙𝑙𝑒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601" y="4700507"/>
                <a:ext cx="3169201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3" idx="3"/>
            <a:endCxn id="4" idx="1"/>
          </p:cNvCxnSpPr>
          <p:nvPr/>
        </p:nvCxnSpPr>
        <p:spPr>
          <a:xfrm>
            <a:off x="4261467" y="4063482"/>
            <a:ext cx="206935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4614127" y="4885173"/>
            <a:ext cx="1119474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5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Temel Kavramlar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/>
              <a:lstStyle/>
              <a:p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Özellik vektörleri(Feature vectors) ve etiketler(labels) :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∈{−1, 1}</m:t>
                    </m:r>
                  </m:oMath>
                </a14:m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endParaRPr lang="en-US" dirty="0"/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seti(Training set)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Denetimli öğrenmenin görevi, bize bir girdi(input) ve buna karşılık gelen istediğimiz bir çıktı(output) vermesidir.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Sınıflandırıcının görevi,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uyguladığımız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girdiyi belli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noktaya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haritalandırmasıdır.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hatası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hatası :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sz="20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557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8248261" y="1306255"/>
            <a:ext cx="120676" cy="33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4" y="1624360"/>
            <a:ext cx="34311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Çıkışlar, etiketler yada hedefler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7194" y="1669457"/>
            <a:ext cx="6331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 sınıflandırma için tahmin yapmamızı sağlayan bir vektördür.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/>
          <p:cNvSpPr/>
          <p:nvPr/>
        </p:nvSpPr>
        <p:spPr>
          <a:xfrm rot="16200000">
            <a:off x="5081997" y="4228557"/>
            <a:ext cx="252550" cy="113102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7354" y="4920343"/>
            <a:ext cx="172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1, eşit değil ise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0, eşitse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56960" y="4580709"/>
            <a:ext cx="696686" cy="17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3720" y="4338921"/>
            <a:ext cx="410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‘n’ burada hatamızı hesaplamak için kullancağımız örnek sayıdır.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030584" y="5119421"/>
            <a:ext cx="3788228" cy="657641"/>
          </a:xfrm>
          <a:custGeom>
            <a:avLst/>
            <a:gdLst>
              <a:gd name="connsiteX0" fmla="*/ 0 w 3683725"/>
              <a:gd name="connsiteY0" fmla="*/ 323436 h 657641"/>
              <a:gd name="connsiteX1" fmla="*/ 592183 w 3683725"/>
              <a:gd name="connsiteY1" fmla="*/ 9928 h 657641"/>
              <a:gd name="connsiteX2" fmla="*/ 1889760 w 3683725"/>
              <a:gd name="connsiteY2" fmla="*/ 654362 h 657641"/>
              <a:gd name="connsiteX3" fmla="*/ 3683725 w 3683725"/>
              <a:gd name="connsiteY3" fmla="*/ 262476 h 65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725" h="657641">
                <a:moveTo>
                  <a:pt x="0" y="323436"/>
                </a:moveTo>
                <a:cubicBezTo>
                  <a:pt x="138611" y="139105"/>
                  <a:pt x="277223" y="-45226"/>
                  <a:pt x="592183" y="9928"/>
                </a:cubicBezTo>
                <a:cubicBezTo>
                  <a:pt x="907143" y="65082"/>
                  <a:pt x="1374503" y="612271"/>
                  <a:pt x="1889760" y="654362"/>
                </a:cubicBezTo>
                <a:cubicBezTo>
                  <a:pt x="2405017" y="696453"/>
                  <a:pt x="3370216" y="320533"/>
                  <a:pt x="3683725" y="26247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53646" y="5023887"/>
            <a:ext cx="450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Test hatasının teori kısmı, sınıflandırıcının eğitim setinde ne kadar iyi bir sınıflandırma yaptığını tespit etmesidir.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027817" y="3368615"/>
            <a:ext cx="1393372" cy="323819"/>
          </a:xfrm>
          <a:custGeom>
            <a:avLst/>
            <a:gdLst>
              <a:gd name="connsiteX0" fmla="*/ 0 w 1393372"/>
              <a:gd name="connsiteY0" fmla="*/ 323819 h 323819"/>
              <a:gd name="connsiteX1" fmla="*/ 313509 w 1393372"/>
              <a:gd name="connsiteY1" fmla="*/ 167065 h 323819"/>
              <a:gd name="connsiteX2" fmla="*/ 1393372 w 1393372"/>
              <a:gd name="connsiteY2" fmla="*/ 1602 h 32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2" h="323819">
                <a:moveTo>
                  <a:pt x="0" y="323819"/>
                </a:moveTo>
                <a:cubicBezTo>
                  <a:pt x="40640" y="272293"/>
                  <a:pt x="81280" y="220768"/>
                  <a:pt x="313509" y="167065"/>
                </a:cubicBezTo>
                <a:cubicBezTo>
                  <a:pt x="545738" y="113362"/>
                  <a:pt x="1229361" y="-15815"/>
                  <a:pt x="1393372" y="16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010400" y="3692434"/>
            <a:ext cx="1471749" cy="97623"/>
          </a:xfrm>
          <a:custGeom>
            <a:avLst/>
            <a:gdLst>
              <a:gd name="connsiteX0" fmla="*/ 0 w 1471749"/>
              <a:gd name="connsiteY0" fmla="*/ 0 h 97623"/>
              <a:gd name="connsiteX1" fmla="*/ 574766 w 1471749"/>
              <a:gd name="connsiteY1" fmla="*/ 95795 h 97623"/>
              <a:gd name="connsiteX2" fmla="*/ 1471749 w 1471749"/>
              <a:gd name="connsiteY2" fmla="*/ 69669 h 9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749" h="97623">
                <a:moveTo>
                  <a:pt x="0" y="0"/>
                </a:moveTo>
                <a:cubicBezTo>
                  <a:pt x="164737" y="42092"/>
                  <a:pt x="329475" y="84184"/>
                  <a:pt x="574766" y="95795"/>
                </a:cubicBezTo>
                <a:cubicBezTo>
                  <a:pt x="820057" y="107406"/>
                  <a:pt x="1419498" y="59509"/>
                  <a:pt x="1471749" y="6966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0114" y="1306255"/>
            <a:ext cx="3405674" cy="383207"/>
          </a:xfrm>
          <a:custGeom>
            <a:avLst/>
            <a:gdLst>
              <a:gd name="connsiteX0" fmla="*/ 2908663 w 3098982"/>
              <a:gd name="connsiteY0" fmla="*/ 0 h 391886"/>
              <a:gd name="connsiteX1" fmla="*/ 2847703 w 3098982"/>
              <a:gd name="connsiteY1" fmla="*/ 200297 h 391886"/>
              <a:gd name="connsiteX2" fmla="*/ 452846 w 3098982"/>
              <a:gd name="connsiteY2" fmla="*/ 156754 h 391886"/>
              <a:gd name="connsiteX3" fmla="*/ 0 w 3098982"/>
              <a:gd name="connsiteY3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982" h="391886">
                <a:moveTo>
                  <a:pt x="2908663" y="0"/>
                </a:moveTo>
                <a:cubicBezTo>
                  <a:pt x="3082834" y="87085"/>
                  <a:pt x="3257006" y="174171"/>
                  <a:pt x="2847703" y="200297"/>
                </a:cubicBezTo>
                <a:cubicBezTo>
                  <a:pt x="2438400" y="226423"/>
                  <a:pt x="927463" y="124823"/>
                  <a:pt x="452846" y="156754"/>
                </a:cubicBezTo>
                <a:cubicBezTo>
                  <a:pt x="-21771" y="188686"/>
                  <a:pt x="20320" y="358503"/>
                  <a:pt x="0" y="3918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Çözüm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247222"/>
                <a:ext cx="2678810" cy="38792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722496"/>
                <a:ext cx="2795829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−1, 1.5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197770"/>
                <a:ext cx="2680862" cy="387927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2853863"/>
                <a:ext cx="109837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19016" y="1200368"/>
                <a:ext cx="334117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16" y="1200368"/>
                <a:ext cx="3341171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09873" y="2301276"/>
                <a:ext cx="1440138" cy="552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873" y="2301276"/>
                <a:ext cx="1440138" cy="5525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01783" y="3786355"/>
                <a:ext cx="305968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3786355"/>
                <a:ext cx="3059684" cy="5542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30817" y="3878816"/>
                <a:ext cx="1974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1&gt;0,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h𝑎𝑡𝑎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𝑦𝑜𝑘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817" y="3878816"/>
                <a:ext cx="197477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01783" y="4608014"/>
                <a:ext cx="3412344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&amp;1.5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4608014"/>
                <a:ext cx="3412344" cy="5543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33601" y="4700507"/>
                <a:ext cx="316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0.5&lt;0,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h𝑎𝑡𝑎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𝑛𝑐𝑒𝑙𝑙𝑒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601" y="4700507"/>
                <a:ext cx="3169201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40840" y="5609449"/>
                <a:ext cx="4910319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&amp;1.5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840" y="5609449"/>
                <a:ext cx="4910319" cy="5543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3" idx="3"/>
            <a:endCxn id="4" idx="1"/>
          </p:cNvCxnSpPr>
          <p:nvPr/>
        </p:nvCxnSpPr>
        <p:spPr>
          <a:xfrm>
            <a:off x="4261467" y="4063482"/>
            <a:ext cx="206935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4614127" y="4885173"/>
            <a:ext cx="1119474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605676" y="5508718"/>
            <a:ext cx="4980646" cy="755779"/>
          </a:xfrm>
          <a:prstGeom prst="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0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Temel Kavramlar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/>
              <a:lstStyle/>
              <a:p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Özellik vektörleri(Feature vectors) ve etiketler(labels) :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∈{−1, 1}</m:t>
                    </m:r>
                  </m:oMath>
                </a14:m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endParaRPr lang="en-US" dirty="0"/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seti(Training set)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Denetimli öğrenmenin görevi, bize bir girdi(input) ve buna karşılık gelen istediğimiz bir çıktı(output) vermesidir.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Sınıflandırıcının görevi,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uyguladığımız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girdiyi belli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noktaya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haritalandırmasıdır.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hatası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hatası :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sz="20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557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8238931" y="1325477"/>
            <a:ext cx="130006" cy="320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4" y="1624360"/>
            <a:ext cx="34311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Çıkışlar, etiketler yada hedefler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7194" y="1669457"/>
            <a:ext cx="6331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 sınıflandırma için tahmin yapmamızı sağlayan bir vektördür.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/>
          <p:cNvSpPr/>
          <p:nvPr/>
        </p:nvSpPr>
        <p:spPr>
          <a:xfrm rot="16200000">
            <a:off x="5081997" y="4228557"/>
            <a:ext cx="252550" cy="113102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38225" y="4916394"/>
            <a:ext cx="164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1, eşit değil ise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0, eşitse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56960" y="4580709"/>
            <a:ext cx="696686" cy="17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3720" y="4338921"/>
            <a:ext cx="410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‘n’ burada hatamızı hesaplamak için kullancağımız örnek sayıdır.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030584" y="5119421"/>
            <a:ext cx="3788228" cy="657641"/>
          </a:xfrm>
          <a:custGeom>
            <a:avLst/>
            <a:gdLst>
              <a:gd name="connsiteX0" fmla="*/ 0 w 3683725"/>
              <a:gd name="connsiteY0" fmla="*/ 323436 h 657641"/>
              <a:gd name="connsiteX1" fmla="*/ 592183 w 3683725"/>
              <a:gd name="connsiteY1" fmla="*/ 9928 h 657641"/>
              <a:gd name="connsiteX2" fmla="*/ 1889760 w 3683725"/>
              <a:gd name="connsiteY2" fmla="*/ 654362 h 657641"/>
              <a:gd name="connsiteX3" fmla="*/ 3683725 w 3683725"/>
              <a:gd name="connsiteY3" fmla="*/ 262476 h 65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725" h="657641">
                <a:moveTo>
                  <a:pt x="0" y="323436"/>
                </a:moveTo>
                <a:cubicBezTo>
                  <a:pt x="138611" y="139105"/>
                  <a:pt x="277223" y="-45226"/>
                  <a:pt x="592183" y="9928"/>
                </a:cubicBezTo>
                <a:cubicBezTo>
                  <a:pt x="907143" y="65082"/>
                  <a:pt x="1374503" y="612271"/>
                  <a:pt x="1889760" y="654362"/>
                </a:cubicBezTo>
                <a:cubicBezTo>
                  <a:pt x="2405017" y="696453"/>
                  <a:pt x="3370216" y="320533"/>
                  <a:pt x="3683725" y="26247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53646" y="5023887"/>
            <a:ext cx="450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Test hatasının teori kısmı, sınıflandırıcının eğitim setinde ne kadar iyi bir sınıflandırma yaptığını tespit etmesidir.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998720" y="5773783"/>
            <a:ext cx="2682240" cy="525478"/>
          </a:xfrm>
          <a:custGeom>
            <a:avLst/>
            <a:gdLst>
              <a:gd name="connsiteX0" fmla="*/ 0 w 2682240"/>
              <a:gd name="connsiteY0" fmla="*/ 0 h 525478"/>
              <a:gd name="connsiteX1" fmla="*/ 574766 w 2682240"/>
              <a:gd name="connsiteY1" fmla="*/ 365760 h 525478"/>
              <a:gd name="connsiteX2" fmla="*/ 2020389 w 2682240"/>
              <a:gd name="connsiteY2" fmla="*/ 513806 h 525478"/>
              <a:gd name="connsiteX3" fmla="*/ 2682240 w 2682240"/>
              <a:gd name="connsiteY3" fmla="*/ 505097 h 52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2240" h="525478">
                <a:moveTo>
                  <a:pt x="0" y="0"/>
                </a:moveTo>
                <a:cubicBezTo>
                  <a:pt x="119017" y="140063"/>
                  <a:pt x="238035" y="280126"/>
                  <a:pt x="574766" y="365760"/>
                </a:cubicBezTo>
                <a:cubicBezTo>
                  <a:pt x="911497" y="451394"/>
                  <a:pt x="1669143" y="490583"/>
                  <a:pt x="2020389" y="513806"/>
                </a:cubicBezTo>
                <a:cubicBezTo>
                  <a:pt x="2371635" y="537029"/>
                  <a:pt x="2526937" y="521063"/>
                  <a:pt x="2682240" y="50509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00406" y="5912786"/>
            <a:ext cx="424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Ayrıca test seti için bu tespit yapılmalıdır. (Generalization)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027817" y="3368615"/>
            <a:ext cx="1393372" cy="323819"/>
          </a:xfrm>
          <a:custGeom>
            <a:avLst/>
            <a:gdLst>
              <a:gd name="connsiteX0" fmla="*/ 0 w 1393372"/>
              <a:gd name="connsiteY0" fmla="*/ 323819 h 323819"/>
              <a:gd name="connsiteX1" fmla="*/ 313509 w 1393372"/>
              <a:gd name="connsiteY1" fmla="*/ 167065 h 323819"/>
              <a:gd name="connsiteX2" fmla="*/ 1393372 w 1393372"/>
              <a:gd name="connsiteY2" fmla="*/ 1602 h 32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2" h="323819">
                <a:moveTo>
                  <a:pt x="0" y="323819"/>
                </a:moveTo>
                <a:cubicBezTo>
                  <a:pt x="40640" y="272293"/>
                  <a:pt x="81280" y="220768"/>
                  <a:pt x="313509" y="167065"/>
                </a:cubicBezTo>
                <a:cubicBezTo>
                  <a:pt x="545738" y="113362"/>
                  <a:pt x="1229361" y="-15815"/>
                  <a:pt x="1393372" y="16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010400" y="3692434"/>
            <a:ext cx="1471749" cy="97623"/>
          </a:xfrm>
          <a:custGeom>
            <a:avLst/>
            <a:gdLst>
              <a:gd name="connsiteX0" fmla="*/ 0 w 1471749"/>
              <a:gd name="connsiteY0" fmla="*/ 0 h 97623"/>
              <a:gd name="connsiteX1" fmla="*/ 574766 w 1471749"/>
              <a:gd name="connsiteY1" fmla="*/ 95795 h 97623"/>
              <a:gd name="connsiteX2" fmla="*/ 1471749 w 1471749"/>
              <a:gd name="connsiteY2" fmla="*/ 69669 h 9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749" h="97623">
                <a:moveTo>
                  <a:pt x="0" y="0"/>
                </a:moveTo>
                <a:cubicBezTo>
                  <a:pt x="164737" y="42092"/>
                  <a:pt x="329475" y="84184"/>
                  <a:pt x="574766" y="95795"/>
                </a:cubicBezTo>
                <a:cubicBezTo>
                  <a:pt x="820057" y="107406"/>
                  <a:pt x="1419498" y="59509"/>
                  <a:pt x="1471749" y="6966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0114" y="1325477"/>
            <a:ext cx="3420292" cy="363985"/>
          </a:xfrm>
          <a:custGeom>
            <a:avLst/>
            <a:gdLst>
              <a:gd name="connsiteX0" fmla="*/ 2908663 w 3098982"/>
              <a:gd name="connsiteY0" fmla="*/ 0 h 391886"/>
              <a:gd name="connsiteX1" fmla="*/ 2847703 w 3098982"/>
              <a:gd name="connsiteY1" fmla="*/ 200297 h 391886"/>
              <a:gd name="connsiteX2" fmla="*/ 452846 w 3098982"/>
              <a:gd name="connsiteY2" fmla="*/ 156754 h 391886"/>
              <a:gd name="connsiteX3" fmla="*/ 0 w 3098982"/>
              <a:gd name="connsiteY3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982" h="391886">
                <a:moveTo>
                  <a:pt x="2908663" y="0"/>
                </a:moveTo>
                <a:cubicBezTo>
                  <a:pt x="3082834" y="87085"/>
                  <a:pt x="3257006" y="174171"/>
                  <a:pt x="2847703" y="200297"/>
                </a:cubicBezTo>
                <a:cubicBezTo>
                  <a:pt x="2438400" y="226423"/>
                  <a:pt x="927463" y="124823"/>
                  <a:pt x="452846" y="156754"/>
                </a:cubicBezTo>
                <a:cubicBezTo>
                  <a:pt x="-21771" y="188686"/>
                  <a:pt x="20320" y="358503"/>
                  <a:pt x="0" y="3918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Temel Kavramlar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/>
              <a:lstStyle/>
              <a:p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Özellik vektörleri(Feature vectors) ve etiketler(labels) :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∈{−1, 1}</m:t>
                    </m:r>
                  </m:oMath>
                </a14:m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endParaRPr lang="en-US" dirty="0"/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seti(Training set)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Denetimli öğrenmenin görevi, bize bir girdi(input) ve buna karşılık gelen istediğimiz bir çıktı(output) vermesidir.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Sınıflandırıcının görevi,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uyguladığımız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girdiyi belli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noktaya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haritalandırmasıdır.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hatası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hatası :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sz="20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 kümesi (set of classifiers)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557" t="-1038" b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8248261" y="1306255"/>
            <a:ext cx="120676" cy="33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4" y="1624360"/>
            <a:ext cx="34311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Çıkışlar, etiketler yada hedefler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7194" y="1669457"/>
            <a:ext cx="6331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 sınıflandırma için tahmin yapmamızı sağlayan bir vektördür.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/>
          <p:cNvSpPr/>
          <p:nvPr/>
        </p:nvSpPr>
        <p:spPr>
          <a:xfrm rot="16200000">
            <a:off x="5081997" y="4228557"/>
            <a:ext cx="252550" cy="113102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72533" y="4920343"/>
            <a:ext cx="166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1, eşit değil ise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0, eşitse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56960" y="4580709"/>
            <a:ext cx="696686" cy="17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3720" y="4338921"/>
            <a:ext cx="410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‘n’ burada hatamızı hesaplamak için kullancağımız örnek sayıdır.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030584" y="5119421"/>
            <a:ext cx="3788228" cy="657641"/>
          </a:xfrm>
          <a:custGeom>
            <a:avLst/>
            <a:gdLst>
              <a:gd name="connsiteX0" fmla="*/ 0 w 3683725"/>
              <a:gd name="connsiteY0" fmla="*/ 323436 h 657641"/>
              <a:gd name="connsiteX1" fmla="*/ 592183 w 3683725"/>
              <a:gd name="connsiteY1" fmla="*/ 9928 h 657641"/>
              <a:gd name="connsiteX2" fmla="*/ 1889760 w 3683725"/>
              <a:gd name="connsiteY2" fmla="*/ 654362 h 657641"/>
              <a:gd name="connsiteX3" fmla="*/ 3683725 w 3683725"/>
              <a:gd name="connsiteY3" fmla="*/ 262476 h 65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725" h="657641">
                <a:moveTo>
                  <a:pt x="0" y="323436"/>
                </a:moveTo>
                <a:cubicBezTo>
                  <a:pt x="138611" y="139105"/>
                  <a:pt x="277223" y="-45226"/>
                  <a:pt x="592183" y="9928"/>
                </a:cubicBezTo>
                <a:cubicBezTo>
                  <a:pt x="907143" y="65082"/>
                  <a:pt x="1374503" y="612271"/>
                  <a:pt x="1889760" y="654362"/>
                </a:cubicBezTo>
                <a:cubicBezTo>
                  <a:pt x="2405017" y="696453"/>
                  <a:pt x="3370216" y="320533"/>
                  <a:pt x="3683725" y="26247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53646" y="5023887"/>
            <a:ext cx="450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Test hatasının teori kısmı, sınıflandırıcının eğitim setinde ne kadar iyi bir sınıflandırma yaptığını tespit etmesidir.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998720" y="5773783"/>
            <a:ext cx="2682240" cy="525478"/>
          </a:xfrm>
          <a:custGeom>
            <a:avLst/>
            <a:gdLst>
              <a:gd name="connsiteX0" fmla="*/ 0 w 2682240"/>
              <a:gd name="connsiteY0" fmla="*/ 0 h 525478"/>
              <a:gd name="connsiteX1" fmla="*/ 574766 w 2682240"/>
              <a:gd name="connsiteY1" fmla="*/ 365760 h 525478"/>
              <a:gd name="connsiteX2" fmla="*/ 2020389 w 2682240"/>
              <a:gd name="connsiteY2" fmla="*/ 513806 h 525478"/>
              <a:gd name="connsiteX3" fmla="*/ 2682240 w 2682240"/>
              <a:gd name="connsiteY3" fmla="*/ 505097 h 52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2240" h="525478">
                <a:moveTo>
                  <a:pt x="0" y="0"/>
                </a:moveTo>
                <a:cubicBezTo>
                  <a:pt x="119017" y="140063"/>
                  <a:pt x="238035" y="280126"/>
                  <a:pt x="574766" y="365760"/>
                </a:cubicBezTo>
                <a:cubicBezTo>
                  <a:pt x="911497" y="451394"/>
                  <a:pt x="1669143" y="490583"/>
                  <a:pt x="2020389" y="513806"/>
                </a:cubicBezTo>
                <a:cubicBezTo>
                  <a:pt x="2371635" y="537029"/>
                  <a:pt x="2526937" y="521063"/>
                  <a:pt x="2682240" y="50509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00406" y="5912786"/>
            <a:ext cx="424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Ayrıca test seti için bu tespit yapılmalıdır. (Generalization)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027817" y="3368615"/>
            <a:ext cx="1393372" cy="323819"/>
          </a:xfrm>
          <a:custGeom>
            <a:avLst/>
            <a:gdLst>
              <a:gd name="connsiteX0" fmla="*/ 0 w 1393372"/>
              <a:gd name="connsiteY0" fmla="*/ 323819 h 323819"/>
              <a:gd name="connsiteX1" fmla="*/ 313509 w 1393372"/>
              <a:gd name="connsiteY1" fmla="*/ 167065 h 323819"/>
              <a:gd name="connsiteX2" fmla="*/ 1393372 w 1393372"/>
              <a:gd name="connsiteY2" fmla="*/ 1602 h 32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2" h="323819">
                <a:moveTo>
                  <a:pt x="0" y="323819"/>
                </a:moveTo>
                <a:cubicBezTo>
                  <a:pt x="40640" y="272293"/>
                  <a:pt x="81280" y="220768"/>
                  <a:pt x="313509" y="167065"/>
                </a:cubicBezTo>
                <a:cubicBezTo>
                  <a:pt x="545738" y="113362"/>
                  <a:pt x="1229361" y="-15815"/>
                  <a:pt x="1393372" y="16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010400" y="3692434"/>
            <a:ext cx="1471749" cy="97623"/>
          </a:xfrm>
          <a:custGeom>
            <a:avLst/>
            <a:gdLst>
              <a:gd name="connsiteX0" fmla="*/ 0 w 1471749"/>
              <a:gd name="connsiteY0" fmla="*/ 0 h 97623"/>
              <a:gd name="connsiteX1" fmla="*/ 574766 w 1471749"/>
              <a:gd name="connsiteY1" fmla="*/ 95795 h 97623"/>
              <a:gd name="connsiteX2" fmla="*/ 1471749 w 1471749"/>
              <a:gd name="connsiteY2" fmla="*/ 69669 h 9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749" h="97623">
                <a:moveTo>
                  <a:pt x="0" y="0"/>
                </a:moveTo>
                <a:cubicBezTo>
                  <a:pt x="164737" y="42092"/>
                  <a:pt x="329475" y="84184"/>
                  <a:pt x="574766" y="95795"/>
                </a:cubicBezTo>
                <a:cubicBezTo>
                  <a:pt x="820057" y="107406"/>
                  <a:pt x="1419498" y="59509"/>
                  <a:pt x="1471749" y="6966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0114" y="1306255"/>
            <a:ext cx="3349690" cy="383207"/>
          </a:xfrm>
          <a:custGeom>
            <a:avLst/>
            <a:gdLst>
              <a:gd name="connsiteX0" fmla="*/ 2908663 w 3098982"/>
              <a:gd name="connsiteY0" fmla="*/ 0 h 391886"/>
              <a:gd name="connsiteX1" fmla="*/ 2847703 w 3098982"/>
              <a:gd name="connsiteY1" fmla="*/ 200297 h 391886"/>
              <a:gd name="connsiteX2" fmla="*/ 452846 w 3098982"/>
              <a:gd name="connsiteY2" fmla="*/ 156754 h 391886"/>
              <a:gd name="connsiteX3" fmla="*/ 0 w 3098982"/>
              <a:gd name="connsiteY3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982" h="391886">
                <a:moveTo>
                  <a:pt x="2908663" y="0"/>
                </a:moveTo>
                <a:cubicBezTo>
                  <a:pt x="3082834" y="87085"/>
                  <a:pt x="3257006" y="174171"/>
                  <a:pt x="2847703" y="200297"/>
                </a:cubicBezTo>
                <a:cubicBezTo>
                  <a:pt x="2438400" y="226423"/>
                  <a:pt x="927463" y="124823"/>
                  <a:pt x="452846" y="156754"/>
                </a:cubicBezTo>
                <a:cubicBezTo>
                  <a:pt x="-21771" y="188686"/>
                  <a:pt x="20320" y="358503"/>
                  <a:pt x="0" y="3918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Eğitim Seti (Train Set)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0844" y="25555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3218" y="39980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11294" y="502000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8725" y="3311726"/>
            <a:ext cx="29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51351" y="1223878"/>
                <a:ext cx="547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51" y="1223878"/>
                <a:ext cx="5470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17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Eğitim Seti (Train Set)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0844" y="25555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3218" y="39980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11294" y="502000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8725" y="3311726"/>
            <a:ext cx="29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97089" y="3959014"/>
            <a:ext cx="554181" cy="5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302" y="3277446"/>
            <a:ext cx="708888" cy="720591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51351" y="1223878"/>
                <a:ext cx="547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51" y="1223878"/>
                <a:ext cx="5470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4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Eğitim Seti (Train Set)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0844" y="25555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3218" y="39980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11294" y="502000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8725" y="3311726"/>
            <a:ext cx="29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97089" y="3959014"/>
            <a:ext cx="554181" cy="581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302" y="3277446"/>
            <a:ext cx="708888" cy="720591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51351" y="1223878"/>
                <a:ext cx="547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51" y="1223878"/>
                <a:ext cx="5470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2514600" y="4839856"/>
            <a:ext cx="336670" cy="512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64902" y="5281429"/>
            <a:ext cx="57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3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Sınıflandırıcı (Classifier)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0844" y="25555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3218" y="39980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11294" y="502000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8725" y="3311726"/>
            <a:ext cx="29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97089" y="3959014"/>
            <a:ext cx="554181" cy="5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302" y="3277446"/>
            <a:ext cx="708888" cy="720591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6027" y="1252020"/>
                <a:ext cx="3879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027" y="1252020"/>
                <a:ext cx="38792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/>
          <p:cNvSpPr/>
          <p:nvPr/>
        </p:nvSpPr>
        <p:spPr>
          <a:xfrm rot="10800000">
            <a:off x="-1" y="979056"/>
            <a:ext cx="8752112" cy="5878944"/>
          </a:xfrm>
          <a:prstGeom prst="rtTriangle">
            <a:avLst/>
          </a:prstGeom>
          <a:solidFill>
            <a:srgbClr val="00B05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				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1"/>
            <a:ext cx="12192000" cy="6858001"/>
            <a:chOff x="107184" y="1281826"/>
            <a:chExt cx="12192000" cy="6858001"/>
          </a:xfrm>
          <a:solidFill>
            <a:srgbClr val="00B050">
              <a:alpha val="50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107184" y="1281826"/>
              <a:ext cx="12192000" cy="979054"/>
            </a:xfrm>
            <a:prstGeom prst="rect">
              <a:avLst/>
            </a:prstGeom>
            <a:grpFill/>
            <a:ln w="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59296" y="2260882"/>
              <a:ext cx="3439888" cy="5878945"/>
            </a:xfrm>
            <a:prstGeom prst="rect">
              <a:avLst/>
            </a:prstGeom>
            <a:grpFill/>
            <a:ln w="0">
              <a:noFill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142" y="2102369"/>
                <a:ext cx="146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2" y="2102369"/>
                <a:ext cx="146382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-1" y="1951930"/>
            <a:ext cx="1752710" cy="711182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420517" y="2648607"/>
            <a:ext cx="1163917" cy="3224048"/>
          </a:xfrm>
          <a:custGeom>
            <a:avLst/>
            <a:gdLst>
              <a:gd name="connsiteX0" fmla="*/ 178573 w 1163917"/>
              <a:gd name="connsiteY0" fmla="*/ 0 h 3224048"/>
              <a:gd name="connsiteX1" fmla="*/ 44566 w 1163917"/>
              <a:gd name="connsiteY1" fmla="*/ 299545 h 3224048"/>
              <a:gd name="connsiteX2" fmla="*/ 36683 w 1163917"/>
              <a:gd name="connsiteY2" fmla="*/ 1474076 h 3224048"/>
              <a:gd name="connsiteX3" fmla="*/ 493883 w 1163917"/>
              <a:gd name="connsiteY3" fmla="*/ 2617076 h 3224048"/>
              <a:gd name="connsiteX4" fmla="*/ 1163917 w 1163917"/>
              <a:gd name="connsiteY4" fmla="*/ 3224048 h 322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917" h="3224048">
                <a:moveTo>
                  <a:pt x="178573" y="0"/>
                </a:moveTo>
                <a:cubicBezTo>
                  <a:pt x="123393" y="26933"/>
                  <a:pt x="68214" y="53866"/>
                  <a:pt x="44566" y="299545"/>
                </a:cubicBezTo>
                <a:cubicBezTo>
                  <a:pt x="20918" y="545224"/>
                  <a:pt x="-38203" y="1087821"/>
                  <a:pt x="36683" y="1474076"/>
                </a:cubicBezTo>
                <a:cubicBezTo>
                  <a:pt x="111569" y="1860331"/>
                  <a:pt x="306011" y="2325414"/>
                  <a:pt x="493883" y="2617076"/>
                </a:cubicBezTo>
                <a:cubicBezTo>
                  <a:pt x="681755" y="2908738"/>
                  <a:pt x="1003634" y="3087413"/>
                  <a:pt x="1163917" y="32240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142" y="5820924"/>
            <a:ext cx="3992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h(x) burada uzayı (düzlemi) ikiye bölen bir sınıflandırıcıdır.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Bu bölgedeki değerler -1’ eşittir.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0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707"/>
            <a:ext cx="10256520" cy="1796454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1957 yılında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Frank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Rosenblatt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tarafından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Cornell 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Havacılık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Laboratuvarında icat edilmiştir.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(Cornell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Aeronautical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Laboratory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tr-T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sınıflandırma algoritmasıdır.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 descr="Frank Rosenblatt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67" y="2188339"/>
            <a:ext cx="3284809" cy="364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9440" y="3257155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Frank Rosenblatt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721290" y="3610947"/>
            <a:ext cx="2295330" cy="427250"/>
          </a:xfrm>
          <a:custGeom>
            <a:avLst/>
            <a:gdLst>
              <a:gd name="connsiteX0" fmla="*/ 0 w 2295330"/>
              <a:gd name="connsiteY0" fmla="*/ 102637 h 427250"/>
              <a:gd name="connsiteX1" fmla="*/ 541175 w 2295330"/>
              <a:gd name="connsiteY1" fmla="*/ 410547 h 427250"/>
              <a:gd name="connsiteX2" fmla="*/ 1595534 w 2295330"/>
              <a:gd name="connsiteY2" fmla="*/ 345233 h 427250"/>
              <a:gd name="connsiteX3" fmla="*/ 2295330 w 2295330"/>
              <a:gd name="connsiteY3" fmla="*/ 0 h 42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5330" h="427250">
                <a:moveTo>
                  <a:pt x="0" y="102637"/>
                </a:moveTo>
                <a:cubicBezTo>
                  <a:pt x="137626" y="236375"/>
                  <a:pt x="275253" y="370114"/>
                  <a:pt x="541175" y="410547"/>
                </a:cubicBezTo>
                <a:cubicBezTo>
                  <a:pt x="807097" y="450980"/>
                  <a:pt x="1303175" y="413658"/>
                  <a:pt x="1595534" y="345233"/>
                </a:cubicBezTo>
                <a:cubicBezTo>
                  <a:pt x="1887893" y="276809"/>
                  <a:pt x="2174032" y="32657"/>
                  <a:pt x="229533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16783" y="3088133"/>
            <a:ext cx="1887583" cy="689486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23193"/>
            <a:ext cx="10515600" cy="609868"/>
          </a:xfrm>
          <a:noFill/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Sınıflandırıcı (Classifier)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0844" y="25555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3218" y="39980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11294" y="502000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8725" y="3311726"/>
            <a:ext cx="29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97089" y="3959014"/>
            <a:ext cx="554181" cy="5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302" y="3277446"/>
            <a:ext cx="708888" cy="720591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6027" y="1252020"/>
                <a:ext cx="3879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027" y="1252020"/>
                <a:ext cx="38792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/>
          <p:cNvSpPr/>
          <p:nvPr/>
        </p:nvSpPr>
        <p:spPr>
          <a:xfrm rot="10800000">
            <a:off x="-1" y="979056"/>
            <a:ext cx="8752112" cy="5878944"/>
          </a:xfrm>
          <a:prstGeom prst="rtTriangle">
            <a:avLst/>
          </a:prstGeom>
          <a:solidFill>
            <a:srgbClr val="00B05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				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2894"/>
            <a:ext cx="12192000" cy="6858001"/>
            <a:chOff x="107184" y="1281826"/>
            <a:chExt cx="12192000" cy="6858001"/>
          </a:xfrm>
          <a:solidFill>
            <a:srgbClr val="00B050">
              <a:alpha val="50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107184" y="1281826"/>
              <a:ext cx="12192000" cy="979054"/>
            </a:xfrm>
            <a:prstGeom prst="rect">
              <a:avLst/>
            </a:prstGeom>
            <a:grpFill/>
            <a:ln w="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59296" y="2260882"/>
              <a:ext cx="3439888" cy="5878945"/>
            </a:xfrm>
            <a:prstGeom prst="rect">
              <a:avLst/>
            </a:prstGeom>
            <a:grpFill/>
            <a:ln w="0">
              <a:noFill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142" y="2102369"/>
                <a:ext cx="146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2" y="2102369"/>
                <a:ext cx="146382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-1" y="1951930"/>
            <a:ext cx="1752710" cy="711182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420517" y="2648607"/>
            <a:ext cx="1163917" cy="3224048"/>
          </a:xfrm>
          <a:custGeom>
            <a:avLst/>
            <a:gdLst>
              <a:gd name="connsiteX0" fmla="*/ 178573 w 1163917"/>
              <a:gd name="connsiteY0" fmla="*/ 0 h 3224048"/>
              <a:gd name="connsiteX1" fmla="*/ 44566 w 1163917"/>
              <a:gd name="connsiteY1" fmla="*/ 299545 h 3224048"/>
              <a:gd name="connsiteX2" fmla="*/ 36683 w 1163917"/>
              <a:gd name="connsiteY2" fmla="*/ 1474076 h 3224048"/>
              <a:gd name="connsiteX3" fmla="*/ 493883 w 1163917"/>
              <a:gd name="connsiteY3" fmla="*/ 2617076 h 3224048"/>
              <a:gd name="connsiteX4" fmla="*/ 1163917 w 1163917"/>
              <a:gd name="connsiteY4" fmla="*/ 3224048 h 322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917" h="3224048">
                <a:moveTo>
                  <a:pt x="178573" y="0"/>
                </a:moveTo>
                <a:cubicBezTo>
                  <a:pt x="123393" y="26933"/>
                  <a:pt x="68214" y="53866"/>
                  <a:pt x="44566" y="299545"/>
                </a:cubicBezTo>
                <a:cubicBezTo>
                  <a:pt x="20918" y="545224"/>
                  <a:pt x="-38203" y="1087821"/>
                  <a:pt x="36683" y="1474076"/>
                </a:cubicBezTo>
                <a:cubicBezTo>
                  <a:pt x="111569" y="1860331"/>
                  <a:pt x="306011" y="2325414"/>
                  <a:pt x="493883" y="2617076"/>
                </a:cubicBezTo>
                <a:cubicBezTo>
                  <a:pt x="681755" y="2908738"/>
                  <a:pt x="1003634" y="3087413"/>
                  <a:pt x="1163917" y="32240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142" y="5820924"/>
            <a:ext cx="3992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h(x) burada uzayı (düzlemi) ikiye bölen bir sınıflandırıcıdır.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Bu bölgedeki değerler -1’ eşittir.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971800" y="6266793"/>
            <a:ext cx="1371600" cy="65614"/>
          </a:xfrm>
          <a:custGeom>
            <a:avLst/>
            <a:gdLst>
              <a:gd name="connsiteX0" fmla="*/ 0 w 1371600"/>
              <a:gd name="connsiteY0" fmla="*/ 47297 h 65614"/>
              <a:gd name="connsiteX1" fmla="*/ 788276 w 1371600"/>
              <a:gd name="connsiteY1" fmla="*/ 63062 h 65614"/>
              <a:gd name="connsiteX2" fmla="*/ 1371600 w 1371600"/>
              <a:gd name="connsiteY2" fmla="*/ 0 h 6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65614">
                <a:moveTo>
                  <a:pt x="0" y="47297"/>
                </a:moveTo>
                <a:cubicBezTo>
                  <a:pt x="279838" y="59121"/>
                  <a:pt x="559676" y="70945"/>
                  <a:pt x="788276" y="63062"/>
                </a:cubicBezTo>
                <a:cubicBezTo>
                  <a:pt x="1016876" y="55179"/>
                  <a:pt x="1194238" y="27589"/>
                  <a:pt x="13716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8885" y="5763303"/>
                <a:ext cx="35142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 smtClean="0"/>
                  <a:t> sınıflandırıcı güzel bir şekilde sınıflandırdı. Dolayısı ile hatamız yok.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85" y="5763303"/>
                <a:ext cx="3514228" cy="923330"/>
              </a:xfrm>
              <a:prstGeom prst="rect">
                <a:avLst/>
              </a:prstGeom>
              <a:blipFill>
                <a:blip r:embed="rId8"/>
                <a:stretch>
                  <a:fillRect l="-156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80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Sınıflandırıcı (Classifier)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0844" y="25555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3218" y="39980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11294" y="502000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8725" y="3311726"/>
            <a:ext cx="29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97089" y="3959014"/>
            <a:ext cx="554181" cy="5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302" y="3277446"/>
            <a:ext cx="708888" cy="720591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9050" y="1271118"/>
                <a:ext cx="38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0" y="1271118"/>
                <a:ext cx="3879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/>
          <p:cNvSpPr/>
          <p:nvPr/>
        </p:nvSpPr>
        <p:spPr>
          <a:xfrm rot="10800000">
            <a:off x="-1" y="979056"/>
            <a:ext cx="8752112" cy="5878944"/>
          </a:xfrm>
          <a:prstGeom prst="rtTriangle">
            <a:avLst/>
          </a:prstGeom>
          <a:solidFill>
            <a:srgbClr val="00B05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				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" y="-960"/>
            <a:ext cx="12192000" cy="6858001"/>
            <a:chOff x="98499" y="1272343"/>
            <a:chExt cx="12192000" cy="6858001"/>
          </a:xfrm>
          <a:solidFill>
            <a:srgbClr val="00B050">
              <a:alpha val="50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98499" y="1272343"/>
              <a:ext cx="12192000" cy="979054"/>
            </a:xfrm>
            <a:prstGeom prst="rect">
              <a:avLst/>
            </a:prstGeom>
            <a:grpFill/>
            <a:ln w="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50611" y="2251399"/>
              <a:ext cx="3439888" cy="5878945"/>
            </a:xfrm>
            <a:prstGeom prst="rect">
              <a:avLst/>
            </a:prstGeom>
            <a:grpFill/>
            <a:ln w="0">
              <a:noFill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70977" y="5865516"/>
                <a:ext cx="136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977" y="5865516"/>
                <a:ext cx="13622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781106" y="5700640"/>
            <a:ext cx="1942012" cy="69668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142" y="2102369"/>
                <a:ext cx="146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2" y="2102369"/>
                <a:ext cx="1463827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-1" y="1951930"/>
            <a:ext cx="1752710" cy="711182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Sınıflandırıcı (Classifier)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0844" y="25555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3218" y="39980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11294" y="502000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8725" y="3311726"/>
            <a:ext cx="29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97089" y="3959014"/>
            <a:ext cx="554181" cy="5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302" y="3277446"/>
            <a:ext cx="708888" cy="720591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00708" y="1250866"/>
                <a:ext cx="3879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708" y="1250866"/>
                <a:ext cx="38792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/>
          <p:cNvSpPr/>
          <p:nvPr/>
        </p:nvSpPr>
        <p:spPr>
          <a:xfrm rot="10800000">
            <a:off x="0" y="959948"/>
            <a:ext cx="8752112" cy="5908532"/>
          </a:xfrm>
          <a:prstGeom prst="rtTriangle">
            <a:avLst/>
          </a:prstGeom>
          <a:solidFill>
            <a:srgbClr val="00B05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				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98499" y="1272343"/>
            <a:chExt cx="12192000" cy="6994499"/>
          </a:xfrm>
          <a:solidFill>
            <a:srgbClr val="00B050">
              <a:alpha val="50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98499" y="1272343"/>
              <a:ext cx="12192000" cy="979054"/>
            </a:xfrm>
            <a:prstGeom prst="rect">
              <a:avLst/>
            </a:prstGeom>
            <a:grpFill/>
            <a:ln w="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50611" y="2251397"/>
              <a:ext cx="3439888" cy="6015445"/>
            </a:xfrm>
            <a:prstGeom prst="rect">
              <a:avLst/>
            </a:prstGeom>
            <a:grpFill/>
            <a:ln w="0">
              <a:noFill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70977" y="5865516"/>
                <a:ext cx="136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977" y="5865516"/>
                <a:ext cx="13622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781106" y="5700640"/>
            <a:ext cx="1942012" cy="69668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142" y="2102369"/>
                <a:ext cx="146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2" y="2102369"/>
                <a:ext cx="1463827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-1" y="1951930"/>
            <a:ext cx="1752710" cy="711182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6142" y="5599179"/>
                <a:ext cx="65352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tr-TR"/>
                        <m:t>Bu</m:t>
                      </m:r>
                      <m:r>
                        <m:rPr>
                          <m:nor/>
                        </m:rPr>
                        <a:rPr lang="tr-TR"/>
                        <m:t> </m:t>
                      </m:r>
                      <m:r>
                        <m:rPr>
                          <m:nor/>
                        </m:rPr>
                        <a:rPr lang="tr-TR"/>
                        <m:t>s</m:t>
                      </m:r>
                      <m:r>
                        <m:rPr>
                          <m:nor/>
                        </m:rPr>
                        <a:rPr lang="tr-TR"/>
                        <m:t>ı</m:t>
                      </m:r>
                      <m:r>
                        <m:rPr>
                          <m:nor/>
                        </m:rPr>
                        <a:rPr lang="tr-TR"/>
                        <m:t>n</m:t>
                      </m:r>
                      <m:r>
                        <m:rPr>
                          <m:nor/>
                        </m:rPr>
                        <a:rPr lang="tr-TR"/>
                        <m:t>ı</m:t>
                      </m:r>
                      <m:r>
                        <m:rPr>
                          <m:nor/>
                        </m:rPr>
                        <a:rPr lang="tr-TR"/>
                        <m:t>fland</m:t>
                      </m:r>
                      <m:r>
                        <m:rPr>
                          <m:nor/>
                        </m:rPr>
                        <a:rPr lang="tr-TR"/>
                        <m:t>ı</m:t>
                      </m:r>
                      <m:r>
                        <m:rPr>
                          <m:nor/>
                        </m:rPr>
                        <a:rPr lang="tr-TR"/>
                        <m:t>r</m:t>
                      </m:r>
                      <m:r>
                        <m:rPr>
                          <m:nor/>
                        </m:rPr>
                        <a:rPr lang="tr-TR"/>
                        <m:t>ı</m:t>
                      </m:r>
                      <m:r>
                        <m:rPr>
                          <m:nor/>
                        </m:rPr>
                        <a:rPr lang="tr-TR"/>
                        <m:t>c</m:t>
                      </m:r>
                      <m:r>
                        <m:rPr>
                          <m:nor/>
                        </m:rPr>
                        <a:rPr lang="tr-TR"/>
                        <m:t>ı </m:t>
                      </m:r>
                      <m:r>
                        <m:rPr>
                          <m:nor/>
                        </m:rPr>
                        <a:rPr lang="tr-TR"/>
                        <m:t>iyi</m:t>
                      </m:r>
                      <m:r>
                        <m:rPr>
                          <m:nor/>
                        </m:rPr>
                        <a:rPr lang="tr-TR"/>
                        <m:t> </m:t>
                      </m:r>
                      <m:r>
                        <m:rPr>
                          <m:nor/>
                        </m:rPr>
                        <a:rPr lang="tr-TR"/>
                        <m:t>bir</m:t>
                      </m:r>
                      <m:r>
                        <m:rPr>
                          <m:nor/>
                        </m:rPr>
                        <a:rPr lang="tr-TR"/>
                        <m:t> </m:t>
                      </m:r>
                      <m:r>
                        <m:rPr>
                          <m:nor/>
                        </m:rPr>
                        <a:rPr lang="tr-TR"/>
                        <m:t>i</m:t>
                      </m:r>
                      <m:r>
                        <m:rPr>
                          <m:nor/>
                        </m:rPr>
                        <a:rPr lang="tr-TR"/>
                        <m:t>ş </m:t>
                      </m:r>
                      <m:r>
                        <m:rPr>
                          <m:nor/>
                        </m:rPr>
                        <a:rPr lang="tr-TR"/>
                        <m:t>yap</m:t>
                      </m:r>
                      <m:r>
                        <m:rPr>
                          <m:nor/>
                        </m:rPr>
                        <a:rPr lang="tr-TR"/>
                        <m:t>ı</m:t>
                      </m:r>
                      <m:r>
                        <m:rPr>
                          <m:nor/>
                        </m:rPr>
                        <a:rPr lang="tr-TR"/>
                        <m:t>yor</m:t>
                      </m:r>
                      <m:r>
                        <m:rPr>
                          <m:nor/>
                        </m:rPr>
                        <a:rPr lang="tr-TR"/>
                        <m:t>. </m:t>
                      </m:r>
                    </m:oMath>
                  </m:oMathPara>
                </a14:m>
                <a:endParaRPr lang="tr-T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/>
                        <m:t>Koordinat</m:t>
                      </m:r>
                      <m:r>
                        <m:rPr>
                          <m:nor/>
                        </m:rPr>
                        <a:rPr lang="tr-TR"/>
                        <m:t> </m:t>
                      </m:r>
                      <m:r>
                        <m:rPr>
                          <m:nor/>
                        </m:rPr>
                        <a:rPr lang="tr-TR"/>
                        <m:t>sistemindeki</m:t>
                      </m:r>
                      <m:r>
                        <m:rPr>
                          <m:nor/>
                        </m:rPr>
                        <a:rPr lang="tr-TR"/>
                        <m:t> </m:t>
                      </m:r>
                      <m:r>
                        <m:rPr>
                          <m:nor/>
                        </m:rPr>
                        <a:rPr lang="tr-TR"/>
                        <m:t>e</m:t>
                      </m:r>
                      <m:r>
                        <m:rPr>
                          <m:nor/>
                        </m:rPr>
                        <a:rPr lang="tr-TR"/>
                        <m:t>ğ</m:t>
                      </m:r>
                      <m:r>
                        <m:rPr>
                          <m:nor/>
                        </m:rPr>
                        <a:rPr lang="tr-TR"/>
                        <m:t>itim</m:t>
                      </m:r>
                      <m:r>
                        <m:rPr>
                          <m:nor/>
                        </m:rPr>
                        <a:rPr lang="tr-TR"/>
                        <m:t> </m:t>
                      </m:r>
                      <m:r>
                        <m:rPr>
                          <m:nor/>
                        </m:rPr>
                        <a:rPr lang="tr-TR"/>
                        <m:t>noktalar</m:t>
                      </m:r>
                      <m:r>
                        <m:rPr>
                          <m:nor/>
                        </m:rPr>
                        <a:rPr lang="tr-TR"/>
                        <m:t>ı</m:t>
                      </m:r>
                      <m:r>
                        <m:rPr>
                          <m:nor/>
                        </m:rPr>
                        <a:rPr lang="tr-TR"/>
                        <m:t>n</m:t>
                      </m:r>
                      <m:r>
                        <m:rPr>
                          <m:nor/>
                        </m:rPr>
                        <a:rPr lang="tr-TR"/>
                        <m:t>ı ç</m:t>
                      </m:r>
                      <m:r>
                        <m:rPr>
                          <m:nor/>
                        </m:rPr>
                        <a:rPr lang="tr-TR"/>
                        <m:t>ok</m:t>
                      </m:r>
                      <m:r>
                        <m:rPr>
                          <m:nor/>
                        </m:rPr>
                        <a:rPr lang="tr-TR"/>
                        <m:t> </m:t>
                      </m:r>
                      <m:r>
                        <m:rPr>
                          <m:nor/>
                        </m:rPr>
                        <a:rPr lang="tr-TR"/>
                        <m:t>g</m:t>
                      </m:r>
                      <m:r>
                        <m:rPr>
                          <m:nor/>
                        </m:rPr>
                        <a:rPr lang="tr-TR"/>
                        <m:t>ü</m:t>
                      </m:r>
                      <m:r>
                        <m:rPr>
                          <m:nor/>
                        </m:rPr>
                        <a:rPr lang="tr-TR"/>
                        <m:t>zel</m:t>
                      </m:r>
                      <m:r>
                        <m:rPr>
                          <m:nor/>
                        </m:rPr>
                        <a:rPr lang="tr-TR"/>
                        <m:t> </m:t>
                      </m:r>
                      <m:r>
                        <m:rPr>
                          <m:nor/>
                        </m:rPr>
                        <a:rPr lang="tr-TR"/>
                        <m:t>ay</m:t>
                      </m:r>
                      <m:r>
                        <m:rPr>
                          <m:nor/>
                        </m:rPr>
                        <a:rPr lang="tr-TR"/>
                        <m:t>ı</m:t>
                      </m:r>
                      <m:r>
                        <m:rPr>
                          <m:nor/>
                        </m:rPr>
                        <a:rPr lang="tr-TR"/>
                        <m:t>rmakta</m:t>
                      </m:r>
                      <m:r>
                        <m:rPr>
                          <m:nor/>
                        </m:rPr>
                        <a:rPr lang="tr-TR"/>
                        <m:t>!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2" y="5599179"/>
                <a:ext cx="6535246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74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Sınıflandırıcı (Classifier)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0844" y="25555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3218" y="39980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11294" y="502000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8725" y="3311726"/>
            <a:ext cx="29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97089" y="3959014"/>
            <a:ext cx="554181" cy="5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302" y="3277446"/>
            <a:ext cx="708888" cy="720591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02723" y="1232399"/>
                <a:ext cx="38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23" y="1232399"/>
                <a:ext cx="3879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/>
          <p:cNvSpPr/>
          <p:nvPr/>
        </p:nvSpPr>
        <p:spPr>
          <a:xfrm rot="10800000">
            <a:off x="0" y="979056"/>
            <a:ext cx="8752112" cy="5878944"/>
          </a:xfrm>
          <a:prstGeom prst="rtTriangle">
            <a:avLst/>
          </a:prstGeom>
          <a:solidFill>
            <a:srgbClr val="00B05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				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192000" cy="6858001"/>
            <a:chOff x="257119" y="2758599"/>
            <a:chExt cx="12192000" cy="6858001"/>
          </a:xfrm>
          <a:solidFill>
            <a:srgbClr val="00B050">
              <a:alpha val="50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257119" y="2758599"/>
              <a:ext cx="12192000" cy="979054"/>
            </a:xfrm>
            <a:prstGeom prst="rect">
              <a:avLst/>
            </a:prstGeom>
            <a:grpFill/>
            <a:ln w="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09231" y="3737655"/>
              <a:ext cx="3439888" cy="5878945"/>
            </a:xfrm>
            <a:prstGeom prst="rect">
              <a:avLst/>
            </a:prstGeom>
            <a:grpFill/>
            <a:ln w="0">
              <a:noFill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1778" y="1539551"/>
                <a:ext cx="570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78" y="1539551"/>
                <a:ext cx="57024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42392" y="2555589"/>
                <a:ext cx="1063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92" y="2555589"/>
                <a:ext cx="106369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74637" y="2286000"/>
                <a:ext cx="6251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37" y="2286000"/>
                <a:ext cx="62515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01208" y="3116424"/>
                <a:ext cx="774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208" y="3116424"/>
                <a:ext cx="77444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16833" y="3277446"/>
                <a:ext cx="830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33" y="3277446"/>
                <a:ext cx="830424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144416" y="4310743"/>
                <a:ext cx="651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16" y="4310743"/>
                <a:ext cx="651729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718041" y="3311726"/>
                <a:ext cx="867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41" y="3311726"/>
                <a:ext cx="867747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76661" y="5141167"/>
                <a:ext cx="961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61" y="5141167"/>
                <a:ext cx="961053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44816" y="5787498"/>
                <a:ext cx="1073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16" y="5787498"/>
                <a:ext cx="1073021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48065" y="3896501"/>
                <a:ext cx="872929" cy="644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065" y="3896501"/>
                <a:ext cx="872929" cy="6444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02024" y="2286000"/>
                <a:ext cx="747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4" y="2286000"/>
                <a:ext cx="747236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089641" y="3433665"/>
                <a:ext cx="9111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641" y="3433665"/>
                <a:ext cx="91119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478694" y="5906278"/>
                <a:ext cx="74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94" y="5906278"/>
                <a:ext cx="742300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6849875" y="3277446"/>
            <a:ext cx="604077" cy="42745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455159" y="2696547"/>
            <a:ext cx="1268963" cy="797970"/>
          </a:xfrm>
          <a:custGeom>
            <a:avLst/>
            <a:gdLst>
              <a:gd name="connsiteX0" fmla="*/ 0 w 1268963"/>
              <a:gd name="connsiteY0" fmla="*/ 793102 h 797970"/>
              <a:gd name="connsiteX1" fmla="*/ 391886 w 1268963"/>
              <a:gd name="connsiteY1" fmla="*/ 737118 h 797970"/>
              <a:gd name="connsiteX2" fmla="*/ 587829 w 1268963"/>
              <a:gd name="connsiteY2" fmla="*/ 363894 h 797970"/>
              <a:gd name="connsiteX3" fmla="*/ 979714 w 1268963"/>
              <a:gd name="connsiteY3" fmla="*/ 317241 h 797970"/>
              <a:gd name="connsiteX4" fmla="*/ 1268963 w 1268963"/>
              <a:gd name="connsiteY4" fmla="*/ 0 h 79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8963" h="797970">
                <a:moveTo>
                  <a:pt x="0" y="793102"/>
                </a:moveTo>
                <a:cubicBezTo>
                  <a:pt x="146957" y="800877"/>
                  <a:pt x="293915" y="808653"/>
                  <a:pt x="391886" y="737118"/>
                </a:cubicBezTo>
                <a:cubicBezTo>
                  <a:pt x="489857" y="665583"/>
                  <a:pt x="489858" y="433873"/>
                  <a:pt x="587829" y="363894"/>
                </a:cubicBezTo>
                <a:cubicBezTo>
                  <a:pt x="685800" y="293915"/>
                  <a:pt x="866192" y="377890"/>
                  <a:pt x="979714" y="317241"/>
                </a:cubicBezTo>
                <a:cubicBezTo>
                  <a:pt x="1093236" y="256592"/>
                  <a:pt x="1206759" y="73090"/>
                  <a:pt x="1268963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24122" y="2209024"/>
            <a:ext cx="319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Asıl mesele ise henüz görmediğimiz test örneklerini doğru bir şekilde sınıflandırabilmek.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3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Sınıflandırıcı (Classifier)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0844" y="25555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3218" y="39980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11294" y="502000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8725" y="3311726"/>
            <a:ext cx="29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97089" y="3959014"/>
            <a:ext cx="554181" cy="5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302" y="3277446"/>
            <a:ext cx="708888" cy="720591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02723" y="1232399"/>
                <a:ext cx="38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23" y="1232399"/>
                <a:ext cx="3879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/>
          <p:cNvSpPr/>
          <p:nvPr/>
        </p:nvSpPr>
        <p:spPr>
          <a:xfrm rot="10800000">
            <a:off x="0" y="979056"/>
            <a:ext cx="8752112" cy="5878944"/>
          </a:xfrm>
          <a:prstGeom prst="rtTriangle">
            <a:avLst/>
          </a:prstGeom>
          <a:solidFill>
            <a:srgbClr val="00B05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				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98499" y="1272343"/>
            <a:chExt cx="12192000" cy="6858000"/>
          </a:xfrm>
          <a:solidFill>
            <a:srgbClr val="00B050">
              <a:alpha val="50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98499" y="1272343"/>
              <a:ext cx="12192000" cy="979054"/>
            </a:xfrm>
            <a:prstGeom prst="rect">
              <a:avLst/>
            </a:prstGeom>
            <a:grpFill/>
            <a:ln w="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50611" y="2251398"/>
              <a:ext cx="3439888" cy="5878945"/>
            </a:xfrm>
            <a:prstGeom prst="rect">
              <a:avLst/>
            </a:prstGeom>
            <a:grpFill/>
            <a:ln w="0">
              <a:noFill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1778" y="1539551"/>
                <a:ext cx="570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78" y="1539551"/>
                <a:ext cx="57024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42392" y="2555589"/>
                <a:ext cx="1063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92" y="2555589"/>
                <a:ext cx="106369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74637" y="2286000"/>
                <a:ext cx="6251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37" y="2286000"/>
                <a:ext cx="62515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01208" y="3116424"/>
                <a:ext cx="774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208" y="3116424"/>
                <a:ext cx="77444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16833" y="3277446"/>
                <a:ext cx="830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33" y="3277446"/>
                <a:ext cx="830424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144416" y="4310743"/>
                <a:ext cx="651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16" y="4310743"/>
                <a:ext cx="651729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718041" y="3311726"/>
                <a:ext cx="867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41" y="3311726"/>
                <a:ext cx="867747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76661" y="5141167"/>
                <a:ext cx="961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61" y="5141167"/>
                <a:ext cx="961053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44816" y="5787498"/>
                <a:ext cx="1073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16" y="5787498"/>
                <a:ext cx="1073021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48065" y="3896501"/>
                <a:ext cx="872929" cy="644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065" y="3896501"/>
                <a:ext cx="872929" cy="6444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02024" y="2286000"/>
                <a:ext cx="747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4" y="2286000"/>
                <a:ext cx="747236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089641" y="3433665"/>
                <a:ext cx="9111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641" y="3433665"/>
                <a:ext cx="91119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478694" y="5906278"/>
                <a:ext cx="74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94" y="5906278"/>
                <a:ext cx="742300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6849875" y="3277446"/>
            <a:ext cx="604077" cy="42745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455159" y="2696547"/>
            <a:ext cx="1268963" cy="797970"/>
          </a:xfrm>
          <a:custGeom>
            <a:avLst/>
            <a:gdLst>
              <a:gd name="connsiteX0" fmla="*/ 0 w 1268963"/>
              <a:gd name="connsiteY0" fmla="*/ 793102 h 797970"/>
              <a:gd name="connsiteX1" fmla="*/ 391886 w 1268963"/>
              <a:gd name="connsiteY1" fmla="*/ 737118 h 797970"/>
              <a:gd name="connsiteX2" fmla="*/ 587829 w 1268963"/>
              <a:gd name="connsiteY2" fmla="*/ 363894 h 797970"/>
              <a:gd name="connsiteX3" fmla="*/ 979714 w 1268963"/>
              <a:gd name="connsiteY3" fmla="*/ 317241 h 797970"/>
              <a:gd name="connsiteX4" fmla="*/ 1268963 w 1268963"/>
              <a:gd name="connsiteY4" fmla="*/ 0 h 79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8963" h="797970">
                <a:moveTo>
                  <a:pt x="0" y="793102"/>
                </a:moveTo>
                <a:cubicBezTo>
                  <a:pt x="146957" y="800877"/>
                  <a:pt x="293915" y="808653"/>
                  <a:pt x="391886" y="737118"/>
                </a:cubicBezTo>
                <a:cubicBezTo>
                  <a:pt x="489857" y="665583"/>
                  <a:pt x="489858" y="433873"/>
                  <a:pt x="587829" y="363894"/>
                </a:cubicBezTo>
                <a:cubicBezTo>
                  <a:pt x="685800" y="293915"/>
                  <a:pt x="866192" y="377890"/>
                  <a:pt x="979714" y="317241"/>
                </a:cubicBezTo>
                <a:cubicBezTo>
                  <a:pt x="1093236" y="256592"/>
                  <a:pt x="1206759" y="73090"/>
                  <a:pt x="1268963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24122" y="2209024"/>
            <a:ext cx="319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Asıl mesele ise henüz görmediğimiz test örneklerini doğru bir şekilde sınıflandırabilmek.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9629192" y="3396343"/>
            <a:ext cx="457195" cy="2067988"/>
          </a:xfrm>
          <a:custGeom>
            <a:avLst/>
            <a:gdLst>
              <a:gd name="connsiteX0" fmla="*/ 0 w 354563"/>
              <a:gd name="connsiteY0" fmla="*/ 0 h 1240971"/>
              <a:gd name="connsiteX1" fmla="*/ 83975 w 354563"/>
              <a:gd name="connsiteY1" fmla="*/ 587828 h 1240971"/>
              <a:gd name="connsiteX2" fmla="*/ 354563 w 354563"/>
              <a:gd name="connsiteY2" fmla="*/ 1240971 h 124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563" h="1240971">
                <a:moveTo>
                  <a:pt x="0" y="0"/>
                </a:moveTo>
                <a:cubicBezTo>
                  <a:pt x="12440" y="190500"/>
                  <a:pt x="24881" y="381000"/>
                  <a:pt x="83975" y="587828"/>
                </a:cubicBezTo>
                <a:cubicBezTo>
                  <a:pt x="143069" y="794656"/>
                  <a:pt x="354563" y="1240971"/>
                  <a:pt x="354563" y="124097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682957" y="5464332"/>
            <a:ext cx="3396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Eğitim örneği ve test örneği arasında bir bağlantı kurmaya çalışmak.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Sınıflandırıcı (Classifier)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0844" y="25555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3218" y="39980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+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11294" y="502000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8725" y="3311726"/>
            <a:ext cx="29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-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97089" y="3959014"/>
            <a:ext cx="554181" cy="5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302" y="3277446"/>
            <a:ext cx="708888" cy="720591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02723" y="1232399"/>
                <a:ext cx="38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23" y="1232399"/>
                <a:ext cx="3879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78" y="4540905"/>
                <a:ext cx="1317482" cy="38081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/>
          <p:cNvSpPr/>
          <p:nvPr/>
        </p:nvSpPr>
        <p:spPr>
          <a:xfrm rot="10800000">
            <a:off x="0" y="979056"/>
            <a:ext cx="8752112" cy="5878944"/>
          </a:xfrm>
          <a:prstGeom prst="rtTriangle">
            <a:avLst/>
          </a:prstGeom>
          <a:solidFill>
            <a:srgbClr val="00B05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				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1"/>
            <a:ext cx="12192000" cy="6858000"/>
            <a:chOff x="98499" y="1272343"/>
            <a:chExt cx="12192000" cy="6858000"/>
          </a:xfrm>
          <a:solidFill>
            <a:srgbClr val="00B050">
              <a:alpha val="50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98499" y="1272343"/>
              <a:ext cx="12192000" cy="979054"/>
            </a:xfrm>
            <a:prstGeom prst="rect">
              <a:avLst/>
            </a:prstGeom>
            <a:grpFill/>
            <a:ln w="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50611" y="2251398"/>
              <a:ext cx="3439888" cy="5878945"/>
            </a:xfrm>
            <a:prstGeom prst="rect">
              <a:avLst/>
            </a:prstGeom>
            <a:grpFill/>
            <a:ln w="0">
              <a:noFill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5" y="1951930"/>
                <a:ext cx="3088433" cy="8312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1778" y="1539551"/>
                <a:ext cx="570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78" y="1539551"/>
                <a:ext cx="57024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42392" y="2555589"/>
                <a:ext cx="1063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92" y="2555589"/>
                <a:ext cx="106369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74637" y="2286000"/>
                <a:ext cx="6251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37" y="2286000"/>
                <a:ext cx="62515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01208" y="3116424"/>
                <a:ext cx="774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208" y="3116424"/>
                <a:ext cx="77444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16833" y="3277446"/>
                <a:ext cx="830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33" y="3277446"/>
                <a:ext cx="830424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144416" y="4310743"/>
                <a:ext cx="651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16" y="4310743"/>
                <a:ext cx="651729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718041" y="3311726"/>
                <a:ext cx="867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41" y="3311726"/>
                <a:ext cx="867747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76661" y="5141167"/>
                <a:ext cx="961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61" y="5141167"/>
                <a:ext cx="961053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44816" y="5787498"/>
                <a:ext cx="1073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16" y="5787498"/>
                <a:ext cx="1073021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48065" y="3896501"/>
                <a:ext cx="872929" cy="644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065" y="3896501"/>
                <a:ext cx="872929" cy="6444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02024" y="2286000"/>
                <a:ext cx="747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4" y="2286000"/>
                <a:ext cx="747236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089641" y="3433665"/>
                <a:ext cx="9111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641" y="3433665"/>
                <a:ext cx="91119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478694" y="5906278"/>
                <a:ext cx="74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94" y="5906278"/>
                <a:ext cx="742300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6849875" y="3277446"/>
            <a:ext cx="604077" cy="42745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455159" y="2696547"/>
            <a:ext cx="1268963" cy="797970"/>
          </a:xfrm>
          <a:custGeom>
            <a:avLst/>
            <a:gdLst>
              <a:gd name="connsiteX0" fmla="*/ 0 w 1268963"/>
              <a:gd name="connsiteY0" fmla="*/ 793102 h 797970"/>
              <a:gd name="connsiteX1" fmla="*/ 391886 w 1268963"/>
              <a:gd name="connsiteY1" fmla="*/ 737118 h 797970"/>
              <a:gd name="connsiteX2" fmla="*/ 587829 w 1268963"/>
              <a:gd name="connsiteY2" fmla="*/ 363894 h 797970"/>
              <a:gd name="connsiteX3" fmla="*/ 979714 w 1268963"/>
              <a:gd name="connsiteY3" fmla="*/ 317241 h 797970"/>
              <a:gd name="connsiteX4" fmla="*/ 1268963 w 1268963"/>
              <a:gd name="connsiteY4" fmla="*/ 0 h 79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8963" h="797970">
                <a:moveTo>
                  <a:pt x="0" y="793102"/>
                </a:moveTo>
                <a:cubicBezTo>
                  <a:pt x="146957" y="800877"/>
                  <a:pt x="293915" y="808653"/>
                  <a:pt x="391886" y="737118"/>
                </a:cubicBezTo>
                <a:cubicBezTo>
                  <a:pt x="489857" y="665583"/>
                  <a:pt x="489858" y="433873"/>
                  <a:pt x="587829" y="363894"/>
                </a:cubicBezTo>
                <a:cubicBezTo>
                  <a:pt x="685800" y="293915"/>
                  <a:pt x="866192" y="377890"/>
                  <a:pt x="979714" y="317241"/>
                </a:cubicBezTo>
                <a:cubicBezTo>
                  <a:pt x="1093236" y="256592"/>
                  <a:pt x="1206759" y="73090"/>
                  <a:pt x="1268963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24122" y="2209024"/>
            <a:ext cx="319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Asıl mesele ise henüz görmediğimiz test örneklerini doğru bir şekilde sınıflandırabilmek.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9629192" y="3396343"/>
            <a:ext cx="457195" cy="2067988"/>
          </a:xfrm>
          <a:custGeom>
            <a:avLst/>
            <a:gdLst>
              <a:gd name="connsiteX0" fmla="*/ 0 w 354563"/>
              <a:gd name="connsiteY0" fmla="*/ 0 h 1240971"/>
              <a:gd name="connsiteX1" fmla="*/ 83975 w 354563"/>
              <a:gd name="connsiteY1" fmla="*/ 587828 h 1240971"/>
              <a:gd name="connsiteX2" fmla="*/ 354563 w 354563"/>
              <a:gd name="connsiteY2" fmla="*/ 1240971 h 124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563" h="1240971">
                <a:moveTo>
                  <a:pt x="0" y="0"/>
                </a:moveTo>
                <a:cubicBezTo>
                  <a:pt x="12440" y="190500"/>
                  <a:pt x="24881" y="381000"/>
                  <a:pt x="83975" y="587828"/>
                </a:cubicBezTo>
                <a:cubicBezTo>
                  <a:pt x="143069" y="794656"/>
                  <a:pt x="354563" y="1240971"/>
                  <a:pt x="354563" y="124097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682957" y="5464332"/>
            <a:ext cx="3396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Eğitim örneği ve test örneği arasında bir bağlantı kurmaya çalışmak.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135086" y="5990253"/>
            <a:ext cx="5449077" cy="704633"/>
          </a:xfrm>
          <a:custGeom>
            <a:avLst/>
            <a:gdLst>
              <a:gd name="connsiteX0" fmla="*/ 5449077 w 5449077"/>
              <a:gd name="connsiteY0" fmla="*/ 0 h 704633"/>
              <a:gd name="connsiteX1" fmla="*/ 4739951 w 5449077"/>
              <a:gd name="connsiteY1" fmla="*/ 466531 h 704633"/>
              <a:gd name="connsiteX2" fmla="*/ 3237722 w 5449077"/>
              <a:gd name="connsiteY2" fmla="*/ 662474 h 704633"/>
              <a:gd name="connsiteX3" fmla="*/ 1530220 w 5449077"/>
              <a:gd name="connsiteY3" fmla="*/ 690465 h 704633"/>
              <a:gd name="connsiteX4" fmla="*/ 0 w 5449077"/>
              <a:gd name="connsiteY4" fmla="*/ 485192 h 70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9077" h="704633">
                <a:moveTo>
                  <a:pt x="5449077" y="0"/>
                </a:moveTo>
                <a:cubicBezTo>
                  <a:pt x="5278793" y="178059"/>
                  <a:pt x="5108510" y="356119"/>
                  <a:pt x="4739951" y="466531"/>
                </a:cubicBezTo>
                <a:cubicBezTo>
                  <a:pt x="4371392" y="576943"/>
                  <a:pt x="3772677" y="625152"/>
                  <a:pt x="3237722" y="662474"/>
                </a:cubicBezTo>
                <a:cubicBezTo>
                  <a:pt x="2702767" y="699796"/>
                  <a:pt x="2069840" y="720012"/>
                  <a:pt x="1530220" y="690465"/>
                </a:cubicBezTo>
                <a:cubicBezTo>
                  <a:pt x="990600" y="660918"/>
                  <a:pt x="495300" y="573055"/>
                  <a:pt x="0" y="48519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1538" y="5952935"/>
            <a:ext cx="351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Bu iki kümenin değerleri, başka bir kümenin alt kümesinin rastgele(random) değerleri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4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 (Linear Classifier)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8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 (Linear Classifier)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1604865" y="1651518"/>
            <a:ext cx="8462866" cy="2864498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20476384">
                <a:off x="1359567" y="3877146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6384">
                <a:off x="1359567" y="3877146"/>
                <a:ext cx="12945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431033">
                <a:off x="1587589" y="4450264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31033">
                <a:off x="1587589" y="4450264"/>
                <a:ext cx="12945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0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 (Linear Classifier)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1604865" y="1651518"/>
            <a:ext cx="8462866" cy="2864498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82147" y="1632857"/>
            <a:ext cx="9069355" cy="286449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20476384">
                <a:off x="1359567" y="3877146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6384">
                <a:off x="1359567" y="3877146"/>
                <a:ext cx="12945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431033">
                <a:off x="1587589" y="4450264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31033">
                <a:off x="1587589" y="4450264"/>
                <a:ext cx="12945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038609">
                <a:off x="9812356" y="3860183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38609">
                <a:off x="9812356" y="3860183"/>
                <a:ext cx="12945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053655">
                <a:off x="9597751" y="4431646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3655">
                <a:off x="9597751" y="4431646"/>
                <a:ext cx="12945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8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 (Linear Classifier)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1604865" y="1651518"/>
            <a:ext cx="8462866" cy="2864498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82147" y="1632857"/>
            <a:ext cx="9069355" cy="286449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20476384">
                <a:off x="1359567" y="3877146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6384">
                <a:off x="1359567" y="3877146"/>
                <a:ext cx="12945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431033">
                <a:off x="1587589" y="4450264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31033">
                <a:off x="1587589" y="4450264"/>
                <a:ext cx="12945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038609">
                <a:off x="9812356" y="3860183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38609">
                <a:off x="9812356" y="3860183"/>
                <a:ext cx="12945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053655">
                <a:off x="9597751" y="4431646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3655">
                <a:off x="9597751" y="4431646"/>
                <a:ext cx="12945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4264090" y="1604865"/>
            <a:ext cx="1231641" cy="802433"/>
          </a:xfrm>
          <a:custGeom>
            <a:avLst/>
            <a:gdLst>
              <a:gd name="connsiteX0" fmla="*/ 0 w 1231641"/>
              <a:gd name="connsiteY0" fmla="*/ 802433 h 802433"/>
              <a:gd name="connsiteX1" fmla="*/ 242596 w 1231641"/>
              <a:gd name="connsiteY1" fmla="*/ 195943 h 802433"/>
              <a:gd name="connsiteX2" fmla="*/ 1231641 w 1231641"/>
              <a:gd name="connsiteY2" fmla="*/ 0 h 80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1641" h="802433">
                <a:moveTo>
                  <a:pt x="0" y="802433"/>
                </a:moveTo>
                <a:cubicBezTo>
                  <a:pt x="18661" y="566057"/>
                  <a:pt x="37323" y="329682"/>
                  <a:pt x="242596" y="195943"/>
                </a:cubicBezTo>
                <a:cubicBezTo>
                  <a:pt x="447869" y="62204"/>
                  <a:pt x="1041919" y="24882"/>
                  <a:pt x="123164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92810" y="1397332"/>
            <a:ext cx="2093843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karar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sınırı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(decision boundry)</a:t>
            </a:r>
            <a:endParaRPr lang="en-US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578082" y="1614196"/>
            <a:ext cx="1266838" cy="843484"/>
          </a:xfrm>
          <a:custGeom>
            <a:avLst/>
            <a:gdLst>
              <a:gd name="connsiteX0" fmla="*/ 858417 w 1018537"/>
              <a:gd name="connsiteY0" fmla="*/ 886408 h 886408"/>
              <a:gd name="connsiteX1" fmla="*/ 1017037 w 1018537"/>
              <a:gd name="connsiteY1" fmla="*/ 587829 h 886408"/>
              <a:gd name="connsiteX2" fmla="*/ 774441 w 1018537"/>
              <a:gd name="connsiteY2" fmla="*/ 167951 h 886408"/>
              <a:gd name="connsiteX3" fmla="*/ 0 w 1018537"/>
              <a:gd name="connsiteY3" fmla="*/ 0 h 8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537" h="886408">
                <a:moveTo>
                  <a:pt x="858417" y="886408"/>
                </a:moveTo>
                <a:cubicBezTo>
                  <a:pt x="944725" y="796990"/>
                  <a:pt x="1031033" y="707572"/>
                  <a:pt x="1017037" y="587829"/>
                </a:cubicBezTo>
                <a:cubicBezTo>
                  <a:pt x="1003041" y="468086"/>
                  <a:pt x="943947" y="265922"/>
                  <a:pt x="774441" y="167951"/>
                </a:cubicBezTo>
                <a:cubicBezTo>
                  <a:pt x="604935" y="69980"/>
                  <a:pt x="302467" y="3499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Temel Kavramlar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/>
              <a:lstStyle/>
              <a:p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Özellik vektörleri(Feature vectors) ve etiketler(labels) :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∈{−1, 1}</m:t>
                    </m:r>
                  </m:oMath>
                </a14:m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endParaRPr lang="en-US" dirty="0"/>
              </a:p>
              <a:p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446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46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 (Linear Classifier)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1604865" y="1651518"/>
            <a:ext cx="8462866" cy="2864498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82147" y="1632857"/>
            <a:ext cx="9069355" cy="286449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20476384">
                <a:off x="1359567" y="3877146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6384">
                <a:off x="1359567" y="3877146"/>
                <a:ext cx="12945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431033">
                <a:off x="1587589" y="4450264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31033">
                <a:off x="1587589" y="4450264"/>
                <a:ext cx="12945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038609">
                <a:off x="9812356" y="3860183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38609">
                <a:off x="9812356" y="3860183"/>
                <a:ext cx="12945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053655">
                <a:off x="9597751" y="4431646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3655">
                <a:off x="9597751" y="4431646"/>
                <a:ext cx="12945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4264090" y="1604865"/>
            <a:ext cx="1231641" cy="802433"/>
          </a:xfrm>
          <a:custGeom>
            <a:avLst/>
            <a:gdLst>
              <a:gd name="connsiteX0" fmla="*/ 0 w 1231641"/>
              <a:gd name="connsiteY0" fmla="*/ 802433 h 802433"/>
              <a:gd name="connsiteX1" fmla="*/ 242596 w 1231641"/>
              <a:gd name="connsiteY1" fmla="*/ 195943 h 802433"/>
              <a:gd name="connsiteX2" fmla="*/ 1231641 w 1231641"/>
              <a:gd name="connsiteY2" fmla="*/ 0 h 80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1641" h="802433">
                <a:moveTo>
                  <a:pt x="0" y="802433"/>
                </a:moveTo>
                <a:cubicBezTo>
                  <a:pt x="18661" y="566057"/>
                  <a:pt x="37323" y="329682"/>
                  <a:pt x="242596" y="195943"/>
                </a:cubicBezTo>
                <a:cubicBezTo>
                  <a:pt x="447869" y="62204"/>
                  <a:pt x="1041919" y="24882"/>
                  <a:pt x="123164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92810" y="1397332"/>
            <a:ext cx="2093843" cy="76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karar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sınırı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(decision boundry)</a:t>
            </a:r>
            <a:endParaRPr lang="en-US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578082" y="1614196"/>
            <a:ext cx="1266838" cy="843484"/>
          </a:xfrm>
          <a:custGeom>
            <a:avLst/>
            <a:gdLst>
              <a:gd name="connsiteX0" fmla="*/ 858417 w 1018537"/>
              <a:gd name="connsiteY0" fmla="*/ 886408 h 886408"/>
              <a:gd name="connsiteX1" fmla="*/ 1017037 w 1018537"/>
              <a:gd name="connsiteY1" fmla="*/ 587829 h 886408"/>
              <a:gd name="connsiteX2" fmla="*/ 774441 w 1018537"/>
              <a:gd name="connsiteY2" fmla="*/ 167951 h 886408"/>
              <a:gd name="connsiteX3" fmla="*/ 0 w 1018537"/>
              <a:gd name="connsiteY3" fmla="*/ 0 h 8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537" h="886408">
                <a:moveTo>
                  <a:pt x="858417" y="886408"/>
                </a:moveTo>
                <a:cubicBezTo>
                  <a:pt x="944725" y="796990"/>
                  <a:pt x="1031033" y="707572"/>
                  <a:pt x="1017037" y="587829"/>
                </a:cubicBezTo>
                <a:cubicBezTo>
                  <a:pt x="1003041" y="468086"/>
                  <a:pt x="943947" y="265922"/>
                  <a:pt x="774441" y="167951"/>
                </a:cubicBezTo>
                <a:cubicBezTo>
                  <a:pt x="604935" y="69980"/>
                  <a:pt x="302467" y="3499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761066" y="2155371"/>
            <a:ext cx="714379" cy="3424335"/>
          </a:xfrm>
          <a:custGeom>
            <a:avLst/>
            <a:gdLst>
              <a:gd name="connsiteX0" fmla="*/ 275840 w 714379"/>
              <a:gd name="connsiteY0" fmla="*/ 0 h 3424335"/>
              <a:gd name="connsiteX1" fmla="*/ 117220 w 714379"/>
              <a:gd name="connsiteY1" fmla="*/ 438539 h 3424335"/>
              <a:gd name="connsiteX2" fmla="*/ 14583 w 714379"/>
              <a:gd name="connsiteY2" fmla="*/ 914400 h 3424335"/>
              <a:gd name="connsiteX3" fmla="*/ 23914 w 714379"/>
              <a:gd name="connsiteY3" fmla="*/ 1688841 h 3424335"/>
              <a:gd name="connsiteX4" fmla="*/ 229187 w 714379"/>
              <a:gd name="connsiteY4" fmla="*/ 2659225 h 3424335"/>
              <a:gd name="connsiteX5" fmla="*/ 714379 w 714379"/>
              <a:gd name="connsiteY5" fmla="*/ 3424335 h 342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9" h="3424335">
                <a:moveTo>
                  <a:pt x="275840" y="0"/>
                </a:moveTo>
                <a:cubicBezTo>
                  <a:pt x="218301" y="143069"/>
                  <a:pt x="160763" y="286139"/>
                  <a:pt x="117220" y="438539"/>
                </a:cubicBezTo>
                <a:cubicBezTo>
                  <a:pt x="73677" y="590939"/>
                  <a:pt x="30134" y="706016"/>
                  <a:pt x="14583" y="914400"/>
                </a:cubicBezTo>
                <a:cubicBezTo>
                  <a:pt x="-968" y="1122784"/>
                  <a:pt x="-11853" y="1398037"/>
                  <a:pt x="23914" y="1688841"/>
                </a:cubicBezTo>
                <a:cubicBezTo>
                  <a:pt x="59681" y="1979645"/>
                  <a:pt x="114110" y="2369976"/>
                  <a:pt x="229187" y="2659225"/>
                </a:cubicBezTo>
                <a:cubicBezTo>
                  <a:pt x="344264" y="2948474"/>
                  <a:pt x="529321" y="3186404"/>
                  <a:pt x="714379" y="342433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8799" y="5579706"/>
            <a:ext cx="3478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boyutta, karar sınırımız bir çizgi, x vektörü 1 boyutlu olsaydı karar sınırımız bir nokta olacaktı. 3 boyutta ise bir düzlem...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 (Linear Classifier)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1604865" y="1651518"/>
            <a:ext cx="8462866" cy="2864498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82147" y="1632857"/>
            <a:ext cx="9069355" cy="286449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20476384">
                <a:off x="1359567" y="3877146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6384">
                <a:off x="1359567" y="3877146"/>
                <a:ext cx="12945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431033">
                <a:off x="1587589" y="4450264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31033">
                <a:off x="1587589" y="4450264"/>
                <a:ext cx="12945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038609">
                <a:off x="9812356" y="3860183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38609">
                <a:off x="9812356" y="3860183"/>
                <a:ext cx="12945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053655">
                <a:off x="9597751" y="4431646"/>
                <a:ext cx="1294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3655">
                <a:off x="9597751" y="4431646"/>
                <a:ext cx="12945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4264090" y="1604865"/>
            <a:ext cx="1231641" cy="802433"/>
          </a:xfrm>
          <a:custGeom>
            <a:avLst/>
            <a:gdLst>
              <a:gd name="connsiteX0" fmla="*/ 0 w 1231641"/>
              <a:gd name="connsiteY0" fmla="*/ 802433 h 802433"/>
              <a:gd name="connsiteX1" fmla="*/ 242596 w 1231641"/>
              <a:gd name="connsiteY1" fmla="*/ 195943 h 802433"/>
              <a:gd name="connsiteX2" fmla="*/ 1231641 w 1231641"/>
              <a:gd name="connsiteY2" fmla="*/ 0 h 80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1641" h="802433">
                <a:moveTo>
                  <a:pt x="0" y="802433"/>
                </a:moveTo>
                <a:cubicBezTo>
                  <a:pt x="18661" y="566057"/>
                  <a:pt x="37323" y="329682"/>
                  <a:pt x="242596" y="195943"/>
                </a:cubicBezTo>
                <a:cubicBezTo>
                  <a:pt x="447869" y="62204"/>
                  <a:pt x="1041919" y="24882"/>
                  <a:pt x="123164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92810" y="1397332"/>
            <a:ext cx="2093843" cy="76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karar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sınırı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(decision boundry)</a:t>
            </a:r>
            <a:endParaRPr lang="en-US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578082" y="1614196"/>
            <a:ext cx="1266838" cy="843484"/>
          </a:xfrm>
          <a:custGeom>
            <a:avLst/>
            <a:gdLst>
              <a:gd name="connsiteX0" fmla="*/ 858417 w 1018537"/>
              <a:gd name="connsiteY0" fmla="*/ 886408 h 886408"/>
              <a:gd name="connsiteX1" fmla="*/ 1017037 w 1018537"/>
              <a:gd name="connsiteY1" fmla="*/ 587829 h 886408"/>
              <a:gd name="connsiteX2" fmla="*/ 774441 w 1018537"/>
              <a:gd name="connsiteY2" fmla="*/ 167951 h 886408"/>
              <a:gd name="connsiteX3" fmla="*/ 0 w 1018537"/>
              <a:gd name="connsiteY3" fmla="*/ 0 h 8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537" h="886408">
                <a:moveTo>
                  <a:pt x="858417" y="886408"/>
                </a:moveTo>
                <a:cubicBezTo>
                  <a:pt x="944725" y="796990"/>
                  <a:pt x="1031033" y="707572"/>
                  <a:pt x="1017037" y="587829"/>
                </a:cubicBezTo>
                <a:cubicBezTo>
                  <a:pt x="1003041" y="468086"/>
                  <a:pt x="943947" y="265922"/>
                  <a:pt x="774441" y="167951"/>
                </a:cubicBezTo>
                <a:cubicBezTo>
                  <a:pt x="604935" y="69980"/>
                  <a:pt x="302467" y="3499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339861" y="3415004"/>
            <a:ext cx="1105968" cy="2183363"/>
          </a:xfrm>
          <a:custGeom>
            <a:avLst/>
            <a:gdLst>
              <a:gd name="connsiteX0" fmla="*/ 1105968 w 1105968"/>
              <a:gd name="connsiteY0" fmla="*/ 0 h 2183363"/>
              <a:gd name="connsiteX1" fmla="*/ 340857 w 1105968"/>
              <a:gd name="connsiteY1" fmla="*/ 550506 h 2183363"/>
              <a:gd name="connsiteX2" fmla="*/ 14286 w 1105968"/>
              <a:gd name="connsiteY2" fmla="*/ 1642188 h 2183363"/>
              <a:gd name="connsiteX3" fmla="*/ 88931 w 1105968"/>
              <a:gd name="connsiteY3" fmla="*/ 2183363 h 218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968" h="2183363">
                <a:moveTo>
                  <a:pt x="1105968" y="0"/>
                </a:moveTo>
                <a:cubicBezTo>
                  <a:pt x="814386" y="138404"/>
                  <a:pt x="522804" y="276808"/>
                  <a:pt x="340857" y="550506"/>
                </a:cubicBezTo>
                <a:cubicBezTo>
                  <a:pt x="158910" y="824204"/>
                  <a:pt x="56274" y="1370045"/>
                  <a:pt x="14286" y="1642188"/>
                </a:cubicBezTo>
                <a:cubicBezTo>
                  <a:pt x="-27702" y="1914331"/>
                  <a:pt x="30614" y="2048847"/>
                  <a:pt x="88931" y="218336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9159" y="5580568"/>
            <a:ext cx="32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sınıflandırıcı için karar sınırımızı değiştirebiliriz.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Orjinden Geçen Doğrusal Sınıflandırıcı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4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Orjinden Geçen Doğrusal Sınıflandırıcı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698171" y="2369976"/>
            <a:ext cx="3937519" cy="397484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6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Orjinden Geçen Doğrusal Sınıflandırıcı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698171" y="2369976"/>
            <a:ext cx="3937519" cy="397484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67278" y="5908581"/>
                <a:ext cx="5570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𝑘𝑎𝑟𝑎𝑟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ı(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𝑏𝑜𝑢𝑛𝑑𝑟𝑦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5908581"/>
                <a:ext cx="5570435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7278" y="6344816"/>
                <a:ext cx="4752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𝑠𝚤𝑛𝚤𝑟𝚤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6344816"/>
                <a:ext cx="4752455" cy="369332"/>
              </a:xfrm>
              <a:prstGeom prst="rect">
                <a:avLst/>
              </a:prstGeom>
              <a:blipFill>
                <a:blip r:embed="rId6"/>
                <a:stretch>
                  <a:fillRect t="-120000" r="-10385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4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Orjinden Geçen Doğrusal Sınıflandırıcı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698171" y="2369976"/>
            <a:ext cx="3937519" cy="397484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67278" y="5908581"/>
                <a:ext cx="55915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𝑘𝑎𝑟𝑎𝑟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𝑠𝚤𝑛𝚤𝑟𝚤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𝑏𝑜𝑢𝑛𝑑𝑟𝑦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5908581"/>
                <a:ext cx="559159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7278" y="6344816"/>
                <a:ext cx="4754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𝑠𝚤𝑛𝚤𝑟𝚤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6344816"/>
                <a:ext cx="4754058" cy="369332"/>
              </a:xfrm>
              <a:prstGeom prst="rect">
                <a:avLst/>
              </a:prstGeom>
              <a:blipFill>
                <a:blip r:embed="rId6"/>
                <a:stretch>
                  <a:fillRect t="-121667" r="-10385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0845" y="3958345"/>
                <a:ext cx="2036648" cy="551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tr-T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45" y="3958345"/>
                <a:ext cx="2036648" cy="5516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5959366" y="4452051"/>
            <a:ext cx="212834" cy="15309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65784" y="4452051"/>
            <a:ext cx="823747" cy="15309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55979" y="4416108"/>
            <a:ext cx="433552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968360" y="4416108"/>
            <a:ext cx="181302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Orjinden Geçen Doğrusal Sınıflandırıcı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698171" y="2369976"/>
            <a:ext cx="3937519" cy="397484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43630" y="5908581"/>
                <a:ext cx="5570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𝑘𝑎𝑟𝑎𝑟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𝑠𝚤𝑛𝚤𝑟𝚤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𝑏𝑜𝑢𝑛𝑑𝑟𝑦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30" y="5908581"/>
                <a:ext cx="557043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43630" y="6332710"/>
                <a:ext cx="4754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𝑠𝚤𝑛𝚤𝑟𝚤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30" y="6332710"/>
                <a:ext cx="4754058" cy="369332"/>
              </a:xfrm>
              <a:prstGeom prst="rect">
                <a:avLst/>
              </a:prstGeom>
              <a:blipFill>
                <a:blip r:embed="rId6"/>
                <a:stretch>
                  <a:fillRect t="-121667" r="-10385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0845" y="3958345"/>
                <a:ext cx="2036648" cy="551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tr-T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45" y="3958345"/>
                <a:ext cx="2036648" cy="5516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5959366" y="4452051"/>
            <a:ext cx="197068" cy="15309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65784" y="4452051"/>
            <a:ext cx="823747" cy="15309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31674" y="4416108"/>
            <a:ext cx="457857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968359" y="4416108"/>
            <a:ext cx="141889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owchart: Summing Junction 6"/>
          <p:cNvSpPr/>
          <p:nvPr/>
        </p:nvSpPr>
        <p:spPr>
          <a:xfrm>
            <a:off x="3113690" y="3791607"/>
            <a:ext cx="218980" cy="236483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0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Orjinden Geçen Doğrusal Sınıflandırıcı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698171" y="2369976"/>
            <a:ext cx="3937519" cy="397484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43630" y="5930661"/>
                <a:ext cx="5570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𝑘𝑎𝑟𝑎𝑟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𝑠𝚤𝑛𝚤𝑟𝚤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𝑏𝑜𝑢𝑛𝑑𝑟𝑦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30" y="5930661"/>
                <a:ext cx="557043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43630" y="6343750"/>
                <a:ext cx="4754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𝑠𝚤𝑛𝚤𝑟𝚤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30" y="6343750"/>
                <a:ext cx="4754058" cy="369332"/>
              </a:xfrm>
              <a:prstGeom prst="rect">
                <a:avLst/>
              </a:prstGeom>
              <a:blipFill>
                <a:blip r:embed="rId6"/>
                <a:stretch>
                  <a:fillRect t="-121667" r="-10385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0845" y="3958345"/>
                <a:ext cx="2152064" cy="551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45" y="3958345"/>
                <a:ext cx="2152064" cy="5516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5959366" y="4452051"/>
            <a:ext cx="189186" cy="15309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65784" y="4452051"/>
            <a:ext cx="823747" cy="15309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92917" y="4416108"/>
            <a:ext cx="496614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968360" y="4416108"/>
            <a:ext cx="173419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owchart: Summing Junction 6"/>
          <p:cNvSpPr/>
          <p:nvPr/>
        </p:nvSpPr>
        <p:spPr>
          <a:xfrm>
            <a:off x="3113690" y="3791607"/>
            <a:ext cx="218980" cy="236483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4128654" y="483985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9188" y="3446581"/>
            <a:ext cx="2596502" cy="2394382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3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Orjinden Geçen Doğrusal Sınıflandırıcı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698171" y="2369976"/>
            <a:ext cx="3937519" cy="397484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41155" y="5983259"/>
                <a:ext cx="5570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𝑘𝑎𝑟𝑎𝑟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𝑠𝚤𝑛𝚤𝑟𝚤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𝑏𝑜𝑢𝑛𝑑𝑟𝑦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55" y="5983259"/>
                <a:ext cx="557043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41155" y="6344816"/>
                <a:ext cx="4754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𝑠𝚤𝑛𝚤𝑟𝚤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55" y="6344816"/>
                <a:ext cx="4754058" cy="369332"/>
              </a:xfrm>
              <a:prstGeom prst="rect">
                <a:avLst/>
              </a:prstGeom>
              <a:blipFill>
                <a:blip r:embed="rId6"/>
                <a:stretch>
                  <a:fillRect t="-121667" r="-10398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0845" y="3958345"/>
                <a:ext cx="2038250" cy="551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tr-TR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45" y="3958345"/>
                <a:ext cx="2038250" cy="5516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5959366" y="4452051"/>
            <a:ext cx="123825" cy="15309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65784" y="4452051"/>
            <a:ext cx="734186" cy="15387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52055" y="4416108"/>
            <a:ext cx="537476" cy="1574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968360" y="4416108"/>
            <a:ext cx="99539" cy="1574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owchart: Summing Junction 6"/>
          <p:cNvSpPr/>
          <p:nvPr/>
        </p:nvSpPr>
        <p:spPr>
          <a:xfrm>
            <a:off x="3113690" y="3791607"/>
            <a:ext cx="218980" cy="236483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4128654" y="483985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9188" y="3446581"/>
            <a:ext cx="2596502" cy="2394382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186196" y="2208242"/>
                <a:ext cx="3341253" cy="685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i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vektörü, </a:t>
                </a:r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karar sınırına dik olacak bir çizgi üzerinde olmalı</a:t>
                </a:r>
                <a:endParaRPr lang="en-US" sz="1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96" y="2208242"/>
                <a:ext cx="3341253" cy="685059"/>
              </a:xfrm>
              <a:prstGeom prst="rect">
                <a:avLst/>
              </a:prstGeom>
              <a:blipFill>
                <a:blip r:embed="rId9"/>
                <a:stretch>
                  <a:fillRect l="-1642" t="-531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5245727" y="2584580"/>
            <a:ext cx="940469" cy="1026367"/>
          </a:xfrm>
          <a:custGeom>
            <a:avLst/>
            <a:gdLst>
              <a:gd name="connsiteX0" fmla="*/ 231342 w 940469"/>
              <a:gd name="connsiteY0" fmla="*/ 1026367 h 1026367"/>
              <a:gd name="connsiteX1" fmla="*/ 7408 w 940469"/>
              <a:gd name="connsiteY1" fmla="*/ 643812 h 1026367"/>
              <a:gd name="connsiteX2" fmla="*/ 473938 w 940469"/>
              <a:gd name="connsiteY2" fmla="*/ 121298 h 1026367"/>
              <a:gd name="connsiteX3" fmla="*/ 940469 w 940469"/>
              <a:gd name="connsiteY3" fmla="*/ 0 h 102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469" h="1026367">
                <a:moveTo>
                  <a:pt x="231342" y="1026367"/>
                </a:moveTo>
                <a:cubicBezTo>
                  <a:pt x="99158" y="910512"/>
                  <a:pt x="-33025" y="794657"/>
                  <a:pt x="7408" y="643812"/>
                </a:cubicBezTo>
                <a:cubicBezTo>
                  <a:pt x="47841" y="492967"/>
                  <a:pt x="318428" y="228600"/>
                  <a:pt x="473938" y="121298"/>
                </a:cubicBezTo>
                <a:cubicBezTo>
                  <a:pt x="629448" y="13996"/>
                  <a:pt x="784958" y="6998"/>
                  <a:pt x="940469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Orjinden Geçen Doğrusal Sınıflandırıcı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698171" y="2369976"/>
            <a:ext cx="3937519" cy="397484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67278" y="5908581"/>
                <a:ext cx="5570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𝑘𝑎𝑟𝑎𝑟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𝑏𝑜𝑢𝑛𝑑𝑟𝑦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5908581"/>
                <a:ext cx="557043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7278" y="6344816"/>
                <a:ext cx="4726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6344816"/>
                <a:ext cx="4726935" cy="369332"/>
              </a:xfrm>
              <a:prstGeom prst="rect">
                <a:avLst/>
              </a:prstGeom>
              <a:blipFill>
                <a:blip r:embed="rId6"/>
                <a:stretch>
                  <a:fillRect t="-121667" r="-10438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0845" y="3958345"/>
                <a:ext cx="2159053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45" y="3958345"/>
                <a:ext cx="2159053" cy="5535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5960304" y="4386328"/>
            <a:ext cx="226830" cy="15020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67097" y="4357396"/>
            <a:ext cx="823747" cy="15309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26733" y="4341675"/>
            <a:ext cx="457857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48669" y="4341675"/>
            <a:ext cx="70946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owchart: Summing Junction 6"/>
          <p:cNvSpPr/>
          <p:nvPr/>
        </p:nvSpPr>
        <p:spPr>
          <a:xfrm>
            <a:off x="3113690" y="3791607"/>
            <a:ext cx="218980" cy="236483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4128654" y="483985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9188" y="3446581"/>
            <a:ext cx="2596502" cy="2394382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172200" y="2232814"/>
                <a:ext cx="3261049" cy="663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w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vektörü, karar </a:t>
                </a:r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sınırına dik olacak bir çizgi üzerinde olmalı</a:t>
                </a:r>
                <a:endParaRPr lang="en-US" sz="1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232814"/>
                <a:ext cx="3261049" cy="663515"/>
              </a:xfrm>
              <a:prstGeom prst="rect">
                <a:avLst/>
              </a:prstGeom>
              <a:blipFill>
                <a:blip r:embed="rId9"/>
                <a:stretch>
                  <a:fillRect l="-1685" t="-5505" r="-562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5245727" y="2584580"/>
            <a:ext cx="940469" cy="1026367"/>
          </a:xfrm>
          <a:custGeom>
            <a:avLst/>
            <a:gdLst>
              <a:gd name="connsiteX0" fmla="*/ 231342 w 940469"/>
              <a:gd name="connsiteY0" fmla="*/ 1026367 h 1026367"/>
              <a:gd name="connsiteX1" fmla="*/ 7408 w 940469"/>
              <a:gd name="connsiteY1" fmla="*/ 643812 h 1026367"/>
              <a:gd name="connsiteX2" fmla="*/ 473938 w 940469"/>
              <a:gd name="connsiteY2" fmla="*/ 121298 h 1026367"/>
              <a:gd name="connsiteX3" fmla="*/ 940469 w 940469"/>
              <a:gd name="connsiteY3" fmla="*/ 0 h 102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469" h="1026367">
                <a:moveTo>
                  <a:pt x="231342" y="1026367"/>
                </a:moveTo>
                <a:cubicBezTo>
                  <a:pt x="99158" y="910512"/>
                  <a:pt x="-33025" y="794657"/>
                  <a:pt x="7408" y="643812"/>
                </a:cubicBezTo>
                <a:cubicBezTo>
                  <a:pt x="47841" y="492967"/>
                  <a:pt x="318428" y="228600"/>
                  <a:pt x="473938" y="121298"/>
                </a:cubicBezTo>
                <a:cubicBezTo>
                  <a:pt x="629448" y="13996"/>
                  <a:pt x="784958" y="6998"/>
                  <a:pt x="940469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32857" y="5999584"/>
            <a:ext cx="3974841" cy="679832"/>
          </a:xfrm>
          <a:custGeom>
            <a:avLst/>
            <a:gdLst>
              <a:gd name="connsiteX0" fmla="*/ 3974841 w 3974841"/>
              <a:gd name="connsiteY0" fmla="*/ 559836 h 679832"/>
              <a:gd name="connsiteX1" fmla="*/ 3256384 w 3974841"/>
              <a:gd name="connsiteY1" fmla="*/ 671804 h 679832"/>
              <a:gd name="connsiteX2" fmla="*/ 1866123 w 3974841"/>
              <a:gd name="connsiteY2" fmla="*/ 653143 h 679832"/>
              <a:gd name="connsiteX3" fmla="*/ 774441 w 3974841"/>
              <a:gd name="connsiteY3" fmla="*/ 625151 h 679832"/>
              <a:gd name="connsiteX4" fmla="*/ 0 w 3974841"/>
              <a:gd name="connsiteY4" fmla="*/ 0 h 6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841" h="679832">
                <a:moveTo>
                  <a:pt x="3974841" y="559836"/>
                </a:moveTo>
                <a:cubicBezTo>
                  <a:pt x="3791339" y="608044"/>
                  <a:pt x="3607837" y="656253"/>
                  <a:pt x="3256384" y="671804"/>
                </a:cubicBezTo>
                <a:cubicBezTo>
                  <a:pt x="2904931" y="687355"/>
                  <a:pt x="1866123" y="653143"/>
                  <a:pt x="1866123" y="653143"/>
                </a:cubicBezTo>
                <a:cubicBezTo>
                  <a:pt x="1452466" y="645368"/>
                  <a:pt x="1085461" y="734008"/>
                  <a:pt x="774441" y="625151"/>
                </a:cubicBezTo>
                <a:cubicBezTo>
                  <a:pt x="463421" y="516294"/>
                  <a:pt x="231710" y="258147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404" y="4753753"/>
            <a:ext cx="2425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’in lineer fonksiyonu.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Karar sınırının bir tarafında pozitif iken, diğer tarafında negatif.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Temel Kavramlar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/>
              <a:lstStyle/>
              <a:p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Özellik vektörleri(Feature vectors) ve etiketler(labels) :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∈{−1, 1}</m:t>
                    </m:r>
                  </m:oMath>
                </a14:m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endParaRPr lang="en-US" dirty="0"/>
              </a:p>
              <a:p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446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8229600" y="1316933"/>
            <a:ext cx="139337" cy="328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4" y="1624360"/>
            <a:ext cx="34311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Çıkışlar, etiketler yada hedefler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7194" y="1669457"/>
            <a:ext cx="6331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 sınıflandırma için tahmin yapmamızı sağlayan bir vektördür.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0113" y="1300655"/>
            <a:ext cx="3340359" cy="388808"/>
          </a:xfrm>
          <a:custGeom>
            <a:avLst/>
            <a:gdLst>
              <a:gd name="connsiteX0" fmla="*/ 2908663 w 3098982"/>
              <a:gd name="connsiteY0" fmla="*/ 0 h 391886"/>
              <a:gd name="connsiteX1" fmla="*/ 2847703 w 3098982"/>
              <a:gd name="connsiteY1" fmla="*/ 200297 h 391886"/>
              <a:gd name="connsiteX2" fmla="*/ 452846 w 3098982"/>
              <a:gd name="connsiteY2" fmla="*/ 156754 h 391886"/>
              <a:gd name="connsiteX3" fmla="*/ 0 w 3098982"/>
              <a:gd name="connsiteY3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982" h="391886">
                <a:moveTo>
                  <a:pt x="2908663" y="0"/>
                </a:moveTo>
                <a:cubicBezTo>
                  <a:pt x="3082834" y="87085"/>
                  <a:pt x="3257006" y="174171"/>
                  <a:pt x="2847703" y="200297"/>
                </a:cubicBezTo>
                <a:cubicBezTo>
                  <a:pt x="2438400" y="226423"/>
                  <a:pt x="927463" y="124823"/>
                  <a:pt x="452846" y="156754"/>
                </a:cubicBezTo>
                <a:cubicBezTo>
                  <a:pt x="-21771" y="188686"/>
                  <a:pt x="20320" y="358503"/>
                  <a:pt x="0" y="3918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130040" y="1300655"/>
            <a:ext cx="870960" cy="908131"/>
          </a:xfrm>
          <a:custGeom>
            <a:avLst/>
            <a:gdLst>
              <a:gd name="connsiteX0" fmla="*/ 544278 w 678285"/>
              <a:gd name="connsiteY0" fmla="*/ 0 h 1103586"/>
              <a:gd name="connsiteX1" fmla="*/ 520630 w 678285"/>
              <a:gd name="connsiteY1" fmla="*/ 197069 h 1103586"/>
              <a:gd name="connsiteX2" fmla="*/ 71312 w 678285"/>
              <a:gd name="connsiteY2" fmla="*/ 346842 h 1103586"/>
              <a:gd name="connsiteX3" fmla="*/ 63430 w 678285"/>
              <a:gd name="connsiteY3" fmla="*/ 811924 h 1103586"/>
              <a:gd name="connsiteX4" fmla="*/ 678285 w 678285"/>
              <a:gd name="connsiteY4" fmla="*/ 1103586 h 11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285" h="1103586">
                <a:moveTo>
                  <a:pt x="544278" y="0"/>
                </a:moveTo>
                <a:cubicBezTo>
                  <a:pt x="571868" y="69631"/>
                  <a:pt x="599458" y="139262"/>
                  <a:pt x="520630" y="197069"/>
                </a:cubicBezTo>
                <a:cubicBezTo>
                  <a:pt x="441802" y="254876"/>
                  <a:pt x="147512" y="244366"/>
                  <a:pt x="71312" y="346842"/>
                </a:cubicBezTo>
                <a:cubicBezTo>
                  <a:pt x="-4888" y="449318"/>
                  <a:pt x="-37732" y="685800"/>
                  <a:pt x="63430" y="811924"/>
                </a:cubicBezTo>
                <a:cubicBezTo>
                  <a:pt x="164592" y="938048"/>
                  <a:pt x="421438" y="1020817"/>
                  <a:pt x="678285" y="11035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7221" y="2208786"/>
            <a:ext cx="243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Düzlem(Plane) için d = 2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6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Orjinden Geçen Doğrusal Sınıflandırıcı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698171" y="2369976"/>
            <a:ext cx="3937519" cy="397484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67278" y="5908581"/>
                <a:ext cx="5682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𝑘𝑎𝑟𝑎𝑟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𝑏𝑜𝑢𝑛𝑑𝑟𝑦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5908581"/>
                <a:ext cx="568277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07698" y="6342853"/>
                <a:ext cx="47352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698" y="6342853"/>
                <a:ext cx="4735271" cy="369332"/>
              </a:xfrm>
              <a:prstGeom prst="rect">
                <a:avLst/>
              </a:prstGeom>
              <a:blipFill>
                <a:blip r:embed="rId6"/>
                <a:stretch>
                  <a:fillRect t="-119672" r="-101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0845" y="3958345"/>
                <a:ext cx="2163028" cy="559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45" y="3958345"/>
                <a:ext cx="2163028" cy="5597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5982806" y="4347116"/>
            <a:ext cx="224418" cy="16524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76294" y="4347116"/>
            <a:ext cx="887163" cy="16524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88545" y="4341675"/>
            <a:ext cx="520301" cy="1612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81425" y="4341675"/>
            <a:ext cx="163353" cy="1612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owchart: Summing Junction 6"/>
          <p:cNvSpPr/>
          <p:nvPr/>
        </p:nvSpPr>
        <p:spPr>
          <a:xfrm>
            <a:off x="3113690" y="3791607"/>
            <a:ext cx="218980" cy="236483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4128654" y="483985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9188" y="3446581"/>
            <a:ext cx="2596502" cy="2394382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186196" y="2232814"/>
                <a:ext cx="3428999" cy="685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vektörü, </a:t>
                </a:r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karar sınırına dik olacak bir çizgi üzerinde olmalı</a:t>
                </a:r>
                <a:endParaRPr lang="en-US" sz="1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96" y="2232814"/>
                <a:ext cx="3428999" cy="685059"/>
              </a:xfrm>
              <a:prstGeom prst="rect">
                <a:avLst/>
              </a:prstGeom>
              <a:blipFill>
                <a:blip r:embed="rId9"/>
                <a:stretch>
                  <a:fillRect l="-1601" t="-531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5245727" y="2584580"/>
            <a:ext cx="940469" cy="1026367"/>
          </a:xfrm>
          <a:custGeom>
            <a:avLst/>
            <a:gdLst>
              <a:gd name="connsiteX0" fmla="*/ 231342 w 940469"/>
              <a:gd name="connsiteY0" fmla="*/ 1026367 h 1026367"/>
              <a:gd name="connsiteX1" fmla="*/ 7408 w 940469"/>
              <a:gd name="connsiteY1" fmla="*/ 643812 h 1026367"/>
              <a:gd name="connsiteX2" fmla="*/ 473938 w 940469"/>
              <a:gd name="connsiteY2" fmla="*/ 121298 h 1026367"/>
              <a:gd name="connsiteX3" fmla="*/ 940469 w 940469"/>
              <a:gd name="connsiteY3" fmla="*/ 0 h 102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469" h="1026367">
                <a:moveTo>
                  <a:pt x="231342" y="1026367"/>
                </a:moveTo>
                <a:cubicBezTo>
                  <a:pt x="99158" y="910512"/>
                  <a:pt x="-33025" y="794657"/>
                  <a:pt x="7408" y="643812"/>
                </a:cubicBezTo>
                <a:cubicBezTo>
                  <a:pt x="47841" y="492967"/>
                  <a:pt x="318428" y="228600"/>
                  <a:pt x="473938" y="121298"/>
                </a:cubicBezTo>
                <a:cubicBezTo>
                  <a:pt x="629448" y="13996"/>
                  <a:pt x="784958" y="6998"/>
                  <a:pt x="940469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32857" y="5999584"/>
            <a:ext cx="3974841" cy="679832"/>
          </a:xfrm>
          <a:custGeom>
            <a:avLst/>
            <a:gdLst>
              <a:gd name="connsiteX0" fmla="*/ 3974841 w 3974841"/>
              <a:gd name="connsiteY0" fmla="*/ 559836 h 679832"/>
              <a:gd name="connsiteX1" fmla="*/ 3256384 w 3974841"/>
              <a:gd name="connsiteY1" fmla="*/ 671804 h 679832"/>
              <a:gd name="connsiteX2" fmla="*/ 1866123 w 3974841"/>
              <a:gd name="connsiteY2" fmla="*/ 653143 h 679832"/>
              <a:gd name="connsiteX3" fmla="*/ 774441 w 3974841"/>
              <a:gd name="connsiteY3" fmla="*/ 625151 h 679832"/>
              <a:gd name="connsiteX4" fmla="*/ 0 w 3974841"/>
              <a:gd name="connsiteY4" fmla="*/ 0 h 6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841" h="679832">
                <a:moveTo>
                  <a:pt x="3974841" y="559836"/>
                </a:moveTo>
                <a:cubicBezTo>
                  <a:pt x="3791339" y="608044"/>
                  <a:pt x="3607837" y="656253"/>
                  <a:pt x="3256384" y="671804"/>
                </a:cubicBezTo>
                <a:cubicBezTo>
                  <a:pt x="2904931" y="687355"/>
                  <a:pt x="1866123" y="653143"/>
                  <a:pt x="1866123" y="653143"/>
                </a:cubicBezTo>
                <a:cubicBezTo>
                  <a:pt x="1452466" y="645368"/>
                  <a:pt x="1085461" y="734008"/>
                  <a:pt x="774441" y="625151"/>
                </a:cubicBezTo>
                <a:cubicBezTo>
                  <a:pt x="463421" y="516294"/>
                  <a:pt x="231710" y="258147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404" y="4753753"/>
            <a:ext cx="2425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’in lineer fonksiyonu.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Karar sınırının bir tarafında pozitif iken, diğer tarafında negatif.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18838579">
                <a:off x="872329" y="2737004"/>
                <a:ext cx="1142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38579">
                <a:off x="872329" y="2737004"/>
                <a:ext cx="11425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18915945">
                <a:off x="1670349" y="1908183"/>
                <a:ext cx="1142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5945">
                <a:off x="1670349" y="1908183"/>
                <a:ext cx="11425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2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Orjinden Geçen Doğrusal Sınıflandırıcı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698171" y="2369976"/>
            <a:ext cx="3937519" cy="397484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67278" y="5908581"/>
                <a:ext cx="5570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𝑘𝑎𝑟𝑎𝑟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𝑏𝑜𝑢𝑛𝑑𝑟𝑦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5908581"/>
                <a:ext cx="557043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7278" y="6344816"/>
                <a:ext cx="4724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6344816"/>
                <a:ext cx="4724050" cy="369332"/>
              </a:xfrm>
              <a:prstGeom prst="rect">
                <a:avLst/>
              </a:prstGeom>
              <a:blipFill>
                <a:blip r:embed="rId6"/>
                <a:stretch>
                  <a:fillRect t="-121667" r="-1045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0845" y="3958345"/>
                <a:ext cx="2107756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45" y="3958345"/>
                <a:ext cx="2107756" cy="5535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5959366" y="4452051"/>
            <a:ext cx="226830" cy="15020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65784" y="4452051"/>
            <a:ext cx="823747" cy="15020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4251" y="4352469"/>
            <a:ext cx="457857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33770" y="4352469"/>
            <a:ext cx="190102" cy="1538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owchart: Summing Junction 6"/>
          <p:cNvSpPr/>
          <p:nvPr/>
        </p:nvSpPr>
        <p:spPr>
          <a:xfrm>
            <a:off x="3113690" y="3791607"/>
            <a:ext cx="218980" cy="236483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4128654" y="483985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9188" y="3446581"/>
            <a:ext cx="2596502" cy="2394382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186196" y="2232814"/>
                <a:ext cx="3428999" cy="685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vektörü, </a:t>
                </a:r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karar sınırına dik olacak bir çizgi üzerinde olmalı</a:t>
                </a:r>
                <a:endParaRPr lang="en-US" sz="1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96" y="2232814"/>
                <a:ext cx="3428999" cy="685059"/>
              </a:xfrm>
              <a:prstGeom prst="rect">
                <a:avLst/>
              </a:prstGeom>
              <a:blipFill>
                <a:blip r:embed="rId9"/>
                <a:stretch>
                  <a:fillRect l="-1601" t="-531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5245727" y="2584580"/>
            <a:ext cx="940469" cy="1026367"/>
          </a:xfrm>
          <a:custGeom>
            <a:avLst/>
            <a:gdLst>
              <a:gd name="connsiteX0" fmla="*/ 231342 w 940469"/>
              <a:gd name="connsiteY0" fmla="*/ 1026367 h 1026367"/>
              <a:gd name="connsiteX1" fmla="*/ 7408 w 940469"/>
              <a:gd name="connsiteY1" fmla="*/ 643812 h 1026367"/>
              <a:gd name="connsiteX2" fmla="*/ 473938 w 940469"/>
              <a:gd name="connsiteY2" fmla="*/ 121298 h 1026367"/>
              <a:gd name="connsiteX3" fmla="*/ 940469 w 940469"/>
              <a:gd name="connsiteY3" fmla="*/ 0 h 102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469" h="1026367">
                <a:moveTo>
                  <a:pt x="231342" y="1026367"/>
                </a:moveTo>
                <a:cubicBezTo>
                  <a:pt x="99158" y="910512"/>
                  <a:pt x="-33025" y="794657"/>
                  <a:pt x="7408" y="643812"/>
                </a:cubicBezTo>
                <a:cubicBezTo>
                  <a:pt x="47841" y="492967"/>
                  <a:pt x="318428" y="228600"/>
                  <a:pt x="473938" y="121298"/>
                </a:cubicBezTo>
                <a:cubicBezTo>
                  <a:pt x="629448" y="13996"/>
                  <a:pt x="784958" y="6998"/>
                  <a:pt x="940469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32857" y="5999584"/>
            <a:ext cx="3974841" cy="679832"/>
          </a:xfrm>
          <a:custGeom>
            <a:avLst/>
            <a:gdLst>
              <a:gd name="connsiteX0" fmla="*/ 3974841 w 3974841"/>
              <a:gd name="connsiteY0" fmla="*/ 559836 h 679832"/>
              <a:gd name="connsiteX1" fmla="*/ 3256384 w 3974841"/>
              <a:gd name="connsiteY1" fmla="*/ 671804 h 679832"/>
              <a:gd name="connsiteX2" fmla="*/ 1866123 w 3974841"/>
              <a:gd name="connsiteY2" fmla="*/ 653143 h 679832"/>
              <a:gd name="connsiteX3" fmla="*/ 774441 w 3974841"/>
              <a:gd name="connsiteY3" fmla="*/ 625151 h 679832"/>
              <a:gd name="connsiteX4" fmla="*/ 0 w 3974841"/>
              <a:gd name="connsiteY4" fmla="*/ 0 h 6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841" h="679832">
                <a:moveTo>
                  <a:pt x="3974841" y="559836"/>
                </a:moveTo>
                <a:cubicBezTo>
                  <a:pt x="3791339" y="608044"/>
                  <a:pt x="3607837" y="656253"/>
                  <a:pt x="3256384" y="671804"/>
                </a:cubicBezTo>
                <a:cubicBezTo>
                  <a:pt x="2904931" y="687355"/>
                  <a:pt x="1866123" y="653143"/>
                  <a:pt x="1866123" y="653143"/>
                </a:cubicBezTo>
                <a:cubicBezTo>
                  <a:pt x="1452466" y="645368"/>
                  <a:pt x="1085461" y="734008"/>
                  <a:pt x="774441" y="625151"/>
                </a:cubicBezTo>
                <a:cubicBezTo>
                  <a:pt x="463421" y="516294"/>
                  <a:pt x="231710" y="258147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404" y="4753753"/>
            <a:ext cx="2425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’in lineer fonksiyonu.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Karar sınırının bir tarafında pozitif iken, diğer tarafında negatif.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18838579">
                <a:off x="872329" y="2737004"/>
                <a:ext cx="1142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38579">
                <a:off x="872329" y="2737004"/>
                <a:ext cx="11425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18915945">
                <a:off x="1670349" y="1908183"/>
                <a:ext cx="1142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5945">
                <a:off x="1670349" y="1908183"/>
                <a:ext cx="11425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4128654" y="3958345"/>
            <a:ext cx="984522" cy="863039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69742" y="3606941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42" y="3606941"/>
                <a:ext cx="41421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endCxn id="7" idx="5"/>
          </p:cNvCxnSpPr>
          <p:nvPr/>
        </p:nvCxnSpPr>
        <p:spPr>
          <a:xfrm flipH="1" flipV="1">
            <a:off x="3300601" y="3993458"/>
            <a:ext cx="828053" cy="84639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3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Orjinden Geçen Doğrusal Sınıflandırıcı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698171" y="2369976"/>
            <a:ext cx="3937519" cy="397484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67278" y="5908581"/>
                <a:ext cx="5570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𝑘𝑎𝑟𝑎𝑟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𝑏𝑜𝑢𝑛𝑑𝑟𝑦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5908581"/>
                <a:ext cx="557043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7278" y="6344816"/>
                <a:ext cx="4724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6344816"/>
                <a:ext cx="4724050" cy="369332"/>
              </a:xfrm>
              <a:prstGeom prst="rect">
                <a:avLst/>
              </a:prstGeom>
              <a:blipFill>
                <a:blip r:embed="rId6"/>
                <a:stretch>
                  <a:fillRect t="-121667" r="-1045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0845" y="3958345"/>
                <a:ext cx="2107756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45" y="3958345"/>
                <a:ext cx="2107756" cy="5535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5959366" y="4452051"/>
            <a:ext cx="226830" cy="15309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65784" y="4452051"/>
            <a:ext cx="823747" cy="15020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20773" y="4365773"/>
            <a:ext cx="457857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34686" y="4365773"/>
            <a:ext cx="212833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owchart: Summing Junction 6"/>
          <p:cNvSpPr/>
          <p:nvPr/>
        </p:nvSpPr>
        <p:spPr>
          <a:xfrm>
            <a:off x="3113690" y="3791607"/>
            <a:ext cx="218980" cy="236483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4128654" y="483985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9188" y="3446581"/>
            <a:ext cx="2596502" cy="2394382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186196" y="2232814"/>
                <a:ext cx="3428999" cy="685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vektörü, </a:t>
                </a:r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karar sınırına dik olacak bir çizgi üzerinde olmalı</a:t>
                </a:r>
                <a:endParaRPr lang="en-US" sz="1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96" y="2232814"/>
                <a:ext cx="3428999" cy="685059"/>
              </a:xfrm>
              <a:prstGeom prst="rect">
                <a:avLst/>
              </a:prstGeom>
              <a:blipFill>
                <a:blip r:embed="rId9"/>
                <a:stretch>
                  <a:fillRect l="-1601" t="-531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5245727" y="2584580"/>
            <a:ext cx="940469" cy="1026367"/>
          </a:xfrm>
          <a:custGeom>
            <a:avLst/>
            <a:gdLst>
              <a:gd name="connsiteX0" fmla="*/ 231342 w 940469"/>
              <a:gd name="connsiteY0" fmla="*/ 1026367 h 1026367"/>
              <a:gd name="connsiteX1" fmla="*/ 7408 w 940469"/>
              <a:gd name="connsiteY1" fmla="*/ 643812 h 1026367"/>
              <a:gd name="connsiteX2" fmla="*/ 473938 w 940469"/>
              <a:gd name="connsiteY2" fmla="*/ 121298 h 1026367"/>
              <a:gd name="connsiteX3" fmla="*/ 940469 w 940469"/>
              <a:gd name="connsiteY3" fmla="*/ 0 h 102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469" h="1026367">
                <a:moveTo>
                  <a:pt x="231342" y="1026367"/>
                </a:moveTo>
                <a:cubicBezTo>
                  <a:pt x="99158" y="910512"/>
                  <a:pt x="-33025" y="794657"/>
                  <a:pt x="7408" y="643812"/>
                </a:cubicBezTo>
                <a:cubicBezTo>
                  <a:pt x="47841" y="492967"/>
                  <a:pt x="318428" y="228600"/>
                  <a:pt x="473938" y="121298"/>
                </a:cubicBezTo>
                <a:cubicBezTo>
                  <a:pt x="629448" y="13996"/>
                  <a:pt x="784958" y="6998"/>
                  <a:pt x="940469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32857" y="5999584"/>
            <a:ext cx="3974841" cy="679832"/>
          </a:xfrm>
          <a:custGeom>
            <a:avLst/>
            <a:gdLst>
              <a:gd name="connsiteX0" fmla="*/ 3974841 w 3974841"/>
              <a:gd name="connsiteY0" fmla="*/ 559836 h 679832"/>
              <a:gd name="connsiteX1" fmla="*/ 3256384 w 3974841"/>
              <a:gd name="connsiteY1" fmla="*/ 671804 h 679832"/>
              <a:gd name="connsiteX2" fmla="*/ 1866123 w 3974841"/>
              <a:gd name="connsiteY2" fmla="*/ 653143 h 679832"/>
              <a:gd name="connsiteX3" fmla="*/ 774441 w 3974841"/>
              <a:gd name="connsiteY3" fmla="*/ 625151 h 679832"/>
              <a:gd name="connsiteX4" fmla="*/ 0 w 3974841"/>
              <a:gd name="connsiteY4" fmla="*/ 0 h 6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841" h="679832">
                <a:moveTo>
                  <a:pt x="3974841" y="559836"/>
                </a:moveTo>
                <a:cubicBezTo>
                  <a:pt x="3791339" y="608044"/>
                  <a:pt x="3607837" y="656253"/>
                  <a:pt x="3256384" y="671804"/>
                </a:cubicBezTo>
                <a:cubicBezTo>
                  <a:pt x="2904931" y="687355"/>
                  <a:pt x="1866123" y="653143"/>
                  <a:pt x="1866123" y="653143"/>
                </a:cubicBezTo>
                <a:cubicBezTo>
                  <a:pt x="1452466" y="645368"/>
                  <a:pt x="1085461" y="734008"/>
                  <a:pt x="774441" y="625151"/>
                </a:cubicBezTo>
                <a:cubicBezTo>
                  <a:pt x="463421" y="516294"/>
                  <a:pt x="231710" y="258147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404" y="4753753"/>
            <a:ext cx="2425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’in lineer fonksiyonu.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Karar sınırının bir tarafında pozitif iken, diğer tarafında negatif.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18838579">
                <a:off x="872329" y="2737004"/>
                <a:ext cx="1142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38579">
                <a:off x="872329" y="2737004"/>
                <a:ext cx="11425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18915945">
                <a:off x="1670349" y="1908183"/>
                <a:ext cx="1142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5945">
                <a:off x="1670349" y="1908183"/>
                <a:ext cx="11425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4128654" y="3958345"/>
            <a:ext cx="984522" cy="863039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69742" y="3606941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42" y="3606941"/>
                <a:ext cx="41421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endCxn id="7" idx="5"/>
          </p:cNvCxnSpPr>
          <p:nvPr/>
        </p:nvCxnSpPr>
        <p:spPr>
          <a:xfrm flipH="1" flipV="1">
            <a:off x="3300601" y="3993458"/>
            <a:ext cx="828053" cy="846398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37890" y="3079102"/>
            <a:ext cx="396788" cy="176075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351889" y="273320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889" y="2733207"/>
                <a:ext cx="36798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07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Orjinden Geçen Doğrusal Sınıflandırıcı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698171" y="2369976"/>
            <a:ext cx="3937519" cy="397484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67278" y="5908581"/>
                <a:ext cx="5570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𝑘𝑎𝑟𝑎𝑟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𝑏𝑜𝑢𝑛𝑑𝑟𝑦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5908581"/>
                <a:ext cx="557043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7278" y="6344816"/>
                <a:ext cx="4724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6344816"/>
                <a:ext cx="4724050" cy="369332"/>
              </a:xfrm>
              <a:prstGeom prst="rect">
                <a:avLst/>
              </a:prstGeom>
              <a:blipFill>
                <a:blip r:embed="rId6"/>
                <a:stretch>
                  <a:fillRect t="-121667" r="-1045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0845" y="3958345"/>
                <a:ext cx="2107756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45" y="3958345"/>
                <a:ext cx="2107756" cy="5535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5959366" y="4452051"/>
            <a:ext cx="204951" cy="15309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65784" y="4452051"/>
            <a:ext cx="823747" cy="15020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96227" y="4382431"/>
            <a:ext cx="457857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38667" y="4371057"/>
            <a:ext cx="181302" cy="1537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owchart: Summing Junction 6"/>
          <p:cNvSpPr/>
          <p:nvPr/>
        </p:nvSpPr>
        <p:spPr>
          <a:xfrm>
            <a:off x="3113690" y="3791607"/>
            <a:ext cx="218980" cy="236483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4128654" y="483985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9188" y="3446581"/>
            <a:ext cx="2596502" cy="2394382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632857" y="5999584"/>
            <a:ext cx="3974841" cy="679832"/>
          </a:xfrm>
          <a:custGeom>
            <a:avLst/>
            <a:gdLst>
              <a:gd name="connsiteX0" fmla="*/ 3974841 w 3974841"/>
              <a:gd name="connsiteY0" fmla="*/ 559836 h 679832"/>
              <a:gd name="connsiteX1" fmla="*/ 3256384 w 3974841"/>
              <a:gd name="connsiteY1" fmla="*/ 671804 h 679832"/>
              <a:gd name="connsiteX2" fmla="*/ 1866123 w 3974841"/>
              <a:gd name="connsiteY2" fmla="*/ 653143 h 679832"/>
              <a:gd name="connsiteX3" fmla="*/ 774441 w 3974841"/>
              <a:gd name="connsiteY3" fmla="*/ 625151 h 679832"/>
              <a:gd name="connsiteX4" fmla="*/ 0 w 3974841"/>
              <a:gd name="connsiteY4" fmla="*/ 0 h 6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841" h="679832">
                <a:moveTo>
                  <a:pt x="3974841" y="559836"/>
                </a:moveTo>
                <a:cubicBezTo>
                  <a:pt x="3791339" y="608044"/>
                  <a:pt x="3607837" y="656253"/>
                  <a:pt x="3256384" y="671804"/>
                </a:cubicBezTo>
                <a:cubicBezTo>
                  <a:pt x="2904931" y="687355"/>
                  <a:pt x="1866123" y="653143"/>
                  <a:pt x="1866123" y="653143"/>
                </a:cubicBezTo>
                <a:cubicBezTo>
                  <a:pt x="1452466" y="645368"/>
                  <a:pt x="1085461" y="734008"/>
                  <a:pt x="774441" y="625151"/>
                </a:cubicBezTo>
                <a:cubicBezTo>
                  <a:pt x="463421" y="516294"/>
                  <a:pt x="231710" y="258147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404" y="4753753"/>
            <a:ext cx="2425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’in lineer fonksiyonu.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Karar sınırının bir tarafında pozitif iken, diğer tarafında negatif.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18838579">
                <a:off x="872329" y="2737004"/>
                <a:ext cx="1142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38579">
                <a:off x="872329" y="2737004"/>
                <a:ext cx="11425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18915945">
                <a:off x="1670349" y="1908183"/>
                <a:ext cx="1142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5945">
                <a:off x="1670349" y="1908183"/>
                <a:ext cx="11425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4128654" y="3958345"/>
            <a:ext cx="984522" cy="863039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69742" y="3606941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42" y="3606941"/>
                <a:ext cx="41421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endCxn id="7" idx="5"/>
          </p:cNvCxnSpPr>
          <p:nvPr/>
        </p:nvCxnSpPr>
        <p:spPr>
          <a:xfrm flipH="1" flipV="1">
            <a:off x="3300601" y="3993458"/>
            <a:ext cx="828053" cy="846398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37890" y="3079102"/>
            <a:ext cx="396788" cy="176075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351889" y="273320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889" y="2733207"/>
                <a:ext cx="3679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4553339" y="1856792"/>
            <a:ext cx="1800808" cy="895739"/>
          </a:xfrm>
          <a:custGeom>
            <a:avLst/>
            <a:gdLst>
              <a:gd name="connsiteX0" fmla="*/ 0 w 1800808"/>
              <a:gd name="connsiteY0" fmla="*/ 895739 h 895739"/>
              <a:gd name="connsiteX1" fmla="*/ 130628 w 1800808"/>
              <a:gd name="connsiteY1" fmla="*/ 447869 h 895739"/>
              <a:gd name="connsiteX2" fmla="*/ 755779 w 1800808"/>
              <a:gd name="connsiteY2" fmla="*/ 261257 h 895739"/>
              <a:gd name="connsiteX3" fmla="*/ 1436914 w 1800808"/>
              <a:gd name="connsiteY3" fmla="*/ 46653 h 895739"/>
              <a:gd name="connsiteX4" fmla="*/ 1800808 w 1800808"/>
              <a:gd name="connsiteY4" fmla="*/ 0 h 89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808" h="895739">
                <a:moveTo>
                  <a:pt x="0" y="895739"/>
                </a:moveTo>
                <a:cubicBezTo>
                  <a:pt x="2332" y="724677"/>
                  <a:pt x="4665" y="553616"/>
                  <a:pt x="130628" y="447869"/>
                </a:cubicBezTo>
                <a:cubicBezTo>
                  <a:pt x="256591" y="342122"/>
                  <a:pt x="755779" y="261257"/>
                  <a:pt x="755779" y="261257"/>
                </a:cubicBezTo>
                <a:cubicBezTo>
                  <a:pt x="973493" y="194388"/>
                  <a:pt x="1262743" y="90196"/>
                  <a:pt x="1436914" y="46653"/>
                </a:cubicBezTo>
                <a:cubicBezTo>
                  <a:pt x="1611085" y="3110"/>
                  <a:pt x="1705946" y="1555"/>
                  <a:pt x="1800808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39025" y="1506784"/>
            <a:ext cx="261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vektörü burada olursa iç çarpımları pozitif olur.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Orjinden Geçen Doğrusal Sınıflandırıcı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698171" y="2369976"/>
            <a:ext cx="3937519" cy="397484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67278" y="5908581"/>
                <a:ext cx="5570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𝑘𝑎𝑟𝑎𝑟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𝑏𝑜𝑢𝑛𝑑𝑟𝑦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5908581"/>
                <a:ext cx="557043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7278" y="6344816"/>
                <a:ext cx="4724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8" y="6344816"/>
                <a:ext cx="4724050" cy="369332"/>
              </a:xfrm>
              <a:prstGeom prst="rect">
                <a:avLst/>
              </a:prstGeom>
              <a:blipFill>
                <a:blip r:embed="rId6"/>
                <a:stretch>
                  <a:fillRect t="-121667" r="-1045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0845" y="3958345"/>
                <a:ext cx="2107756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45" y="3958345"/>
                <a:ext cx="2107756" cy="5535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5959366" y="4452051"/>
            <a:ext cx="220717" cy="15020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65784" y="4452051"/>
            <a:ext cx="823747" cy="15020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87466" y="4367301"/>
            <a:ext cx="457857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48904" y="4357396"/>
            <a:ext cx="141889" cy="156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owchart: Summing Junction 6"/>
          <p:cNvSpPr/>
          <p:nvPr/>
        </p:nvSpPr>
        <p:spPr>
          <a:xfrm>
            <a:off x="3113690" y="3791607"/>
            <a:ext cx="218980" cy="236483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87" y="3446581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4128654" y="483985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9188" y="3446581"/>
            <a:ext cx="2596502" cy="2394382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632857" y="5999584"/>
            <a:ext cx="3974841" cy="679832"/>
          </a:xfrm>
          <a:custGeom>
            <a:avLst/>
            <a:gdLst>
              <a:gd name="connsiteX0" fmla="*/ 3974841 w 3974841"/>
              <a:gd name="connsiteY0" fmla="*/ 559836 h 679832"/>
              <a:gd name="connsiteX1" fmla="*/ 3256384 w 3974841"/>
              <a:gd name="connsiteY1" fmla="*/ 671804 h 679832"/>
              <a:gd name="connsiteX2" fmla="*/ 1866123 w 3974841"/>
              <a:gd name="connsiteY2" fmla="*/ 653143 h 679832"/>
              <a:gd name="connsiteX3" fmla="*/ 774441 w 3974841"/>
              <a:gd name="connsiteY3" fmla="*/ 625151 h 679832"/>
              <a:gd name="connsiteX4" fmla="*/ 0 w 3974841"/>
              <a:gd name="connsiteY4" fmla="*/ 0 h 6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841" h="679832">
                <a:moveTo>
                  <a:pt x="3974841" y="559836"/>
                </a:moveTo>
                <a:cubicBezTo>
                  <a:pt x="3791339" y="608044"/>
                  <a:pt x="3607837" y="656253"/>
                  <a:pt x="3256384" y="671804"/>
                </a:cubicBezTo>
                <a:cubicBezTo>
                  <a:pt x="2904931" y="687355"/>
                  <a:pt x="1866123" y="653143"/>
                  <a:pt x="1866123" y="653143"/>
                </a:cubicBezTo>
                <a:cubicBezTo>
                  <a:pt x="1452466" y="645368"/>
                  <a:pt x="1085461" y="734008"/>
                  <a:pt x="774441" y="625151"/>
                </a:cubicBezTo>
                <a:cubicBezTo>
                  <a:pt x="463421" y="516294"/>
                  <a:pt x="231710" y="258147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404" y="4753753"/>
            <a:ext cx="2425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’in lineer fonksiyonu.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Karar sınırının bir tarafında pozitif iken, diğer tarafında negatif.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18838579">
                <a:off x="872329" y="2737004"/>
                <a:ext cx="1142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38579">
                <a:off x="872329" y="2737004"/>
                <a:ext cx="11425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18915945">
                <a:off x="1670349" y="1908183"/>
                <a:ext cx="1142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5945">
                <a:off x="1670349" y="1908183"/>
                <a:ext cx="11425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4128654" y="3958345"/>
            <a:ext cx="984522" cy="863039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69742" y="3606941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42" y="3606941"/>
                <a:ext cx="41421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endCxn id="7" idx="5"/>
          </p:cNvCxnSpPr>
          <p:nvPr/>
        </p:nvCxnSpPr>
        <p:spPr>
          <a:xfrm flipH="1" flipV="1">
            <a:off x="3300601" y="3993458"/>
            <a:ext cx="828053" cy="846398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37890" y="3079102"/>
            <a:ext cx="396788" cy="176075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351889" y="273320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889" y="2733207"/>
                <a:ext cx="3679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4553339" y="1856792"/>
            <a:ext cx="1800808" cy="895739"/>
          </a:xfrm>
          <a:custGeom>
            <a:avLst/>
            <a:gdLst>
              <a:gd name="connsiteX0" fmla="*/ 0 w 1800808"/>
              <a:gd name="connsiteY0" fmla="*/ 895739 h 895739"/>
              <a:gd name="connsiteX1" fmla="*/ 130628 w 1800808"/>
              <a:gd name="connsiteY1" fmla="*/ 447869 h 895739"/>
              <a:gd name="connsiteX2" fmla="*/ 755779 w 1800808"/>
              <a:gd name="connsiteY2" fmla="*/ 261257 h 895739"/>
              <a:gd name="connsiteX3" fmla="*/ 1436914 w 1800808"/>
              <a:gd name="connsiteY3" fmla="*/ 46653 h 895739"/>
              <a:gd name="connsiteX4" fmla="*/ 1800808 w 1800808"/>
              <a:gd name="connsiteY4" fmla="*/ 0 h 89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808" h="895739">
                <a:moveTo>
                  <a:pt x="0" y="895739"/>
                </a:moveTo>
                <a:cubicBezTo>
                  <a:pt x="2332" y="724677"/>
                  <a:pt x="4665" y="553616"/>
                  <a:pt x="130628" y="447869"/>
                </a:cubicBezTo>
                <a:cubicBezTo>
                  <a:pt x="256591" y="342122"/>
                  <a:pt x="755779" y="261257"/>
                  <a:pt x="755779" y="261257"/>
                </a:cubicBezTo>
                <a:cubicBezTo>
                  <a:pt x="973493" y="194388"/>
                  <a:pt x="1262743" y="90196"/>
                  <a:pt x="1436914" y="46653"/>
                </a:cubicBezTo>
                <a:cubicBezTo>
                  <a:pt x="1611085" y="3110"/>
                  <a:pt x="1705946" y="1555"/>
                  <a:pt x="1800808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39025" y="1506784"/>
            <a:ext cx="261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vektörü burada olursa iç çarpımları pozitif olur.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555597" y="2556512"/>
                <a:ext cx="340939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597" y="2556512"/>
                <a:ext cx="3409395" cy="374270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6376319" y="2359335"/>
            <a:ext cx="3767949" cy="75878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Sınıflandırıcılar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8200" y="1155960"/>
            <a:ext cx="9024256" cy="32359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𝑠𝚤𝑛𝚤𝑟𝚤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  <a:blipFill>
                <a:blip r:embed="rId5"/>
                <a:stretch>
                  <a:fillRect t="-118033" r="-9184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3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Sınıflandırıcılar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8200" y="1155960"/>
            <a:ext cx="9024256" cy="32359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𝑠𝚤𝑛𝚤𝑟𝚤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  <a:blipFill>
                <a:blip r:embed="rId5"/>
                <a:stretch>
                  <a:fillRect t="-119672" r="-9184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7878197" y="2071396"/>
            <a:ext cx="426048" cy="867747"/>
          </a:xfrm>
          <a:custGeom>
            <a:avLst/>
            <a:gdLst>
              <a:gd name="connsiteX0" fmla="*/ 192783 w 426048"/>
              <a:gd name="connsiteY0" fmla="*/ 783771 h 783771"/>
              <a:gd name="connsiteX1" fmla="*/ 6170 w 426048"/>
              <a:gd name="connsiteY1" fmla="*/ 494522 h 783771"/>
              <a:gd name="connsiteX2" fmla="*/ 80815 w 426048"/>
              <a:gd name="connsiteY2" fmla="*/ 158620 h 783771"/>
              <a:gd name="connsiteX3" fmla="*/ 426048 w 426048"/>
              <a:gd name="connsiteY3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048" h="783771">
                <a:moveTo>
                  <a:pt x="192783" y="783771"/>
                </a:moveTo>
                <a:cubicBezTo>
                  <a:pt x="108807" y="691242"/>
                  <a:pt x="24831" y="598714"/>
                  <a:pt x="6170" y="494522"/>
                </a:cubicBezTo>
                <a:cubicBezTo>
                  <a:pt x="-12491" y="390330"/>
                  <a:pt x="10835" y="241040"/>
                  <a:pt x="80815" y="158620"/>
                </a:cubicBezTo>
                <a:cubicBezTo>
                  <a:pt x="150795" y="76200"/>
                  <a:pt x="288421" y="38100"/>
                  <a:pt x="426048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konumu kontrol ediyor.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blipFill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69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Sınıflandırıcılar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8200" y="1155960"/>
            <a:ext cx="9024256" cy="32359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  <a:blipFill>
                <a:blip r:embed="rId5"/>
                <a:stretch>
                  <a:fillRect t="-119672" r="-895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7878197" y="2071396"/>
            <a:ext cx="426048" cy="867747"/>
          </a:xfrm>
          <a:custGeom>
            <a:avLst/>
            <a:gdLst>
              <a:gd name="connsiteX0" fmla="*/ 192783 w 426048"/>
              <a:gd name="connsiteY0" fmla="*/ 783771 h 783771"/>
              <a:gd name="connsiteX1" fmla="*/ 6170 w 426048"/>
              <a:gd name="connsiteY1" fmla="*/ 494522 h 783771"/>
              <a:gd name="connsiteX2" fmla="*/ 80815 w 426048"/>
              <a:gd name="connsiteY2" fmla="*/ 158620 h 783771"/>
              <a:gd name="connsiteX3" fmla="*/ 426048 w 426048"/>
              <a:gd name="connsiteY3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048" h="783771">
                <a:moveTo>
                  <a:pt x="192783" y="783771"/>
                </a:moveTo>
                <a:cubicBezTo>
                  <a:pt x="108807" y="691242"/>
                  <a:pt x="24831" y="598714"/>
                  <a:pt x="6170" y="494522"/>
                </a:cubicBezTo>
                <a:cubicBezTo>
                  <a:pt x="-12491" y="390330"/>
                  <a:pt x="10835" y="241040"/>
                  <a:pt x="80815" y="158620"/>
                </a:cubicBezTo>
                <a:cubicBezTo>
                  <a:pt x="150795" y="76200"/>
                  <a:pt x="288421" y="38100"/>
                  <a:pt x="426048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konumu kontrol ediyor.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blipFill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4935894" y="1595536"/>
            <a:ext cx="354563" cy="10263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78630" y="1491467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30" y="1491467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72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Sınıflandırıcılar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8200" y="1155960"/>
            <a:ext cx="9024256" cy="32359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  <a:blipFill>
                <a:blip r:embed="rId5"/>
                <a:stretch>
                  <a:fillRect t="-119672" r="-895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7878197" y="2071396"/>
            <a:ext cx="426048" cy="867747"/>
          </a:xfrm>
          <a:custGeom>
            <a:avLst/>
            <a:gdLst>
              <a:gd name="connsiteX0" fmla="*/ 192783 w 426048"/>
              <a:gd name="connsiteY0" fmla="*/ 783771 h 783771"/>
              <a:gd name="connsiteX1" fmla="*/ 6170 w 426048"/>
              <a:gd name="connsiteY1" fmla="*/ 494522 h 783771"/>
              <a:gd name="connsiteX2" fmla="*/ 80815 w 426048"/>
              <a:gd name="connsiteY2" fmla="*/ 158620 h 783771"/>
              <a:gd name="connsiteX3" fmla="*/ 426048 w 426048"/>
              <a:gd name="connsiteY3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048" h="783771">
                <a:moveTo>
                  <a:pt x="192783" y="783771"/>
                </a:moveTo>
                <a:cubicBezTo>
                  <a:pt x="108807" y="691242"/>
                  <a:pt x="24831" y="598714"/>
                  <a:pt x="6170" y="494522"/>
                </a:cubicBezTo>
                <a:cubicBezTo>
                  <a:pt x="-12491" y="390330"/>
                  <a:pt x="10835" y="241040"/>
                  <a:pt x="80815" y="158620"/>
                </a:cubicBezTo>
                <a:cubicBezTo>
                  <a:pt x="150795" y="76200"/>
                  <a:pt x="288421" y="38100"/>
                  <a:pt x="426048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konumu kontrol ediyor.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blipFill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4935894" y="1595536"/>
            <a:ext cx="354563" cy="10263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78630" y="1491467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30" y="1491467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270004" y="1024673"/>
                <a:ext cx="1548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4" y="1024673"/>
                <a:ext cx="15483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70003" y="1886730"/>
                <a:ext cx="1548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3" y="1886730"/>
                <a:ext cx="15483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62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Sınıflandırıcılar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8200" y="1155960"/>
            <a:ext cx="9024256" cy="32359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  <a:blipFill>
                <a:blip r:embed="rId5"/>
                <a:stretch>
                  <a:fillRect t="-119672" r="-895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7878197" y="2071396"/>
            <a:ext cx="426048" cy="867747"/>
          </a:xfrm>
          <a:custGeom>
            <a:avLst/>
            <a:gdLst>
              <a:gd name="connsiteX0" fmla="*/ 192783 w 426048"/>
              <a:gd name="connsiteY0" fmla="*/ 783771 h 783771"/>
              <a:gd name="connsiteX1" fmla="*/ 6170 w 426048"/>
              <a:gd name="connsiteY1" fmla="*/ 494522 h 783771"/>
              <a:gd name="connsiteX2" fmla="*/ 80815 w 426048"/>
              <a:gd name="connsiteY2" fmla="*/ 158620 h 783771"/>
              <a:gd name="connsiteX3" fmla="*/ 426048 w 426048"/>
              <a:gd name="connsiteY3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048" h="783771">
                <a:moveTo>
                  <a:pt x="192783" y="783771"/>
                </a:moveTo>
                <a:cubicBezTo>
                  <a:pt x="108807" y="691242"/>
                  <a:pt x="24831" y="598714"/>
                  <a:pt x="6170" y="494522"/>
                </a:cubicBezTo>
                <a:cubicBezTo>
                  <a:pt x="-12491" y="390330"/>
                  <a:pt x="10835" y="241040"/>
                  <a:pt x="80815" y="158620"/>
                </a:cubicBezTo>
                <a:cubicBezTo>
                  <a:pt x="150795" y="76200"/>
                  <a:pt x="288421" y="38100"/>
                  <a:pt x="426048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konumu kontrol ediyor.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blipFill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4935894" y="1595536"/>
            <a:ext cx="354563" cy="10263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78630" y="1491467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30" y="1491467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270004" y="1024673"/>
                <a:ext cx="1548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4" y="1024673"/>
                <a:ext cx="15483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70003" y="1886730"/>
                <a:ext cx="1548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3" y="1886730"/>
                <a:ext cx="15483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5600" y="1266501"/>
                <a:ext cx="475713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600" y="1266501"/>
                <a:ext cx="4757136" cy="374270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726935" y="1198875"/>
            <a:ext cx="4874860" cy="51318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Temel Kavramlar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/>
              <a:lstStyle/>
              <a:p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Özellik vektörleri(Feature vectors) ve etiketler(labels) :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∈{−1, 1}</m:t>
                    </m:r>
                  </m:oMath>
                </a14:m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endParaRPr lang="en-US" dirty="0"/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seti(Training set)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446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8210939" y="1306255"/>
            <a:ext cx="157998" cy="33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4" y="1624360"/>
            <a:ext cx="34311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Çıkışlar, etiketler yada hedefler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7194" y="1669457"/>
            <a:ext cx="6331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 sınıflandırma için tahmin yapmamızı sağlayan bir vektördür.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0113" y="1306255"/>
            <a:ext cx="3340359" cy="383207"/>
          </a:xfrm>
          <a:custGeom>
            <a:avLst/>
            <a:gdLst>
              <a:gd name="connsiteX0" fmla="*/ 2908663 w 3098982"/>
              <a:gd name="connsiteY0" fmla="*/ 0 h 391886"/>
              <a:gd name="connsiteX1" fmla="*/ 2847703 w 3098982"/>
              <a:gd name="connsiteY1" fmla="*/ 200297 h 391886"/>
              <a:gd name="connsiteX2" fmla="*/ 452846 w 3098982"/>
              <a:gd name="connsiteY2" fmla="*/ 156754 h 391886"/>
              <a:gd name="connsiteX3" fmla="*/ 0 w 3098982"/>
              <a:gd name="connsiteY3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982" h="391886">
                <a:moveTo>
                  <a:pt x="2908663" y="0"/>
                </a:moveTo>
                <a:cubicBezTo>
                  <a:pt x="3082834" y="87085"/>
                  <a:pt x="3257006" y="174171"/>
                  <a:pt x="2847703" y="200297"/>
                </a:cubicBezTo>
                <a:cubicBezTo>
                  <a:pt x="2438400" y="226423"/>
                  <a:pt x="927463" y="124823"/>
                  <a:pt x="452846" y="156754"/>
                </a:cubicBezTo>
                <a:cubicBezTo>
                  <a:pt x="-21771" y="188686"/>
                  <a:pt x="20320" y="358503"/>
                  <a:pt x="0" y="3918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Sınıflandırıcılar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8200" y="1155960"/>
            <a:ext cx="9024256" cy="32359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  <a:blipFill>
                <a:blip r:embed="rId5"/>
                <a:stretch>
                  <a:fillRect t="-119672" r="-895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7878197" y="2071396"/>
            <a:ext cx="426048" cy="867747"/>
          </a:xfrm>
          <a:custGeom>
            <a:avLst/>
            <a:gdLst>
              <a:gd name="connsiteX0" fmla="*/ 192783 w 426048"/>
              <a:gd name="connsiteY0" fmla="*/ 783771 h 783771"/>
              <a:gd name="connsiteX1" fmla="*/ 6170 w 426048"/>
              <a:gd name="connsiteY1" fmla="*/ 494522 h 783771"/>
              <a:gd name="connsiteX2" fmla="*/ 80815 w 426048"/>
              <a:gd name="connsiteY2" fmla="*/ 158620 h 783771"/>
              <a:gd name="connsiteX3" fmla="*/ 426048 w 426048"/>
              <a:gd name="connsiteY3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048" h="783771">
                <a:moveTo>
                  <a:pt x="192783" y="783771"/>
                </a:moveTo>
                <a:cubicBezTo>
                  <a:pt x="108807" y="691242"/>
                  <a:pt x="24831" y="598714"/>
                  <a:pt x="6170" y="494522"/>
                </a:cubicBezTo>
                <a:cubicBezTo>
                  <a:pt x="-12491" y="390330"/>
                  <a:pt x="10835" y="241040"/>
                  <a:pt x="80815" y="158620"/>
                </a:cubicBezTo>
                <a:cubicBezTo>
                  <a:pt x="150795" y="76200"/>
                  <a:pt x="288421" y="38100"/>
                  <a:pt x="426048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konumu kontrol ediyor.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blipFill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4935894" y="1595536"/>
            <a:ext cx="354563" cy="10263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78630" y="1491467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30" y="1491467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270004" y="1024673"/>
                <a:ext cx="1548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4" y="1024673"/>
                <a:ext cx="15483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70003" y="1886730"/>
                <a:ext cx="1548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3" y="1886730"/>
                <a:ext cx="15483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5600" y="1266501"/>
                <a:ext cx="475713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600" y="1266501"/>
                <a:ext cx="4757136" cy="374270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726738" y="1197044"/>
            <a:ext cx="4874860" cy="51318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27529" y="3632262"/>
                <a:ext cx="753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29" y="3632262"/>
                <a:ext cx="7539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Sınıflandırıcılar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8200" y="1155960"/>
            <a:ext cx="9024256" cy="32359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  <a:blipFill>
                <a:blip r:embed="rId5"/>
                <a:stretch>
                  <a:fillRect t="-119672" r="-895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7878197" y="2071396"/>
            <a:ext cx="426048" cy="867747"/>
          </a:xfrm>
          <a:custGeom>
            <a:avLst/>
            <a:gdLst>
              <a:gd name="connsiteX0" fmla="*/ 192783 w 426048"/>
              <a:gd name="connsiteY0" fmla="*/ 783771 h 783771"/>
              <a:gd name="connsiteX1" fmla="*/ 6170 w 426048"/>
              <a:gd name="connsiteY1" fmla="*/ 494522 h 783771"/>
              <a:gd name="connsiteX2" fmla="*/ 80815 w 426048"/>
              <a:gd name="connsiteY2" fmla="*/ 158620 h 783771"/>
              <a:gd name="connsiteX3" fmla="*/ 426048 w 426048"/>
              <a:gd name="connsiteY3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048" h="783771">
                <a:moveTo>
                  <a:pt x="192783" y="783771"/>
                </a:moveTo>
                <a:cubicBezTo>
                  <a:pt x="108807" y="691242"/>
                  <a:pt x="24831" y="598714"/>
                  <a:pt x="6170" y="494522"/>
                </a:cubicBezTo>
                <a:cubicBezTo>
                  <a:pt x="-12491" y="390330"/>
                  <a:pt x="10835" y="241040"/>
                  <a:pt x="80815" y="158620"/>
                </a:cubicBezTo>
                <a:cubicBezTo>
                  <a:pt x="150795" y="76200"/>
                  <a:pt x="288421" y="38100"/>
                  <a:pt x="426048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konumu kontrol ediyor.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blipFill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4137890" y="1595536"/>
            <a:ext cx="1152567" cy="32443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78630" y="1491467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30" y="1491467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270004" y="1024673"/>
                <a:ext cx="1599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4" y="1024673"/>
                <a:ext cx="15996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70003" y="1886730"/>
                <a:ext cx="1548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3" y="1886730"/>
                <a:ext cx="15483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5600" y="1266501"/>
                <a:ext cx="469827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600" y="1266501"/>
                <a:ext cx="4698273" cy="374270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724698" y="1192068"/>
            <a:ext cx="4874860" cy="51318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27529" y="3632262"/>
                <a:ext cx="753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29" y="3632262"/>
                <a:ext cx="7539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6563146" y="3956180"/>
            <a:ext cx="593434" cy="1688840"/>
          </a:xfrm>
          <a:custGeom>
            <a:avLst/>
            <a:gdLst>
              <a:gd name="connsiteX0" fmla="*/ 537450 w 593434"/>
              <a:gd name="connsiteY0" fmla="*/ 0 h 1688840"/>
              <a:gd name="connsiteX1" fmla="*/ 201548 w 593434"/>
              <a:gd name="connsiteY1" fmla="*/ 317240 h 1688840"/>
              <a:gd name="connsiteX2" fmla="*/ 14936 w 593434"/>
              <a:gd name="connsiteY2" fmla="*/ 1045028 h 1688840"/>
              <a:gd name="connsiteX3" fmla="*/ 593434 w 593434"/>
              <a:gd name="connsiteY3" fmla="*/ 1688840 h 16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434" h="1688840">
                <a:moveTo>
                  <a:pt x="537450" y="0"/>
                </a:moveTo>
                <a:cubicBezTo>
                  <a:pt x="413042" y="71534"/>
                  <a:pt x="288634" y="143069"/>
                  <a:pt x="201548" y="317240"/>
                </a:cubicBezTo>
                <a:cubicBezTo>
                  <a:pt x="114462" y="491411"/>
                  <a:pt x="-50378" y="816428"/>
                  <a:pt x="14936" y="1045028"/>
                </a:cubicBezTo>
                <a:cubicBezTo>
                  <a:pt x="80250" y="1273628"/>
                  <a:pt x="336842" y="1481234"/>
                  <a:pt x="593434" y="16888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105423" y="5457405"/>
                <a:ext cx="2596737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&lt;0→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423" y="5457405"/>
                <a:ext cx="2596737" cy="554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owchart: Summing Junction 17"/>
          <p:cNvSpPr/>
          <p:nvPr/>
        </p:nvSpPr>
        <p:spPr>
          <a:xfrm>
            <a:off x="4020008" y="4723694"/>
            <a:ext cx="217291" cy="220231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4292082" y="3812118"/>
            <a:ext cx="2733869" cy="955825"/>
          </a:xfrm>
          <a:custGeom>
            <a:avLst/>
            <a:gdLst>
              <a:gd name="connsiteX0" fmla="*/ 0 w 2733869"/>
              <a:gd name="connsiteY0" fmla="*/ 955825 h 955825"/>
              <a:gd name="connsiteX1" fmla="*/ 559836 w 2733869"/>
              <a:gd name="connsiteY1" fmla="*/ 470633 h 955825"/>
              <a:gd name="connsiteX2" fmla="*/ 1287624 w 2733869"/>
              <a:gd name="connsiteY2" fmla="*/ 50755 h 955825"/>
              <a:gd name="connsiteX3" fmla="*/ 2733869 w 2733869"/>
              <a:gd name="connsiteY3" fmla="*/ 22764 h 95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3869" h="955825">
                <a:moveTo>
                  <a:pt x="0" y="955825"/>
                </a:moveTo>
                <a:cubicBezTo>
                  <a:pt x="172616" y="788651"/>
                  <a:pt x="345232" y="621478"/>
                  <a:pt x="559836" y="470633"/>
                </a:cubicBezTo>
                <a:cubicBezTo>
                  <a:pt x="774440" y="319788"/>
                  <a:pt x="925285" y="125400"/>
                  <a:pt x="1287624" y="50755"/>
                </a:cubicBezTo>
                <a:cubicBezTo>
                  <a:pt x="1649963" y="-23890"/>
                  <a:pt x="2191916" y="-563"/>
                  <a:pt x="2733869" y="2276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831398" y="443762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98" y="4437629"/>
                <a:ext cx="36798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30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Sınıflandırıcılar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8200" y="1155960"/>
            <a:ext cx="9024256" cy="32359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𝑘𝑎𝑟𝑎𝑟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ı(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𝑑𝑒𝑐𝑖𝑠𝑖𝑜𝑛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𝑏𝑜𝑢𝑛𝑑𝑟𝑦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13" y="2872630"/>
                <a:ext cx="5379891" cy="369332"/>
              </a:xfrm>
              <a:prstGeom prst="rect">
                <a:avLst/>
              </a:prstGeom>
              <a:blipFill>
                <a:blip r:embed="rId5"/>
                <a:stretch>
                  <a:fillRect t="-119672" r="-895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7878197" y="2071396"/>
            <a:ext cx="426048" cy="867747"/>
          </a:xfrm>
          <a:custGeom>
            <a:avLst/>
            <a:gdLst>
              <a:gd name="connsiteX0" fmla="*/ 192783 w 426048"/>
              <a:gd name="connsiteY0" fmla="*/ 783771 h 783771"/>
              <a:gd name="connsiteX1" fmla="*/ 6170 w 426048"/>
              <a:gd name="connsiteY1" fmla="*/ 494522 h 783771"/>
              <a:gd name="connsiteX2" fmla="*/ 80815 w 426048"/>
              <a:gd name="connsiteY2" fmla="*/ 158620 h 783771"/>
              <a:gd name="connsiteX3" fmla="*/ 426048 w 426048"/>
              <a:gd name="connsiteY3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048" h="783771">
                <a:moveTo>
                  <a:pt x="192783" y="783771"/>
                </a:moveTo>
                <a:cubicBezTo>
                  <a:pt x="108807" y="691242"/>
                  <a:pt x="24831" y="598714"/>
                  <a:pt x="6170" y="494522"/>
                </a:cubicBezTo>
                <a:cubicBezTo>
                  <a:pt x="-12491" y="390330"/>
                  <a:pt x="10835" y="241040"/>
                  <a:pt x="80815" y="158620"/>
                </a:cubicBezTo>
                <a:cubicBezTo>
                  <a:pt x="150795" y="76200"/>
                  <a:pt x="288421" y="38100"/>
                  <a:pt x="426048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konumu kontrol ediyor.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1864751"/>
                <a:ext cx="3187909" cy="369332"/>
              </a:xfrm>
              <a:prstGeom prst="rect">
                <a:avLst/>
              </a:prstGeom>
              <a:blipFill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4137890" y="1595536"/>
            <a:ext cx="1152567" cy="32443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78630" y="1491467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30" y="1491467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270004" y="1024673"/>
                <a:ext cx="1548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4" y="1024673"/>
                <a:ext cx="15483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70003" y="1886730"/>
                <a:ext cx="1548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3" y="1886730"/>
                <a:ext cx="15483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5600" y="1266501"/>
                <a:ext cx="467698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600" y="1266501"/>
                <a:ext cx="4676985" cy="374270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686662" y="1195125"/>
            <a:ext cx="4874860" cy="51318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27529" y="3632262"/>
                <a:ext cx="753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29" y="3632262"/>
                <a:ext cx="7539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6563146" y="3956180"/>
            <a:ext cx="593434" cy="1688840"/>
          </a:xfrm>
          <a:custGeom>
            <a:avLst/>
            <a:gdLst>
              <a:gd name="connsiteX0" fmla="*/ 537450 w 593434"/>
              <a:gd name="connsiteY0" fmla="*/ 0 h 1688840"/>
              <a:gd name="connsiteX1" fmla="*/ 201548 w 593434"/>
              <a:gd name="connsiteY1" fmla="*/ 317240 h 1688840"/>
              <a:gd name="connsiteX2" fmla="*/ 14936 w 593434"/>
              <a:gd name="connsiteY2" fmla="*/ 1045028 h 1688840"/>
              <a:gd name="connsiteX3" fmla="*/ 593434 w 593434"/>
              <a:gd name="connsiteY3" fmla="*/ 1688840 h 16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434" h="1688840">
                <a:moveTo>
                  <a:pt x="537450" y="0"/>
                </a:moveTo>
                <a:cubicBezTo>
                  <a:pt x="413042" y="71534"/>
                  <a:pt x="288634" y="143069"/>
                  <a:pt x="201548" y="317240"/>
                </a:cubicBezTo>
                <a:cubicBezTo>
                  <a:pt x="114462" y="491411"/>
                  <a:pt x="-50378" y="816428"/>
                  <a:pt x="14936" y="1045028"/>
                </a:cubicBezTo>
                <a:cubicBezTo>
                  <a:pt x="80250" y="1273628"/>
                  <a:pt x="336842" y="1481234"/>
                  <a:pt x="593434" y="16888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105423" y="5457405"/>
                <a:ext cx="2596737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&lt;0→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423" y="5457405"/>
                <a:ext cx="2596737" cy="554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owchart: Summing Junction 17"/>
          <p:cNvSpPr/>
          <p:nvPr/>
        </p:nvSpPr>
        <p:spPr>
          <a:xfrm>
            <a:off x="4020008" y="4723694"/>
            <a:ext cx="217291" cy="220231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4292082" y="3812118"/>
            <a:ext cx="2733869" cy="955825"/>
          </a:xfrm>
          <a:custGeom>
            <a:avLst/>
            <a:gdLst>
              <a:gd name="connsiteX0" fmla="*/ 0 w 2733869"/>
              <a:gd name="connsiteY0" fmla="*/ 955825 h 955825"/>
              <a:gd name="connsiteX1" fmla="*/ 559836 w 2733869"/>
              <a:gd name="connsiteY1" fmla="*/ 470633 h 955825"/>
              <a:gd name="connsiteX2" fmla="*/ 1287624 w 2733869"/>
              <a:gd name="connsiteY2" fmla="*/ 50755 h 955825"/>
              <a:gd name="connsiteX3" fmla="*/ 2733869 w 2733869"/>
              <a:gd name="connsiteY3" fmla="*/ 22764 h 95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3869" h="955825">
                <a:moveTo>
                  <a:pt x="0" y="955825"/>
                </a:moveTo>
                <a:cubicBezTo>
                  <a:pt x="172616" y="788651"/>
                  <a:pt x="345232" y="621478"/>
                  <a:pt x="559836" y="470633"/>
                </a:cubicBezTo>
                <a:cubicBezTo>
                  <a:pt x="774440" y="319788"/>
                  <a:pt x="925285" y="125400"/>
                  <a:pt x="1287624" y="50755"/>
                </a:cubicBezTo>
                <a:cubicBezTo>
                  <a:pt x="1649963" y="-23890"/>
                  <a:pt x="2191916" y="-563"/>
                  <a:pt x="2733869" y="2276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831398" y="443762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98" y="4437629"/>
                <a:ext cx="36798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40196" y="4058295"/>
            <a:ext cx="6819667" cy="255018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329341" y="2071396"/>
            <a:ext cx="1120689" cy="276846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05855" y="5713309"/>
                <a:ext cx="4190443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Sınırı buraya hareket ettirirsek</a:t>
                </a:r>
                <a:r>
                  <a:rPr lang="tr-TR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olur.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55" y="5713309"/>
                <a:ext cx="4190443" cy="388696"/>
              </a:xfrm>
              <a:prstGeom prst="rect">
                <a:avLst/>
              </a:prstGeom>
              <a:blipFill>
                <a:blip r:embed="rId14"/>
                <a:stretch>
                  <a:fillRect l="-1163" t="-781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6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Ayırma :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58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Ayırma :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90800" y="392246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00" y="3922468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65054" y="373780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54" y="3737802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75744" y="418726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44" y="4187260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13598" y="410713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598" y="4107134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685310" y="432403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10" y="4324031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02908" y="369773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8" y="3697739"/>
                <a:ext cx="4106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18247" y="499846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47" y="4998464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80110" y="5367796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110" y="5367796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01419" y="546036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19" y="5460361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92218" y="530581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218" y="5305813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597563" y="573712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563" y="5737128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487880" y="577567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880" y="5775677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817996" y="563060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96" y="5630605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9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Ayırma :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90800" y="392246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00" y="3922468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65054" y="373780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54" y="3737802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75744" y="418726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44" y="4187260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13598" y="410713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598" y="4107134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685310" y="432403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10" y="4324031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02908" y="369773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8" y="3697739"/>
                <a:ext cx="4106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18247" y="499846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47" y="4998464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80110" y="5367796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110" y="5367796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01419" y="546036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19" y="5460361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92218" y="530581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218" y="5305813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597563" y="573712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563" y="5737128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487880" y="577567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880" y="5775677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817996" y="563060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96" y="5630605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090057" y="2789853"/>
            <a:ext cx="3534231" cy="350831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46945" y="5060299"/>
            <a:ext cx="587829" cy="5552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Ayırma :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37710" y="202738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710" y="2027380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27020" y="220271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020" y="220271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64018" y="201804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18" y="2018049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43055" y="253088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055" y="2530887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59090" y="238738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090" y="2387381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 flipH="1">
                <a:off x="6595835" y="2766044"/>
                <a:ext cx="3577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95835" y="2766044"/>
                <a:ext cx="3577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31913" y="202738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913" y="2027380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265054" y="376996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54" y="3769962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75744" y="369394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44" y="3693948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50827" y="411100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27" y="4111007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214319" y="429567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319" y="4295673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288681" y="387861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81" y="3878614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52173" y="409205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173" y="4092050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077855" y="446128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855" y="4461287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19286" y="405055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286" y="4050555"/>
                <a:ext cx="4106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162629" y="338454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629" y="3384548"/>
                <a:ext cx="41069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2839524" y="1360817"/>
            <a:ext cx="5380745" cy="453613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7834276" y="1670179"/>
            <a:ext cx="616138" cy="207792"/>
          </a:xfrm>
          <a:custGeom>
            <a:avLst/>
            <a:gdLst>
              <a:gd name="connsiteX0" fmla="*/ 9577 w 681381"/>
              <a:gd name="connsiteY0" fmla="*/ 0 h 872002"/>
              <a:gd name="connsiteX1" fmla="*/ 56230 w 681381"/>
              <a:gd name="connsiteY1" fmla="*/ 475861 h 872002"/>
              <a:gd name="connsiteX2" fmla="*/ 438785 w 681381"/>
              <a:gd name="connsiteY2" fmla="*/ 802433 h 872002"/>
              <a:gd name="connsiteX3" fmla="*/ 681381 w 681381"/>
              <a:gd name="connsiteY3" fmla="*/ 830425 h 87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381" h="872002">
                <a:moveTo>
                  <a:pt x="9577" y="0"/>
                </a:moveTo>
                <a:cubicBezTo>
                  <a:pt x="-2864" y="171061"/>
                  <a:pt x="-15305" y="342122"/>
                  <a:pt x="56230" y="475861"/>
                </a:cubicBezTo>
                <a:cubicBezTo>
                  <a:pt x="127765" y="609600"/>
                  <a:pt x="334593" y="743339"/>
                  <a:pt x="438785" y="802433"/>
                </a:cubicBezTo>
                <a:cubicBezTo>
                  <a:pt x="542977" y="861527"/>
                  <a:pt x="616067" y="909735"/>
                  <a:pt x="681381" y="83042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40706" y="1416306"/>
            <a:ext cx="2471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Orjinden geçen herhangi bir karar sınırı bu seti ayıramaz !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Ayırma :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37710" y="202738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710" y="2027380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27020" y="220271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020" y="220271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64018" y="201804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18" y="2018049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43055" y="253088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055" y="2530887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59090" y="238738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090" y="2387381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 flipH="1">
                <a:off x="6595835" y="2766044"/>
                <a:ext cx="3577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95835" y="2766044"/>
                <a:ext cx="3577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31913" y="202738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913" y="2027380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265054" y="376996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54" y="3769962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75744" y="369394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44" y="3693948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50827" y="411100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27" y="4111007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214319" y="429567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319" y="4295673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288681" y="387861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81" y="3878614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52173" y="409205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173" y="4092050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077855" y="446128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855" y="4461287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19286" y="405055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286" y="4050555"/>
                <a:ext cx="4106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162629" y="338454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629" y="3384548"/>
                <a:ext cx="41069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2472612" y="1877971"/>
            <a:ext cx="6260841" cy="278703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623110" y="3406183"/>
            <a:ext cx="354563" cy="754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Ayırma :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45422" y="21899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422" y="2189975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77051" y="282639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51" y="2826390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45422" y="282639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422" y="2826390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77051" y="21899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51" y="2189975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4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Doğrusal Ayırma :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45422" y="21899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422" y="2189975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77051" y="282639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51" y="2826390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45422" y="282639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422" y="2826390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77051" y="21899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51" y="2189975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148165" y="1809574"/>
            <a:ext cx="1933770" cy="178271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6699380" y="2808514"/>
            <a:ext cx="1101012" cy="1013929"/>
          </a:xfrm>
          <a:custGeom>
            <a:avLst/>
            <a:gdLst>
              <a:gd name="connsiteX0" fmla="*/ 0 w 1101012"/>
              <a:gd name="connsiteY0" fmla="*/ 606490 h 1013929"/>
              <a:gd name="connsiteX1" fmla="*/ 167951 w 1101012"/>
              <a:gd name="connsiteY1" fmla="*/ 989045 h 1013929"/>
              <a:gd name="connsiteX2" fmla="*/ 774440 w 1101012"/>
              <a:gd name="connsiteY2" fmla="*/ 905070 h 1013929"/>
              <a:gd name="connsiteX3" fmla="*/ 905069 w 1101012"/>
              <a:gd name="connsiteY3" fmla="*/ 326572 h 1013929"/>
              <a:gd name="connsiteX4" fmla="*/ 1101012 w 1101012"/>
              <a:gd name="connsiteY4" fmla="*/ 0 h 101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1012" h="1013929">
                <a:moveTo>
                  <a:pt x="0" y="606490"/>
                </a:moveTo>
                <a:cubicBezTo>
                  <a:pt x="19439" y="772886"/>
                  <a:pt x="38878" y="939282"/>
                  <a:pt x="167951" y="989045"/>
                </a:cubicBezTo>
                <a:cubicBezTo>
                  <a:pt x="297024" y="1038808"/>
                  <a:pt x="651587" y="1015482"/>
                  <a:pt x="774440" y="905070"/>
                </a:cubicBezTo>
                <a:cubicBezTo>
                  <a:pt x="897293" y="794658"/>
                  <a:pt x="850640" y="477417"/>
                  <a:pt x="905069" y="326572"/>
                </a:cubicBezTo>
                <a:cubicBezTo>
                  <a:pt x="959498" y="175727"/>
                  <a:pt x="1030255" y="87863"/>
                  <a:pt x="1101012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7103" y="2456748"/>
            <a:ext cx="408991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Buradaki 4 noktayı da ayıracak bir doğrusal sınıflandırıcı bulunmamakta.</a:t>
            </a:r>
            <a:endParaRPr lang="en-US" sz="11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Temel Kavramlar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/>
              <a:lstStyle/>
              <a:p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Özellik vektörleri(Feature vectors) ve etiketler(labels) :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∈{−1, 1}</m:t>
                    </m:r>
                  </m:oMath>
                </a14:m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endParaRPr lang="en-US" dirty="0"/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seti(Training set)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Denetimli öğrenmenin görevi, bize bir girdi(input) ve buna karşılık gelen istediğimiz bir çıktı(output) vermesidir.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557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8229600" y="1344770"/>
            <a:ext cx="139337" cy="301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4" y="1624360"/>
            <a:ext cx="34311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Çıkışlar, etiketler yada hedefler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7194" y="1669457"/>
            <a:ext cx="6331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 sınıflandırma için tahmin yapmamızı sağlayan bir vektördür.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0114" y="1294494"/>
            <a:ext cx="3321698" cy="394969"/>
          </a:xfrm>
          <a:custGeom>
            <a:avLst/>
            <a:gdLst>
              <a:gd name="connsiteX0" fmla="*/ 2908663 w 3098982"/>
              <a:gd name="connsiteY0" fmla="*/ 0 h 391886"/>
              <a:gd name="connsiteX1" fmla="*/ 2847703 w 3098982"/>
              <a:gd name="connsiteY1" fmla="*/ 200297 h 391886"/>
              <a:gd name="connsiteX2" fmla="*/ 452846 w 3098982"/>
              <a:gd name="connsiteY2" fmla="*/ 156754 h 391886"/>
              <a:gd name="connsiteX3" fmla="*/ 0 w 3098982"/>
              <a:gd name="connsiteY3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982" h="391886">
                <a:moveTo>
                  <a:pt x="2908663" y="0"/>
                </a:moveTo>
                <a:cubicBezTo>
                  <a:pt x="3082834" y="87085"/>
                  <a:pt x="3257006" y="174171"/>
                  <a:pt x="2847703" y="200297"/>
                </a:cubicBezTo>
                <a:cubicBezTo>
                  <a:pt x="2438400" y="226423"/>
                  <a:pt x="927463" y="124823"/>
                  <a:pt x="452846" y="156754"/>
                </a:cubicBezTo>
                <a:cubicBezTo>
                  <a:pt x="-21771" y="188686"/>
                  <a:pt x="20320" y="358503"/>
                  <a:pt x="0" y="3918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256690" y="2088634"/>
            <a:ext cx="4351282" cy="481145"/>
          </a:xfrm>
          <a:custGeom>
            <a:avLst/>
            <a:gdLst>
              <a:gd name="connsiteX0" fmla="*/ 0 w 4351282"/>
              <a:gd name="connsiteY0" fmla="*/ 481145 h 481145"/>
              <a:gd name="connsiteX1" fmla="*/ 204951 w 4351282"/>
              <a:gd name="connsiteY1" fmla="*/ 181600 h 481145"/>
              <a:gd name="connsiteX2" fmla="*/ 1072055 w 4351282"/>
              <a:gd name="connsiteY2" fmla="*/ 297 h 481145"/>
              <a:gd name="connsiteX3" fmla="*/ 3452648 w 4351282"/>
              <a:gd name="connsiteY3" fmla="*/ 142187 h 481145"/>
              <a:gd name="connsiteX4" fmla="*/ 4351282 w 4351282"/>
              <a:gd name="connsiteY4" fmla="*/ 268311 h 48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1282" h="481145">
                <a:moveTo>
                  <a:pt x="0" y="481145"/>
                </a:moveTo>
                <a:cubicBezTo>
                  <a:pt x="13137" y="371443"/>
                  <a:pt x="26275" y="261741"/>
                  <a:pt x="204951" y="181600"/>
                </a:cubicBezTo>
                <a:cubicBezTo>
                  <a:pt x="383627" y="101459"/>
                  <a:pt x="530772" y="6866"/>
                  <a:pt x="1072055" y="297"/>
                </a:cubicBezTo>
                <a:cubicBezTo>
                  <a:pt x="1613338" y="-6272"/>
                  <a:pt x="2906110" y="97518"/>
                  <a:pt x="3452648" y="142187"/>
                </a:cubicBezTo>
                <a:cubicBezTo>
                  <a:pt x="3999186" y="186856"/>
                  <a:pt x="4175234" y="227583"/>
                  <a:pt x="4351282" y="26831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29144" y="2179078"/>
            <a:ext cx="238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Eğitim için örnek sayısı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5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Doğrusal Ayırma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Tanım:</a:t>
                </a:r>
              </a:p>
              <a:p>
                <a:pPr marL="0" indent="0">
                  <a:buNone/>
                </a:pP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örnekleri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sz="2000" i="1" dirty="0">
                    <a:latin typeface="Harrington" panose="04040505050A02020702" pitchFamily="82" charset="0"/>
                    <a:ea typeface="Cambria Math" panose="02040503050406030204" pitchFamily="18" charset="0"/>
                  </a:rPr>
                  <a:t>doğrusal ayrılabilir</a:t>
                </a:r>
                <a:r>
                  <a:rPr lang="tr-TR" sz="2000" dirty="0">
                    <a:latin typeface="Harrington" panose="04040505050A02020702" pitchFamily="82" charset="0"/>
                    <a:ea typeface="Cambria Math" panose="02040503050406030204" pitchFamily="18" charset="0"/>
                  </a:rPr>
                  <a:t>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eğer ki uygun bir parametre vektörü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 denkleştirme parametresi(offset parameter)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aşağıda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bulunan denklemdeki koşula uyuyor ise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000"/>
                            <m:t> </m:t>
                          </m:r>
                        </m:e>
                      </m:d>
                      <m:r>
                        <a:rPr lang="tr-T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557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6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Doğrusal Ayırma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Tanım:</a:t>
                </a:r>
              </a:p>
              <a:p>
                <a:pPr marL="0" indent="0">
                  <a:buNone/>
                </a:pP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örnekleri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sz="2000" i="1" dirty="0">
                    <a:latin typeface="Harrington" panose="04040505050A02020702" pitchFamily="82" charset="0"/>
                    <a:ea typeface="Cambria Math" panose="02040503050406030204" pitchFamily="18" charset="0"/>
                  </a:rPr>
                  <a:t>doğrusal ayrılabilir</a:t>
                </a:r>
                <a:r>
                  <a:rPr lang="tr-TR" sz="2000" dirty="0">
                    <a:latin typeface="Harrington" panose="04040505050A02020702" pitchFamily="82" charset="0"/>
                    <a:ea typeface="Cambria Math" panose="02040503050406030204" pitchFamily="18" charset="0"/>
                  </a:rPr>
                  <a:t>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eğer ki uygun bir parametre vektörü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 denkleştirme parametresi(offset parameter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tr-T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aşağıda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bulunan denklemdeki koşula uyuyor ise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000"/>
                            <m:t> </m:t>
                          </m:r>
                        </m:e>
                      </m:d>
                      <m:r>
                        <a:rPr lang="tr-T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557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5176156" y="2642900"/>
            <a:ext cx="461865" cy="12969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99992" y="3648269"/>
            <a:ext cx="807096" cy="8957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7174" y="4544008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Sonuçların işaretleri birbirlerine eşit olmalı, aksi halde doğrusal ayırmamız mümkün değil.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38735" y="3060444"/>
            <a:ext cx="55983" cy="14835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Sınıflandırıcıyı Öğrenme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sınıflandırma için eğitim hatası(orjinden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tr-T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0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Sınıflandırıcıyı Öğrenme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376"/>
                <a:ext cx="10515600" cy="5859624"/>
              </a:xfrm>
            </p:spPr>
            <p:txBody>
              <a:bodyPr>
                <a:normAutofit/>
              </a:bodyPr>
              <a:lstStyle/>
              <a:p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Doğrusal sınıflandırma için eğitim hatası(orjinden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)≠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tr-TR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376"/>
                <a:ext cx="10515600" cy="5859624"/>
              </a:xfrm>
              <a:blipFill>
                <a:blip r:embed="rId2"/>
                <a:stretch>
                  <a:fillRect l="-522" t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0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Sınıflandırıcıyı Öğrenme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376"/>
                <a:ext cx="10515600" cy="5859624"/>
              </a:xfrm>
            </p:spPr>
            <p:txBody>
              <a:bodyPr>
                <a:normAutofit/>
              </a:bodyPr>
              <a:lstStyle/>
              <a:p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Doğrusal sınıflandırma için eğitim hatası(orjinden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)≠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tr-TR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376"/>
                <a:ext cx="10515600" cy="5859624"/>
              </a:xfrm>
              <a:blipFill>
                <a:blip r:embed="rId2"/>
                <a:stretch>
                  <a:fillRect l="-522" t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3145221" y="2128345"/>
            <a:ext cx="1300655" cy="811924"/>
          </a:xfrm>
          <a:custGeom>
            <a:avLst/>
            <a:gdLst>
              <a:gd name="connsiteX0" fmla="*/ 1300655 w 1300655"/>
              <a:gd name="connsiteY0" fmla="*/ 0 h 811924"/>
              <a:gd name="connsiteX1" fmla="*/ 496613 w 1300655"/>
              <a:gd name="connsiteY1" fmla="*/ 275896 h 811924"/>
              <a:gd name="connsiteX2" fmla="*/ 0 w 1300655"/>
              <a:gd name="connsiteY2" fmla="*/ 811924 h 81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655" h="811924">
                <a:moveTo>
                  <a:pt x="1300655" y="0"/>
                </a:moveTo>
                <a:cubicBezTo>
                  <a:pt x="1007022" y="70287"/>
                  <a:pt x="713389" y="140575"/>
                  <a:pt x="496613" y="275896"/>
                </a:cubicBezTo>
                <a:cubicBezTo>
                  <a:pt x="279837" y="411217"/>
                  <a:pt x="139918" y="611570"/>
                  <a:pt x="0" y="81192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0007" y="2940269"/>
            <a:ext cx="174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Eğitim hatası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Sınıflandırıcıyı Öğrenme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376"/>
                <a:ext cx="10515600" cy="5859624"/>
              </a:xfrm>
            </p:spPr>
            <p:txBody>
              <a:bodyPr>
                <a:normAutofit/>
              </a:bodyPr>
              <a:lstStyle/>
              <a:p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Doğrusal sınıflandırma için eğitim hatası(orjinden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)≠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tr-TR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376"/>
                <a:ext cx="10515600" cy="5859624"/>
              </a:xfrm>
              <a:blipFill>
                <a:blip r:embed="rId2"/>
                <a:stretch>
                  <a:fillRect l="-522" t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62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Sınıflandırıcıyı Öğrenme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376"/>
                <a:ext cx="10515600" cy="5859624"/>
              </a:xfrm>
            </p:spPr>
            <p:txBody>
              <a:bodyPr>
                <a:normAutofit/>
              </a:bodyPr>
              <a:lstStyle/>
              <a:p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Doğrusal sınıflandırma için eğitim hatası(orjinden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)≠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tr-TR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376"/>
                <a:ext cx="10515600" cy="5859624"/>
              </a:xfrm>
              <a:blipFill>
                <a:blip r:embed="rId2"/>
                <a:stretch>
                  <a:fillRect l="-522" t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2017986" y="3247697"/>
            <a:ext cx="2364828" cy="290814"/>
          </a:xfrm>
          <a:custGeom>
            <a:avLst/>
            <a:gdLst>
              <a:gd name="connsiteX0" fmla="*/ 2364828 w 2364828"/>
              <a:gd name="connsiteY0" fmla="*/ 0 h 290814"/>
              <a:gd name="connsiteX1" fmla="*/ 2096814 w 2364828"/>
              <a:gd name="connsiteY1" fmla="*/ 268013 h 290814"/>
              <a:gd name="connsiteX2" fmla="*/ 1552904 w 2364828"/>
              <a:gd name="connsiteY2" fmla="*/ 260131 h 290814"/>
              <a:gd name="connsiteX3" fmla="*/ 1079938 w 2364828"/>
              <a:gd name="connsiteY3" fmla="*/ 126124 h 290814"/>
              <a:gd name="connsiteX4" fmla="*/ 772511 w 2364828"/>
              <a:gd name="connsiteY4" fmla="*/ 110358 h 290814"/>
              <a:gd name="connsiteX5" fmla="*/ 291662 w 2364828"/>
              <a:gd name="connsiteY5" fmla="*/ 94593 h 290814"/>
              <a:gd name="connsiteX6" fmla="*/ 0 w 2364828"/>
              <a:gd name="connsiteY6" fmla="*/ 204951 h 29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4828" h="290814">
                <a:moveTo>
                  <a:pt x="2364828" y="0"/>
                </a:moveTo>
                <a:cubicBezTo>
                  <a:pt x="2298481" y="112329"/>
                  <a:pt x="2232135" y="224658"/>
                  <a:pt x="2096814" y="268013"/>
                </a:cubicBezTo>
                <a:cubicBezTo>
                  <a:pt x="1961493" y="311368"/>
                  <a:pt x="1722383" y="283779"/>
                  <a:pt x="1552904" y="260131"/>
                </a:cubicBezTo>
                <a:cubicBezTo>
                  <a:pt x="1383425" y="236483"/>
                  <a:pt x="1210003" y="151086"/>
                  <a:pt x="1079938" y="126124"/>
                </a:cubicBezTo>
                <a:cubicBezTo>
                  <a:pt x="949872" y="101162"/>
                  <a:pt x="772511" y="110358"/>
                  <a:pt x="772511" y="110358"/>
                </a:cubicBezTo>
                <a:cubicBezTo>
                  <a:pt x="641132" y="105103"/>
                  <a:pt x="420414" y="78828"/>
                  <a:pt x="291662" y="94593"/>
                </a:cubicBezTo>
                <a:cubicBezTo>
                  <a:pt x="162910" y="110359"/>
                  <a:pt x="81455" y="157655"/>
                  <a:pt x="0" y="20495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3393870"/>
            <a:ext cx="282671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Orjinden geçen doğrusal sınıflandırıcının hatası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Sınıflandırıcıyı Öğrenme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376"/>
                <a:ext cx="10515600" cy="5859624"/>
              </a:xfrm>
            </p:spPr>
            <p:txBody>
              <a:bodyPr>
                <a:normAutofit/>
              </a:bodyPr>
              <a:lstStyle/>
              <a:p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Doğrusal sınıflandırma için eğitim hatası(orjinden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)≠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tr-TR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376"/>
                <a:ext cx="10515600" cy="5859624"/>
              </a:xfrm>
              <a:blipFill>
                <a:blip r:embed="rId2"/>
                <a:stretch>
                  <a:fillRect l="-522" t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6676695" y="2877210"/>
            <a:ext cx="315311" cy="1592316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6813306" y="3949262"/>
            <a:ext cx="856618" cy="597438"/>
          </a:xfrm>
          <a:custGeom>
            <a:avLst/>
            <a:gdLst>
              <a:gd name="connsiteX0" fmla="*/ 28928 w 856618"/>
              <a:gd name="connsiteY0" fmla="*/ 0 h 597438"/>
              <a:gd name="connsiteX1" fmla="*/ 36811 w 856618"/>
              <a:gd name="connsiteY1" fmla="*/ 346841 h 597438"/>
              <a:gd name="connsiteX2" fmla="*/ 391535 w 856618"/>
              <a:gd name="connsiteY2" fmla="*/ 575441 h 597438"/>
              <a:gd name="connsiteX3" fmla="*/ 856618 w 856618"/>
              <a:gd name="connsiteY3" fmla="*/ 575441 h 5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618" h="597438">
                <a:moveTo>
                  <a:pt x="28928" y="0"/>
                </a:moveTo>
                <a:cubicBezTo>
                  <a:pt x="2652" y="125467"/>
                  <a:pt x="-23623" y="250934"/>
                  <a:pt x="36811" y="346841"/>
                </a:cubicBezTo>
                <a:cubicBezTo>
                  <a:pt x="97245" y="442748"/>
                  <a:pt x="254901" y="537341"/>
                  <a:pt x="391535" y="575441"/>
                </a:cubicBezTo>
                <a:cubicBezTo>
                  <a:pt x="528169" y="613541"/>
                  <a:pt x="692393" y="594491"/>
                  <a:pt x="856618" y="57544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69924" y="3895496"/>
                <a:ext cx="3287110" cy="1302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Verilen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etiketinde, bu etiketin işareti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iç çarpımının sonucunda elde edilen işaret ile aynı olmalı.</a:t>
                </a:r>
                <a:endParaRPr lang="en-US" sz="1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924" y="3895496"/>
                <a:ext cx="3287110" cy="1302408"/>
              </a:xfrm>
              <a:prstGeom prst="rect">
                <a:avLst/>
              </a:prstGeom>
              <a:blipFill>
                <a:blip r:embed="rId3"/>
                <a:stretch>
                  <a:fillRect l="-1484" t="-1869" b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2017986" y="3247697"/>
            <a:ext cx="2364828" cy="290814"/>
          </a:xfrm>
          <a:custGeom>
            <a:avLst/>
            <a:gdLst>
              <a:gd name="connsiteX0" fmla="*/ 2364828 w 2364828"/>
              <a:gd name="connsiteY0" fmla="*/ 0 h 290814"/>
              <a:gd name="connsiteX1" fmla="*/ 2096814 w 2364828"/>
              <a:gd name="connsiteY1" fmla="*/ 268013 h 290814"/>
              <a:gd name="connsiteX2" fmla="*/ 1552904 w 2364828"/>
              <a:gd name="connsiteY2" fmla="*/ 260131 h 290814"/>
              <a:gd name="connsiteX3" fmla="*/ 1079938 w 2364828"/>
              <a:gd name="connsiteY3" fmla="*/ 126124 h 290814"/>
              <a:gd name="connsiteX4" fmla="*/ 772511 w 2364828"/>
              <a:gd name="connsiteY4" fmla="*/ 110358 h 290814"/>
              <a:gd name="connsiteX5" fmla="*/ 291662 w 2364828"/>
              <a:gd name="connsiteY5" fmla="*/ 94593 h 290814"/>
              <a:gd name="connsiteX6" fmla="*/ 0 w 2364828"/>
              <a:gd name="connsiteY6" fmla="*/ 204951 h 29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4828" h="290814">
                <a:moveTo>
                  <a:pt x="2364828" y="0"/>
                </a:moveTo>
                <a:cubicBezTo>
                  <a:pt x="2298481" y="112329"/>
                  <a:pt x="2232135" y="224658"/>
                  <a:pt x="2096814" y="268013"/>
                </a:cubicBezTo>
                <a:cubicBezTo>
                  <a:pt x="1961493" y="311368"/>
                  <a:pt x="1722383" y="283779"/>
                  <a:pt x="1552904" y="260131"/>
                </a:cubicBezTo>
                <a:cubicBezTo>
                  <a:pt x="1383425" y="236483"/>
                  <a:pt x="1210003" y="151086"/>
                  <a:pt x="1079938" y="126124"/>
                </a:cubicBezTo>
                <a:cubicBezTo>
                  <a:pt x="949872" y="101162"/>
                  <a:pt x="772511" y="110358"/>
                  <a:pt x="772511" y="110358"/>
                </a:cubicBezTo>
                <a:cubicBezTo>
                  <a:pt x="641132" y="105103"/>
                  <a:pt x="420414" y="78828"/>
                  <a:pt x="291662" y="94593"/>
                </a:cubicBezTo>
                <a:cubicBezTo>
                  <a:pt x="162910" y="110359"/>
                  <a:pt x="81455" y="157655"/>
                  <a:pt x="0" y="20495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3393870"/>
            <a:ext cx="282671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Orjinden geçen doğrusal sınıflandırıcının hatası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Sınıflandırıcıyı Öğrenme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376"/>
                <a:ext cx="10515600" cy="5859624"/>
              </a:xfrm>
            </p:spPr>
            <p:txBody>
              <a:bodyPr>
                <a:normAutofit/>
              </a:bodyPr>
              <a:lstStyle/>
              <a:p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Doğrusal sınıflandırma için eğitim hatası(orjinden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)≠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tr-TR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376"/>
                <a:ext cx="10515600" cy="5859624"/>
              </a:xfrm>
              <a:blipFill>
                <a:blip r:embed="rId2"/>
                <a:stretch>
                  <a:fillRect l="-522" t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6676695" y="2877210"/>
            <a:ext cx="315311" cy="1592316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6813306" y="3949262"/>
            <a:ext cx="856618" cy="597438"/>
          </a:xfrm>
          <a:custGeom>
            <a:avLst/>
            <a:gdLst>
              <a:gd name="connsiteX0" fmla="*/ 28928 w 856618"/>
              <a:gd name="connsiteY0" fmla="*/ 0 h 597438"/>
              <a:gd name="connsiteX1" fmla="*/ 36811 w 856618"/>
              <a:gd name="connsiteY1" fmla="*/ 346841 h 597438"/>
              <a:gd name="connsiteX2" fmla="*/ 391535 w 856618"/>
              <a:gd name="connsiteY2" fmla="*/ 575441 h 597438"/>
              <a:gd name="connsiteX3" fmla="*/ 856618 w 856618"/>
              <a:gd name="connsiteY3" fmla="*/ 575441 h 5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618" h="597438">
                <a:moveTo>
                  <a:pt x="28928" y="0"/>
                </a:moveTo>
                <a:cubicBezTo>
                  <a:pt x="2652" y="125467"/>
                  <a:pt x="-23623" y="250934"/>
                  <a:pt x="36811" y="346841"/>
                </a:cubicBezTo>
                <a:cubicBezTo>
                  <a:pt x="97245" y="442748"/>
                  <a:pt x="254901" y="537341"/>
                  <a:pt x="391535" y="575441"/>
                </a:cubicBezTo>
                <a:cubicBezTo>
                  <a:pt x="528169" y="613541"/>
                  <a:pt x="692393" y="594491"/>
                  <a:pt x="856618" y="57544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69924" y="3895496"/>
                <a:ext cx="3287110" cy="1302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Verilen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etiketinde, bu etiketin işareti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iç çarpımının sonucunda elde edilen işaret ile aynı olmalı.</a:t>
                </a:r>
                <a:endParaRPr lang="en-US" sz="1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924" y="3895496"/>
                <a:ext cx="3287110" cy="1302408"/>
              </a:xfrm>
              <a:prstGeom prst="rect">
                <a:avLst/>
              </a:prstGeom>
              <a:blipFill>
                <a:blip r:embed="rId3"/>
                <a:stretch>
                  <a:fillRect l="-1484" t="-1869" b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5896303" y="4311869"/>
            <a:ext cx="1007491" cy="1424566"/>
          </a:xfrm>
          <a:custGeom>
            <a:avLst/>
            <a:gdLst>
              <a:gd name="connsiteX0" fmla="*/ 961697 w 1007491"/>
              <a:gd name="connsiteY0" fmla="*/ 0 h 1424566"/>
              <a:gd name="connsiteX1" fmla="*/ 1001111 w 1007491"/>
              <a:gd name="connsiteY1" fmla="*/ 504497 h 1424566"/>
              <a:gd name="connsiteX2" fmla="*/ 843456 w 1007491"/>
              <a:gd name="connsiteY2" fmla="*/ 1001110 h 1424566"/>
              <a:gd name="connsiteX3" fmla="*/ 441435 w 1007491"/>
              <a:gd name="connsiteY3" fmla="*/ 1379483 h 1424566"/>
              <a:gd name="connsiteX4" fmla="*/ 0 w 1007491"/>
              <a:gd name="connsiteY4" fmla="*/ 1403131 h 142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91" h="1424566">
                <a:moveTo>
                  <a:pt x="961697" y="0"/>
                </a:moveTo>
                <a:cubicBezTo>
                  <a:pt x="991257" y="168822"/>
                  <a:pt x="1020818" y="337645"/>
                  <a:pt x="1001111" y="504497"/>
                </a:cubicBezTo>
                <a:cubicBezTo>
                  <a:pt x="981404" y="671349"/>
                  <a:pt x="936735" y="855279"/>
                  <a:pt x="843456" y="1001110"/>
                </a:cubicBezTo>
                <a:cubicBezTo>
                  <a:pt x="750177" y="1146941"/>
                  <a:pt x="582011" y="1312479"/>
                  <a:pt x="441435" y="1379483"/>
                </a:cubicBezTo>
                <a:cubicBezTo>
                  <a:pt x="300859" y="1446487"/>
                  <a:pt x="150429" y="1424809"/>
                  <a:pt x="0" y="140313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09497" y="4759401"/>
                <a:ext cx="3689131" cy="1772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Eğer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tr-T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bu örnek tam karar sınırının üzerinde olduğu anlamına gelir. Ve bunu bir hata olarak kabul ederiz. Çünkü hangi yöne doğru sınıflandırma yapmamız gerektiğini bilmiyoruz.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97" y="4759401"/>
                <a:ext cx="3689131" cy="1772921"/>
              </a:xfrm>
              <a:prstGeom prst="rect">
                <a:avLst/>
              </a:prstGeom>
              <a:blipFill>
                <a:blip r:embed="rId4"/>
                <a:stretch>
                  <a:fillRect l="-1322" t="-1031" r="-2149" b="-3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2017986" y="3247697"/>
            <a:ext cx="2364828" cy="290814"/>
          </a:xfrm>
          <a:custGeom>
            <a:avLst/>
            <a:gdLst>
              <a:gd name="connsiteX0" fmla="*/ 2364828 w 2364828"/>
              <a:gd name="connsiteY0" fmla="*/ 0 h 290814"/>
              <a:gd name="connsiteX1" fmla="*/ 2096814 w 2364828"/>
              <a:gd name="connsiteY1" fmla="*/ 268013 h 290814"/>
              <a:gd name="connsiteX2" fmla="*/ 1552904 w 2364828"/>
              <a:gd name="connsiteY2" fmla="*/ 260131 h 290814"/>
              <a:gd name="connsiteX3" fmla="*/ 1079938 w 2364828"/>
              <a:gd name="connsiteY3" fmla="*/ 126124 h 290814"/>
              <a:gd name="connsiteX4" fmla="*/ 772511 w 2364828"/>
              <a:gd name="connsiteY4" fmla="*/ 110358 h 290814"/>
              <a:gd name="connsiteX5" fmla="*/ 291662 w 2364828"/>
              <a:gd name="connsiteY5" fmla="*/ 94593 h 290814"/>
              <a:gd name="connsiteX6" fmla="*/ 0 w 2364828"/>
              <a:gd name="connsiteY6" fmla="*/ 204951 h 29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4828" h="290814">
                <a:moveTo>
                  <a:pt x="2364828" y="0"/>
                </a:moveTo>
                <a:cubicBezTo>
                  <a:pt x="2298481" y="112329"/>
                  <a:pt x="2232135" y="224658"/>
                  <a:pt x="2096814" y="268013"/>
                </a:cubicBezTo>
                <a:cubicBezTo>
                  <a:pt x="1961493" y="311368"/>
                  <a:pt x="1722383" y="283779"/>
                  <a:pt x="1552904" y="260131"/>
                </a:cubicBezTo>
                <a:cubicBezTo>
                  <a:pt x="1383425" y="236483"/>
                  <a:pt x="1210003" y="151086"/>
                  <a:pt x="1079938" y="126124"/>
                </a:cubicBezTo>
                <a:cubicBezTo>
                  <a:pt x="949872" y="101162"/>
                  <a:pt x="772511" y="110358"/>
                  <a:pt x="772511" y="110358"/>
                </a:cubicBezTo>
                <a:cubicBezTo>
                  <a:pt x="641132" y="105103"/>
                  <a:pt x="420414" y="78828"/>
                  <a:pt x="291662" y="94593"/>
                </a:cubicBezTo>
                <a:cubicBezTo>
                  <a:pt x="162910" y="110359"/>
                  <a:pt x="81455" y="157655"/>
                  <a:pt x="0" y="20495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3393870"/>
            <a:ext cx="282671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Orjinden geçen doğrusal sınıflandırıcının hatası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Sınıflandırıcıyı Öğrenme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sınıflandırma için eğitim hatası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19149" y="1617351"/>
                <a:ext cx="415370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49" y="1617351"/>
                <a:ext cx="4153701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66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Temel Kavramlar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/>
              <a:lstStyle/>
              <a:p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Özellik vektörleri(Feature vectors) ve etiketler(labels) :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∈{−1, 1}</m:t>
                    </m:r>
                  </m:oMath>
                </a14:m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endParaRPr lang="en-US" dirty="0"/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seti(Training set)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Denetimli öğrenmenin görevi, bize bir girdi(input) ve buna karşılık gelen istediğimiz bir çıktı(output) vermesidir.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557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8248261" y="1306255"/>
            <a:ext cx="120676" cy="33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4" y="1624360"/>
            <a:ext cx="34311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Çıkışlar, etiketler yada hedefler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7194" y="1669457"/>
            <a:ext cx="6331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 sınıflandırma için tahmin yapmamızı sağlayan bir vektördür.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0114" y="1306255"/>
            <a:ext cx="3405674" cy="383207"/>
          </a:xfrm>
          <a:custGeom>
            <a:avLst/>
            <a:gdLst>
              <a:gd name="connsiteX0" fmla="*/ 2908663 w 3098982"/>
              <a:gd name="connsiteY0" fmla="*/ 0 h 391886"/>
              <a:gd name="connsiteX1" fmla="*/ 2847703 w 3098982"/>
              <a:gd name="connsiteY1" fmla="*/ 200297 h 391886"/>
              <a:gd name="connsiteX2" fmla="*/ 452846 w 3098982"/>
              <a:gd name="connsiteY2" fmla="*/ 156754 h 391886"/>
              <a:gd name="connsiteX3" fmla="*/ 0 w 3098982"/>
              <a:gd name="connsiteY3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982" h="391886">
                <a:moveTo>
                  <a:pt x="2908663" y="0"/>
                </a:moveTo>
                <a:cubicBezTo>
                  <a:pt x="3082834" y="87085"/>
                  <a:pt x="3257006" y="174171"/>
                  <a:pt x="2847703" y="200297"/>
                </a:cubicBezTo>
                <a:cubicBezTo>
                  <a:pt x="2438400" y="226423"/>
                  <a:pt x="927463" y="124823"/>
                  <a:pt x="452846" y="156754"/>
                </a:cubicBezTo>
                <a:cubicBezTo>
                  <a:pt x="-21771" y="188686"/>
                  <a:pt x="20320" y="358503"/>
                  <a:pt x="0" y="3918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Sınıflandırıcıyı Öğrenme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Doğrusal sınıflandırma için eğitim hatası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19149" y="1617351"/>
                <a:ext cx="415370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)≤0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49" y="1617351"/>
                <a:ext cx="4153701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rot="5400000">
            <a:off x="6668813" y="1537138"/>
            <a:ext cx="465084" cy="2041634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486400" y="2916621"/>
            <a:ext cx="1431656" cy="1174531"/>
          </a:xfrm>
          <a:custGeom>
            <a:avLst/>
            <a:gdLst>
              <a:gd name="connsiteX0" fmla="*/ 1395248 w 1431656"/>
              <a:gd name="connsiteY0" fmla="*/ 0 h 1174531"/>
              <a:gd name="connsiteX1" fmla="*/ 1395248 w 1431656"/>
              <a:gd name="connsiteY1" fmla="*/ 465082 h 1174531"/>
              <a:gd name="connsiteX2" fmla="*/ 1016876 w 1431656"/>
              <a:gd name="connsiteY2" fmla="*/ 740979 h 1174531"/>
              <a:gd name="connsiteX3" fmla="*/ 433552 w 1431656"/>
              <a:gd name="connsiteY3" fmla="*/ 827689 h 1174531"/>
              <a:gd name="connsiteX4" fmla="*/ 0 w 1431656"/>
              <a:gd name="connsiteY4" fmla="*/ 1174531 h 117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656" h="1174531">
                <a:moveTo>
                  <a:pt x="1395248" y="0"/>
                </a:moveTo>
                <a:cubicBezTo>
                  <a:pt x="1426779" y="170793"/>
                  <a:pt x="1458310" y="341586"/>
                  <a:pt x="1395248" y="465082"/>
                </a:cubicBezTo>
                <a:cubicBezTo>
                  <a:pt x="1332186" y="588578"/>
                  <a:pt x="1177159" y="680545"/>
                  <a:pt x="1016876" y="740979"/>
                </a:cubicBezTo>
                <a:cubicBezTo>
                  <a:pt x="856593" y="801413"/>
                  <a:pt x="603031" y="755430"/>
                  <a:pt x="433552" y="827689"/>
                </a:cubicBezTo>
                <a:cubicBezTo>
                  <a:pt x="264073" y="899948"/>
                  <a:pt x="132036" y="1037239"/>
                  <a:pt x="0" y="117453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3628" y="4091152"/>
            <a:ext cx="3011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 yada negatif olursa hata olarak kabul edilir.</a:t>
            </a:r>
          </a:p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Pozitif olursa hata yoktur.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06077" y="1841203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77" y="1841203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06077" y="1841203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77" y="1841203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4059621" y="1996054"/>
            <a:ext cx="1182413" cy="581608"/>
          </a:xfrm>
          <a:custGeom>
            <a:avLst/>
            <a:gdLst>
              <a:gd name="connsiteX0" fmla="*/ 1182413 w 1182413"/>
              <a:gd name="connsiteY0" fmla="*/ 45580 h 581608"/>
              <a:gd name="connsiteX1" fmla="*/ 606972 w 1182413"/>
              <a:gd name="connsiteY1" fmla="*/ 53463 h 581608"/>
              <a:gd name="connsiteX2" fmla="*/ 0 w 1182413"/>
              <a:gd name="connsiteY2" fmla="*/ 581608 h 58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2413" h="581608">
                <a:moveTo>
                  <a:pt x="1182413" y="45580"/>
                </a:moveTo>
                <a:cubicBezTo>
                  <a:pt x="993227" y="4852"/>
                  <a:pt x="804041" y="-35875"/>
                  <a:pt x="606972" y="53463"/>
                </a:cubicBezTo>
                <a:cubicBezTo>
                  <a:pt x="409903" y="142801"/>
                  <a:pt x="204951" y="362204"/>
                  <a:pt x="0" y="58160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6540" y="2664666"/>
            <a:ext cx="308789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Parametremizi sıfıra eşitleriz.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75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4367048" y="2240462"/>
            <a:ext cx="1600200" cy="1196421"/>
          </a:xfrm>
          <a:custGeom>
            <a:avLst/>
            <a:gdLst>
              <a:gd name="connsiteX0" fmla="*/ 1600200 w 1600200"/>
              <a:gd name="connsiteY0" fmla="*/ 37655 h 1196421"/>
              <a:gd name="connsiteX1" fmla="*/ 1458311 w 1600200"/>
              <a:gd name="connsiteY1" fmla="*/ 29772 h 1196421"/>
              <a:gd name="connsiteX2" fmla="*/ 1135118 w 1600200"/>
              <a:gd name="connsiteY2" fmla="*/ 6124 h 1196421"/>
              <a:gd name="connsiteX3" fmla="*/ 606973 w 1600200"/>
              <a:gd name="connsiteY3" fmla="*/ 155897 h 1196421"/>
              <a:gd name="connsiteX4" fmla="*/ 149773 w 1600200"/>
              <a:gd name="connsiteY4" fmla="*/ 778635 h 1196421"/>
              <a:gd name="connsiteX5" fmla="*/ 0 w 1600200"/>
              <a:gd name="connsiteY5" fmla="*/ 1196421 h 119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1196421">
                <a:moveTo>
                  <a:pt x="1600200" y="37655"/>
                </a:moveTo>
                <a:cubicBezTo>
                  <a:pt x="1568012" y="36341"/>
                  <a:pt x="1458311" y="29772"/>
                  <a:pt x="1458311" y="29772"/>
                </a:cubicBezTo>
                <a:cubicBezTo>
                  <a:pt x="1380798" y="24517"/>
                  <a:pt x="1277008" y="-14897"/>
                  <a:pt x="1135118" y="6124"/>
                </a:cubicBezTo>
                <a:cubicBezTo>
                  <a:pt x="993228" y="27145"/>
                  <a:pt x="771197" y="27145"/>
                  <a:pt x="606973" y="155897"/>
                </a:cubicBezTo>
                <a:cubicBezTo>
                  <a:pt x="442749" y="284649"/>
                  <a:pt x="250935" y="605214"/>
                  <a:pt x="149773" y="778635"/>
                </a:cubicBezTo>
                <a:cubicBezTo>
                  <a:pt x="48611" y="952056"/>
                  <a:pt x="24305" y="1074238"/>
                  <a:pt x="0" y="119642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 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𝑟𝑛𝑒𝑘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𝑒𝑥𝑎𝑚𝑝𝑙𝑒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  <a:blipFill>
                <a:blip r:embed="rId5"/>
                <a:stretch>
                  <a:fillRect t="-156061" r="-25945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4367048" y="2240462"/>
            <a:ext cx="1600200" cy="1196421"/>
          </a:xfrm>
          <a:custGeom>
            <a:avLst/>
            <a:gdLst>
              <a:gd name="connsiteX0" fmla="*/ 1600200 w 1600200"/>
              <a:gd name="connsiteY0" fmla="*/ 37655 h 1196421"/>
              <a:gd name="connsiteX1" fmla="*/ 1458311 w 1600200"/>
              <a:gd name="connsiteY1" fmla="*/ 29772 h 1196421"/>
              <a:gd name="connsiteX2" fmla="*/ 1135118 w 1600200"/>
              <a:gd name="connsiteY2" fmla="*/ 6124 h 1196421"/>
              <a:gd name="connsiteX3" fmla="*/ 606973 w 1600200"/>
              <a:gd name="connsiteY3" fmla="*/ 155897 h 1196421"/>
              <a:gd name="connsiteX4" fmla="*/ 149773 w 1600200"/>
              <a:gd name="connsiteY4" fmla="*/ 778635 h 1196421"/>
              <a:gd name="connsiteX5" fmla="*/ 0 w 1600200"/>
              <a:gd name="connsiteY5" fmla="*/ 1196421 h 119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1196421">
                <a:moveTo>
                  <a:pt x="1600200" y="37655"/>
                </a:moveTo>
                <a:cubicBezTo>
                  <a:pt x="1568012" y="36341"/>
                  <a:pt x="1458311" y="29772"/>
                  <a:pt x="1458311" y="29772"/>
                </a:cubicBezTo>
                <a:cubicBezTo>
                  <a:pt x="1380798" y="24517"/>
                  <a:pt x="1277008" y="-14897"/>
                  <a:pt x="1135118" y="6124"/>
                </a:cubicBezTo>
                <a:cubicBezTo>
                  <a:pt x="993228" y="27145"/>
                  <a:pt x="771197" y="27145"/>
                  <a:pt x="606973" y="155897"/>
                </a:cubicBezTo>
                <a:cubicBezTo>
                  <a:pt x="442749" y="284649"/>
                  <a:pt x="250935" y="605214"/>
                  <a:pt x="149773" y="778635"/>
                </a:cubicBezTo>
                <a:cubicBezTo>
                  <a:pt x="48611" y="952056"/>
                  <a:pt x="24305" y="1074238"/>
                  <a:pt x="0" y="119642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 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𝑟𝑛𝑒𝑘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𝑒𝑥𝑎𝑚𝑝𝑙𝑒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  <a:blipFill>
                <a:blip r:embed="rId5"/>
                <a:stretch>
                  <a:fillRect t="-156061" r="-25945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119241" y="2464342"/>
            <a:ext cx="898635" cy="483810"/>
          </a:xfrm>
          <a:custGeom>
            <a:avLst/>
            <a:gdLst>
              <a:gd name="connsiteX0" fmla="*/ 0 w 898635"/>
              <a:gd name="connsiteY0" fmla="*/ 26610 h 483810"/>
              <a:gd name="connsiteX1" fmla="*/ 591207 w 898635"/>
              <a:gd name="connsiteY1" fmla="*/ 50258 h 483810"/>
              <a:gd name="connsiteX2" fmla="*/ 898635 w 898635"/>
              <a:gd name="connsiteY2" fmla="*/ 483810 h 48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635" h="483810">
                <a:moveTo>
                  <a:pt x="0" y="26610"/>
                </a:moveTo>
                <a:cubicBezTo>
                  <a:pt x="220717" y="334"/>
                  <a:pt x="441435" y="-25942"/>
                  <a:pt x="591207" y="50258"/>
                </a:cubicBezTo>
                <a:cubicBezTo>
                  <a:pt x="740979" y="126458"/>
                  <a:pt x="819807" y="305134"/>
                  <a:pt x="898635" y="4838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59850" y="3027767"/>
            <a:ext cx="39017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Doğrusal sınıflandırma bir hata yapar.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4367048" y="2240462"/>
            <a:ext cx="1600200" cy="1196421"/>
          </a:xfrm>
          <a:custGeom>
            <a:avLst/>
            <a:gdLst>
              <a:gd name="connsiteX0" fmla="*/ 1600200 w 1600200"/>
              <a:gd name="connsiteY0" fmla="*/ 37655 h 1196421"/>
              <a:gd name="connsiteX1" fmla="*/ 1458311 w 1600200"/>
              <a:gd name="connsiteY1" fmla="*/ 29772 h 1196421"/>
              <a:gd name="connsiteX2" fmla="*/ 1135118 w 1600200"/>
              <a:gd name="connsiteY2" fmla="*/ 6124 h 1196421"/>
              <a:gd name="connsiteX3" fmla="*/ 606973 w 1600200"/>
              <a:gd name="connsiteY3" fmla="*/ 155897 h 1196421"/>
              <a:gd name="connsiteX4" fmla="*/ 149773 w 1600200"/>
              <a:gd name="connsiteY4" fmla="*/ 778635 h 1196421"/>
              <a:gd name="connsiteX5" fmla="*/ 0 w 1600200"/>
              <a:gd name="connsiteY5" fmla="*/ 1196421 h 119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1196421">
                <a:moveTo>
                  <a:pt x="1600200" y="37655"/>
                </a:moveTo>
                <a:cubicBezTo>
                  <a:pt x="1568012" y="36341"/>
                  <a:pt x="1458311" y="29772"/>
                  <a:pt x="1458311" y="29772"/>
                </a:cubicBezTo>
                <a:cubicBezTo>
                  <a:pt x="1380798" y="24517"/>
                  <a:pt x="1277008" y="-14897"/>
                  <a:pt x="1135118" y="6124"/>
                </a:cubicBezTo>
                <a:cubicBezTo>
                  <a:pt x="993228" y="27145"/>
                  <a:pt x="771197" y="27145"/>
                  <a:pt x="606973" y="155897"/>
                </a:cubicBezTo>
                <a:cubicBezTo>
                  <a:pt x="442749" y="284649"/>
                  <a:pt x="250935" y="605214"/>
                  <a:pt x="149773" y="778635"/>
                </a:cubicBezTo>
                <a:cubicBezTo>
                  <a:pt x="48611" y="952056"/>
                  <a:pt x="24305" y="1074238"/>
                  <a:pt x="0" y="119642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 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𝑟𝑛𝑒𝑘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𝑒𝑥𝑎𝑚𝑝𝑙𝑒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  <a:blipFill>
                <a:blip r:embed="rId5"/>
                <a:stretch>
                  <a:fillRect t="-156061" r="-25945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119241" y="2464342"/>
            <a:ext cx="898635" cy="483810"/>
          </a:xfrm>
          <a:custGeom>
            <a:avLst/>
            <a:gdLst>
              <a:gd name="connsiteX0" fmla="*/ 0 w 898635"/>
              <a:gd name="connsiteY0" fmla="*/ 26610 h 483810"/>
              <a:gd name="connsiteX1" fmla="*/ 591207 w 898635"/>
              <a:gd name="connsiteY1" fmla="*/ 50258 h 483810"/>
              <a:gd name="connsiteX2" fmla="*/ 898635 w 898635"/>
              <a:gd name="connsiteY2" fmla="*/ 483810 h 48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635" h="483810">
                <a:moveTo>
                  <a:pt x="0" y="26610"/>
                </a:moveTo>
                <a:cubicBezTo>
                  <a:pt x="220717" y="334"/>
                  <a:pt x="441435" y="-25942"/>
                  <a:pt x="591207" y="50258"/>
                </a:cubicBezTo>
                <a:cubicBezTo>
                  <a:pt x="740979" y="126458"/>
                  <a:pt x="819807" y="305134"/>
                  <a:pt x="898635" y="4838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59850" y="3027767"/>
            <a:ext cx="39017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Doğrusal sınıflandırma bir hata yapar.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644055" y="2987566"/>
            <a:ext cx="1631731" cy="1286271"/>
          </a:xfrm>
          <a:custGeom>
            <a:avLst/>
            <a:gdLst>
              <a:gd name="connsiteX0" fmla="*/ 0 w 1631731"/>
              <a:gd name="connsiteY0" fmla="*/ 0 h 1286271"/>
              <a:gd name="connsiteX1" fmla="*/ 110359 w 1631731"/>
              <a:gd name="connsiteY1" fmla="*/ 323193 h 1286271"/>
              <a:gd name="connsiteX2" fmla="*/ 543911 w 1631731"/>
              <a:gd name="connsiteY2" fmla="*/ 1001110 h 1286271"/>
              <a:gd name="connsiteX3" fmla="*/ 1245476 w 1631731"/>
              <a:gd name="connsiteY3" fmla="*/ 1261241 h 1286271"/>
              <a:gd name="connsiteX4" fmla="*/ 1631731 w 1631731"/>
              <a:gd name="connsiteY4" fmla="*/ 1261241 h 128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731" h="1286271">
                <a:moveTo>
                  <a:pt x="0" y="0"/>
                </a:moveTo>
                <a:cubicBezTo>
                  <a:pt x="9853" y="78170"/>
                  <a:pt x="19707" y="156341"/>
                  <a:pt x="110359" y="323193"/>
                </a:cubicBezTo>
                <a:cubicBezTo>
                  <a:pt x="201011" y="490045"/>
                  <a:pt x="354725" y="844769"/>
                  <a:pt x="543911" y="1001110"/>
                </a:cubicBezTo>
                <a:cubicBezTo>
                  <a:pt x="733097" y="1157451"/>
                  <a:pt x="1064173" y="1217886"/>
                  <a:pt x="1245476" y="1261241"/>
                </a:cubicBezTo>
                <a:cubicBezTo>
                  <a:pt x="1426779" y="1304596"/>
                  <a:pt x="1529255" y="1282918"/>
                  <a:pt x="1631731" y="126124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75786" y="3897704"/>
            <a:ext cx="378877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Biz de bu hatayı düzeltmek için parametreleri güncelleriz.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4367048" y="2240462"/>
            <a:ext cx="1600200" cy="1196421"/>
          </a:xfrm>
          <a:custGeom>
            <a:avLst/>
            <a:gdLst>
              <a:gd name="connsiteX0" fmla="*/ 1600200 w 1600200"/>
              <a:gd name="connsiteY0" fmla="*/ 37655 h 1196421"/>
              <a:gd name="connsiteX1" fmla="*/ 1458311 w 1600200"/>
              <a:gd name="connsiteY1" fmla="*/ 29772 h 1196421"/>
              <a:gd name="connsiteX2" fmla="*/ 1135118 w 1600200"/>
              <a:gd name="connsiteY2" fmla="*/ 6124 h 1196421"/>
              <a:gd name="connsiteX3" fmla="*/ 606973 w 1600200"/>
              <a:gd name="connsiteY3" fmla="*/ 155897 h 1196421"/>
              <a:gd name="connsiteX4" fmla="*/ 149773 w 1600200"/>
              <a:gd name="connsiteY4" fmla="*/ 778635 h 1196421"/>
              <a:gd name="connsiteX5" fmla="*/ 0 w 1600200"/>
              <a:gd name="connsiteY5" fmla="*/ 1196421 h 119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1196421">
                <a:moveTo>
                  <a:pt x="1600200" y="37655"/>
                </a:moveTo>
                <a:cubicBezTo>
                  <a:pt x="1568012" y="36341"/>
                  <a:pt x="1458311" y="29772"/>
                  <a:pt x="1458311" y="29772"/>
                </a:cubicBezTo>
                <a:cubicBezTo>
                  <a:pt x="1380798" y="24517"/>
                  <a:pt x="1277008" y="-14897"/>
                  <a:pt x="1135118" y="6124"/>
                </a:cubicBezTo>
                <a:cubicBezTo>
                  <a:pt x="993228" y="27145"/>
                  <a:pt x="771197" y="27145"/>
                  <a:pt x="606973" y="155897"/>
                </a:cubicBezTo>
                <a:cubicBezTo>
                  <a:pt x="442749" y="284649"/>
                  <a:pt x="250935" y="605214"/>
                  <a:pt x="149773" y="778635"/>
                </a:cubicBezTo>
                <a:cubicBezTo>
                  <a:pt x="48611" y="952056"/>
                  <a:pt x="24305" y="1074238"/>
                  <a:pt x="0" y="119642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 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𝑟𝑛𝑒𝑘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𝑒𝑥𝑎𝑚𝑝𝑙𝑒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  <a:blipFill>
                <a:blip r:embed="rId5"/>
                <a:stretch>
                  <a:fillRect t="-156061" r="-25945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119241" y="2464342"/>
            <a:ext cx="898635" cy="483810"/>
          </a:xfrm>
          <a:custGeom>
            <a:avLst/>
            <a:gdLst>
              <a:gd name="connsiteX0" fmla="*/ 0 w 898635"/>
              <a:gd name="connsiteY0" fmla="*/ 26610 h 483810"/>
              <a:gd name="connsiteX1" fmla="*/ 591207 w 898635"/>
              <a:gd name="connsiteY1" fmla="*/ 50258 h 483810"/>
              <a:gd name="connsiteX2" fmla="*/ 898635 w 898635"/>
              <a:gd name="connsiteY2" fmla="*/ 483810 h 48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635" h="483810">
                <a:moveTo>
                  <a:pt x="0" y="26610"/>
                </a:moveTo>
                <a:cubicBezTo>
                  <a:pt x="220717" y="334"/>
                  <a:pt x="441435" y="-25942"/>
                  <a:pt x="591207" y="50258"/>
                </a:cubicBezTo>
                <a:cubicBezTo>
                  <a:pt x="740979" y="126458"/>
                  <a:pt x="819807" y="305134"/>
                  <a:pt x="898635" y="4838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59850" y="3027767"/>
            <a:ext cx="39017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Doğrusal sınıflandırma bir hata yapar.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644055" y="2987566"/>
            <a:ext cx="1631731" cy="1286271"/>
          </a:xfrm>
          <a:custGeom>
            <a:avLst/>
            <a:gdLst>
              <a:gd name="connsiteX0" fmla="*/ 0 w 1631731"/>
              <a:gd name="connsiteY0" fmla="*/ 0 h 1286271"/>
              <a:gd name="connsiteX1" fmla="*/ 110359 w 1631731"/>
              <a:gd name="connsiteY1" fmla="*/ 323193 h 1286271"/>
              <a:gd name="connsiteX2" fmla="*/ 543911 w 1631731"/>
              <a:gd name="connsiteY2" fmla="*/ 1001110 h 1286271"/>
              <a:gd name="connsiteX3" fmla="*/ 1245476 w 1631731"/>
              <a:gd name="connsiteY3" fmla="*/ 1261241 h 1286271"/>
              <a:gd name="connsiteX4" fmla="*/ 1631731 w 1631731"/>
              <a:gd name="connsiteY4" fmla="*/ 1261241 h 128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731" h="1286271">
                <a:moveTo>
                  <a:pt x="0" y="0"/>
                </a:moveTo>
                <a:cubicBezTo>
                  <a:pt x="9853" y="78170"/>
                  <a:pt x="19707" y="156341"/>
                  <a:pt x="110359" y="323193"/>
                </a:cubicBezTo>
                <a:cubicBezTo>
                  <a:pt x="201011" y="490045"/>
                  <a:pt x="354725" y="844769"/>
                  <a:pt x="543911" y="1001110"/>
                </a:cubicBezTo>
                <a:cubicBezTo>
                  <a:pt x="733097" y="1157451"/>
                  <a:pt x="1064173" y="1217886"/>
                  <a:pt x="1245476" y="1261241"/>
                </a:cubicBezTo>
                <a:cubicBezTo>
                  <a:pt x="1426779" y="1304596"/>
                  <a:pt x="1529255" y="1282918"/>
                  <a:pt x="1631731" y="126124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75786" y="3897704"/>
            <a:ext cx="378877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Biz de bu hatayı düzeltmek için parametreleri güncelleriz.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29584" y="4012324"/>
            <a:ext cx="1106788" cy="1229710"/>
          </a:xfrm>
          <a:custGeom>
            <a:avLst/>
            <a:gdLst>
              <a:gd name="connsiteX0" fmla="*/ 97795 w 1106788"/>
              <a:gd name="connsiteY0" fmla="*/ 0 h 1229710"/>
              <a:gd name="connsiteX1" fmla="*/ 66264 w 1106788"/>
              <a:gd name="connsiteY1" fmla="*/ 378373 h 1229710"/>
              <a:gd name="connsiteX2" fmla="*/ 82030 w 1106788"/>
              <a:gd name="connsiteY2" fmla="*/ 922283 h 1229710"/>
              <a:gd name="connsiteX3" fmla="*/ 1106788 w 1106788"/>
              <a:gd name="connsiteY3" fmla="*/ 1229710 h 12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788" h="1229710">
                <a:moveTo>
                  <a:pt x="97795" y="0"/>
                </a:moveTo>
                <a:cubicBezTo>
                  <a:pt x="83343" y="112329"/>
                  <a:pt x="68891" y="224659"/>
                  <a:pt x="66264" y="378373"/>
                </a:cubicBezTo>
                <a:cubicBezTo>
                  <a:pt x="63637" y="532087"/>
                  <a:pt x="-91391" y="780394"/>
                  <a:pt x="82030" y="922283"/>
                </a:cubicBezTo>
                <a:cubicBezTo>
                  <a:pt x="255451" y="1064173"/>
                  <a:pt x="681119" y="1146941"/>
                  <a:pt x="1106788" y="12297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41379" y="4899504"/>
            <a:ext cx="318262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İlk örnek </a:t>
            </a:r>
            <a:r>
              <a:rPr lang="tr-TR" u="sng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 zaman</a:t>
            </a: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hata olarak varsayılır(yaratılır).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4367048" y="2240462"/>
            <a:ext cx="1600200" cy="1196421"/>
          </a:xfrm>
          <a:custGeom>
            <a:avLst/>
            <a:gdLst>
              <a:gd name="connsiteX0" fmla="*/ 1600200 w 1600200"/>
              <a:gd name="connsiteY0" fmla="*/ 37655 h 1196421"/>
              <a:gd name="connsiteX1" fmla="*/ 1458311 w 1600200"/>
              <a:gd name="connsiteY1" fmla="*/ 29772 h 1196421"/>
              <a:gd name="connsiteX2" fmla="*/ 1135118 w 1600200"/>
              <a:gd name="connsiteY2" fmla="*/ 6124 h 1196421"/>
              <a:gd name="connsiteX3" fmla="*/ 606973 w 1600200"/>
              <a:gd name="connsiteY3" fmla="*/ 155897 h 1196421"/>
              <a:gd name="connsiteX4" fmla="*/ 149773 w 1600200"/>
              <a:gd name="connsiteY4" fmla="*/ 778635 h 1196421"/>
              <a:gd name="connsiteX5" fmla="*/ 0 w 1600200"/>
              <a:gd name="connsiteY5" fmla="*/ 1196421 h 119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1196421">
                <a:moveTo>
                  <a:pt x="1600200" y="37655"/>
                </a:moveTo>
                <a:cubicBezTo>
                  <a:pt x="1568012" y="36341"/>
                  <a:pt x="1458311" y="29772"/>
                  <a:pt x="1458311" y="29772"/>
                </a:cubicBezTo>
                <a:cubicBezTo>
                  <a:pt x="1380798" y="24517"/>
                  <a:pt x="1277008" y="-14897"/>
                  <a:pt x="1135118" y="6124"/>
                </a:cubicBezTo>
                <a:cubicBezTo>
                  <a:pt x="993228" y="27145"/>
                  <a:pt x="771197" y="27145"/>
                  <a:pt x="606973" y="155897"/>
                </a:cubicBezTo>
                <a:cubicBezTo>
                  <a:pt x="442749" y="284649"/>
                  <a:pt x="250935" y="605214"/>
                  <a:pt x="149773" y="778635"/>
                </a:cubicBezTo>
                <a:cubicBezTo>
                  <a:pt x="48611" y="952056"/>
                  <a:pt x="24305" y="1074238"/>
                  <a:pt x="0" y="119642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 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𝑟𝑛𝑒𝑘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𝑒𝑥𝑎𝑚𝑝𝑙𝑒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  <a:blipFill>
                <a:blip r:embed="rId5"/>
                <a:stretch>
                  <a:fillRect t="-156061" r="-25945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119241" y="2464342"/>
            <a:ext cx="898635" cy="483810"/>
          </a:xfrm>
          <a:custGeom>
            <a:avLst/>
            <a:gdLst>
              <a:gd name="connsiteX0" fmla="*/ 0 w 898635"/>
              <a:gd name="connsiteY0" fmla="*/ 26610 h 483810"/>
              <a:gd name="connsiteX1" fmla="*/ 591207 w 898635"/>
              <a:gd name="connsiteY1" fmla="*/ 50258 h 483810"/>
              <a:gd name="connsiteX2" fmla="*/ 898635 w 898635"/>
              <a:gd name="connsiteY2" fmla="*/ 483810 h 48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635" h="483810">
                <a:moveTo>
                  <a:pt x="0" y="26610"/>
                </a:moveTo>
                <a:cubicBezTo>
                  <a:pt x="220717" y="334"/>
                  <a:pt x="441435" y="-25942"/>
                  <a:pt x="591207" y="50258"/>
                </a:cubicBezTo>
                <a:cubicBezTo>
                  <a:pt x="740979" y="126458"/>
                  <a:pt x="819807" y="305134"/>
                  <a:pt x="898635" y="4838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59850" y="3027767"/>
            <a:ext cx="39017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Doğrusal sınıflandırma bir hata yapar.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644055" y="2987566"/>
            <a:ext cx="1631731" cy="1286271"/>
          </a:xfrm>
          <a:custGeom>
            <a:avLst/>
            <a:gdLst>
              <a:gd name="connsiteX0" fmla="*/ 0 w 1631731"/>
              <a:gd name="connsiteY0" fmla="*/ 0 h 1286271"/>
              <a:gd name="connsiteX1" fmla="*/ 110359 w 1631731"/>
              <a:gd name="connsiteY1" fmla="*/ 323193 h 1286271"/>
              <a:gd name="connsiteX2" fmla="*/ 543911 w 1631731"/>
              <a:gd name="connsiteY2" fmla="*/ 1001110 h 1286271"/>
              <a:gd name="connsiteX3" fmla="*/ 1245476 w 1631731"/>
              <a:gd name="connsiteY3" fmla="*/ 1261241 h 1286271"/>
              <a:gd name="connsiteX4" fmla="*/ 1631731 w 1631731"/>
              <a:gd name="connsiteY4" fmla="*/ 1261241 h 128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731" h="1286271">
                <a:moveTo>
                  <a:pt x="0" y="0"/>
                </a:moveTo>
                <a:cubicBezTo>
                  <a:pt x="9853" y="78170"/>
                  <a:pt x="19707" y="156341"/>
                  <a:pt x="110359" y="323193"/>
                </a:cubicBezTo>
                <a:cubicBezTo>
                  <a:pt x="201011" y="490045"/>
                  <a:pt x="354725" y="844769"/>
                  <a:pt x="543911" y="1001110"/>
                </a:cubicBezTo>
                <a:cubicBezTo>
                  <a:pt x="733097" y="1157451"/>
                  <a:pt x="1064173" y="1217886"/>
                  <a:pt x="1245476" y="1261241"/>
                </a:cubicBezTo>
                <a:cubicBezTo>
                  <a:pt x="1426779" y="1304596"/>
                  <a:pt x="1529255" y="1282918"/>
                  <a:pt x="1631731" y="126124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75786" y="3897704"/>
            <a:ext cx="378877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Biz de bu hatayı düzeltmek için parametreleri güncelleriz.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29584" y="4012324"/>
            <a:ext cx="1106788" cy="1229710"/>
          </a:xfrm>
          <a:custGeom>
            <a:avLst/>
            <a:gdLst>
              <a:gd name="connsiteX0" fmla="*/ 97795 w 1106788"/>
              <a:gd name="connsiteY0" fmla="*/ 0 h 1229710"/>
              <a:gd name="connsiteX1" fmla="*/ 66264 w 1106788"/>
              <a:gd name="connsiteY1" fmla="*/ 378373 h 1229710"/>
              <a:gd name="connsiteX2" fmla="*/ 82030 w 1106788"/>
              <a:gd name="connsiteY2" fmla="*/ 922283 h 1229710"/>
              <a:gd name="connsiteX3" fmla="*/ 1106788 w 1106788"/>
              <a:gd name="connsiteY3" fmla="*/ 1229710 h 12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788" h="1229710">
                <a:moveTo>
                  <a:pt x="97795" y="0"/>
                </a:moveTo>
                <a:cubicBezTo>
                  <a:pt x="83343" y="112329"/>
                  <a:pt x="68891" y="224659"/>
                  <a:pt x="66264" y="378373"/>
                </a:cubicBezTo>
                <a:cubicBezTo>
                  <a:pt x="63637" y="532087"/>
                  <a:pt x="-91391" y="780394"/>
                  <a:pt x="82030" y="922283"/>
                </a:cubicBezTo>
                <a:cubicBezTo>
                  <a:pt x="255451" y="1064173"/>
                  <a:pt x="681119" y="1146941"/>
                  <a:pt x="1106788" y="12297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41379" y="4899504"/>
            <a:ext cx="318262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İlk örnek </a:t>
            </a:r>
            <a:r>
              <a:rPr lang="tr-TR" u="sng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 zaman</a:t>
            </a: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hata olarak varsayılır(yaratılır).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53993" y="5555498"/>
                <a:ext cx="4347985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Sonraki adım </a:t>
                </a:r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𝑦𝑒𝑛𝑖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𝑦𝑒𝑛𝑖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93" y="5555498"/>
                <a:ext cx="4347985" cy="502702"/>
              </a:xfrm>
              <a:prstGeom prst="rect">
                <a:avLst/>
              </a:prstGeom>
              <a:blipFill>
                <a:blip r:embed="rId6"/>
                <a:stretch>
                  <a:fillRect l="-1120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4367048" y="2240462"/>
            <a:ext cx="1600200" cy="1196421"/>
          </a:xfrm>
          <a:custGeom>
            <a:avLst/>
            <a:gdLst>
              <a:gd name="connsiteX0" fmla="*/ 1600200 w 1600200"/>
              <a:gd name="connsiteY0" fmla="*/ 37655 h 1196421"/>
              <a:gd name="connsiteX1" fmla="*/ 1458311 w 1600200"/>
              <a:gd name="connsiteY1" fmla="*/ 29772 h 1196421"/>
              <a:gd name="connsiteX2" fmla="*/ 1135118 w 1600200"/>
              <a:gd name="connsiteY2" fmla="*/ 6124 h 1196421"/>
              <a:gd name="connsiteX3" fmla="*/ 606973 w 1600200"/>
              <a:gd name="connsiteY3" fmla="*/ 155897 h 1196421"/>
              <a:gd name="connsiteX4" fmla="*/ 149773 w 1600200"/>
              <a:gd name="connsiteY4" fmla="*/ 778635 h 1196421"/>
              <a:gd name="connsiteX5" fmla="*/ 0 w 1600200"/>
              <a:gd name="connsiteY5" fmla="*/ 1196421 h 119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1196421">
                <a:moveTo>
                  <a:pt x="1600200" y="37655"/>
                </a:moveTo>
                <a:cubicBezTo>
                  <a:pt x="1568012" y="36341"/>
                  <a:pt x="1458311" y="29772"/>
                  <a:pt x="1458311" y="29772"/>
                </a:cubicBezTo>
                <a:cubicBezTo>
                  <a:pt x="1380798" y="24517"/>
                  <a:pt x="1277008" y="-14897"/>
                  <a:pt x="1135118" y="6124"/>
                </a:cubicBezTo>
                <a:cubicBezTo>
                  <a:pt x="993228" y="27145"/>
                  <a:pt x="771197" y="27145"/>
                  <a:pt x="606973" y="155897"/>
                </a:cubicBezTo>
                <a:cubicBezTo>
                  <a:pt x="442749" y="284649"/>
                  <a:pt x="250935" y="605214"/>
                  <a:pt x="149773" y="778635"/>
                </a:cubicBezTo>
                <a:cubicBezTo>
                  <a:pt x="48611" y="952056"/>
                  <a:pt x="24305" y="1074238"/>
                  <a:pt x="0" y="119642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 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𝑟𝑛𝑒𝑘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𝑒𝑥𝑎𝑚𝑝𝑙𝑒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  <a:blipFill>
                <a:blip r:embed="rId5"/>
                <a:stretch>
                  <a:fillRect t="-156061" r="-25945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119241" y="2464342"/>
            <a:ext cx="898635" cy="483810"/>
          </a:xfrm>
          <a:custGeom>
            <a:avLst/>
            <a:gdLst>
              <a:gd name="connsiteX0" fmla="*/ 0 w 898635"/>
              <a:gd name="connsiteY0" fmla="*/ 26610 h 483810"/>
              <a:gd name="connsiteX1" fmla="*/ 591207 w 898635"/>
              <a:gd name="connsiteY1" fmla="*/ 50258 h 483810"/>
              <a:gd name="connsiteX2" fmla="*/ 898635 w 898635"/>
              <a:gd name="connsiteY2" fmla="*/ 483810 h 48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635" h="483810">
                <a:moveTo>
                  <a:pt x="0" y="26610"/>
                </a:moveTo>
                <a:cubicBezTo>
                  <a:pt x="220717" y="334"/>
                  <a:pt x="441435" y="-25942"/>
                  <a:pt x="591207" y="50258"/>
                </a:cubicBezTo>
                <a:cubicBezTo>
                  <a:pt x="740979" y="126458"/>
                  <a:pt x="819807" y="305134"/>
                  <a:pt x="898635" y="4838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59850" y="3027767"/>
            <a:ext cx="39017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Doğrusal sınıflandırma bir hata yapar.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644055" y="2987566"/>
            <a:ext cx="1631731" cy="1286271"/>
          </a:xfrm>
          <a:custGeom>
            <a:avLst/>
            <a:gdLst>
              <a:gd name="connsiteX0" fmla="*/ 0 w 1631731"/>
              <a:gd name="connsiteY0" fmla="*/ 0 h 1286271"/>
              <a:gd name="connsiteX1" fmla="*/ 110359 w 1631731"/>
              <a:gd name="connsiteY1" fmla="*/ 323193 h 1286271"/>
              <a:gd name="connsiteX2" fmla="*/ 543911 w 1631731"/>
              <a:gd name="connsiteY2" fmla="*/ 1001110 h 1286271"/>
              <a:gd name="connsiteX3" fmla="*/ 1245476 w 1631731"/>
              <a:gd name="connsiteY3" fmla="*/ 1261241 h 1286271"/>
              <a:gd name="connsiteX4" fmla="*/ 1631731 w 1631731"/>
              <a:gd name="connsiteY4" fmla="*/ 1261241 h 128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731" h="1286271">
                <a:moveTo>
                  <a:pt x="0" y="0"/>
                </a:moveTo>
                <a:cubicBezTo>
                  <a:pt x="9853" y="78170"/>
                  <a:pt x="19707" y="156341"/>
                  <a:pt x="110359" y="323193"/>
                </a:cubicBezTo>
                <a:cubicBezTo>
                  <a:pt x="201011" y="490045"/>
                  <a:pt x="354725" y="844769"/>
                  <a:pt x="543911" y="1001110"/>
                </a:cubicBezTo>
                <a:cubicBezTo>
                  <a:pt x="733097" y="1157451"/>
                  <a:pt x="1064173" y="1217886"/>
                  <a:pt x="1245476" y="1261241"/>
                </a:cubicBezTo>
                <a:cubicBezTo>
                  <a:pt x="1426779" y="1304596"/>
                  <a:pt x="1529255" y="1282918"/>
                  <a:pt x="1631731" y="126124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75786" y="3897704"/>
            <a:ext cx="378877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Biz de bu hatayı düzeltmek için parametreleri güncelleriz.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29584" y="4012324"/>
            <a:ext cx="1106788" cy="1229710"/>
          </a:xfrm>
          <a:custGeom>
            <a:avLst/>
            <a:gdLst>
              <a:gd name="connsiteX0" fmla="*/ 97795 w 1106788"/>
              <a:gd name="connsiteY0" fmla="*/ 0 h 1229710"/>
              <a:gd name="connsiteX1" fmla="*/ 66264 w 1106788"/>
              <a:gd name="connsiteY1" fmla="*/ 378373 h 1229710"/>
              <a:gd name="connsiteX2" fmla="*/ 82030 w 1106788"/>
              <a:gd name="connsiteY2" fmla="*/ 922283 h 1229710"/>
              <a:gd name="connsiteX3" fmla="*/ 1106788 w 1106788"/>
              <a:gd name="connsiteY3" fmla="*/ 1229710 h 12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788" h="1229710">
                <a:moveTo>
                  <a:pt x="97795" y="0"/>
                </a:moveTo>
                <a:cubicBezTo>
                  <a:pt x="83343" y="112329"/>
                  <a:pt x="68891" y="224659"/>
                  <a:pt x="66264" y="378373"/>
                </a:cubicBezTo>
                <a:cubicBezTo>
                  <a:pt x="63637" y="532087"/>
                  <a:pt x="-91391" y="780394"/>
                  <a:pt x="82030" y="922283"/>
                </a:cubicBezTo>
                <a:cubicBezTo>
                  <a:pt x="255451" y="1064173"/>
                  <a:pt x="681119" y="1146941"/>
                  <a:pt x="1106788" y="12297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41379" y="4899504"/>
            <a:ext cx="318262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İlk örnek </a:t>
            </a:r>
            <a:r>
              <a:rPr lang="tr-TR" u="sng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 zaman</a:t>
            </a: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hata olarak varsayılır(yaratılır).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53993" y="5555498"/>
                <a:ext cx="4347985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Sonraki adım </a:t>
                </a:r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𝑦𝑒𝑛𝑖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𝑦𝑒𝑛𝑖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93" y="5555498"/>
                <a:ext cx="4347985" cy="502702"/>
              </a:xfrm>
              <a:prstGeom prst="rect">
                <a:avLst/>
              </a:prstGeom>
              <a:blipFill>
                <a:blip r:embed="rId6"/>
                <a:stretch>
                  <a:fillRect l="-1120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>
            <a:off x="5510048" y="5967248"/>
            <a:ext cx="561683" cy="425669"/>
          </a:xfrm>
          <a:custGeom>
            <a:avLst/>
            <a:gdLst>
              <a:gd name="connsiteX0" fmla="*/ 512380 w 561683"/>
              <a:gd name="connsiteY0" fmla="*/ 0 h 425669"/>
              <a:gd name="connsiteX1" fmla="*/ 512380 w 561683"/>
              <a:gd name="connsiteY1" fmla="*/ 252249 h 425669"/>
              <a:gd name="connsiteX2" fmla="*/ 0 w 561683"/>
              <a:gd name="connsiteY2" fmla="*/ 425669 h 42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683" h="425669">
                <a:moveTo>
                  <a:pt x="512380" y="0"/>
                </a:moveTo>
                <a:cubicBezTo>
                  <a:pt x="555078" y="90652"/>
                  <a:pt x="597777" y="181304"/>
                  <a:pt x="512380" y="252249"/>
                </a:cubicBezTo>
                <a:cubicBezTo>
                  <a:pt x="426983" y="323194"/>
                  <a:pt x="213491" y="374431"/>
                  <a:pt x="0" y="42566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10708" y="620825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708" y="6208251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6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Temel Kavramlar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/>
              <a:lstStyle/>
              <a:p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Özellik vektörleri(Feature vectors) ve etiketler(labels) :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∈{−1, 1}</m:t>
                    </m:r>
                  </m:oMath>
                </a14:m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endParaRPr lang="en-US" dirty="0"/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seti(Training set)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Denetimli öğrenmenin görevi, bize bir girdi(input) ve buna karşılık gelen istediğimiz bir çıktı(output) vermesidir.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Sınıflandırıcının görevi,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uyguladığımız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girdiyi belli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noktaya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haritalandırmasıdır.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557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8220269" y="1306255"/>
            <a:ext cx="148668" cy="33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4" y="1624360"/>
            <a:ext cx="34311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Çıkışlar, etiketler yada hedefler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7194" y="1669457"/>
            <a:ext cx="6331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 sınıflandırma için tahmin yapmamızı sağlayan bir vektördür.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7027817" y="3368615"/>
            <a:ext cx="1393372" cy="323819"/>
          </a:xfrm>
          <a:custGeom>
            <a:avLst/>
            <a:gdLst>
              <a:gd name="connsiteX0" fmla="*/ 0 w 1393372"/>
              <a:gd name="connsiteY0" fmla="*/ 323819 h 323819"/>
              <a:gd name="connsiteX1" fmla="*/ 313509 w 1393372"/>
              <a:gd name="connsiteY1" fmla="*/ 167065 h 323819"/>
              <a:gd name="connsiteX2" fmla="*/ 1393372 w 1393372"/>
              <a:gd name="connsiteY2" fmla="*/ 1602 h 32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2" h="323819">
                <a:moveTo>
                  <a:pt x="0" y="323819"/>
                </a:moveTo>
                <a:cubicBezTo>
                  <a:pt x="40640" y="272293"/>
                  <a:pt x="81280" y="220768"/>
                  <a:pt x="313509" y="167065"/>
                </a:cubicBezTo>
                <a:cubicBezTo>
                  <a:pt x="545738" y="113362"/>
                  <a:pt x="1229361" y="-15815"/>
                  <a:pt x="1393372" y="16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010400" y="3692434"/>
            <a:ext cx="1471749" cy="97623"/>
          </a:xfrm>
          <a:custGeom>
            <a:avLst/>
            <a:gdLst>
              <a:gd name="connsiteX0" fmla="*/ 0 w 1471749"/>
              <a:gd name="connsiteY0" fmla="*/ 0 h 97623"/>
              <a:gd name="connsiteX1" fmla="*/ 574766 w 1471749"/>
              <a:gd name="connsiteY1" fmla="*/ 95795 h 97623"/>
              <a:gd name="connsiteX2" fmla="*/ 1471749 w 1471749"/>
              <a:gd name="connsiteY2" fmla="*/ 69669 h 9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749" h="97623">
                <a:moveTo>
                  <a:pt x="0" y="0"/>
                </a:moveTo>
                <a:cubicBezTo>
                  <a:pt x="164737" y="42092"/>
                  <a:pt x="329475" y="84184"/>
                  <a:pt x="574766" y="95795"/>
                </a:cubicBezTo>
                <a:cubicBezTo>
                  <a:pt x="820057" y="107406"/>
                  <a:pt x="1419498" y="59509"/>
                  <a:pt x="1471749" y="6966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0113" y="1306255"/>
            <a:ext cx="3368351" cy="383207"/>
          </a:xfrm>
          <a:custGeom>
            <a:avLst/>
            <a:gdLst>
              <a:gd name="connsiteX0" fmla="*/ 2908663 w 3098982"/>
              <a:gd name="connsiteY0" fmla="*/ 0 h 391886"/>
              <a:gd name="connsiteX1" fmla="*/ 2847703 w 3098982"/>
              <a:gd name="connsiteY1" fmla="*/ 200297 h 391886"/>
              <a:gd name="connsiteX2" fmla="*/ 452846 w 3098982"/>
              <a:gd name="connsiteY2" fmla="*/ 156754 h 391886"/>
              <a:gd name="connsiteX3" fmla="*/ 0 w 3098982"/>
              <a:gd name="connsiteY3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982" h="391886">
                <a:moveTo>
                  <a:pt x="2908663" y="0"/>
                </a:moveTo>
                <a:cubicBezTo>
                  <a:pt x="3082834" y="87085"/>
                  <a:pt x="3257006" y="174171"/>
                  <a:pt x="2847703" y="200297"/>
                </a:cubicBezTo>
                <a:cubicBezTo>
                  <a:pt x="2438400" y="226423"/>
                  <a:pt x="927463" y="124823"/>
                  <a:pt x="452846" y="156754"/>
                </a:cubicBezTo>
                <a:cubicBezTo>
                  <a:pt x="-21771" y="188686"/>
                  <a:pt x="20320" y="358503"/>
                  <a:pt x="0" y="3918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1949460" y="3251639"/>
            <a:ext cx="428718" cy="2435769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066243" y="4691954"/>
            <a:ext cx="2702826" cy="578459"/>
          </a:xfrm>
          <a:custGeom>
            <a:avLst/>
            <a:gdLst>
              <a:gd name="connsiteX0" fmla="*/ 85750 w 2702826"/>
              <a:gd name="connsiteY0" fmla="*/ 100763 h 578459"/>
              <a:gd name="connsiteX1" fmla="*/ 93633 w 2702826"/>
              <a:gd name="connsiteY1" fmla="*/ 479136 h 578459"/>
              <a:gd name="connsiteX2" fmla="*/ 1039564 w 2702826"/>
              <a:gd name="connsiteY2" fmla="*/ 550080 h 578459"/>
              <a:gd name="connsiteX3" fmla="*/ 1812074 w 2702826"/>
              <a:gd name="connsiteY3" fmla="*/ 77115 h 578459"/>
              <a:gd name="connsiteX4" fmla="*/ 2702826 w 2702826"/>
              <a:gd name="connsiteY4" fmla="*/ 6170 h 5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2826" h="578459">
                <a:moveTo>
                  <a:pt x="85750" y="100763"/>
                </a:moveTo>
                <a:cubicBezTo>
                  <a:pt x="10207" y="252506"/>
                  <a:pt x="-65336" y="404250"/>
                  <a:pt x="93633" y="479136"/>
                </a:cubicBezTo>
                <a:cubicBezTo>
                  <a:pt x="252602" y="554022"/>
                  <a:pt x="753157" y="617084"/>
                  <a:pt x="1039564" y="550080"/>
                </a:cubicBezTo>
                <a:cubicBezTo>
                  <a:pt x="1325971" y="483076"/>
                  <a:pt x="1534864" y="167767"/>
                  <a:pt x="1812074" y="77115"/>
                </a:cubicBezTo>
                <a:cubicBezTo>
                  <a:pt x="2089284" y="-13537"/>
                  <a:pt x="2396055" y="-3684"/>
                  <a:pt x="2702826" y="617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69069" y="4507288"/>
            <a:ext cx="354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Uzayı (düzlemi) ikiye bölmesidir.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4367048" y="2240462"/>
            <a:ext cx="1600200" cy="1196421"/>
          </a:xfrm>
          <a:custGeom>
            <a:avLst/>
            <a:gdLst>
              <a:gd name="connsiteX0" fmla="*/ 1600200 w 1600200"/>
              <a:gd name="connsiteY0" fmla="*/ 37655 h 1196421"/>
              <a:gd name="connsiteX1" fmla="*/ 1458311 w 1600200"/>
              <a:gd name="connsiteY1" fmla="*/ 29772 h 1196421"/>
              <a:gd name="connsiteX2" fmla="*/ 1135118 w 1600200"/>
              <a:gd name="connsiteY2" fmla="*/ 6124 h 1196421"/>
              <a:gd name="connsiteX3" fmla="*/ 606973 w 1600200"/>
              <a:gd name="connsiteY3" fmla="*/ 155897 h 1196421"/>
              <a:gd name="connsiteX4" fmla="*/ 149773 w 1600200"/>
              <a:gd name="connsiteY4" fmla="*/ 778635 h 1196421"/>
              <a:gd name="connsiteX5" fmla="*/ 0 w 1600200"/>
              <a:gd name="connsiteY5" fmla="*/ 1196421 h 119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1196421">
                <a:moveTo>
                  <a:pt x="1600200" y="37655"/>
                </a:moveTo>
                <a:cubicBezTo>
                  <a:pt x="1568012" y="36341"/>
                  <a:pt x="1458311" y="29772"/>
                  <a:pt x="1458311" y="29772"/>
                </a:cubicBezTo>
                <a:cubicBezTo>
                  <a:pt x="1380798" y="24517"/>
                  <a:pt x="1277008" y="-14897"/>
                  <a:pt x="1135118" y="6124"/>
                </a:cubicBezTo>
                <a:cubicBezTo>
                  <a:pt x="993228" y="27145"/>
                  <a:pt x="771197" y="27145"/>
                  <a:pt x="606973" y="155897"/>
                </a:cubicBezTo>
                <a:cubicBezTo>
                  <a:pt x="442749" y="284649"/>
                  <a:pt x="250935" y="605214"/>
                  <a:pt x="149773" y="778635"/>
                </a:cubicBezTo>
                <a:cubicBezTo>
                  <a:pt x="48611" y="952056"/>
                  <a:pt x="24305" y="1074238"/>
                  <a:pt x="0" y="119642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 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𝑟𝑛𝑒𝑘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𝑒𝑥𝑎𝑚𝑝𝑙𝑒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  <a:blipFill>
                <a:blip r:embed="rId5"/>
                <a:stretch>
                  <a:fillRect t="-156061" r="-25945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119241" y="2464342"/>
            <a:ext cx="898635" cy="483810"/>
          </a:xfrm>
          <a:custGeom>
            <a:avLst/>
            <a:gdLst>
              <a:gd name="connsiteX0" fmla="*/ 0 w 898635"/>
              <a:gd name="connsiteY0" fmla="*/ 26610 h 483810"/>
              <a:gd name="connsiteX1" fmla="*/ 591207 w 898635"/>
              <a:gd name="connsiteY1" fmla="*/ 50258 h 483810"/>
              <a:gd name="connsiteX2" fmla="*/ 898635 w 898635"/>
              <a:gd name="connsiteY2" fmla="*/ 483810 h 48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635" h="483810">
                <a:moveTo>
                  <a:pt x="0" y="26610"/>
                </a:moveTo>
                <a:cubicBezTo>
                  <a:pt x="220717" y="334"/>
                  <a:pt x="441435" y="-25942"/>
                  <a:pt x="591207" y="50258"/>
                </a:cubicBezTo>
                <a:cubicBezTo>
                  <a:pt x="740979" y="126458"/>
                  <a:pt x="819807" y="305134"/>
                  <a:pt x="898635" y="4838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59850" y="3027767"/>
            <a:ext cx="39017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Doğrusal sınıflandırma bir hata yapar.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644055" y="2987566"/>
            <a:ext cx="1631731" cy="1286271"/>
          </a:xfrm>
          <a:custGeom>
            <a:avLst/>
            <a:gdLst>
              <a:gd name="connsiteX0" fmla="*/ 0 w 1631731"/>
              <a:gd name="connsiteY0" fmla="*/ 0 h 1286271"/>
              <a:gd name="connsiteX1" fmla="*/ 110359 w 1631731"/>
              <a:gd name="connsiteY1" fmla="*/ 323193 h 1286271"/>
              <a:gd name="connsiteX2" fmla="*/ 543911 w 1631731"/>
              <a:gd name="connsiteY2" fmla="*/ 1001110 h 1286271"/>
              <a:gd name="connsiteX3" fmla="*/ 1245476 w 1631731"/>
              <a:gd name="connsiteY3" fmla="*/ 1261241 h 1286271"/>
              <a:gd name="connsiteX4" fmla="*/ 1631731 w 1631731"/>
              <a:gd name="connsiteY4" fmla="*/ 1261241 h 128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731" h="1286271">
                <a:moveTo>
                  <a:pt x="0" y="0"/>
                </a:moveTo>
                <a:cubicBezTo>
                  <a:pt x="9853" y="78170"/>
                  <a:pt x="19707" y="156341"/>
                  <a:pt x="110359" y="323193"/>
                </a:cubicBezTo>
                <a:cubicBezTo>
                  <a:pt x="201011" y="490045"/>
                  <a:pt x="354725" y="844769"/>
                  <a:pt x="543911" y="1001110"/>
                </a:cubicBezTo>
                <a:cubicBezTo>
                  <a:pt x="733097" y="1157451"/>
                  <a:pt x="1064173" y="1217886"/>
                  <a:pt x="1245476" y="1261241"/>
                </a:cubicBezTo>
                <a:cubicBezTo>
                  <a:pt x="1426779" y="1304596"/>
                  <a:pt x="1529255" y="1282918"/>
                  <a:pt x="1631731" y="126124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75786" y="3897704"/>
            <a:ext cx="378877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Biz de bu hatayı düzeltmek için parametreleri güncelleriz.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29584" y="4012324"/>
            <a:ext cx="1106788" cy="1229710"/>
          </a:xfrm>
          <a:custGeom>
            <a:avLst/>
            <a:gdLst>
              <a:gd name="connsiteX0" fmla="*/ 97795 w 1106788"/>
              <a:gd name="connsiteY0" fmla="*/ 0 h 1229710"/>
              <a:gd name="connsiteX1" fmla="*/ 66264 w 1106788"/>
              <a:gd name="connsiteY1" fmla="*/ 378373 h 1229710"/>
              <a:gd name="connsiteX2" fmla="*/ 82030 w 1106788"/>
              <a:gd name="connsiteY2" fmla="*/ 922283 h 1229710"/>
              <a:gd name="connsiteX3" fmla="*/ 1106788 w 1106788"/>
              <a:gd name="connsiteY3" fmla="*/ 1229710 h 12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788" h="1229710">
                <a:moveTo>
                  <a:pt x="97795" y="0"/>
                </a:moveTo>
                <a:cubicBezTo>
                  <a:pt x="83343" y="112329"/>
                  <a:pt x="68891" y="224659"/>
                  <a:pt x="66264" y="378373"/>
                </a:cubicBezTo>
                <a:cubicBezTo>
                  <a:pt x="63637" y="532087"/>
                  <a:pt x="-91391" y="780394"/>
                  <a:pt x="82030" y="922283"/>
                </a:cubicBezTo>
                <a:cubicBezTo>
                  <a:pt x="255451" y="1064173"/>
                  <a:pt x="681119" y="1146941"/>
                  <a:pt x="1106788" y="12297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41379" y="4899504"/>
            <a:ext cx="318262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İlk örnek </a:t>
            </a:r>
            <a:r>
              <a:rPr lang="tr-TR" u="sng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 zaman</a:t>
            </a: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hata olarak varsayılır(yaratılır).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53993" y="5555498"/>
                <a:ext cx="4347985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Sonraki adım </a:t>
                </a:r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𝑦𝑒𝑛𝑖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𝑦𝑒𝑛𝑖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93" y="5555498"/>
                <a:ext cx="4347985" cy="502702"/>
              </a:xfrm>
              <a:prstGeom prst="rect">
                <a:avLst/>
              </a:prstGeom>
              <a:blipFill>
                <a:blip r:embed="rId6"/>
                <a:stretch>
                  <a:fillRect l="-1120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373209" y="5632437"/>
            <a:ext cx="408119" cy="1220041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6538023" y="6306207"/>
            <a:ext cx="2117246" cy="386692"/>
          </a:xfrm>
          <a:custGeom>
            <a:avLst/>
            <a:gdLst>
              <a:gd name="connsiteX0" fmla="*/ 44080 w 2117246"/>
              <a:gd name="connsiteY0" fmla="*/ 283779 h 386692"/>
              <a:gd name="connsiteX1" fmla="*/ 36198 w 2117246"/>
              <a:gd name="connsiteY1" fmla="*/ 386255 h 386692"/>
              <a:gd name="connsiteX2" fmla="*/ 438218 w 2117246"/>
              <a:gd name="connsiteY2" fmla="*/ 323193 h 386692"/>
              <a:gd name="connsiteX3" fmla="*/ 1226494 w 2117246"/>
              <a:gd name="connsiteY3" fmla="*/ 181303 h 386692"/>
              <a:gd name="connsiteX4" fmla="*/ 2117246 w 2117246"/>
              <a:gd name="connsiteY4" fmla="*/ 0 h 38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7246" h="386692">
                <a:moveTo>
                  <a:pt x="44080" y="283779"/>
                </a:moveTo>
                <a:cubicBezTo>
                  <a:pt x="7294" y="331732"/>
                  <a:pt x="-29492" y="379686"/>
                  <a:pt x="36198" y="386255"/>
                </a:cubicBezTo>
                <a:cubicBezTo>
                  <a:pt x="101888" y="392824"/>
                  <a:pt x="438218" y="323193"/>
                  <a:pt x="438218" y="323193"/>
                </a:cubicBezTo>
                <a:lnTo>
                  <a:pt x="1226494" y="181303"/>
                </a:lnTo>
                <a:cubicBezTo>
                  <a:pt x="1506332" y="127438"/>
                  <a:pt x="1811789" y="63719"/>
                  <a:pt x="211724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626123" y="6058200"/>
                <a:ext cx="78220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𝑦𝑒𝑛𝑖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123" y="6058200"/>
                <a:ext cx="782201" cy="391261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0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4367048" y="2240462"/>
            <a:ext cx="1600200" cy="1196421"/>
          </a:xfrm>
          <a:custGeom>
            <a:avLst/>
            <a:gdLst>
              <a:gd name="connsiteX0" fmla="*/ 1600200 w 1600200"/>
              <a:gd name="connsiteY0" fmla="*/ 37655 h 1196421"/>
              <a:gd name="connsiteX1" fmla="*/ 1458311 w 1600200"/>
              <a:gd name="connsiteY1" fmla="*/ 29772 h 1196421"/>
              <a:gd name="connsiteX2" fmla="*/ 1135118 w 1600200"/>
              <a:gd name="connsiteY2" fmla="*/ 6124 h 1196421"/>
              <a:gd name="connsiteX3" fmla="*/ 606973 w 1600200"/>
              <a:gd name="connsiteY3" fmla="*/ 155897 h 1196421"/>
              <a:gd name="connsiteX4" fmla="*/ 149773 w 1600200"/>
              <a:gd name="connsiteY4" fmla="*/ 778635 h 1196421"/>
              <a:gd name="connsiteX5" fmla="*/ 0 w 1600200"/>
              <a:gd name="connsiteY5" fmla="*/ 1196421 h 119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1196421">
                <a:moveTo>
                  <a:pt x="1600200" y="37655"/>
                </a:moveTo>
                <a:cubicBezTo>
                  <a:pt x="1568012" y="36341"/>
                  <a:pt x="1458311" y="29772"/>
                  <a:pt x="1458311" y="29772"/>
                </a:cubicBezTo>
                <a:cubicBezTo>
                  <a:pt x="1380798" y="24517"/>
                  <a:pt x="1277008" y="-14897"/>
                  <a:pt x="1135118" y="6124"/>
                </a:cubicBezTo>
                <a:cubicBezTo>
                  <a:pt x="993228" y="27145"/>
                  <a:pt x="771197" y="27145"/>
                  <a:pt x="606973" y="155897"/>
                </a:cubicBezTo>
                <a:cubicBezTo>
                  <a:pt x="442749" y="284649"/>
                  <a:pt x="250935" y="605214"/>
                  <a:pt x="149773" y="778635"/>
                </a:cubicBezTo>
                <a:cubicBezTo>
                  <a:pt x="48611" y="952056"/>
                  <a:pt x="24305" y="1074238"/>
                  <a:pt x="0" y="119642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 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𝑟𝑛𝑒𝑘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𝑒𝑥𝑎𝑚𝑝𝑙𝑒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  <a:blipFill>
                <a:blip r:embed="rId5"/>
                <a:stretch>
                  <a:fillRect t="-156061" r="-25945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119241" y="2464342"/>
            <a:ext cx="898635" cy="483810"/>
          </a:xfrm>
          <a:custGeom>
            <a:avLst/>
            <a:gdLst>
              <a:gd name="connsiteX0" fmla="*/ 0 w 898635"/>
              <a:gd name="connsiteY0" fmla="*/ 26610 h 483810"/>
              <a:gd name="connsiteX1" fmla="*/ 591207 w 898635"/>
              <a:gd name="connsiteY1" fmla="*/ 50258 h 483810"/>
              <a:gd name="connsiteX2" fmla="*/ 898635 w 898635"/>
              <a:gd name="connsiteY2" fmla="*/ 483810 h 48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635" h="483810">
                <a:moveTo>
                  <a:pt x="0" y="26610"/>
                </a:moveTo>
                <a:cubicBezTo>
                  <a:pt x="220717" y="334"/>
                  <a:pt x="441435" y="-25942"/>
                  <a:pt x="591207" y="50258"/>
                </a:cubicBezTo>
                <a:cubicBezTo>
                  <a:pt x="740979" y="126458"/>
                  <a:pt x="819807" y="305134"/>
                  <a:pt x="898635" y="4838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59850" y="3027767"/>
            <a:ext cx="39017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Doğrusal sınıflandırma bir hata yapar.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644055" y="2987566"/>
            <a:ext cx="1631731" cy="1286271"/>
          </a:xfrm>
          <a:custGeom>
            <a:avLst/>
            <a:gdLst>
              <a:gd name="connsiteX0" fmla="*/ 0 w 1631731"/>
              <a:gd name="connsiteY0" fmla="*/ 0 h 1286271"/>
              <a:gd name="connsiteX1" fmla="*/ 110359 w 1631731"/>
              <a:gd name="connsiteY1" fmla="*/ 323193 h 1286271"/>
              <a:gd name="connsiteX2" fmla="*/ 543911 w 1631731"/>
              <a:gd name="connsiteY2" fmla="*/ 1001110 h 1286271"/>
              <a:gd name="connsiteX3" fmla="*/ 1245476 w 1631731"/>
              <a:gd name="connsiteY3" fmla="*/ 1261241 h 1286271"/>
              <a:gd name="connsiteX4" fmla="*/ 1631731 w 1631731"/>
              <a:gd name="connsiteY4" fmla="*/ 1261241 h 128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731" h="1286271">
                <a:moveTo>
                  <a:pt x="0" y="0"/>
                </a:moveTo>
                <a:cubicBezTo>
                  <a:pt x="9853" y="78170"/>
                  <a:pt x="19707" y="156341"/>
                  <a:pt x="110359" y="323193"/>
                </a:cubicBezTo>
                <a:cubicBezTo>
                  <a:pt x="201011" y="490045"/>
                  <a:pt x="354725" y="844769"/>
                  <a:pt x="543911" y="1001110"/>
                </a:cubicBezTo>
                <a:cubicBezTo>
                  <a:pt x="733097" y="1157451"/>
                  <a:pt x="1064173" y="1217886"/>
                  <a:pt x="1245476" y="1261241"/>
                </a:cubicBezTo>
                <a:cubicBezTo>
                  <a:pt x="1426779" y="1304596"/>
                  <a:pt x="1529255" y="1282918"/>
                  <a:pt x="1631731" y="126124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75786" y="3897704"/>
            <a:ext cx="378877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Biz de bu hatayı düzeltmek için parametreleri güncelleriz.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29584" y="4012324"/>
            <a:ext cx="1106788" cy="1229710"/>
          </a:xfrm>
          <a:custGeom>
            <a:avLst/>
            <a:gdLst>
              <a:gd name="connsiteX0" fmla="*/ 97795 w 1106788"/>
              <a:gd name="connsiteY0" fmla="*/ 0 h 1229710"/>
              <a:gd name="connsiteX1" fmla="*/ 66264 w 1106788"/>
              <a:gd name="connsiteY1" fmla="*/ 378373 h 1229710"/>
              <a:gd name="connsiteX2" fmla="*/ 82030 w 1106788"/>
              <a:gd name="connsiteY2" fmla="*/ 922283 h 1229710"/>
              <a:gd name="connsiteX3" fmla="*/ 1106788 w 1106788"/>
              <a:gd name="connsiteY3" fmla="*/ 1229710 h 12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788" h="1229710">
                <a:moveTo>
                  <a:pt x="97795" y="0"/>
                </a:moveTo>
                <a:cubicBezTo>
                  <a:pt x="83343" y="112329"/>
                  <a:pt x="68891" y="224659"/>
                  <a:pt x="66264" y="378373"/>
                </a:cubicBezTo>
                <a:cubicBezTo>
                  <a:pt x="63637" y="532087"/>
                  <a:pt x="-91391" y="780394"/>
                  <a:pt x="82030" y="922283"/>
                </a:cubicBezTo>
                <a:cubicBezTo>
                  <a:pt x="255451" y="1064173"/>
                  <a:pt x="681119" y="1146941"/>
                  <a:pt x="1106788" y="12297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41379" y="4899504"/>
            <a:ext cx="318262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İlk örnek </a:t>
            </a:r>
            <a:r>
              <a:rPr lang="tr-TR" u="sng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 zaman</a:t>
            </a: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hata olarak varsayılır(yaratılır).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440023" y="5734566"/>
                <a:ext cx="5781070" cy="520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 smtClean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Sonraki adım </a:t>
                </a:r>
                <a:r>
                  <a:rPr lang="tr-TR" dirty="0" smtClean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tr-TR" dirty="0" smtClean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𝑦𝑒𝑛𝑖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𝑦𝑒𝑛𝑖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023" y="5734566"/>
                <a:ext cx="5781070" cy="520079"/>
              </a:xfrm>
              <a:prstGeom prst="rect">
                <a:avLst/>
              </a:prstGeom>
              <a:blipFill>
                <a:blip r:embed="rId6"/>
                <a:stretch>
                  <a:fillRect l="-843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1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827986" y="2598995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86" y="2598995"/>
                <a:ext cx="2760948" cy="410177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27986" y="3009172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86" y="3009172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30220" y="2229663"/>
                <a:ext cx="204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220" y="2229663"/>
                <a:ext cx="204100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62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827986" y="2598995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86" y="2598995"/>
                <a:ext cx="2760948" cy="410177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27986" y="3009172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86" y="3009172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30220" y="2229663"/>
                <a:ext cx="204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220" y="2229663"/>
                <a:ext cx="204100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6876693" y="1797269"/>
            <a:ext cx="1471148" cy="512379"/>
          </a:xfrm>
          <a:custGeom>
            <a:avLst/>
            <a:gdLst>
              <a:gd name="connsiteX0" fmla="*/ 75900 w 1471148"/>
              <a:gd name="connsiteY0" fmla="*/ 512379 h 512379"/>
              <a:gd name="connsiteX1" fmla="*/ 68017 w 1471148"/>
              <a:gd name="connsiteY1" fmla="*/ 94593 h 512379"/>
              <a:gd name="connsiteX2" fmla="*/ 801114 w 1471148"/>
              <a:gd name="connsiteY2" fmla="*/ 0 h 512379"/>
              <a:gd name="connsiteX3" fmla="*/ 1471148 w 1471148"/>
              <a:gd name="connsiteY3" fmla="*/ 94593 h 51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148" h="512379">
                <a:moveTo>
                  <a:pt x="75900" y="512379"/>
                </a:moveTo>
                <a:cubicBezTo>
                  <a:pt x="11524" y="346184"/>
                  <a:pt x="-52852" y="179989"/>
                  <a:pt x="68017" y="94593"/>
                </a:cubicBezTo>
                <a:cubicBezTo>
                  <a:pt x="188886" y="9197"/>
                  <a:pt x="567259" y="0"/>
                  <a:pt x="801114" y="0"/>
                </a:cubicBezTo>
                <a:cubicBezTo>
                  <a:pt x="1034969" y="0"/>
                  <a:pt x="1253058" y="47296"/>
                  <a:pt x="1471148" y="9459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84780" y="1684126"/>
            <a:ext cx="281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Bütün eğitim örnek sayısı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827986" y="2598995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86" y="2598995"/>
                <a:ext cx="2760948" cy="410177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27986" y="3009172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86" y="3009172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30220" y="2229663"/>
                <a:ext cx="204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220" y="2229663"/>
                <a:ext cx="204100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6876693" y="1797269"/>
            <a:ext cx="1471148" cy="512379"/>
          </a:xfrm>
          <a:custGeom>
            <a:avLst/>
            <a:gdLst>
              <a:gd name="connsiteX0" fmla="*/ 75900 w 1471148"/>
              <a:gd name="connsiteY0" fmla="*/ 512379 h 512379"/>
              <a:gd name="connsiteX1" fmla="*/ 68017 w 1471148"/>
              <a:gd name="connsiteY1" fmla="*/ 94593 h 512379"/>
              <a:gd name="connsiteX2" fmla="*/ 801114 w 1471148"/>
              <a:gd name="connsiteY2" fmla="*/ 0 h 512379"/>
              <a:gd name="connsiteX3" fmla="*/ 1471148 w 1471148"/>
              <a:gd name="connsiteY3" fmla="*/ 94593 h 51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148" h="512379">
                <a:moveTo>
                  <a:pt x="75900" y="512379"/>
                </a:moveTo>
                <a:cubicBezTo>
                  <a:pt x="11524" y="346184"/>
                  <a:pt x="-52852" y="179989"/>
                  <a:pt x="68017" y="94593"/>
                </a:cubicBezTo>
                <a:cubicBezTo>
                  <a:pt x="188886" y="9197"/>
                  <a:pt x="567259" y="0"/>
                  <a:pt x="801114" y="0"/>
                </a:cubicBezTo>
                <a:cubicBezTo>
                  <a:pt x="1034969" y="0"/>
                  <a:pt x="1253058" y="47296"/>
                  <a:pt x="1471148" y="9459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84780" y="1684126"/>
            <a:ext cx="281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Bütün eğitim örnek sayısı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926724" y="2555388"/>
            <a:ext cx="1535700" cy="1370226"/>
          </a:xfrm>
          <a:custGeom>
            <a:avLst/>
            <a:gdLst>
              <a:gd name="connsiteX0" fmla="*/ 1529255 w 1535700"/>
              <a:gd name="connsiteY0" fmla="*/ 108984 h 1370226"/>
              <a:gd name="connsiteX1" fmla="*/ 1481959 w 1535700"/>
              <a:gd name="connsiteY1" fmla="*/ 14391 h 1370226"/>
              <a:gd name="connsiteX2" fmla="*/ 1135117 w 1535700"/>
              <a:gd name="connsiteY2" fmla="*/ 14391 h 1370226"/>
              <a:gd name="connsiteX3" fmla="*/ 709448 w 1535700"/>
              <a:gd name="connsiteY3" fmla="*/ 148398 h 1370226"/>
              <a:gd name="connsiteX4" fmla="*/ 212835 w 1535700"/>
              <a:gd name="connsiteY4" fmla="*/ 731722 h 1370226"/>
              <a:gd name="connsiteX5" fmla="*/ 0 w 1535700"/>
              <a:gd name="connsiteY5" fmla="*/ 1370226 h 137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5700" h="1370226">
                <a:moveTo>
                  <a:pt x="1529255" y="108984"/>
                </a:moveTo>
                <a:cubicBezTo>
                  <a:pt x="1538451" y="69570"/>
                  <a:pt x="1547648" y="30156"/>
                  <a:pt x="1481959" y="14391"/>
                </a:cubicBezTo>
                <a:cubicBezTo>
                  <a:pt x="1416270" y="-1374"/>
                  <a:pt x="1263869" y="-7943"/>
                  <a:pt x="1135117" y="14391"/>
                </a:cubicBezTo>
                <a:cubicBezTo>
                  <a:pt x="1006365" y="36725"/>
                  <a:pt x="863162" y="28843"/>
                  <a:pt x="709448" y="148398"/>
                </a:cubicBezTo>
                <a:cubicBezTo>
                  <a:pt x="555734" y="267953"/>
                  <a:pt x="331076" y="528084"/>
                  <a:pt x="212835" y="731722"/>
                </a:cubicBezTo>
                <a:cubicBezTo>
                  <a:pt x="94594" y="935360"/>
                  <a:pt x="47297" y="1152793"/>
                  <a:pt x="0" y="137022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33952" y="3925614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Eğer i. Örneğimiz bir hata ise(ilk başta her zaman hata!), güncelleme yaparız.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63" y="1860331"/>
                <a:ext cx="1779846" cy="369332"/>
              </a:xfrm>
              <a:prstGeom prst="rect">
                <a:avLst/>
              </a:prstGeom>
              <a:blipFill>
                <a:blip r:embed="rId2"/>
                <a:stretch>
                  <a:fillRect t="-119672" r="-28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229663"/>
                <a:ext cx="2760948" cy="41017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43" y="2639840"/>
                <a:ext cx="1874231" cy="387927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4367048" y="2240462"/>
            <a:ext cx="1600200" cy="1196421"/>
          </a:xfrm>
          <a:custGeom>
            <a:avLst/>
            <a:gdLst>
              <a:gd name="connsiteX0" fmla="*/ 1600200 w 1600200"/>
              <a:gd name="connsiteY0" fmla="*/ 37655 h 1196421"/>
              <a:gd name="connsiteX1" fmla="*/ 1458311 w 1600200"/>
              <a:gd name="connsiteY1" fmla="*/ 29772 h 1196421"/>
              <a:gd name="connsiteX2" fmla="*/ 1135118 w 1600200"/>
              <a:gd name="connsiteY2" fmla="*/ 6124 h 1196421"/>
              <a:gd name="connsiteX3" fmla="*/ 606973 w 1600200"/>
              <a:gd name="connsiteY3" fmla="*/ 155897 h 1196421"/>
              <a:gd name="connsiteX4" fmla="*/ 149773 w 1600200"/>
              <a:gd name="connsiteY4" fmla="*/ 778635 h 1196421"/>
              <a:gd name="connsiteX5" fmla="*/ 0 w 1600200"/>
              <a:gd name="connsiteY5" fmla="*/ 1196421 h 119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1196421">
                <a:moveTo>
                  <a:pt x="1600200" y="37655"/>
                </a:moveTo>
                <a:cubicBezTo>
                  <a:pt x="1568012" y="36341"/>
                  <a:pt x="1458311" y="29772"/>
                  <a:pt x="1458311" y="29772"/>
                </a:cubicBezTo>
                <a:cubicBezTo>
                  <a:pt x="1380798" y="24517"/>
                  <a:pt x="1277008" y="-14897"/>
                  <a:pt x="1135118" y="6124"/>
                </a:cubicBezTo>
                <a:cubicBezTo>
                  <a:pt x="993228" y="27145"/>
                  <a:pt x="771197" y="27145"/>
                  <a:pt x="606973" y="155897"/>
                </a:cubicBezTo>
                <a:cubicBezTo>
                  <a:pt x="442749" y="284649"/>
                  <a:pt x="250935" y="605214"/>
                  <a:pt x="149773" y="778635"/>
                </a:cubicBezTo>
                <a:cubicBezTo>
                  <a:pt x="48611" y="952056"/>
                  <a:pt x="24305" y="1074238"/>
                  <a:pt x="0" y="119642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 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𝑟𝑛𝑒𝑘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𝑒𝑥𝑎𝑚𝑝𝑙𝑒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82" y="3447682"/>
                <a:ext cx="2418932" cy="404983"/>
              </a:xfrm>
              <a:prstGeom prst="rect">
                <a:avLst/>
              </a:prstGeom>
              <a:blipFill>
                <a:blip r:embed="rId5"/>
                <a:stretch>
                  <a:fillRect t="-156061" r="-25945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119241" y="2464342"/>
            <a:ext cx="898635" cy="483810"/>
          </a:xfrm>
          <a:custGeom>
            <a:avLst/>
            <a:gdLst>
              <a:gd name="connsiteX0" fmla="*/ 0 w 898635"/>
              <a:gd name="connsiteY0" fmla="*/ 26610 h 483810"/>
              <a:gd name="connsiteX1" fmla="*/ 591207 w 898635"/>
              <a:gd name="connsiteY1" fmla="*/ 50258 h 483810"/>
              <a:gd name="connsiteX2" fmla="*/ 898635 w 898635"/>
              <a:gd name="connsiteY2" fmla="*/ 483810 h 48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635" h="483810">
                <a:moveTo>
                  <a:pt x="0" y="26610"/>
                </a:moveTo>
                <a:cubicBezTo>
                  <a:pt x="220717" y="334"/>
                  <a:pt x="441435" y="-25942"/>
                  <a:pt x="591207" y="50258"/>
                </a:cubicBezTo>
                <a:cubicBezTo>
                  <a:pt x="740979" y="126458"/>
                  <a:pt x="819807" y="305134"/>
                  <a:pt x="898635" y="4838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59850" y="3027767"/>
            <a:ext cx="39017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Doğrusal sınıflandırma bir hata yapar.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644055" y="2987566"/>
            <a:ext cx="1631731" cy="1286271"/>
          </a:xfrm>
          <a:custGeom>
            <a:avLst/>
            <a:gdLst>
              <a:gd name="connsiteX0" fmla="*/ 0 w 1631731"/>
              <a:gd name="connsiteY0" fmla="*/ 0 h 1286271"/>
              <a:gd name="connsiteX1" fmla="*/ 110359 w 1631731"/>
              <a:gd name="connsiteY1" fmla="*/ 323193 h 1286271"/>
              <a:gd name="connsiteX2" fmla="*/ 543911 w 1631731"/>
              <a:gd name="connsiteY2" fmla="*/ 1001110 h 1286271"/>
              <a:gd name="connsiteX3" fmla="*/ 1245476 w 1631731"/>
              <a:gd name="connsiteY3" fmla="*/ 1261241 h 1286271"/>
              <a:gd name="connsiteX4" fmla="*/ 1631731 w 1631731"/>
              <a:gd name="connsiteY4" fmla="*/ 1261241 h 128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731" h="1286271">
                <a:moveTo>
                  <a:pt x="0" y="0"/>
                </a:moveTo>
                <a:cubicBezTo>
                  <a:pt x="9853" y="78170"/>
                  <a:pt x="19707" y="156341"/>
                  <a:pt x="110359" y="323193"/>
                </a:cubicBezTo>
                <a:cubicBezTo>
                  <a:pt x="201011" y="490045"/>
                  <a:pt x="354725" y="844769"/>
                  <a:pt x="543911" y="1001110"/>
                </a:cubicBezTo>
                <a:cubicBezTo>
                  <a:pt x="733097" y="1157451"/>
                  <a:pt x="1064173" y="1217886"/>
                  <a:pt x="1245476" y="1261241"/>
                </a:cubicBezTo>
                <a:cubicBezTo>
                  <a:pt x="1426779" y="1304596"/>
                  <a:pt x="1529255" y="1282918"/>
                  <a:pt x="1631731" y="126124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75786" y="3897704"/>
            <a:ext cx="378877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Biz de bu hatayı düzeltmek için parametreleri güncelleriz.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29584" y="4012324"/>
            <a:ext cx="1106788" cy="1229710"/>
          </a:xfrm>
          <a:custGeom>
            <a:avLst/>
            <a:gdLst>
              <a:gd name="connsiteX0" fmla="*/ 97795 w 1106788"/>
              <a:gd name="connsiteY0" fmla="*/ 0 h 1229710"/>
              <a:gd name="connsiteX1" fmla="*/ 66264 w 1106788"/>
              <a:gd name="connsiteY1" fmla="*/ 378373 h 1229710"/>
              <a:gd name="connsiteX2" fmla="*/ 82030 w 1106788"/>
              <a:gd name="connsiteY2" fmla="*/ 922283 h 1229710"/>
              <a:gd name="connsiteX3" fmla="*/ 1106788 w 1106788"/>
              <a:gd name="connsiteY3" fmla="*/ 1229710 h 12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788" h="1229710">
                <a:moveTo>
                  <a:pt x="97795" y="0"/>
                </a:moveTo>
                <a:cubicBezTo>
                  <a:pt x="83343" y="112329"/>
                  <a:pt x="68891" y="224659"/>
                  <a:pt x="66264" y="378373"/>
                </a:cubicBezTo>
                <a:cubicBezTo>
                  <a:pt x="63637" y="532087"/>
                  <a:pt x="-91391" y="780394"/>
                  <a:pt x="82030" y="922283"/>
                </a:cubicBezTo>
                <a:cubicBezTo>
                  <a:pt x="255451" y="1064173"/>
                  <a:pt x="681119" y="1146941"/>
                  <a:pt x="1106788" y="12297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41379" y="4899504"/>
            <a:ext cx="318262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İlk örnek </a:t>
            </a:r>
            <a:r>
              <a:rPr lang="tr-TR" u="sng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 zaman</a:t>
            </a:r>
            <a:r>
              <a:rPr lang="tr-TR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hata olarak varsayılır(yaratılır).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71671" y="5733796"/>
                <a:ext cx="5917774" cy="52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Sonraki adım </a:t>
                </a:r>
                <a:r>
                  <a:rPr lang="tr-TR" dirty="0" smtClean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tr-TR" dirty="0" smtClean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𝑦𝑒𝑛𝑖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𝑦𝑒𝑛𝑖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71" y="5733796"/>
                <a:ext cx="5917774" cy="521618"/>
              </a:xfrm>
              <a:prstGeom prst="rect">
                <a:avLst/>
              </a:prstGeom>
              <a:blipFill>
                <a:blip r:embed="rId6"/>
                <a:stretch>
                  <a:fillRect l="-824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8056179" y="6124903"/>
            <a:ext cx="1592318" cy="318120"/>
          </a:xfrm>
          <a:custGeom>
            <a:avLst/>
            <a:gdLst>
              <a:gd name="connsiteX0" fmla="*/ 0 w 1592318"/>
              <a:gd name="connsiteY0" fmla="*/ 0 h 318120"/>
              <a:gd name="connsiteX1" fmla="*/ 338959 w 1592318"/>
              <a:gd name="connsiteY1" fmla="*/ 244366 h 318120"/>
              <a:gd name="connsiteX2" fmla="*/ 938049 w 1592318"/>
              <a:gd name="connsiteY2" fmla="*/ 307428 h 318120"/>
              <a:gd name="connsiteX3" fmla="*/ 1592318 w 1592318"/>
              <a:gd name="connsiteY3" fmla="*/ 55180 h 31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318" h="318120">
                <a:moveTo>
                  <a:pt x="0" y="0"/>
                </a:moveTo>
                <a:cubicBezTo>
                  <a:pt x="91309" y="96564"/>
                  <a:pt x="182618" y="193128"/>
                  <a:pt x="338959" y="244366"/>
                </a:cubicBezTo>
                <a:cubicBezTo>
                  <a:pt x="495300" y="295604"/>
                  <a:pt x="729156" y="338959"/>
                  <a:pt x="938049" y="307428"/>
                </a:cubicBezTo>
                <a:cubicBezTo>
                  <a:pt x="1146942" y="275897"/>
                  <a:pt x="1481960" y="89339"/>
                  <a:pt x="1592318" y="5518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48497" y="5663238"/>
            <a:ext cx="176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yada -1. Her şekilde karesi bize 1’i verir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55414" y="1726164"/>
                <a:ext cx="568117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𝒑𝒓𝒐𝒄𝒆𝒅𝒖𝒓𝒆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𝑃𝐸𝑅𝐶𝐸𝑃𝑇𝑅𝑂𝑁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=1, …,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14" y="1726164"/>
                <a:ext cx="5681171" cy="410177"/>
              </a:xfrm>
              <a:prstGeom prst="rect">
                <a:avLst/>
              </a:prstGeom>
              <a:blipFill>
                <a:blip r:embed="rId2"/>
                <a:stretch>
                  <a:fillRect t="-152239" r="-10837" b="-2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86138" y="2119963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2119963"/>
                <a:ext cx="1779846" cy="369332"/>
              </a:xfrm>
              <a:prstGeom prst="rect">
                <a:avLst/>
              </a:prstGeom>
              <a:blipFill>
                <a:blip r:embed="rId3"/>
                <a:stretch>
                  <a:fillRect t="-121667" r="-287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86138" y="2456298"/>
                <a:ext cx="2062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2456298"/>
                <a:ext cx="20628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02663" y="2825630"/>
                <a:ext cx="204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63" y="2825630"/>
                <a:ext cx="204100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76061" y="3224572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61" y="3224572"/>
                <a:ext cx="2760948" cy="410177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97387" y="3629721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387" y="3629721"/>
                <a:ext cx="1874231" cy="387927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86138" y="4017648"/>
                <a:ext cx="1233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4017648"/>
                <a:ext cx="12333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1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55414" y="1726164"/>
                <a:ext cx="568117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𝒑𝒓𝒐𝒄𝒆𝒅𝒖𝒓𝒆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𝑃𝐸𝑅𝐶𝐸𝑃𝑇𝑅𝑂𝑁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=1, …,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14" y="1726164"/>
                <a:ext cx="5681171" cy="410177"/>
              </a:xfrm>
              <a:prstGeom prst="rect">
                <a:avLst/>
              </a:prstGeom>
              <a:blipFill>
                <a:blip r:embed="rId2"/>
                <a:stretch>
                  <a:fillRect t="-152239" r="-10837" b="-2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86138" y="2119963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2119963"/>
                <a:ext cx="1779846" cy="369332"/>
              </a:xfrm>
              <a:prstGeom prst="rect">
                <a:avLst/>
              </a:prstGeom>
              <a:blipFill>
                <a:blip r:embed="rId3"/>
                <a:stretch>
                  <a:fillRect t="-121667" r="-287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86138" y="2456298"/>
                <a:ext cx="2062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2456298"/>
                <a:ext cx="20628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02663" y="2825630"/>
                <a:ext cx="204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63" y="2825630"/>
                <a:ext cx="204100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76061" y="3224572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61" y="3224572"/>
                <a:ext cx="2760948" cy="410177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97387" y="3629721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387" y="3629721"/>
                <a:ext cx="1874231" cy="387927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86138" y="4017648"/>
                <a:ext cx="1233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4017648"/>
                <a:ext cx="12333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1939159" y="1970690"/>
            <a:ext cx="1300655" cy="1411013"/>
          </a:xfrm>
          <a:custGeom>
            <a:avLst/>
            <a:gdLst>
              <a:gd name="connsiteX0" fmla="*/ 1300655 w 1300655"/>
              <a:gd name="connsiteY0" fmla="*/ 0 h 1411013"/>
              <a:gd name="connsiteX1" fmla="*/ 701565 w 1300655"/>
              <a:gd name="connsiteY1" fmla="*/ 197069 h 1411013"/>
              <a:gd name="connsiteX2" fmla="*/ 134007 w 1300655"/>
              <a:gd name="connsiteY2" fmla="*/ 859220 h 1411013"/>
              <a:gd name="connsiteX3" fmla="*/ 0 w 1300655"/>
              <a:gd name="connsiteY3" fmla="*/ 1411013 h 14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655" h="1411013">
                <a:moveTo>
                  <a:pt x="1300655" y="0"/>
                </a:moveTo>
                <a:cubicBezTo>
                  <a:pt x="1098330" y="26933"/>
                  <a:pt x="896006" y="53866"/>
                  <a:pt x="701565" y="197069"/>
                </a:cubicBezTo>
                <a:cubicBezTo>
                  <a:pt x="507124" y="340272"/>
                  <a:pt x="250934" y="656896"/>
                  <a:pt x="134007" y="859220"/>
                </a:cubicBezTo>
                <a:cubicBezTo>
                  <a:pt x="17080" y="1061544"/>
                  <a:pt x="8540" y="1236278"/>
                  <a:pt x="0" y="141101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044" y="3365525"/>
            <a:ext cx="3260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Birbirinden farklı eğitim örnekleri parametreleri farklı yönlere güncelleyebileceğinden dolayı, sonraki güncellemeler bir önceki güncellemelerin bulduğu sınıflandırmaları ortadan kaldırabilir.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55414" y="1726164"/>
                <a:ext cx="568117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𝒑𝒓𝒐𝒄𝒆𝒅𝒖𝒓𝒆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𝑃𝐸𝑅𝐶𝐸𝑃𝑇𝑅𝑂𝑁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=1, …,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14" y="1726164"/>
                <a:ext cx="5681171" cy="410177"/>
              </a:xfrm>
              <a:prstGeom prst="rect">
                <a:avLst/>
              </a:prstGeom>
              <a:blipFill>
                <a:blip r:embed="rId2"/>
                <a:stretch>
                  <a:fillRect t="-152239" r="-10837" b="-2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86138" y="2119963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2119963"/>
                <a:ext cx="1779846" cy="369332"/>
              </a:xfrm>
              <a:prstGeom prst="rect">
                <a:avLst/>
              </a:prstGeom>
              <a:blipFill>
                <a:blip r:embed="rId3"/>
                <a:stretch>
                  <a:fillRect t="-121667" r="-287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86138" y="2456298"/>
                <a:ext cx="2062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2456298"/>
                <a:ext cx="20628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02663" y="2825630"/>
                <a:ext cx="204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63" y="2825630"/>
                <a:ext cx="204100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76061" y="3224572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61" y="3224572"/>
                <a:ext cx="2760948" cy="410177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97387" y="3629721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387" y="3629721"/>
                <a:ext cx="1874231" cy="387927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86138" y="4017648"/>
                <a:ext cx="1233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4017648"/>
                <a:ext cx="12333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1939159" y="1970690"/>
            <a:ext cx="1300655" cy="1411013"/>
          </a:xfrm>
          <a:custGeom>
            <a:avLst/>
            <a:gdLst>
              <a:gd name="connsiteX0" fmla="*/ 1300655 w 1300655"/>
              <a:gd name="connsiteY0" fmla="*/ 0 h 1411013"/>
              <a:gd name="connsiteX1" fmla="*/ 701565 w 1300655"/>
              <a:gd name="connsiteY1" fmla="*/ 197069 h 1411013"/>
              <a:gd name="connsiteX2" fmla="*/ 134007 w 1300655"/>
              <a:gd name="connsiteY2" fmla="*/ 859220 h 1411013"/>
              <a:gd name="connsiteX3" fmla="*/ 0 w 1300655"/>
              <a:gd name="connsiteY3" fmla="*/ 1411013 h 14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655" h="1411013">
                <a:moveTo>
                  <a:pt x="1300655" y="0"/>
                </a:moveTo>
                <a:cubicBezTo>
                  <a:pt x="1098330" y="26933"/>
                  <a:pt x="896006" y="53866"/>
                  <a:pt x="701565" y="197069"/>
                </a:cubicBezTo>
                <a:cubicBezTo>
                  <a:pt x="507124" y="340272"/>
                  <a:pt x="250934" y="656896"/>
                  <a:pt x="134007" y="859220"/>
                </a:cubicBezTo>
                <a:cubicBezTo>
                  <a:pt x="17080" y="1061544"/>
                  <a:pt x="8540" y="1236278"/>
                  <a:pt x="0" y="141101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044" y="3365525"/>
            <a:ext cx="3366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Birbirinden farklı eğitim örnekleri parametreleri farklı yönlere güncelleyebileceğinden dolayı, sonraki güncellemeler bir önceki güncellemelerin bulduğu sınıflandırmaları ortadan kaldırabilir.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8553816" y="2104697"/>
            <a:ext cx="700543" cy="961696"/>
          </a:xfrm>
          <a:custGeom>
            <a:avLst/>
            <a:gdLst>
              <a:gd name="connsiteX0" fmla="*/ 54156 w 700543"/>
              <a:gd name="connsiteY0" fmla="*/ 0 h 961696"/>
              <a:gd name="connsiteX1" fmla="*/ 38391 w 700543"/>
              <a:gd name="connsiteY1" fmla="*/ 362606 h 961696"/>
              <a:gd name="connsiteX2" fmla="*/ 487708 w 700543"/>
              <a:gd name="connsiteY2" fmla="*/ 717331 h 961696"/>
              <a:gd name="connsiteX3" fmla="*/ 700543 w 700543"/>
              <a:gd name="connsiteY3" fmla="*/ 961696 h 96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543" h="961696">
                <a:moveTo>
                  <a:pt x="54156" y="0"/>
                </a:moveTo>
                <a:cubicBezTo>
                  <a:pt x="10144" y="121525"/>
                  <a:pt x="-33868" y="243051"/>
                  <a:pt x="38391" y="362606"/>
                </a:cubicBezTo>
                <a:cubicBezTo>
                  <a:pt x="110650" y="482161"/>
                  <a:pt x="377349" y="617483"/>
                  <a:pt x="487708" y="717331"/>
                </a:cubicBezTo>
                <a:cubicBezTo>
                  <a:pt x="598067" y="817179"/>
                  <a:pt x="649305" y="889437"/>
                  <a:pt x="700543" y="96169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8092" y="3036389"/>
            <a:ext cx="1860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parametresi bize eğitim setinde kaç defa tekrar ettiğimizi belirtir.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0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55414" y="1726164"/>
                <a:ext cx="568117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𝒑𝒓𝒐𝒄𝒆𝒅𝒖𝒓𝒆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𝑃𝐸𝑅𝐶𝐸𝑃𝑇𝑅𝑂𝑁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=1, …,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14" y="1726164"/>
                <a:ext cx="5681171" cy="410177"/>
              </a:xfrm>
              <a:prstGeom prst="rect">
                <a:avLst/>
              </a:prstGeom>
              <a:blipFill>
                <a:blip r:embed="rId2"/>
                <a:stretch>
                  <a:fillRect t="-152239" r="-10837" b="-2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86138" y="2119963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2119963"/>
                <a:ext cx="1779846" cy="369332"/>
              </a:xfrm>
              <a:prstGeom prst="rect">
                <a:avLst/>
              </a:prstGeom>
              <a:blipFill>
                <a:blip r:embed="rId3"/>
                <a:stretch>
                  <a:fillRect t="-121667" r="-287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86138" y="2456298"/>
                <a:ext cx="2062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2456298"/>
                <a:ext cx="20628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02663" y="2825630"/>
                <a:ext cx="204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63" y="2825630"/>
                <a:ext cx="204100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76061" y="3224572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61" y="3224572"/>
                <a:ext cx="2760948" cy="410177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97387" y="3629721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387" y="3629721"/>
                <a:ext cx="1874231" cy="387927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86138" y="4017648"/>
                <a:ext cx="1233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4017648"/>
                <a:ext cx="12333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1939159" y="1970690"/>
            <a:ext cx="1300655" cy="1411013"/>
          </a:xfrm>
          <a:custGeom>
            <a:avLst/>
            <a:gdLst>
              <a:gd name="connsiteX0" fmla="*/ 1300655 w 1300655"/>
              <a:gd name="connsiteY0" fmla="*/ 0 h 1411013"/>
              <a:gd name="connsiteX1" fmla="*/ 701565 w 1300655"/>
              <a:gd name="connsiteY1" fmla="*/ 197069 h 1411013"/>
              <a:gd name="connsiteX2" fmla="*/ 134007 w 1300655"/>
              <a:gd name="connsiteY2" fmla="*/ 859220 h 1411013"/>
              <a:gd name="connsiteX3" fmla="*/ 0 w 1300655"/>
              <a:gd name="connsiteY3" fmla="*/ 1411013 h 14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655" h="1411013">
                <a:moveTo>
                  <a:pt x="1300655" y="0"/>
                </a:moveTo>
                <a:cubicBezTo>
                  <a:pt x="1098330" y="26933"/>
                  <a:pt x="896006" y="53866"/>
                  <a:pt x="701565" y="197069"/>
                </a:cubicBezTo>
                <a:cubicBezTo>
                  <a:pt x="507124" y="340272"/>
                  <a:pt x="250934" y="656896"/>
                  <a:pt x="134007" y="859220"/>
                </a:cubicBezTo>
                <a:cubicBezTo>
                  <a:pt x="17080" y="1061544"/>
                  <a:pt x="8540" y="1236278"/>
                  <a:pt x="0" y="141101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044" y="3365525"/>
            <a:ext cx="3366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Birbirinden farklı eğitim örnekleri parametreleri farklı yönlere güncelleyebileceğinden dolayı, sonraki güncellemeler bir önceki güncellemelerin bulduğu sınıflandırmaları ortadan kaldırabilir.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8553816" y="2104697"/>
            <a:ext cx="700543" cy="961696"/>
          </a:xfrm>
          <a:custGeom>
            <a:avLst/>
            <a:gdLst>
              <a:gd name="connsiteX0" fmla="*/ 54156 w 700543"/>
              <a:gd name="connsiteY0" fmla="*/ 0 h 961696"/>
              <a:gd name="connsiteX1" fmla="*/ 38391 w 700543"/>
              <a:gd name="connsiteY1" fmla="*/ 362606 h 961696"/>
              <a:gd name="connsiteX2" fmla="*/ 487708 w 700543"/>
              <a:gd name="connsiteY2" fmla="*/ 717331 h 961696"/>
              <a:gd name="connsiteX3" fmla="*/ 700543 w 700543"/>
              <a:gd name="connsiteY3" fmla="*/ 961696 h 96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543" h="961696">
                <a:moveTo>
                  <a:pt x="54156" y="0"/>
                </a:moveTo>
                <a:cubicBezTo>
                  <a:pt x="10144" y="121525"/>
                  <a:pt x="-33868" y="243051"/>
                  <a:pt x="38391" y="362606"/>
                </a:cubicBezTo>
                <a:cubicBezTo>
                  <a:pt x="110650" y="482161"/>
                  <a:pt x="377349" y="617483"/>
                  <a:pt x="487708" y="717331"/>
                </a:cubicBezTo>
                <a:cubicBezTo>
                  <a:pt x="598067" y="817179"/>
                  <a:pt x="649305" y="889437"/>
                  <a:pt x="700543" y="96169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8092" y="3036389"/>
            <a:ext cx="1860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parametresi bize eğitim setinde kaç defa tekrar ettiğimizi belirtir.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02821" y="4722980"/>
            <a:ext cx="13349" cy="1417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65984" y="5975131"/>
            <a:ext cx="22656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930697" y="517884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697" y="5178843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260928" y="525315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28" y="5253158"/>
                <a:ext cx="4106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149597" y="496357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597" y="4963579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494861" y="514540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61" y="5145404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969148" y="600313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148" y="6003132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160639" y="618779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39" y="6187798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34304" y="615979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04" y="6159797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502817" y="633411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817" y="6334111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6023166" y="5330070"/>
            <a:ext cx="1537121" cy="12842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239153" y="6082885"/>
            <a:ext cx="227120" cy="251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595648" y="5446986"/>
            <a:ext cx="1537138" cy="480848"/>
          </a:xfrm>
          <a:custGeom>
            <a:avLst/>
            <a:gdLst>
              <a:gd name="connsiteX0" fmla="*/ 1537138 w 1537138"/>
              <a:gd name="connsiteY0" fmla="*/ 0 h 480848"/>
              <a:gd name="connsiteX1" fmla="*/ 1213945 w 1537138"/>
              <a:gd name="connsiteY1" fmla="*/ 228600 h 480848"/>
              <a:gd name="connsiteX2" fmla="*/ 701566 w 1537138"/>
              <a:gd name="connsiteY2" fmla="*/ 268014 h 480848"/>
              <a:gd name="connsiteX3" fmla="*/ 0 w 1537138"/>
              <a:gd name="connsiteY3" fmla="*/ 480848 h 48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7138" h="480848">
                <a:moveTo>
                  <a:pt x="1537138" y="0"/>
                </a:moveTo>
                <a:cubicBezTo>
                  <a:pt x="1445172" y="91965"/>
                  <a:pt x="1353207" y="183931"/>
                  <a:pt x="1213945" y="228600"/>
                </a:cubicBezTo>
                <a:cubicBezTo>
                  <a:pt x="1074683" y="273269"/>
                  <a:pt x="903890" y="225973"/>
                  <a:pt x="701566" y="268014"/>
                </a:cubicBezTo>
                <a:cubicBezTo>
                  <a:pt x="499242" y="310055"/>
                  <a:pt x="249621" y="395451"/>
                  <a:pt x="0" y="4808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52122" y="5503818"/>
            <a:ext cx="198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Perceptron, bunu bir çözüm olarak bulabilir.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37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: Temel Kavramlar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</p:spPr>
            <p:txBody>
              <a:bodyPr/>
              <a:lstStyle/>
              <a:p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Özellik vektörleri(Feature vectors) ve etiketler(labels) :</a:t>
                </a:r>
                <a14:m>
                  <m:oMath xmlns:m="http://schemas.openxmlformats.org/officeDocument/2006/math">
                    <m:r>
                      <a:rPr lang="tr-T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∈{−1, 1}</m:t>
                    </m:r>
                  </m:oMath>
                </a14:m>
                <a:endParaRPr lang="tr-TR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endParaRPr lang="en-US" dirty="0"/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seti(Training set)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Denetimli öğrenmenin görevi, bize bir girdi(input) ve buna karşılık gelen istediğimiz bir çıktı(output) vermesidir.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Sınıflandırıcının görevi,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uyguladığımız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girdiyi belli </a:t>
                </a:r>
                <a:r>
                  <a:rPr lang="tr-T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bir noktaya </a:t>
                </a:r>
                <a:r>
                  <a:rPr lang="tr-T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haritalandırmasıdır.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Eğitim hatası (Train Error) 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8938"/>
                <a:ext cx="10935789" cy="5869061"/>
              </a:xfrm>
              <a:blipFill>
                <a:blip r:embed="rId3"/>
                <a:stretch>
                  <a:fillRect l="-557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8229600" y="1306255"/>
            <a:ext cx="139337" cy="33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4" y="1624360"/>
            <a:ext cx="34311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Çıkışlar, etiketler yada hedefler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7194" y="1669457"/>
            <a:ext cx="6331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 sınıflandırma için tahmin yapmamızı sağlayan bir vektördür.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37" y="3143460"/>
                <a:ext cx="2647405" cy="37991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75" y="3528180"/>
                <a:ext cx="2987040" cy="37991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7027817" y="3368615"/>
            <a:ext cx="1393372" cy="323819"/>
          </a:xfrm>
          <a:custGeom>
            <a:avLst/>
            <a:gdLst>
              <a:gd name="connsiteX0" fmla="*/ 0 w 1393372"/>
              <a:gd name="connsiteY0" fmla="*/ 323819 h 323819"/>
              <a:gd name="connsiteX1" fmla="*/ 313509 w 1393372"/>
              <a:gd name="connsiteY1" fmla="*/ 167065 h 323819"/>
              <a:gd name="connsiteX2" fmla="*/ 1393372 w 1393372"/>
              <a:gd name="connsiteY2" fmla="*/ 1602 h 32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2" h="323819">
                <a:moveTo>
                  <a:pt x="0" y="323819"/>
                </a:moveTo>
                <a:cubicBezTo>
                  <a:pt x="40640" y="272293"/>
                  <a:pt x="81280" y="220768"/>
                  <a:pt x="313509" y="167065"/>
                </a:cubicBezTo>
                <a:cubicBezTo>
                  <a:pt x="545738" y="113362"/>
                  <a:pt x="1229361" y="-15815"/>
                  <a:pt x="1393372" y="16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010400" y="3692434"/>
            <a:ext cx="1471749" cy="97623"/>
          </a:xfrm>
          <a:custGeom>
            <a:avLst/>
            <a:gdLst>
              <a:gd name="connsiteX0" fmla="*/ 0 w 1471749"/>
              <a:gd name="connsiteY0" fmla="*/ 0 h 97623"/>
              <a:gd name="connsiteX1" fmla="*/ 574766 w 1471749"/>
              <a:gd name="connsiteY1" fmla="*/ 95795 h 97623"/>
              <a:gd name="connsiteX2" fmla="*/ 1471749 w 1471749"/>
              <a:gd name="connsiteY2" fmla="*/ 69669 h 9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749" h="97623">
                <a:moveTo>
                  <a:pt x="0" y="0"/>
                </a:moveTo>
                <a:cubicBezTo>
                  <a:pt x="164737" y="42092"/>
                  <a:pt x="329475" y="84184"/>
                  <a:pt x="574766" y="95795"/>
                </a:cubicBezTo>
                <a:cubicBezTo>
                  <a:pt x="820057" y="107406"/>
                  <a:pt x="1419498" y="59509"/>
                  <a:pt x="1471749" y="6966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0113" y="1306255"/>
            <a:ext cx="3396343" cy="383207"/>
          </a:xfrm>
          <a:custGeom>
            <a:avLst/>
            <a:gdLst>
              <a:gd name="connsiteX0" fmla="*/ 2908663 w 3098982"/>
              <a:gd name="connsiteY0" fmla="*/ 0 h 391886"/>
              <a:gd name="connsiteX1" fmla="*/ 2847703 w 3098982"/>
              <a:gd name="connsiteY1" fmla="*/ 200297 h 391886"/>
              <a:gd name="connsiteX2" fmla="*/ 452846 w 3098982"/>
              <a:gd name="connsiteY2" fmla="*/ 156754 h 391886"/>
              <a:gd name="connsiteX3" fmla="*/ 0 w 3098982"/>
              <a:gd name="connsiteY3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982" h="391886">
                <a:moveTo>
                  <a:pt x="2908663" y="0"/>
                </a:moveTo>
                <a:cubicBezTo>
                  <a:pt x="3082834" y="87085"/>
                  <a:pt x="3257006" y="174171"/>
                  <a:pt x="2847703" y="200297"/>
                </a:cubicBezTo>
                <a:cubicBezTo>
                  <a:pt x="2438400" y="226423"/>
                  <a:pt x="927463" y="124823"/>
                  <a:pt x="452846" y="156754"/>
                </a:cubicBezTo>
                <a:cubicBezTo>
                  <a:pt x="-21771" y="188686"/>
                  <a:pt x="20320" y="358503"/>
                  <a:pt x="0" y="3918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72778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Perceptron Öğrenme Algoritması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55414" y="1726164"/>
                <a:ext cx="568117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𝒑𝒓𝒐𝒄𝒆𝒅𝒖𝒓𝒆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𝑃𝐸𝑅𝐶𝐸𝑃𝑇𝑅𝑂𝑁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=1, …,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14" y="1726164"/>
                <a:ext cx="5681171" cy="410177"/>
              </a:xfrm>
              <a:prstGeom prst="rect">
                <a:avLst/>
              </a:prstGeom>
              <a:blipFill>
                <a:blip r:embed="rId2"/>
                <a:stretch>
                  <a:fillRect t="-152239" r="-10837" b="-2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86138" y="2119963"/>
                <a:ext cx="1779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2119963"/>
                <a:ext cx="1779846" cy="369332"/>
              </a:xfrm>
              <a:prstGeom prst="rect">
                <a:avLst/>
              </a:prstGeom>
              <a:blipFill>
                <a:blip r:embed="rId3"/>
                <a:stretch>
                  <a:fillRect t="-121667" r="-287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86138" y="2456298"/>
                <a:ext cx="2062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2456298"/>
                <a:ext cx="20628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02663" y="2825630"/>
                <a:ext cx="204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63" y="2825630"/>
                <a:ext cx="204100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76061" y="3224572"/>
                <a:ext cx="2760948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61" y="3224572"/>
                <a:ext cx="2760948" cy="410177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97387" y="3629721"/>
                <a:ext cx="187423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387" y="3629721"/>
                <a:ext cx="1874231" cy="387927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86138" y="4017648"/>
                <a:ext cx="1233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8" y="4017648"/>
                <a:ext cx="12333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1939159" y="1970690"/>
            <a:ext cx="1300655" cy="1411013"/>
          </a:xfrm>
          <a:custGeom>
            <a:avLst/>
            <a:gdLst>
              <a:gd name="connsiteX0" fmla="*/ 1300655 w 1300655"/>
              <a:gd name="connsiteY0" fmla="*/ 0 h 1411013"/>
              <a:gd name="connsiteX1" fmla="*/ 701565 w 1300655"/>
              <a:gd name="connsiteY1" fmla="*/ 197069 h 1411013"/>
              <a:gd name="connsiteX2" fmla="*/ 134007 w 1300655"/>
              <a:gd name="connsiteY2" fmla="*/ 859220 h 1411013"/>
              <a:gd name="connsiteX3" fmla="*/ 0 w 1300655"/>
              <a:gd name="connsiteY3" fmla="*/ 1411013 h 14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655" h="1411013">
                <a:moveTo>
                  <a:pt x="1300655" y="0"/>
                </a:moveTo>
                <a:cubicBezTo>
                  <a:pt x="1098330" y="26933"/>
                  <a:pt x="896006" y="53866"/>
                  <a:pt x="701565" y="197069"/>
                </a:cubicBezTo>
                <a:cubicBezTo>
                  <a:pt x="507124" y="340272"/>
                  <a:pt x="250934" y="656896"/>
                  <a:pt x="134007" y="859220"/>
                </a:cubicBezTo>
                <a:cubicBezTo>
                  <a:pt x="17080" y="1061544"/>
                  <a:pt x="8540" y="1236278"/>
                  <a:pt x="0" y="141101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044" y="3365525"/>
            <a:ext cx="3366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Birbirinden farklı eğitim örnekleri parametreleri farklı yönlere güncelleyebileceğinden dolayı, sonraki güncellemeler bir önceki güncellemelerin bulduğu sınıflandırmaları ortadan kaldırabilir.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8553816" y="2104697"/>
            <a:ext cx="700543" cy="961696"/>
          </a:xfrm>
          <a:custGeom>
            <a:avLst/>
            <a:gdLst>
              <a:gd name="connsiteX0" fmla="*/ 54156 w 700543"/>
              <a:gd name="connsiteY0" fmla="*/ 0 h 961696"/>
              <a:gd name="connsiteX1" fmla="*/ 38391 w 700543"/>
              <a:gd name="connsiteY1" fmla="*/ 362606 h 961696"/>
              <a:gd name="connsiteX2" fmla="*/ 487708 w 700543"/>
              <a:gd name="connsiteY2" fmla="*/ 717331 h 961696"/>
              <a:gd name="connsiteX3" fmla="*/ 700543 w 700543"/>
              <a:gd name="connsiteY3" fmla="*/ 961696 h 96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543" h="961696">
                <a:moveTo>
                  <a:pt x="54156" y="0"/>
                </a:moveTo>
                <a:cubicBezTo>
                  <a:pt x="10144" y="121525"/>
                  <a:pt x="-33868" y="243051"/>
                  <a:pt x="38391" y="362606"/>
                </a:cubicBezTo>
                <a:cubicBezTo>
                  <a:pt x="110650" y="482161"/>
                  <a:pt x="377349" y="617483"/>
                  <a:pt x="487708" y="717331"/>
                </a:cubicBezTo>
                <a:cubicBezTo>
                  <a:pt x="598067" y="817179"/>
                  <a:pt x="649305" y="889437"/>
                  <a:pt x="700543" y="96169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8092" y="3036389"/>
            <a:ext cx="1860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parametresi bize eğitim setinde kaç defa tekrar ettiğimizi belirtir.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02821" y="4722980"/>
            <a:ext cx="13349" cy="1417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65984" y="5975131"/>
            <a:ext cx="22656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930697" y="517884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697" y="5178843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260928" y="525315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28" y="5253158"/>
                <a:ext cx="4106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149597" y="496357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597" y="4963579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494861" y="514540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61" y="5145404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969148" y="600313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148" y="6003132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160639" y="618779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39" y="6187798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34304" y="615979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04" y="6159797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502817" y="633411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817" y="6334111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6023166" y="5330070"/>
            <a:ext cx="1537121" cy="12842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41579" y="5548175"/>
            <a:ext cx="3090042" cy="10089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48297" y="6003133"/>
            <a:ext cx="126124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8418786" y="5872655"/>
            <a:ext cx="1064173" cy="629038"/>
          </a:xfrm>
          <a:custGeom>
            <a:avLst/>
            <a:gdLst>
              <a:gd name="connsiteX0" fmla="*/ 0 w 1064173"/>
              <a:gd name="connsiteY0" fmla="*/ 599090 h 629038"/>
              <a:gd name="connsiteX1" fmla="*/ 480848 w 1064173"/>
              <a:gd name="connsiteY1" fmla="*/ 583324 h 629038"/>
              <a:gd name="connsiteX2" fmla="*/ 796159 w 1064173"/>
              <a:gd name="connsiteY2" fmla="*/ 165538 h 629038"/>
              <a:gd name="connsiteX3" fmla="*/ 1064173 w 1064173"/>
              <a:gd name="connsiteY3" fmla="*/ 0 h 62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173" h="629038">
                <a:moveTo>
                  <a:pt x="0" y="599090"/>
                </a:moveTo>
                <a:cubicBezTo>
                  <a:pt x="174077" y="627336"/>
                  <a:pt x="348155" y="655583"/>
                  <a:pt x="480848" y="583324"/>
                </a:cubicBezTo>
                <a:cubicBezTo>
                  <a:pt x="613541" y="511065"/>
                  <a:pt x="698938" y="262759"/>
                  <a:pt x="796159" y="165538"/>
                </a:cubicBezTo>
                <a:cubicBezTo>
                  <a:pt x="893380" y="68317"/>
                  <a:pt x="978776" y="34158"/>
                  <a:pt x="1064173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82959" y="5494052"/>
            <a:ext cx="258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Bunu da bir çözüm olarak bulabilir.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8436352" y="1222293"/>
            <a:ext cx="940913" cy="513201"/>
          </a:xfrm>
          <a:custGeom>
            <a:avLst/>
            <a:gdLst>
              <a:gd name="connsiteX0" fmla="*/ 110489 w 940913"/>
              <a:gd name="connsiteY0" fmla="*/ 513201 h 513201"/>
              <a:gd name="connsiteX1" fmla="*/ 7852 w 940913"/>
              <a:gd name="connsiteY1" fmla="*/ 214621 h 513201"/>
              <a:gd name="connsiteX2" fmla="*/ 297101 w 940913"/>
              <a:gd name="connsiteY2" fmla="*/ 17 h 513201"/>
              <a:gd name="connsiteX3" fmla="*/ 940913 w 940913"/>
              <a:gd name="connsiteY3" fmla="*/ 205291 h 51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913" h="513201">
                <a:moveTo>
                  <a:pt x="110489" y="513201"/>
                </a:moveTo>
                <a:cubicBezTo>
                  <a:pt x="43619" y="406676"/>
                  <a:pt x="-23250" y="300152"/>
                  <a:pt x="7852" y="214621"/>
                </a:cubicBezTo>
                <a:cubicBezTo>
                  <a:pt x="38954" y="129090"/>
                  <a:pt x="141591" y="1572"/>
                  <a:pt x="297101" y="17"/>
                </a:cubicBezTo>
                <a:cubicBezTo>
                  <a:pt x="452611" y="-1538"/>
                  <a:pt x="696762" y="101876"/>
                  <a:pt x="940913" y="2052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50872" y="1429864"/>
            <a:ext cx="10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# epoch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4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01248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248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512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01248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248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512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128654" y="3641834"/>
            <a:ext cx="1428691" cy="117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08178" y="3427152"/>
            <a:ext cx="2254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Perceptron ilk örneği her zaman hata olarak görür.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 rot="19239954">
                <a:off x="4292498" y="3856861"/>
                <a:ext cx="93314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tr-TR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39954">
                <a:off x="4292498" y="3856861"/>
                <a:ext cx="933141" cy="387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lowchart: Connector 1"/>
          <p:cNvSpPr/>
          <p:nvPr/>
        </p:nvSpPr>
        <p:spPr>
          <a:xfrm>
            <a:off x="4021015" y="4716947"/>
            <a:ext cx="215278" cy="208872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2" idx="6"/>
            <a:endCxn id="4" idx="1"/>
          </p:cNvCxnSpPr>
          <p:nvPr/>
        </p:nvCxnSpPr>
        <p:spPr>
          <a:xfrm flipV="1">
            <a:off x="4236293" y="3888817"/>
            <a:ext cx="2871885" cy="932566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0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4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128654" y="3641834"/>
            <a:ext cx="1428691" cy="117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08178" y="3427152"/>
            <a:ext cx="2254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Perceptron ilk örneği her zaman hata olarak görür.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 rot="19247952">
                <a:off x="4292315" y="3864144"/>
                <a:ext cx="93314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tr-TR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47952">
                <a:off x="4292315" y="3864144"/>
                <a:ext cx="933141" cy="387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37120" y="1684007"/>
                <a:ext cx="192552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684007"/>
                <a:ext cx="1925527" cy="387927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7094483" y="2033752"/>
            <a:ext cx="1050413" cy="299545"/>
          </a:xfrm>
          <a:custGeom>
            <a:avLst/>
            <a:gdLst>
              <a:gd name="connsiteX0" fmla="*/ 1001110 w 1050413"/>
              <a:gd name="connsiteY0" fmla="*/ 0 h 299545"/>
              <a:gd name="connsiteX1" fmla="*/ 1001110 w 1050413"/>
              <a:gd name="connsiteY1" fmla="*/ 204951 h 299545"/>
              <a:gd name="connsiteX2" fmla="*/ 488731 w 1050413"/>
              <a:gd name="connsiteY2" fmla="*/ 181303 h 299545"/>
              <a:gd name="connsiteX3" fmla="*/ 0 w 1050413"/>
              <a:gd name="connsiteY3" fmla="*/ 299545 h 2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413" h="299545">
                <a:moveTo>
                  <a:pt x="1001110" y="0"/>
                </a:moveTo>
                <a:cubicBezTo>
                  <a:pt x="1043808" y="87367"/>
                  <a:pt x="1086507" y="174734"/>
                  <a:pt x="1001110" y="204951"/>
                </a:cubicBezTo>
                <a:cubicBezTo>
                  <a:pt x="915713" y="235168"/>
                  <a:pt x="655583" y="165537"/>
                  <a:pt x="488731" y="181303"/>
                </a:cubicBezTo>
                <a:cubicBezTo>
                  <a:pt x="321879" y="197069"/>
                  <a:pt x="160939" y="248307"/>
                  <a:pt x="0" y="29954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7377" y="2199415"/>
            <a:ext cx="32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8600047" y="2033752"/>
            <a:ext cx="780436" cy="461913"/>
          </a:xfrm>
          <a:custGeom>
            <a:avLst/>
            <a:gdLst>
              <a:gd name="connsiteX0" fmla="*/ 7925 w 780436"/>
              <a:gd name="connsiteY0" fmla="*/ 0 h 461913"/>
              <a:gd name="connsiteX1" fmla="*/ 63105 w 780436"/>
              <a:gd name="connsiteY1" fmla="*/ 228600 h 461913"/>
              <a:gd name="connsiteX2" fmla="*/ 473008 w 780436"/>
              <a:gd name="connsiteY2" fmla="*/ 441434 h 461913"/>
              <a:gd name="connsiteX3" fmla="*/ 780436 w 780436"/>
              <a:gd name="connsiteY3" fmla="*/ 441434 h 4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436" h="461913">
                <a:moveTo>
                  <a:pt x="7925" y="0"/>
                </a:moveTo>
                <a:cubicBezTo>
                  <a:pt x="-3242" y="77514"/>
                  <a:pt x="-14409" y="155028"/>
                  <a:pt x="63105" y="228600"/>
                </a:cubicBezTo>
                <a:cubicBezTo>
                  <a:pt x="140619" y="302172"/>
                  <a:pt x="353453" y="405962"/>
                  <a:pt x="473008" y="441434"/>
                </a:cubicBezTo>
                <a:cubicBezTo>
                  <a:pt x="592563" y="476906"/>
                  <a:pt x="686499" y="459170"/>
                  <a:pt x="780436" y="44143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62647" y="2264708"/>
            <a:ext cx="52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+1</a:t>
            </a:r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4021015" y="4716947"/>
            <a:ext cx="215278" cy="208872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236098" y="3694922"/>
            <a:ext cx="2873829" cy="1119674"/>
          </a:xfrm>
          <a:custGeom>
            <a:avLst/>
            <a:gdLst>
              <a:gd name="connsiteX0" fmla="*/ 0 w 2873829"/>
              <a:gd name="connsiteY0" fmla="*/ 1119674 h 1119674"/>
              <a:gd name="connsiteX1" fmla="*/ 858416 w 2873829"/>
              <a:gd name="connsiteY1" fmla="*/ 914400 h 1119674"/>
              <a:gd name="connsiteX2" fmla="*/ 1763486 w 2873829"/>
              <a:gd name="connsiteY2" fmla="*/ 606490 h 1119674"/>
              <a:gd name="connsiteX3" fmla="*/ 2612571 w 2873829"/>
              <a:gd name="connsiteY3" fmla="*/ 195943 h 1119674"/>
              <a:gd name="connsiteX4" fmla="*/ 2873829 w 2873829"/>
              <a:gd name="connsiteY4" fmla="*/ 0 h 111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119674">
                <a:moveTo>
                  <a:pt x="0" y="1119674"/>
                </a:moveTo>
                <a:cubicBezTo>
                  <a:pt x="282251" y="1059802"/>
                  <a:pt x="564502" y="999931"/>
                  <a:pt x="858416" y="914400"/>
                </a:cubicBezTo>
                <a:cubicBezTo>
                  <a:pt x="1152330" y="828869"/>
                  <a:pt x="1471127" y="726233"/>
                  <a:pt x="1763486" y="606490"/>
                </a:cubicBezTo>
                <a:cubicBezTo>
                  <a:pt x="2055845" y="486747"/>
                  <a:pt x="2427514" y="297025"/>
                  <a:pt x="2612571" y="195943"/>
                </a:cubicBezTo>
                <a:cubicBezTo>
                  <a:pt x="2797628" y="94861"/>
                  <a:pt x="2835728" y="47430"/>
                  <a:pt x="2873829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7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4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128654" y="3641834"/>
            <a:ext cx="1428691" cy="117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08178" y="3427152"/>
            <a:ext cx="2254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Perceptron ilk örneği her zaman hata olarak görür.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 rot="19247952">
                <a:off x="4292315" y="3864144"/>
                <a:ext cx="93314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tr-TR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47952">
                <a:off x="4292315" y="3864144"/>
                <a:ext cx="933141" cy="387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38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4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128654" y="3641834"/>
            <a:ext cx="1428691" cy="117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9247952">
                <a:off x="4258652" y="3864144"/>
                <a:ext cx="100046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47952">
                <a:off x="4258652" y="3864144"/>
                <a:ext cx="1000467" cy="387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741427" y="3241962"/>
            <a:ext cx="2881607" cy="32297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923393" y="2506717"/>
            <a:ext cx="1043918" cy="871624"/>
          </a:xfrm>
          <a:custGeom>
            <a:avLst/>
            <a:gdLst>
              <a:gd name="connsiteX0" fmla="*/ 725214 w 818034"/>
              <a:gd name="connsiteY0" fmla="*/ 867104 h 867104"/>
              <a:gd name="connsiteX1" fmla="*/ 804041 w 818034"/>
              <a:gd name="connsiteY1" fmla="*/ 536028 h 867104"/>
              <a:gd name="connsiteX2" fmla="*/ 472966 w 818034"/>
              <a:gd name="connsiteY2" fmla="*/ 118242 h 867104"/>
              <a:gd name="connsiteX3" fmla="*/ 0 w 818034"/>
              <a:gd name="connsiteY3" fmla="*/ 0 h 8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034" h="867104">
                <a:moveTo>
                  <a:pt x="725214" y="867104"/>
                </a:moveTo>
                <a:cubicBezTo>
                  <a:pt x="785648" y="763971"/>
                  <a:pt x="846082" y="660838"/>
                  <a:pt x="804041" y="536028"/>
                </a:cubicBezTo>
                <a:cubicBezTo>
                  <a:pt x="762000" y="411218"/>
                  <a:pt x="606973" y="207580"/>
                  <a:pt x="472966" y="118242"/>
                </a:cubicBezTo>
                <a:cubicBezTo>
                  <a:pt x="338959" y="28904"/>
                  <a:pt x="169479" y="14452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008" y="2322051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İlk karar sınırı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4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128654" y="3641834"/>
            <a:ext cx="1428691" cy="117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9247952">
                <a:off x="4258652" y="3864144"/>
                <a:ext cx="100046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47952">
                <a:off x="4258652" y="3864144"/>
                <a:ext cx="1000467" cy="387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741427" y="3241962"/>
            <a:ext cx="2881607" cy="32297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923393" y="2506717"/>
            <a:ext cx="1043918" cy="871624"/>
          </a:xfrm>
          <a:custGeom>
            <a:avLst/>
            <a:gdLst>
              <a:gd name="connsiteX0" fmla="*/ 725214 w 818034"/>
              <a:gd name="connsiteY0" fmla="*/ 867104 h 867104"/>
              <a:gd name="connsiteX1" fmla="*/ 804041 w 818034"/>
              <a:gd name="connsiteY1" fmla="*/ 536028 h 867104"/>
              <a:gd name="connsiteX2" fmla="*/ 472966 w 818034"/>
              <a:gd name="connsiteY2" fmla="*/ 118242 h 867104"/>
              <a:gd name="connsiteX3" fmla="*/ 0 w 818034"/>
              <a:gd name="connsiteY3" fmla="*/ 0 h 8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034" h="867104">
                <a:moveTo>
                  <a:pt x="725214" y="867104"/>
                </a:moveTo>
                <a:cubicBezTo>
                  <a:pt x="785648" y="763971"/>
                  <a:pt x="846082" y="660838"/>
                  <a:pt x="804041" y="536028"/>
                </a:cubicBezTo>
                <a:cubicBezTo>
                  <a:pt x="762000" y="411218"/>
                  <a:pt x="606973" y="207580"/>
                  <a:pt x="472966" y="118242"/>
                </a:cubicBezTo>
                <a:cubicBezTo>
                  <a:pt x="338959" y="28904"/>
                  <a:pt x="169479" y="14452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008" y="2322051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İlk karar sınırı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34407" y="3444766"/>
            <a:ext cx="794247" cy="1376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02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4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128654" y="3641834"/>
            <a:ext cx="1428691" cy="117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741427" y="3241962"/>
            <a:ext cx="2881607" cy="32297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923393" y="2506717"/>
            <a:ext cx="1043918" cy="871624"/>
          </a:xfrm>
          <a:custGeom>
            <a:avLst/>
            <a:gdLst>
              <a:gd name="connsiteX0" fmla="*/ 725214 w 818034"/>
              <a:gd name="connsiteY0" fmla="*/ 867104 h 867104"/>
              <a:gd name="connsiteX1" fmla="*/ 804041 w 818034"/>
              <a:gd name="connsiteY1" fmla="*/ 536028 h 867104"/>
              <a:gd name="connsiteX2" fmla="*/ 472966 w 818034"/>
              <a:gd name="connsiteY2" fmla="*/ 118242 h 867104"/>
              <a:gd name="connsiteX3" fmla="*/ 0 w 818034"/>
              <a:gd name="connsiteY3" fmla="*/ 0 h 8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034" h="867104">
                <a:moveTo>
                  <a:pt x="725214" y="867104"/>
                </a:moveTo>
                <a:cubicBezTo>
                  <a:pt x="785648" y="763971"/>
                  <a:pt x="846082" y="660838"/>
                  <a:pt x="804041" y="536028"/>
                </a:cubicBezTo>
                <a:cubicBezTo>
                  <a:pt x="762000" y="411218"/>
                  <a:pt x="606973" y="207580"/>
                  <a:pt x="472966" y="118242"/>
                </a:cubicBezTo>
                <a:cubicBezTo>
                  <a:pt x="338959" y="28904"/>
                  <a:pt x="169479" y="14452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008" y="2322051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İlk karar sınırı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34407" y="3444766"/>
            <a:ext cx="794247" cy="1376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032531" y="2727434"/>
            <a:ext cx="55179" cy="449318"/>
          </a:xfrm>
          <a:custGeom>
            <a:avLst/>
            <a:gdLst>
              <a:gd name="connsiteX0" fmla="*/ 55179 w 55179"/>
              <a:gd name="connsiteY0" fmla="*/ 0 h 449318"/>
              <a:gd name="connsiteX1" fmla="*/ 0 w 55179"/>
              <a:gd name="connsiteY1" fmla="*/ 449318 h 4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79" h="449318">
                <a:moveTo>
                  <a:pt x="55179" y="0"/>
                </a:moveTo>
                <a:lnTo>
                  <a:pt x="0" y="449318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584324" y="2727434"/>
            <a:ext cx="291662" cy="386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66033" y="3203703"/>
                <a:ext cx="58817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033" y="3203703"/>
                <a:ext cx="588174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749862" y="3083925"/>
            <a:ext cx="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 rot="182465">
                <a:off x="3555272" y="3675082"/>
                <a:ext cx="60580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465">
                <a:off x="3555272" y="3675082"/>
                <a:ext cx="605807" cy="3879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935294" y="3969264"/>
                <a:ext cx="106618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tr-T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294" y="3969264"/>
                <a:ext cx="1066189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0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Perceptron Algoritması : Geometrik Örnek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28654" y="1408544"/>
            <a:ext cx="9236" cy="366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4821383"/>
            <a:ext cx="5384800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36" y="4839856"/>
                <a:ext cx="5126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25" y="1231640"/>
                <a:ext cx="4354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89" y="337834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5" y="3193675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1408544"/>
                <a:ext cx="778098" cy="369332"/>
              </a:xfrm>
              <a:prstGeom prst="rect">
                <a:avLst/>
              </a:prstGeom>
              <a:blipFill>
                <a:blip r:embed="rId7"/>
                <a:stretch>
                  <a:fillRect t="-9836" r="-54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128654" y="3641834"/>
            <a:ext cx="1428691" cy="117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715676"/>
                <a:ext cx="1925527" cy="387927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041403"/>
                <a:ext cx="1000467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741427" y="3241962"/>
            <a:ext cx="2881607" cy="32297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923393" y="2506717"/>
            <a:ext cx="1043918" cy="871624"/>
          </a:xfrm>
          <a:custGeom>
            <a:avLst/>
            <a:gdLst>
              <a:gd name="connsiteX0" fmla="*/ 725214 w 818034"/>
              <a:gd name="connsiteY0" fmla="*/ 867104 h 867104"/>
              <a:gd name="connsiteX1" fmla="*/ 804041 w 818034"/>
              <a:gd name="connsiteY1" fmla="*/ 536028 h 867104"/>
              <a:gd name="connsiteX2" fmla="*/ 472966 w 818034"/>
              <a:gd name="connsiteY2" fmla="*/ 118242 h 867104"/>
              <a:gd name="connsiteX3" fmla="*/ 0 w 818034"/>
              <a:gd name="connsiteY3" fmla="*/ 0 h 8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034" h="867104">
                <a:moveTo>
                  <a:pt x="725214" y="867104"/>
                </a:moveTo>
                <a:cubicBezTo>
                  <a:pt x="785648" y="763971"/>
                  <a:pt x="846082" y="660838"/>
                  <a:pt x="804041" y="536028"/>
                </a:cubicBezTo>
                <a:cubicBezTo>
                  <a:pt x="762000" y="411218"/>
                  <a:pt x="606973" y="207580"/>
                  <a:pt x="472966" y="118242"/>
                </a:cubicBezTo>
                <a:cubicBezTo>
                  <a:pt x="338959" y="28904"/>
                  <a:pt x="169479" y="14452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008" y="2322051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İlk karar sınırı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34407" y="3444766"/>
            <a:ext cx="794247" cy="1376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2368288"/>
                <a:ext cx="1912703" cy="387927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14" y="2706256"/>
                <a:ext cx="1763047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171" y="3982885"/>
                <a:ext cx="588174" cy="3879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405" y="3696836"/>
                <a:ext cx="605807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03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3304</Words>
  <Application>Microsoft Office PowerPoint</Application>
  <PresentationFormat>Widescreen</PresentationFormat>
  <Paragraphs>1433</Paragraphs>
  <Slides>130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9" baseType="lpstr">
      <vt:lpstr>Arial</vt:lpstr>
      <vt:lpstr>Calibri</vt:lpstr>
      <vt:lpstr>Calibri Light</vt:lpstr>
      <vt:lpstr>Cambria Math</vt:lpstr>
      <vt:lpstr>Constantia</vt:lpstr>
      <vt:lpstr>Harrington</vt:lpstr>
      <vt:lpstr>Times New Roman</vt:lpstr>
      <vt:lpstr>Wingdings</vt:lpstr>
      <vt:lpstr>Office Theme</vt:lpstr>
      <vt:lpstr>Doğrusal Sınıflandırıcılar ve Perceptron</vt:lpstr>
      <vt:lpstr>Perceptron Algoritması</vt:lpstr>
      <vt:lpstr>Perceptron : Temel Kavramlar</vt:lpstr>
      <vt:lpstr>Perceptron : Temel Kavramlar</vt:lpstr>
      <vt:lpstr>Perceptron : Temel Kavramlar</vt:lpstr>
      <vt:lpstr>Perceptron : Temel Kavramlar</vt:lpstr>
      <vt:lpstr>Perceptron : Temel Kavramlar</vt:lpstr>
      <vt:lpstr>Perceptron : Temel Kavramlar</vt:lpstr>
      <vt:lpstr>Perceptron : Temel Kavramlar</vt:lpstr>
      <vt:lpstr>Perceptron : Temel Kavramlar</vt:lpstr>
      <vt:lpstr>Perceptron : Temel Kavramlar</vt:lpstr>
      <vt:lpstr>Perceptron : Temel Kavramlar</vt:lpstr>
      <vt:lpstr>Perceptron : Temel Kavramlar</vt:lpstr>
      <vt:lpstr>Perceptron : Temel Kavramlar</vt:lpstr>
      <vt:lpstr>Perceptron : Temel Kavramlar</vt:lpstr>
      <vt:lpstr>Eğitim Seti (Train Set)</vt:lpstr>
      <vt:lpstr>Eğitim Seti (Train Set)</vt:lpstr>
      <vt:lpstr>Eğitim Seti (Train Set)</vt:lpstr>
      <vt:lpstr>Sınıflandırıcı (Classifier)</vt:lpstr>
      <vt:lpstr>Sınıflandırıcı (Classifier)</vt:lpstr>
      <vt:lpstr>Sınıflandırıcı (Classifier)</vt:lpstr>
      <vt:lpstr>Sınıflandırıcı (Classifier)</vt:lpstr>
      <vt:lpstr>Sınıflandırıcı (Classifier)</vt:lpstr>
      <vt:lpstr>Sınıflandırıcı (Classifier)</vt:lpstr>
      <vt:lpstr>Sınıflandırıcı (Classifier)</vt:lpstr>
      <vt:lpstr>Doğrusal Sınıflandırıcı (Linear Classifier)</vt:lpstr>
      <vt:lpstr>Doğrusal Sınıflandırıcı (Linear Classifier)</vt:lpstr>
      <vt:lpstr>Doğrusal Sınıflandırıcı (Linear Classifier)</vt:lpstr>
      <vt:lpstr>Doğrusal Sınıflandırıcı (Linear Classifier)</vt:lpstr>
      <vt:lpstr>Doğrusal Sınıflandırıcı (Linear Classifier)</vt:lpstr>
      <vt:lpstr>Doğrusal Sınıflandırıcı (Linear Classifier)</vt:lpstr>
      <vt:lpstr>Orjinden Geçen Doğrusal Sınıflandırıcı</vt:lpstr>
      <vt:lpstr>Orjinden Geçen Doğrusal Sınıflandırıcı</vt:lpstr>
      <vt:lpstr>Orjinden Geçen Doğrusal Sınıflandırıcı</vt:lpstr>
      <vt:lpstr>Orjinden Geçen Doğrusal Sınıflandırıcı</vt:lpstr>
      <vt:lpstr>Orjinden Geçen Doğrusal Sınıflandırıcı</vt:lpstr>
      <vt:lpstr>Orjinden Geçen Doğrusal Sınıflandırıcı</vt:lpstr>
      <vt:lpstr>Orjinden Geçen Doğrusal Sınıflandırıcı</vt:lpstr>
      <vt:lpstr>Orjinden Geçen Doğrusal Sınıflandırıcı</vt:lpstr>
      <vt:lpstr>Orjinden Geçen Doğrusal Sınıflandırıcı</vt:lpstr>
      <vt:lpstr>Orjinden Geçen Doğrusal Sınıflandırıcı</vt:lpstr>
      <vt:lpstr>Orjinden Geçen Doğrusal Sınıflandırıcı</vt:lpstr>
      <vt:lpstr>Orjinden Geçen Doğrusal Sınıflandırıcı</vt:lpstr>
      <vt:lpstr>Orjinden Geçen Doğrusal Sınıflandırıcı</vt:lpstr>
      <vt:lpstr>Doğrusal Sınıflandırıcılar</vt:lpstr>
      <vt:lpstr>Doğrusal Sınıflandırıcılar</vt:lpstr>
      <vt:lpstr>Doğrusal Sınıflandırıcılar</vt:lpstr>
      <vt:lpstr>Doğrusal Sınıflandırıcılar</vt:lpstr>
      <vt:lpstr>Doğrusal Sınıflandırıcılar</vt:lpstr>
      <vt:lpstr>Doğrusal Sınıflandırıcılar</vt:lpstr>
      <vt:lpstr>Doğrusal Sınıflandırıcılar</vt:lpstr>
      <vt:lpstr>Doğrusal Sınıflandırıcılar</vt:lpstr>
      <vt:lpstr>Doğrusal Ayırma : Örnek</vt:lpstr>
      <vt:lpstr>Doğrusal Ayırma : Örnek</vt:lpstr>
      <vt:lpstr>Doğrusal Ayırma : Örnek</vt:lpstr>
      <vt:lpstr>Doğrusal Ayırma : Örnek</vt:lpstr>
      <vt:lpstr>Doğrusal Ayırma : Örnek</vt:lpstr>
      <vt:lpstr>Doğrusal Ayırma : Örnek</vt:lpstr>
      <vt:lpstr>Doğrusal Ayırma : Örnek</vt:lpstr>
      <vt:lpstr>Doğrusal Ayırma</vt:lpstr>
      <vt:lpstr>Doğrusal Ayırma</vt:lpstr>
      <vt:lpstr>Doğrusal Sınıflandırıcıyı Öğrenme</vt:lpstr>
      <vt:lpstr>Doğrusal Sınıflandırıcıyı Öğrenme</vt:lpstr>
      <vt:lpstr>Doğrusal Sınıflandırıcıyı Öğrenme</vt:lpstr>
      <vt:lpstr>Doğrusal Sınıflandırıcıyı Öğrenme</vt:lpstr>
      <vt:lpstr>Doğrusal Sınıflandırıcıyı Öğrenme</vt:lpstr>
      <vt:lpstr>Doğrusal Sınıflandırıcıyı Öğrenme</vt:lpstr>
      <vt:lpstr>Doğrusal Sınıflandırıcıyı Öğrenme</vt:lpstr>
      <vt:lpstr>Doğrusal Sınıflandırıcıyı Öğrenme</vt:lpstr>
      <vt:lpstr>Doğrusal Sınıflandırıcıyı Öğrenme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Öğrenme Algoritması</vt:lpstr>
      <vt:lpstr>Perceptron Algoritması : Geometrik Örnek</vt:lpstr>
      <vt:lpstr>Perceptron Algoritması : Geometrik Örnek</vt:lpstr>
      <vt:lpstr>Perceptron Algoritması : Geometrik Örnek</vt:lpstr>
      <vt:lpstr>Perceptron Algoritması : Geometrik Örnek</vt:lpstr>
      <vt:lpstr>Perceptron Algoritması : Geometrik Örnek</vt:lpstr>
      <vt:lpstr>Perceptron Algoritması : Geometrik Örnek</vt:lpstr>
      <vt:lpstr>Perceptron Algoritması : Geometrik Örnek</vt:lpstr>
      <vt:lpstr>Perceptron Algoritması : Geometrik Örnek</vt:lpstr>
      <vt:lpstr>Perceptron Algoritması : Geometrik Örnek</vt:lpstr>
      <vt:lpstr>Perceptron Algoritması : Geometrik Örnek</vt:lpstr>
      <vt:lpstr>Perceptron Algoritması : Geometrik Örnek</vt:lpstr>
      <vt:lpstr>Perceptron Algoritması : Geometrik Örnek</vt:lpstr>
      <vt:lpstr>Perceptron Algoritması : Geometrik Örnek</vt:lpstr>
      <vt:lpstr>Perceptron Algoritması : Geometrik Örnek</vt:lpstr>
      <vt:lpstr>Perceptron Algoritması : Geometrik Örnek</vt:lpstr>
      <vt:lpstr>Perceptron Fonksiyonu</vt:lpstr>
      <vt:lpstr>Perceptron Öğrenme Algoritması (Offset ile)</vt:lpstr>
      <vt:lpstr>Perceptron Öğrenme Algoritması (Offset ile)</vt:lpstr>
      <vt:lpstr>Perceptron Öğrenme Algoritması (Offset ile)</vt:lpstr>
      <vt:lpstr>Perceptron Öğrenme Algoritması (Gradient Descent)</vt:lpstr>
      <vt:lpstr>Perceptron : YSA ile gösterilişi</vt:lpstr>
      <vt:lpstr>Perceptron : Forward Propagation</vt:lpstr>
      <vt:lpstr>Perceptron : Forward Propagation</vt:lpstr>
      <vt:lpstr>Perceptron : Forward Propagation</vt:lpstr>
      <vt:lpstr>Perceptron : Forward Propagation</vt:lpstr>
      <vt:lpstr>Aktivasyon Fonksiyonlarının Önemi</vt:lpstr>
      <vt:lpstr>Aktivasyon Fonksiyonlarının Önemi</vt:lpstr>
      <vt:lpstr>Aktivasyon Fonksiyonlarının Önemi</vt:lpstr>
      <vt:lpstr>Aktivasyon Fonksiyonlarının Önemi</vt:lpstr>
      <vt:lpstr>Örnek</vt:lpstr>
      <vt:lpstr>Çözüm</vt:lpstr>
      <vt:lpstr>Çözüm</vt:lpstr>
      <vt:lpstr>Çözüm</vt:lpstr>
      <vt:lpstr>Çözüm</vt:lpstr>
      <vt:lpstr>Çözüm</vt:lpstr>
      <vt:lpstr>Çözüm</vt:lpstr>
      <vt:lpstr>Çözüm</vt:lpstr>
      <vt:lpstr>Çözüm</vt:lpstr>
      <vt:lpstr>Çözüm</vt:lpstr>
      <vt:lpstr>Çözüm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Algoritması</dc:title>
  <dc:creator>Sefa Isci</dc:creator>
  <cp:lastModifiedBy>Sefa Isci</cp:lastModifiedBy>
  <cp:revision>136</cp:revision>
  <dcterms:created xsi:type="dcterms:W3CDTF">2019-10-26T21:37:35Z</dcterms:created>
  <dcterms:modified xsi:type="dcterms:W3CDTF">2019-11-13T20:36:20Z</dcterms:modified>
</cp:coreProperties>
</file>