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3"/>
  </p:notesMasterIdLst>
  <p:sldIdLst>
    <p:sldId id="257" r:id="rId2"/>
    <p:sldId id="256" r:id="rId3"/>
    <p:sldId id="333" r:id="rId4"/>
    <p:sldId id="266" r:id="rId5"/>
    <p:sldId id="267" r:id="rId6"/>
    <p:sldId id="268" r:id="rId7"/>
    <p:sldId id="269" r:id="rId8"/>
    <p:sldId id="270" r:id="rId9"/>
    <p:sldId id="334" r:id="rId10"/>
    <p:sldId id="335" r:id="rId11"/>
    <p:sldId id="336" r:id="rId12"/>
    <p:sldId id="337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3" r:id="rId23"/>
    <p:sldId id="284" r:id="rId24"/>
    <p:sldId id="285" r:id="rId25"/>
    <p:sldId id="286" r:id="rId26"/>
    <p:sldId id="287" r:id="rId27"/>
    <p:sldId id="288" r:id="rId28"/>
    <p:sldId id="259" r:id="rId29"/>
    <p:sldId id="280" r:id="rId30"/>
    <p:sldId id="281" r:id="rId31"/>
    <p:sldId id="282" r:id="rId32"/>
    <p:sldId id="289" r:id="rId33"/>
    <p:sldId id="290" r:id="rId34"/>
    <p:sldId id="291" r:id="rId35"/>
    <p:sldId id="292" r:id="rId36"/>
    <p:sldId id="260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26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262" r:id="rId60"/>
    <p:sldId id="314" r:id="rId61"/>
    <p:sldId id="315" r:id="rId62"/>
    <p:sldId id="316" r:id="rId63"/>
    <p:sldId id="317" r:id="rId64"/>
    <p:sldId id="318" r:id="rId65"/>
    <p:sldId id="263" r:id="rId66"/>
    <p:sldId id="319" r:id="rId67"/>
    <p:sldId id="320" r:id="rId68"/>
    <p:sldId id="321" r:id="rId69"/>
    <p:sldId id="322" r:id="rId70"/>
    <p:sldId id="264" r:id="rId71"/>
    <p:sldId id="265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34"/>
    <a:srgbClr val="008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AA808-AABA-484A-B617-18FC98E6526A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34861-0AC3-4735-9F65-744E6053E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46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34861-0AC3-4735-9F65-744E6053E3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62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E473-4E98-4C66-9C95-34333259483B}" type="datetime1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Ka|Ve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F72A-2C5E-4CF9-972A-02588D545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04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F9E74-8B64-4727-9624-41C9D2CC8D02}" type="datetime1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Ka|Ve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F72A-2C5E-4CF9-972A-02588D545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01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3180-615D-4903-ADCA-B524957E0C2A}" type="datetime1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Ka|Ve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F72A-2C5E-4CF9-972A-02588D545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5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FA2F-9B93-4E82-9218-952E4A7FCD90}" type="datetime1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Ka|Ve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F72A-2C5E-4CF9-972A-02588D545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5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383DB-3429-4B10-9E1A-58BB5CD129BC}" type="datetime1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Ka|Ve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F72A-2C5E-4CF9-972A-02588D545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21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026-8F2C-47C8-9BD2-12195BB1C009}" type="datetime1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Ka|Ve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F72A-2C5E-4CF9-972A-02588D545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12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2F02-2259-474F-8BBE-53368E379F72}" type="datetime1">
              <a:rPr lang="en-US" smtClean="0"/>
              <a:t>3/17/2020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Ka|Ve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F72A-2C5E-4CF9-972A-02588D545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17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2D72-B037-4D91-80E3-107EF04367DC}" type="datetime1">
              <a:rPr lang="en-US" smtClean="0"/>
              <a:t>3/17/2020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Ka|Ve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F72A-2C5E-4CF9-972A-02588D545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128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F2A2-8033-4554-B895-A8C178DF56A0}" type="datetime1">
              <a:rPr lang="en-US" smtClean="0"/>
              <a:t>3/17/2020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Ka|Ve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F72A-2C5E-4CF9-972A-02588D545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94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AC357-82F0-4793-BF86-4B08CAA26329}" type="datetime1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Ka|Ve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F72A-2C5E-4CF9-972A-02588D545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51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5EB3-10F5-47EF-84C4-C881F59C4B76}" type="datetime1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Ka|Ve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F72A-2C5E-4CF9-972A-02588D545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94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3D46E-CD35-4964-94F1-B94899E885D5}" type="datetime1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Ka|Ve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7F72A-2C5E-4CF9-972A-02588D545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84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7" Type="http://schemas.openxmlformats.org/officeDocument/2006/relationships/image" Target="../media/image19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7" Type="http://schemas.openxmlformats.org/officeDocument/2006/relationships/image" Target="../media/image19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0.png"/><Relationship Id="rId7" Type="http://schemas.openxmlformats.org/officeDocument/2006/relationships/image" Target="../media/image19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0.png"/><Relationship Id="rId7" Type="http://schemas.openxmlformats.org/officeDocument/2006/relationships/image" Target="../media/image19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0.png"/><Relationship Id="rId4" Type="http://schemas.openxmlformats.org/officeDocument/2006/relationships/image" Target="../media/image160.png"/><Relationship Id="rId9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0.png"/><Relationship Id="rId7" Type="http://schemas.openxmlformats.org/officeDocument/2006/relationships/image" Target="../media/image19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0.png"/><Relationship Id="rId10" Type="http://schemas.openxmlformats.org/officeDocument/2006/relationships/image" Target="../media/image21.png"/><Relationship Id="rId4" Type="http://schemas.openxmlformats.org/officeDocument/2006/relationships/image" Target="../media/image160.png"/><Relationship Id="rId9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0.png"/><Relationship Id="rId7" Type="http://schemas.openxmlformats.org/officeDocument/2006/relationships/image" Target="../media/image19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2.png"/><Relationship Id="rId5" Type="http://schemas.openxmlformats.org/officeDocument/2006/relationships/image" Target="../media/image170.png"/><Relationship Id="rId10" Type="http://schemas.openxmlformats.org/officeDocument/2006/relationships/image" Target="../media/image21.png"/><Relationship Id="rId4" Type="http://schemas.openxmlformats.org/officeDocument/2006/relationships/image" Target="../media/image160.png"/><Relationship Id="rId9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0.png"/><Relationship Id="rId7" Type="http://schemas.openxmlformats.org/officeDocument/2006/relationships/image" Target="../media/image19.png"/><Relationship Id="rId12" Type="http://schemas.openxmlformats.org/officeDocument/2006/relationships/image" Target="../media/image23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2.png"/><Relationship Id="rId5" Type="http://schemas.openxmlformats.org/officeDocument/2006/relationships/image" Target="../media/image170.png"/><Relationship Id="rId10" Type="http://schemas.openxmlformats.org/officeDocument/2006/relationships/image" Target="../media/image21.png"/><Relationship Id="rId4" Type="http://schemas.openxmlformats.org/officeDocument/2006/relationships/image" Target="../media/image160.png"/><Relationship Id="rId9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4.png"/><Relationship Id="rId3" Type="http://schemas.openxmlformats.org/officeDocument/2006/relationships/image" Target="../media/image150.png"/><Relationship Id="rId7" Type="http://schemas.openxmlformats.org/officeDocument/2006/relationships/image" Target="../media/image19.png"/><Relationship Id="rId12" Type="http://schemas.openxmlformats.org/officeDocument/2006/relationships/image" Target="../media/image23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2.png"/><Relationship Id="rId5" Type="http://schemas.openxmlformats.org/officeDocument/2006/relationships/image" Target="../media/image170.png"/><Relationship Id="rId10" Type="http://schemas.openxmlformats.org/officeDocument/2006/relationships/image" Target="../media/image21.png"/><Relationship Id="rId4" Type="http://schemas.openxmlformats.org/officeDocument/2006/relationships/image" Target="../media/image160.png"/><Relationship Id="rId9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4.png"/><Relationship Id="rId3" Type="http://schemas.openxmlformats.org/officeDocument/2006/relationships/image" Target="../media/image150.png"/><Relationship Id="rId7" Type="http://schemas.openxmlformats.org/officeDocument/2006/relationships/image" Target="../media/image19.png"/><Relationship Id="rId12" Type="http://schemas.openxmlformats.org/officeDocument/2006/relationships/image" Target="../media/image23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2.png"/><Relationship Id="rId5" Type="http://schemas.openxmlformats.org/officeDocument/2006/relationships/image" Target="../media/image170.png"/><Relationship Id="rId10" Type="http://schemas.openxmlformats.org/officeDocument/2006/relationships/image" Target="../media/image21.png"/><Relationship Id="rId4" Type="http://schemas.openxmlformats.org/officeDocument/2006/relationships/image" Target="../media/image160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4.png"/><Relationship Id="rId3" Type="http://schemas.openxmlformats.org/officeDocument/2006/relationships/image" Target="../media/image150.png"/><Relationship Id="rId7" Type="http://schemas.openxmlformats.org/officeDocument/2006/relationships/image" Target="../media/image19.png"/><Relationship Id="rId12" Type="http://schemas.openxmlformats.org/officeDocument/2006/relationships/image" Target="../media/image23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2.png"/><Relationship Id="rId5" Type="http://schemas.openxmlformats.org/officeDocument/2006/relationships/image" Target="../media/image170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60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4.png"/><Relationship Id="rId3" Type="http://schemas.openxmlformats.org/officeDocument/2006/relationships/image" Target="../media/image150.png"/><Relationship Id="rId7" Type="http://schemas.openxmlformats.org/officeDocument/2006/relationships/image" Target="../media/image19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40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2.png"/><Relationship Id="rId5" Type="http://schemas.openxmlformats.org/officeDocument/2006/relationships/image" Target="../media/image170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60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4.png"/><Relationship Id="rId18" Type="http://schemas.openxmlformats.org/officeDocument/2006/relationships/image" Target="../media/image28.png"/><Relationship Id="rId3" Type="http://schemas.openxmlformats.org/officeDocument/2006/relationships/image" Target="../media/image150.png"/><Relationship Id="rId7" Type="http://schemas.openxmlformats.org/officeDocument/2006/relationships/image" Target="../media/image19.png"/><Relationship Id="rId12" Type="http://schemas.openxmlformats.org/officeDocument/2006/relationships/image" Target="../media/image23.png"/><Relationship Id="rId17" Type="http://schemas.openxmlformats.org/officeDocument/2006/relationships/image" Target="../media/image29.png"/><Relationship Id="rId2" Type="http://schemas.openxmlformats.org/officeDocument/2006/relationships/image" Target="../media/image140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2.png"/><Relationship Id="rId5" Type="http://schemas.openxmlformats.org/officeDocument/2006/relationships/image" Target="../media/image170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1.png"/><Relationship Id="rId4" Type="http://schemas.openxmlformats.org/officeDocument/2006/relationships/image" Target="../media/image160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2.png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2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2.png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2.png"/><Relationship Id="rId4" Type="http://schemas.openxmlformats.org/officeDocument/2006/relationships/image" Target="../media/image34.png"/><Relationship Id="rId9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2.png"/><Relationship Id="rId10" Type="http://schemas.openxmlformats.org/officeDocument/2006/relationships/image" Target="../media/image39.png"/><Relationship Id="rId4" Type="http://schemas.openxmlformats.org/officeDocument/2006/relationships/image" Target="../media/image34.png"/><Relationship Id="rId9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39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3.png"/><Relationship Id="rId7" Type="http://schemas.openxmlformats.org/officeDocument/2006/relationships/image" Target="../media/image37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39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4.png"/><Relationship Id="rId9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3.png"/><Relationship Id="rId7" Type="http://schemas.openxmlformats.org/officeDocument/2006/relationships/image" Target="../media/image370.png"/><Relationship Id="rId12" Type="http://schemas.openxmlformats.org/officeDocument/2006/relationships/image" Target="../media/image3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6.png"/><Relationship Id="rId4" Type="http://schemas.openxmlformats.org/officeDocument/2006/relationships/image" Target="../media/image34.png"/><Relationship Id="rId9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3.png"/><Relationship Id="rId7" Type="http://schemas.openxmlformats.org/officeDocument/2006/relationships/image" Target="../media/image4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5.png"/><Relationship Id="rId10" Type="http://schemas.openxmlformats.org/officeDocument/2006/relationships/image" Target="../media/image49.png"/><Relationship Id="rId4" Type="http://schemas.openxmlformats.org/officeDocument/2006/relationships/image" Target="../media/image44.png"/><Relationship Id="rId9" Type="http://schemas.openxmlformats.org/officeDocument/2006/relationships/image" Target="../media/image4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3.png"/><Relationship Id="rId7" Type="http://schemas.openxmlformats.org/officeDocument/2006/relationships/image" Target="../media/image5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49.png"/><Relationship Id="rId5" Type="http://schemas.openxmlformats.org/officeDocument/2006/relationships/image" Target="../media/image45.png"/><Relationship Id="rId10" Type="http://schemas.openxmlformats.org/officeDocument/2006/relationships/image" Target="../media/image48.png"/><Relationship Id="rId4" Type="http://schemas.openxmlformats.org/officeDocument/2006/relationships/image" Target="../media/image44.png"/><Relationship Id="rId9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3.png"/><Relationship Id="rId7" Type="http://schemas.openxmlformats.org/officeDocument/2006/relationships/image" Target="../media/image51.png"/><Relationship Id="rId12" Type="http://schemas.openxmlformats.org/officeDocument/2006/relationships/image" Target="../media/image4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48.png"/><Relationship Id="rId5" Type="http://schemas.openxmlformats.org/officeDocument/2006/relationships/image" Target="../media/image45.png"/><Relationship Id="rId10" Type="http://schemas.openxmlformats.org/officeDocument/2006/relationships/image" Target="../media/image47.png"/><Relationship Id="rId4" Type="http://schemas.openxmlformats.org/officeDocument/2006/relationships/image" Target="../media/image44.png"/><Relationship Id="rId9" Type="http://schemas.openxmlformats.org/officeDocument/2006/relationships/image" Target="../media/image46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49.png"/><Relationship Id="rId3" Type="http://schemas.openxmlformats.org/officeDocument/2006/relationships/image" Target="../media/image43.png"/><Relationship Id="rId7" Type="http://schemas.openxmlformats.org/officeDocument/2006/relationships/image" Target="../media/image51.png"/><Relationship Id="rId12" Type="http://schemas.openxmlformats.org/officeDocument/2006/relationships/image" Target="../media/image4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47.png"/><Relationship Id="rId5" Type="http://schemas.openxmlformats.org/officeDocument/2006/relationships/image" Target="../media/image45.png"/><Relationship Id="rId10" Type="http://schemas.openxmlformats.org/officeDocument/2006/relationships/image" Target="../media/image46.png"/><Relationship Id="rId4" Type="http://schemas.openxmlformats.org/officeDocument/2006/relationships/image" Target="../media/image44.png"/><Relationship Id="rId9" Type="http://schemas.openxmlformats.org/officeDocument/2006/relationships/image" Target="../media/image53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51.png"/><Relationship Id="rId12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4.png"/><Relationship Id="rId4" Type="http://schemas.openxmlformats.org/officeDocument/2006/relationships/image" Target="../media/image44.png"/><Relationship Id="rId9" Type="http://schemas.openxmlformats.org/officeDocument/2006/relationships/image" Target="../media/image53.png"/><Relationship Id="rId14" Type="http://schemas.openxmlformats.org/officeDocument/2006/relationships/image" Target="../media/image4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51.png"/><Relationship Id="rId12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4.png"/><Relationship Id="rId4" Type="http://schemas.openxmlformats.org/officeDocument/2006/relationships/image" Target="../media/image44.png"/><Relationship Id="rId9" Type="http://schemas.openxmlformats.org/officeDocument/2006/relationships/image" Target="../media/image53.png"/><Relationship Id="rId14" Type="http://schemas.openxmlformats.org/officeDocument/2006/relationships/image" Target="../media/image49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47.png"/><Relationship Id="rId3" Type="http://schemas.openxmlformats.org/officeDocument/2006/relationships/image" Target="../media/image43.png"/><Relationship Id="rId7" Type="http://schemas.openxmlformats.org/officeDocument/2006/relationships/image" Target="../media/image51.png"/><Relationship Id="rId12" Type="http://schemas.openxmlformats.org/officeDocument/2006/relationships/image" Target="../media/image4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5.png"/><Relationship Id="rId1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4.png"/><Relationship Id="rId9" Type="http://schemas.openxmlformats.org/officeDocument/2006/relationships/image" Target="../media/image53.png"/><Relationship Id="rId14" Type="http://schemas.openxmlformats.org/officeDocument/2006/relationships/image" Target="../media/image48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47.png"/><Relationship Id="rId3" Type="http://schemas.openxmlformats.org/officeDocument/2006/relationships/image" Target="../media/image43.png"/><Relationship Id="rId7" Type="http://schemas.openxmlformats.org/officeDocument/2006/relationships/image" Target="../media/image51.png"/><Relationship Id="rId12" Type="http://schemas.openxmlformats.org/officeDocument/2006/relationships/image" Target="../media/image46.png"/><Relationship Id="rId17" Type="http://schemas.openxmlformats.org/officeDocument/2006/relationships/image" Target="../media/image57.png"/><Relationship Id="rId2" Type="http://schemas.openxmlformats.org/officeDocument/2006/relationships/image" Target="../media/image42.png"/><Relationship Id="rId16" Type="http://schemas.openxmlformats.org/officeDocument/2006/relationships/image" Target="../media/image5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5.png"/><Relationship Id="rId1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4.png"/><Relationship Id="rId9" Type="http://schemas.openxmlformats.org/officeDocument/2006/relationships/image" Target="../media/image56.png"/><Relationship Id="rId14" Type="http://schemas.openxmlformats.org/officeDocument/2006/relationships/image" Target="../media/image48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123.png"/><Relationship Id="rId4" Type="http://schemas.openxmlformats.org/officeDocument/2006/relationships/image" Target="../media/image44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12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123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124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12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60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123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6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60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14" Type="http://schemas.openxmlformats.org/officeDocument/2006/relationships/image" Target="../media/image1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62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6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60.png"/><Relationship Id="rId5" Type="http://schemas.openxmlformats.org/officeDocument/2006/relationships/image" Target="../media/image45.png"/><Relationship Id="rId15" Type="http://schemas.openxmlformats.org/officeDocument/2006/relationships/image" Target="../media/image124.png"/><Relationship Id="rId4" Type="http://schemas.openxmlformats.org/officeDocument/2006/relationships/image" Target="../media/image44.png"/><Relationship Id="rId14" Type="http://schemas.openxmlformats.org/officeDocument/2006/relationships/image" Target="../media/image123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62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61.png"/><Relationship Id="rId2" Type="http://schemas.openxmlformats.org/officeDocument/2006/relationships/image" Target="../media/image42.png"/><Relationship Id="rId16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60.png"/><Relationship Id="rId5" Type="http://schemas.openxmlformats.org/officeDocument/2006/relationships/image" Target="../media/image45.png"/><Relationship Id="rId15" Type="http://schemas.openxmlformats.org/officeDocument/2006/relationships/image" Target="../media/image123.png"/><Relationship Id="rId4" Type="http://schemas.openxmlformats.org/officeDocument/2006/relationships/image" Target="../media/image44.png"/><Relationship Id="rId14" Type="http://schemas.openxmlformats.org/officeDocument/2006/relationships/image" Target="../media/image63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62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7" Type="http://schemas.openxmlformats.org/officeDocument/2006/relationships/image" Target="../media/image125.png"/><Relationship Id="rId12" Type="http://schemas.openxmlformats.org/officeDocument/2006/relationships/image" Target="../media/image61.png"/><Relationship Id="rId2" Type="http://schemas.openxmlformats.org/officeDocument/2006/relationships/image" Target="../media/image42.png"/><Relationship Id="rId16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60.png"/><Relationship Id="rId5" Type="http://schemas.openxmlformats.org/officeDocument/2006/relationships/image" Target="../media/image45.png"/><Relationship Id="rId15" Type="http://schemas.openxmlformats.org/officeDocument/2006/relationships/image" Target="../media/image64.png"/><Relationship Id="rId4" Type="http://schemas.openxmlformats.org/officeDocument/2006/relationships/image" Target="../media/image44.png"/><Relationship Id="rId14" Type="http://schemas.openxmlformats.org/officeDocument/2006/relationships/image" Target="../media/image63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8" Type="http://schemas.openxmlformats.org/officeDocument/2006/relationships/image" Target="../media/image126.png"/><Relationship Id="rId13" Type="http://schemas.openxmlformats.org/officeDocument/2006/relationships/image" Target="../media/image62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7" Type="http://schemas.openxmlformats.org/officeDocument/2006/relationships/image" Target="../media/image123.png"/><Relationship Id="rId12" Type="http://schemas.openxmlformats.org/officeDocument/2006/relationships/image" Target="../media/image61.png"/><Relationship Id="rId2" Type="http://schemas.openxmlformats.org/officeDocument/2006/relationships/image" Target="../media/image42.png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60.png"/><Relationship Id="rId5" Type="http://schemas.openxmlformats.org/officeDocument/2006/relationships/image" Target="../media/image45.png"/><Relationship Id="rId15" Type="http://schemas.openxmlformats.org/officeDocument/2006/relationships/image" Target="../media/image64.png"/><Relationship Id="rId4" Type="http://schemas.openxmlformats.org/officeDocument/2006/relationships/image" Target="../media/image44.png"/><Relationship Id="rId14" Type="http://schemas.openxmlformats.org/officeDocument/2006/relationships/image" Target="../media/image63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8" Type="http://schemas.openxmlformats.org/officeDocument/2006/relationships/image" Target="../media/image123.png"/><Relationship Id="rId13" Type="http://schemas.openxmlformats.org/officeDocument/2006/relationships/image" Target="../media/image62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" Type="http://schemas.openxmlformats.org/officeDocument/2006/relationships/image" Target="../media/image42.png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60.png"/><Relationship Id="rId5" Type="http://schemas.openxmlformats.org/officeDocument/2006/relationships/image" Target="../media/image45.png"/><Relationship Id="rId15" Type="http://schemas.openxmlformats.org/officeDocument/2006/relationships/image" Target="../media/image64.png"/><Relationship Id="rId19" Type="http://schemas.openxmlformats.org/officeDocument/2006/relationships/image" Target="../media/image126.png"/><Relationship Id="rId4" Type="http://schemas.openxmlformats.org/officeDocument/2006/relationships/image" Target="../media/image44.png"/><Relationship Id="rId14" Type="http://schemas.openxmlformats.org/officeDocument/2006/relationships/image" Target="../media/image63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8" Type="http://schemas.openxmlformats.org/officeDocument/2006/relationships/image" Target="../media/image123.png"/><Relationship Id="rId13" Type="http://schemas.openxmlformats.org/officeDocument/2006/relationships/image" Target="../media/image62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" Type="http://schemas.openxmlformats.org/officeDocument/2006/relationships/image" Target="../media/image42.png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60.png"/><Relationship Id="rId5" Type="http://schemas.openxmlformats.org/officeDocument/2006/relationships/image" Target="../media/image45.png"/><Relationship Id="rId15" Type="http://schemas.openxmlformats.org/officeDocument/2006/relationships/image" Target="../media/image64.png"/><Relationship Id="rId19" Type="http://schemas.openxmlformats.org/officeDocument/2006/relationships/image" Target="../media/image126.png"/><Relationship Id="rId4" Type="http://schemas.openxmlformats.org/officeDocument/2006/relationships/image" Target="../media/image44.png"/><Relationship Id="rId14" Type="http://schemas.openxmlformats.org/officeDocument/2006/relationships/image" Target="../media/image63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" Type="http://schemas.openxmlformats.org/officeDocument/2006/relationships/image" Target="../media/image42.png"/><Relationship Id="rId20" Type="http://schemas.openxmlformats.org/officeDocument/2006/relationships/image" Target="../media/image126.png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60.png"/><Relationship Id="rId5" Type="http://schemas.openxmlformats.org/officeDocument/2006/relationships/image" Target="../media/image45.png"/><Relationship Id="rId15" Type="http://schemas.openxmlformats.org/officeDocument/2006/relationships/image" Target="../media/image64.png"/><Relationship Id="rId19" Type="http://schemas.openxmlformats.org/officeDocument/2006/relationships/image" Target="../media/image123.png"/><Relationship Id="rId4" Type="http://schemas.openxmlformats.org/officeDocument/2006/relationships/image" Target="../media/image44.png"/><Relationship Id="rId14" Type="http://schemas.openxmlformats.org/officeDocument/2006/relationships/image" Target="../media/image63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62.png"/><Relationship Id="rId18" Type="http://schemas.openxmlformats.org/officeDocument/2006/relationships/image" Target="../media/image68.png"/><Relationship Id="rId3" Type="http://schemas.openxmlformats.org/officeDocument/2006/relationships/image" Target="../media/image43.png"/><Relationship Id="rId21" Type="http://schemas.openxmlformats.org/officeDocument/2006/relationships/image" Target="../media/image126.png"/><Relationship Id="rId7" Type="http://schemas.openxmlformats.org/officeDocument/2006/relationships/image" Target="../media/image47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" Type="http://schemas.openxmlformats.org/officeDocument/2006/relationships/image" Target="../media/image42.png"/><Relationship Id="rId20" Type="http://schemas.openxmlformats.org/officeDocument/2006/relationships/image" Target="../media/image123.png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60.png"/><Relationship Id="rId5" Type="http://schemas.openxmlformats.org/officeDocument/2006/relationships/image" Target="../media/image45.png"/><Relationship Id="rId15" Type="http://schemas.openxmlformats.org/officeDocument/2006/relationships/image" Target="../media/image64.png"/><Relationship Id="rId19" Type="http://schemas.openxmlformats.org/officeDocument/2006/relationships/image" Target="../media/image67.png"/><Relationship Id="rId4" Type="http://schemas.openxmlformats.org/officeDocument/2006/relationships/image" Target="../media/image44.png"/><Relationship Id="rId14" Type="http://schemas.openxmlformats.org/officeDocument/2006/relationships/image" Target="../media/image63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62.png"/><Relationship Id="rId18" Type="http://schemas.openxmlformats.org/officeDocument/2006/relationships/image" Target="../media/image68.png"/><Relationship Id="rId3" Type="http://schemas.openxmlformats.org/officeDocument/2006/relationships/image" Target="../media/image43.png"/><Relationship Id="rId21" Type="http://schemas.openxmlformats.org/officeDocument/2006/relationships/image" Target="../media/image123.png"/><Relationship Id="rId7" Type="http://schemas.openxmlformats.org/officeDocument/2006/relationships/image" Target="../media/image47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" Type="http://schemas.openxmlformats.org/officeDocument/2006/relationships/image" Target="../media/image42.png"/><Relationship Id="rId16" Type="http://schemas.openxmlformats.org/officeDocument/2006/relationships/image" Target="../media/image65.png"/><Relationship Id="rId20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60.png"/><Relationship Id="rId5" Type="http://schemas.openxmlformats.org/officeDocument/2006/relationships/image" Target="../media/image45.png"/><Relationship Id="rId15" Type="http://schemas.openxmlformats.org/officeDocument/2006/relationships/image" Target="../media/image64.png"/><Relationship Id="rId19" Type="http://schemas.openxmlformats.org/officeDocument/2006/relationships/image" Target="../media/image69.png"/><Relationship Id="rId4" Type="http://schemas.openxmlformats.org/officeDocument/2006/relationships/image" Target="../media/image44.png"/><Relationship Id="rId22" Type="http://schemas.openxmlformats.org/officeDocument/2006/relationships/image" Target="../media/image127.png"/><Relationship Id="rId14" Type="http://schemas.openxmlformats.org/officeDocument/2006/relationships/image" Target="../media/image63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7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7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72.png"/><Relationship Id="rId5" Type="http://schemas.openxmlformats.org/officeDocument/2006/relationships/image" Target="../media/image45.png"/><Relationship Id="rId10" Type="http://schemas.openxmlformats.org/officeDocument/2006/relationships/image" Target="../media/image71.png"/><Relationship Id="rId4" Type="http://schemas.openxmlformats.org/officeDocument/2006/relationships/image" Target="../media/image44.png"/><Relationship Id="rId9" Type="http://schemas.openxmlformats.org/officeDocument/2006/relationships/image" Target="../media/image70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74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7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72.png"/><Relationship Id="rId5" Type="http://schemas.openxmlformats.org/officeDocument/2006/relationships/image" Target="../media/image45.png"/><Relationship Id="rId10" Type="http://schemas.openxmlformats.org/officeDocument/2006/relationships/image" Target="../media/image71.png"/><Relationship Id="rId4" Type="http://schemas.openxmlformats.org/officeDocument/2006/relationships/image" Target="../media/image44.png"/><Relationship Id="rId9" Type="http://schemas.openxmlformats.org/officeDocument/2006/relationships/image" Target="../media/image70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74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7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72.png"/><Relationship Id="rId5" Type="http://schemas.openxmlformats.org/officeDocument/2006/relationships/image" Target="../media/image45.png"/><Relationship Id="rId10" Type="http://schemas.openxmlformats.org/officeDocument/2006/relationships/image" Target="../media/image71.png"/><Relationship Id="rId4" Type="http://schemas.openxmlformats.org/officeDocument/2006/relationships/image" Target="../media/image44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74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7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72.png"/><Relationship Id="rId5" Type="http://schemas.openxmlformats.org/officeDocument/2006/relationships/image" Target="../media/image45.png"/><Relationship Id="rId15" Type="http://schemas.openxmlformats.org/officeDocument/2006/relationships/image" Target="../media/image76.png"/><Relationship Id="rId10" Type="http://schemas.openxmlformats.org/officeDocument/2006/relationships/image" Target="../media/image71.png"/><Relationship Id="rId4" Type="http://schemas.openxmlformats.org/officeDocument/2006/relationships/image" Target="../media/image44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74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73.png"/><Relationship Id="rId2" Type="http://schemas.openxmlformats.org/officeDocument/2006/relationships/image" Target="../media/image42.png"/><Relationship Id="rId16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72.png"/><Relationship Id="rId5" Type="http://schemas.openxmlformats.org/officeDocument/2006/relationships/image" Target="../media/image45.png"/><Relationship Id="rId15" Type="http://schemas.openxmlformats.org/officeDocument/2006/relationships/image" Target="../media/image76.png"/><Relationship Id="rId10" Type="http://schemas.openxmlformats.org/officeDocument/2006/relationships/image" Target="../media/image71.png"/><Relationship Id="rId4" Type="http://schemas.openxmlformats.org/officeDocument/2006/relationships/image" Target="../media/image44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78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79.png"/><Relationship Id="rId4" Type="http://schemas.openxmlformats.org/officeDocument/2006/relationships/image" Target="../media/image44.png"/><Relationship Id="rId9" Type="http://schemas.openxmlformats.org/officeDocument/2006/relationships/image" Target="../media/image78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80.png"/><Relationship Id="rId5" Type="http://schemas.openxmlformats.org/officeDocument/2006/relationships/image" Target="../media/image45.png"/><Relationship Id="rId10" Type="http://schemas.openxmlformats.org/officeDocument/2006/relationships/image" Target="../media/image79.png"/><Relationship Id="rId4" Type="http://schemas.openxmlformats.org/officeDocument/2006/relationships/image" Target="../media/image44.png"/><Relationship Id="rId9" Type="http://schemas.openxmlformats.org/officeDocument/2006/relationships/image" Target="../media/image78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8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80.png"/><Relationship Id="rId5" Type="http://schemas.openxmlformats.org/officeDocument/2006/relationships/image" Target="../media/image45.png"/><Relationship Id="rId10" Type="http://schemas.openxmlformats.org/officeDocument/2006/relationships/image" Target="../media/image79.png"/><Relationship Id="rId4" Type="http://schemas.openxmlformats.org/officeDocument/2006/relationships/image" Target="../media/image44.png"/><Relationship Id="rId9" Type="http://schemas.openxmlformats.org/officeDocument/2006/relationships/image" Target="../media/image78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82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8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80.png"/><Relationship Id="rId5" Type="http://schemas.openxmlformats.org/officeDocument/2006/relationships/image" Target="../media/image45.png"/><Relationship Id="rId10" Type="http://schemas.openxmlformats.org/officeDocument/2006/relationships/image" Target="../media/image79.png"/><Relationship Id="rId4" Type="http://schemas.openxmlformats.org/officeDocument/2006/relationships/image" Target="../media/image44.png"/><Relationship Id="rId9" Type="http://schemas.openxmlformats.org/officeDocument/2006/relationships/image" Target="../media/image7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91.png"/><Relationship Id="rId3" Type="http://schemas.openxmlformats.org/officeDocument/2006/relationships/image" Target="../media/image84.png"/><Relationship Id="rId7" Type="http://schemas.openxmlformats.org/officeDocument/2006/relationships/image" Target="../media/image58.png"/><Relationship Id="rId12" Type="http://schemas.openxmlformats.org/officeDocument/2006/relationships/image" Target="../media/image90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scipy.org/doc/numpy/reference/generated/numpy.linalg.pinv.html#:~:text=pinv,-numpy.linalg.&amp;text=Compute%20the%20(Moore%2DPenrose),including%20all%20large%20singular%20values.&amp;text=Matrix%20or%20stack%20of%20matrices%20to%20be%20pseudo%2Dinverted." TargetMode="External"/><Relationship Id="rId11" Type="http://schemas.openxmlformats.org/officeDocument/2006/relationships/image" Target="../media/image89.png"/><Relationship Id="rId5" Type="http://schemas.openxmlformats.org/officeDocument/2006/relationships/hyperlink" Target="https://www.youtube.com/watch?v=Go2aLo7ZOlU" TargetMode="External"/><Relationship Id="rId10" Type="http://schemas.openxmlformats.org/officeDocument/2006/relationships/image" Target="../media/image88.png"/><Relationship Id="rId4" Type="http://schemas.openxmlformats.org/officeDocument/2006/relationships/hyperlink" Target="https://en.wikipedia.org/wiki/Moore%E2%80%93Penrose_inverse" TargetMode="External"/><Relationship Id="rId9" Type="http://schemas.openxmlformats.org/officeDocument/2006/relationships/image" Target="../media/image85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5" Type="http://schemas.openxmlformats.org/officeDocument/2006/relationships/image" Target="../media/image95.png"/><Relationship Id="rId10" Type="http://schemas.openxmlformats.org/officeDocument/2006/relationships/image" Target="../media/image100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12" Type="http://schemas.openxmlformats.org/officeDocument/2006/relationships/image" Target="../media/image101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100.png"/><Relationship Id="rId5" Type="http://schemas.openxmlformats.org/officeDocument/2006/relationships/image" Target="../media/image95.png"/><Relationship Id="rId10" Type="http://schemas.openxmlformats.org/officeDocument/2006/relationships/image" Target="../media/image99.png"/><Relationship Id="rId4" Type="http://schemas.openxmlformats.org/officeDocument/2006/relationships/image" Target="../media/image94.png"/><Relationship Id="rId9" Type="http://schemas.openxmlformats.org/officeDocument/2006/relationships/image" Target="../media/image102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3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12" Type="http://schemas.openxmlformats.org/officeDocument/2006/relationships/image" Target="../media/image101.png"/><Relationship Id="rId2" Type="http://schemas.openxmlformats.org/officeDocument/2006/relationships/image" Target="../media/image92.png"/><Relationship Id="rId16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100.png"/><Relationship Id="rId5" Type="http://schemas.openxmlformats.org/officeDocument/2006/relationships/image" Target="../media/image95.png"/><Relationship Id="rId15" Type="http://schemas.openxmlformats.org/officeDocument/2006/relationships/image" Target="../media/image105.png"/><Relationship Id="rId10" Type="http://schemas.openxmlformats.org/officeDocument/2006/relationships/image" Target="../media/image99.png"/><Relationship Id="rId4" Type="http://schemas.openxmlformats.org/officeDocument/2006/relationships/image" Target="../media/image94.png"/><Relationship Id="rId9" Type="http://schemas.openxmlformats.org/officeDocument/2006/relationships/image" Target="../media/image102.png"/><Relationship Id="rId14" Type="http://schemas.openxmlformats.org/officeDocument/2006/relationships/image" Target="../media/image104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3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12" Type="http://schemas.openxmlformats.org/officeDocument/2006/relationships/image" Target="../media/image101.png"/><Relationship Id="rId17" Type="http://schemas.openxmlformats.org/officeDocument/2006/relationships/image" Target="../media/image107.png"/><Relationship Id="rId2" Type="http://schemas.openxmlformats.org/officeDocument/2006/relationships/image" Target="../media/image92.png"/><Relationship Id="rId16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100.png"/><Relationship Id="rId5" Type="http://schemas.openxmlformats.org/officeDocument/2006/relationships/image" Target="../media/image95.png"/><Relationship Id="rId15" Type="http://schemas.openxmlformats.org/officeDocument/2006/relationships/image" Target="../media/image105.png"/><Relationship Id="rId10" Type="http://schemas.openxmlformats.org/officeDocument/2006/relationships/image" Target="../media/image99.png"/><Relationship Id="rId4" Type="http://schemas.openxmlformats.org/officeDocument/2006/relationships/image" Target="../media/image94.png"/><Relationship Id="rId9" Type="http://schemas.openxmlformats.org/officeDocument/2006/relationships/image" Target="../media/image102.png"/><Relationship Id="rId14" Type="http://schemas.openxmlformats.org/officeDocument/2006/relationships/image" Target="../media/image104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3.png"/><Relationship Id="rId18" Type="http://schemas.openxmlformats.org/officeDocument/2006/relationships/image" Target="../media/image10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12" Type="http://schemas.openxmlformats.org/officeDocument/2006/relationships/image" Target="../media/image101.png"/><Relationship Id="rId17" Type="http://schemas.openxmlformats.org/officeDocument/2006/relationships/image" Target="../media/image107.png"/><Relationship Id="rId2" Type="http://schemas.openxmlformats.org/officeDocument/2006/relationships/image" Target="../media/image92.png"/><Relationship Id="rId16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100.png"/><Relationship Id="rId5" Type="http://schemas.openxmlformats.org/officeDocument/2006/relationships/image" Target="../media/image95.png"/><Relationship Id="rId15" Type="http://schemas.openxmlformats.org/officeDocument/2006/relationships/image" Target="../media/image105.png"/><Relationship Id="rId10" Type="http://schemas.openxmlformats.org/officeDocument/2006/relationships/image" Target="../media/image99.png"/><Relationship Id="rId4" Type="http://schemas.openxmlformats.org/officeDocument/2006/relationships/image" Target="../media/image94.png"/><Relationship Id="rId9" Type="http://schemas.openxmlformats.org/officeDocument/2006/relationships/image" Target="../media/image102.png"/><Relationship Id="rId14" Type="http://schemas.openxmlformats.org/officeDocument/2006/relationships/image" Target="../media/image104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3.png"/><Relationship Id="rId18" Type="http://schemas.openxmlformats.org/officeDocument/2006/relationships/image" Target="../media/image10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12" Type="http://schemas.openxmlformats.org/officeDocument/2006/relationships/image" Target="../media/image101.png"/><Relationship Id="rId17" Type="http://schemas.openxmlformats.org/officeDocument/2006/relationships/image" Target="../media/image107.png"/><Relationship Id="rId2" Type="http://schemas.openxmlformats.org/officeDocument/2006/relationships/image" Target="../media/image92.png"/><Relationship Id="rId16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100.png"/><Relationship Id="rId5" Type="http://schemas.openxmlformats.org/officeDocument/2006/relationships/image" Target="../media/image95.png"/><Relationship Id="rId15" Type="http://schemas.openxmlformats.org/officeDocument/2006/relationships/image" Target="../media/image105.png"/><Relationship Id="rId10" Type="http://schemas.openxmlformats.org/officeDocument/2006/relationships/image" Target="../media/image99.png"/><Relationship Id="rId19" Type="http://schemas.openxmlformats.org/officeDocument/2006/relationships/image" Target="../media/image109.png"/><Relationship Id="rId4" Type="http://schemas.openxmlformats.org/officeDocument/2006/relationships/image" Target="../media/image94.png"/><Relationship Id="rId9" Type="http://schemas.openxmlformats.org/officeDocument/2006/relationships/image" Target="../media/image102.png"/><Relationship Id="rId14" Type="http://schemas.openxmlformats.org/officeDocument/2006/relationships/image" Target="../media/image104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3.png"/><Relationship Id="rId18" Type="http://schemas.openxmlformats.org/officeDocument/2006/relationships/image" Target="../media/image10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12" Type="http://schemas.openxmlformats.org/officeDocument/2006/relationships/image" Target="../media/image101.png"/><Relationship Id="rId17" Type="http://schemas.openxmlformats.org/officeDocument/2006/relationships/image" Target="../media/image107.png"/><Relationship Id="rId2" Type="http://schemas.openxmlformats.org/officeDocument/2006/relationships/image" Target="../media/image92.png"/><Relationship Id="rId16" Type="http://schemas.openxmlformats.org/officeDocument/2006/relationships/image" Target="../media/image106.png"/><Relationship Id="rId20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100.png"/><Relationship Id="rId5" Type="http://schemas.openxmlformats.org/officeDocument/2006/relationships/image" Target="../media/image95.png"/><Relationship Id="rId15" Type="http://schemas.openxmlformats.org/officeDocument/2006/relationships/image" Target="../media/image105.png"/><Relationship Id="rId10" Type="http://schemas.openxmlformats.org/officeDocument/2006/relationships/image" Target="../media/image99.png"/><Relationship Id="rId19" Type="http://schemas.openxmlformats.org/officeDocument/2006/relationships/image" Target="../media/image109.png"/><Relationship Id="rId4" Type="http://schemas.openxmlformats.org/officeDocument/2006/relationships/image" Target="../media/image94.png"/><Relationship Id="rId9" Type="http://schemas.openxmlformats.org/officeDocument/2006/relationships/image" Target="../media/image102.png"/><Relationship Id="rId14" Type="http://schemas.openxmlformats.org/officeDocument/2006/relationships/image" Target="../media/image104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3.png"/><Relationship Id="rId18" Type="http://schemas.openxmlformats.org/officeDocument/2006/relationships/image" Target="../media/image108.png"/><Relationship Id="rId3" Type="http://schemas.openxmlformats.org/officeDocument/2006/relationships/image" Target="../media/image93.png"/><Relationship Id="rId21" Type="http://schemas.openxmlformats.org/officeDocument/2006/relationships/image" Target="../media/image111.png"/><Relationship Id="rId7" Type="http://schemas.openxmlformats.org/officeDocument/2006/relationships/image" Target="../media/image97.png"/><Relationship Id="rId12" Type="http://schemas.openxmlformats.org/officeDocument/2006/relationships/image" Target="../media/image101.png"/><Relationship Id="rId17" Type="http://schemas.openxmlformats.org/officeDocument/2006/relationships/image" Target="../media/image107.png"/><Relationship Id="rId2" Type="http://schemas.openxmlformats.org/officeDocument/2006/relationships/image" Target="../media/image92.png"/><Relationship Id="rId16" Type="http://schemas.openxmlformats.org/officeDocument/2006/relationships/image" Target="../media/image106.png"/><Relationship Id="rId20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100.png"/><Relationship Id="rId5" Type="http://schemas.openxmlformats.org/officeDocument/2006/relationships/image" Target="../media/image95.png"/><Relationship Id="rId15" Type="http://schemas.openxmlformats.org/officeDocument/2006/relationships/image" Target="../media/image105.png"/><Relationship Id="rId10" Type="http://schemas.openxmlformats.org/officeDocument/2006/relationships/image" Target="../media/image99.png"/><Relationship Id="rId19" Type="http://schemas.openxmlformats.org/officeDocument/2006/relationships/image" Target="../media/image109.png"/><Relationship Id="rId4" Type="http://schemas.openxmlformats.org/officeDocument/2006/relationships/image" Target="../media/image94.png"/><Relationship Id="rId9" Type="http://schemas.openxmlformats.org/officeDocument/2006/relationships/image" Target="../media/image102.png"/><Relationship Id="rId14" Type="http://schemas.openxmlformats.org/officeDocument/2006/relationships/image" Target="../media/image10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3.png"/><Relationship Id="rId18" Type="http://schemas.openxmlformats.org/officeDocument/2006/relationships/image" Target="../media/image108.png"/><Relationship Id="rId3" Type="http://schemas.openxmlformats.org/officeDocument/2006/relationships/image" Target="../media/image93.png"/><Relationship Id="rId21" Type="http://schemas.openxmlformats.org/officeDocument/2006/relationships/image" Target="../media/image112.png"/><Relationship Id="rId7" Type="http://schemas.openxmlformats.org/officeDocument/2006/relationships/image" Target="../media/image97.png"/><Relationship Id="rId12" Type="http://schemas.openxmlformats.org/officeDocument/2006/relationships/image" Target="../media/image101.png"/><Relationship Id="rId17" Type="http://schemas.openxmlformats.org/officeDocument/2006/relationships/image" Target="../media/image107.png"/><Relationship Id="rId2" Type="http://schemas.openxmlformats.org/officeDocument/2006/relationships/image" Target="../media/image92.png"/><Relationship Id="rId16" Type="http://schemas.openxmlformats.org/officeDocument/2006/relationships/image" Target="../media/image106.png"/><Relationship Id="rId20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100.png"/><Relationship Id="rId5" Type="http://schemas.openxmlformats.org/officeDocument/2006/relationships/image" Target="../media/image95.png"/><Relationship Id="rId15" Type="http://schemas.openxmlformats.org/officeDocument/2006/relationships/image" Target="../media/image105.png"/><Relationship Id="rId10" Type="http://schemas.openxmlformats.org/officeDocument/2006/relationships/image" Target="../media/image99.png"/><Relationship Id="rId19" Type="http://schemas.openxmlformats.org/officeDocument/2006/relationships/image" Target="../media/image109.png"/><Relationship Id="rId4" Type="http://schemas.openxmlformats.org/officeDocument/2006/relationships/image" Target="../media/image94.png"/><Relationship Id="rId9" Type="http://schemas.openxmlformats.org/officeDocument/2006/relationships/image" Target="../media/image102.png"/><Relationship Id="rId14" Type="http://schemas.openxmlformats.org/officeDocument/2006/relationships/image" Target="../media/image104.png"/><Relationship Id="rId22" Type="http://schemas.openxmlformats.org/officeDocument/2006/relationships/image" Target="../media/image111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3.png"/><Relationship Id="rId18" Type="http://schemas.openxmlformats.org/officeDocument/2006/relationships/image" Target="../media/image108.png"/><Relationship Id="rId3" Type="http://schemas.openxmlformats.org/officeDocument/2006/relationships/image" Target="../media/image93.png"/><Relationship Id="rId21" Type="http://schemas.openxmlformats.org/officeDocument/2006/relationships/image" Target="../media/image112.png"/><Relationship Id="rId7" Type="http://schemas.openxmlformats.org/officeDocument/2006/relationships/image" Target="../media/image97.png"/><Relationship Id="rId12" Type="http://schemas.openxmlformats.org/officeDocument/2006/relationships/image" Target="../media/image101.png"/><Relationship Id="rId17" Type="http://schemas.openxmlformats.org/officeDocument/2006/relationships/image" Target="../media/image107.png"/><Relationship Id="rId2" Type="http://schemas.openxmlformats.org/officeDocument/2006/relationships/image" Target="../media/image92.png"/><Relationship Id="rId16" Type="http://schemas.openxmlformats.org/officeDocument/2006/relationships/image" Target="../media/image106.png"/><Relationship Id="rId20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100.png"/><Relationship Id="rId5" Type="http://schemas.openxmlformats.org/officeDocument/2006/relationships/image" Target="../media/image95.png"/><Relationship Id="rId15" Type="http://schemas.openxmlformats.org/officeDocument/2006/relationships/image" Target="../media/image105.png"/><Relationship Id="rId23" Type="http://schemas.openxmlformats.org/officeDocument/2006/relationships/image" Target="../media/image86.png"/><Relationship Id="rId10" Type="http://schemas.openxmlformats.org/officeDocument/2006/relationships/image" Target="../media/image99.png"/><Relationship Id="rId19" Type="http://schemas.openxmlformats.org/officeDocument/2006/relationships/image" Target="../media/image109.png"/><Relationship Id="rId4" Type="http://schemas.openxmlformats.org/officeDocument/2006/relationships/image" Target="../media/image94.png"/><Relationship Id="rId9" Type="http://schemas.openxmlformats.org/officeDocument/2006/relationships/image" Target="../media/image102.png"/><Relationship Id="rId14" Type="http://schemas.openxmlformats.org/officeDocument/2006/relationships/image" Target="../media/image104.png"/><Relationship Id="rId22" Type="http://schemas.openxmlformats.org/officeDocument/2006/relationships/image" Target="../media/image1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12853"/>
            <a:ext cx="12192000" cy="815438"/>
          </a:xfrm>
        </p:spPr>
        <p:txBody>
          <a:bodyPr>
            <a:noAutofit/>
          </a:bodyPr>
          <a:lstStyle/>
          <a:p>
            <a:pPr algn="ctr"/>
            <a:r>
              <a:rPr lang="tr-TR" sz="5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Lineer Regresyon : Normal Denklem</a:t>
            </a:r>
            <a:endParaRPr lang="en-US" sz="5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59491" y="6356350"/>
            <a:ext cx="332510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73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Sıfır Uzayı (Null Space)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59491" y="6356350"/>
            <a:ext cx="332510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261285" y="1162316"/>
                <a:ext cx="7669427" cy="25023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tr-TR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12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tr-TR" i="1"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…</m:t>
                                                </m:r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tr-TR" i="1"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tr-TR" i="1"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1</m:t>
                                                    </m:r>
                                                    <m:r>
                                                      <a:rPr lang="tr-TR" i="1"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𝑛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tr-TR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tr-TR" i="1"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…</m:t>
                                                </m:r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tr-TR" i="1"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tr-TR" i="1"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2</m:t>
                                                    </m:r>
                                                    <m:r>
                                                      <a:rPr lang="tr-TR" i="1"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𝑛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tr-T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  <m:t>𝑚𝑛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tr-TR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12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tr-TR" i="1"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…</m:t>
                                                </m:r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tr-TR" i="1"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tr-TR" i="1"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1</m:t>
                                                    </m:r>
                                                    <m:r>
                                                      <a:rPr lang="tr-TR" i="1"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𝑛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tr-TR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tr-TR" i="1"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…</m:t>
                                                </m:r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tr-TR" i="1"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tr-TR" i="1"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2</m:t>
                                                    </m:r>
                                                    <m:r>
                                                      <a:rPr lang="tr-TR" i="1"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𝑛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tr-T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  <m:t>𝑚𝑛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285" y="1162316"/>
                <a:ext cx="7669427" cy="25023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305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Satır Uzayı (Row Space)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59491" y="6356350"/>
            <a:ext cx="332510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589901" y="1195249"/>
                <a:ext cx="9012195" cy="27000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tr-TR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tr-TR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tr-TR" i="1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tr-TR" i="1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12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a:rPr lang="tr-TR" i="1"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…</m:t>
                                                    </m:r>
                                                  </m:e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i="1">
                                                            <a:latin typeface="Cambria Math" panose="02040503050406030204" pitchFamily="18" charset="0"/>
                                                            <a:ea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tr-TR" i="1">
                                                            <a:latin typeface="Cambria Math" panose="02040503050406030204" pitchFamily="18" charset="0"/>
                                                            <a:ea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tr-TR" i="1">
                                                            <a:latin typeface="Cambria Math" panose="02040503050406030204" pitchFamily="18" charset="0"/>
                                                            <a:ea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  <m:r>
                                                          <a:rPr lang="tr-TR" i="1">
                                                            <a:latin typeface="Cambria Math" panose="02040503050406030204" pitchFamily="18" charset="0"/>
                                                            <a:ea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m:t>𝑛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tr-TR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tr-TR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tr-TR" i="1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tr-TR" i="1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22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a:rPr lang="tr-TR" i="1"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…</m:t>
                                                    </m:r>
                                                  </m:e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i="1">
                                                            <a:latin typeface="Cambria Math" panose="02040503050406030204" pitchFamily="18" charset="0"/>
                                                            <a:ea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tr-TR" i="1">
                                                            <a:latin typeface="Cambria Math" panose="02040503050406030204" pitchFamily="18" charset="0"/>
                                                            <a:ea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tr-TR" i="1">
                                                            <a:latin typeface="Cambria Math" panose="02040503050406030204" pitchFamily="18" charset="0"/>
                                                            <a:ea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  <m:r>
                                                          <a:rPr lang="tr-TR" i="1">
                                                            <a:latin typeface="Cambria Math" panose="02040503050406030204" pitchFamily="18" charset="0"/>
                                                            <a:ea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m:t>𝑛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tr-TR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tr-TR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  <m:r>
                                                    <a:rPr lang="tr-TR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tr-TR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tr-TR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  <m:r>
                                                    <a:rPr lang="tr-TR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  <m:t>⋯</m:t>
                                              </m:r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tr-TR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tr-TR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  <m:t>𝑚𝑛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𝑛𝑥𝑚</m:t>
                          </m:r>
                        </m:sub>
                        <m:sup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𝑚𝑥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tr-T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𝑚𝑥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tr-TR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tr-TR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tr-TR" i="1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tr-TR" i="1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12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a:rPr lang="tr-TR" i="1"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…</m:t>
                                                    </m:r>
                                                  </m:e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i="1">
                                                            <a:latin typeface="Cambria Math" panose="02040503050406030204" pitchFamily="18" charset="0"/>
                                                            <a:ea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tr-TR" i="1">
                                                            <a:latin typeface="Cambria Math" panose="02040503050406030204" pitchFamily="18" charset="0"/>
                                                            <a:ea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tr-TR" i="1">
                                                            <a:latin typeface="Cambria Math" panose="02040503050406030204" pitchFamily="18" charset="0"/>
                                                            <a:ea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  <m:r>
                                                          <a:rPr lang="tr-TR" i="1">
                                                            <a:latin typeface="Cambria Math" panose="02040503050406030204" pitchFamily="18" charset="0"/>
                                                            <a:ea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m:t>𝑛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tr-TR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tr-TR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tr-TR" i="1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tr-TR" i="1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22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a:rPr lang="tr-TR" i="1"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…</m:t>
                                                    </m:r>
                                                  </m:e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i="1">
                                                            <a:latin typeface="Cambria Math" panose="02040503050406030204" pitchFamily="18" charset="0"/>
                                                            <a:ea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tr-TR" i="1">
                                                            <a:latin typeface="Cambria Math" panose="02040503050406030204" pitchFamily="18" charset="0"/>
                                                            <a:ea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tr-TR" i="1">
                                                            <a:latin typeface="Cambria Math" panose="02040503050406030204" pitchFamily="18" charset="0"/>
                                                            <a:ea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  <m:r>
                                                          <a:rPr lang="tr-TR" i="1">
                                                            <a:latin typeface="Cambria Math" panose="02040503050406030204" pitchFamily="18" charset="0"/>
                                                            <a:ea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m:t>𝑛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tr-TR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tr-TR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  <m:r>
                                                    <a:rPr lang="tr-TR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tr-TR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tr-TR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  <m:r>
                                                    <a:rPr lang="tr-TR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  <m:t>⋯</m:t>
                                              </m:r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tr-TR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tr-TR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  <m:t>𝑚𝑛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𝑛𝑥𝑚</m:t>
                          </m:r>
                        </m:sub>
                        <m:sup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𝑚𝑥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901" y="1195249"/>
                <a:ext cx="9012195" cy="27000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891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 Transpozun Sıfır Uzayı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59491" y="6356350"/>
            <a:ext cx="332510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894701" y="1154059"/>
                <a:ext cx="8402595" cy="27000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tr-TR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tr-TR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tr-TR" i="1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tr-TR" i="1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12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a:rPr lang="tr-TR" i="1"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…</m:t>
                                                    </m:r>
                                                  </m:e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i="1">
                                                            <a:latin typeface="Cambria Math" panose="02040503050406030204" pitchFamily="18" charset="0"/>
                                                            <a:ea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tr-TR" i="1">
                                                            <a:latin typeface="Cambria Math" panose="02040503050406030204" pitchFamily="18" charset="0"/>
                                                            <a:ea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tr-TR" i="1">
                                                            <a:latin typeface="Cambria Math" panose="02040503050406030204" pitchFamily="18" charset="0"/>
                                                            <a:ea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  <m:r>
                                                          <a:rPr lang="tr-TR" i="1">
                                                            <a:latin typeface="Cambria Math" panose="02040503050406030204" pitchFamily="18" charset="0"/>
                                                            <a:ea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m:t>𝑛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tr-TR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tr-TR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tr-TR" i="1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tr-TR" i="1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22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a:rPr lang="tr-TR" i="1"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…</m:t>
                                                    </m:r>
                                                  </m:e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i="1">
                                                            <a:latin typeface="Cambria Math" panose="02040503050406030204" pitchFamily="18" charset="0"/>
                                                            <a:ea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tr-TR" i="1">
                                                            <a:latin typeface="Cambria Math" panose="02040503050406030204" pitchFamily="18" charset="0"/>
                                                            <a:ea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tr-TR" i="1">
                                                            <a:latin typeface="Cambria Math" panose="02040503050406030204" pitchFamily="18" charset="0"/>
                                                            <a:ea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  <m:r>
                                                          <a:rPr lang="tr-TR" i="1">
                                                            <a:latin typeface="Cambria Math" panose="02040503050406030204" pitchFamily="18" charset="0"/>
                                                            <a:ea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m:t>𝑛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tr-TR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tr-TR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  <m:r>
                                                    <a:rPr lang="tr-TR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tr-TR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tr-TR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  <m:r>
                                                    <a:rPr lang="tr-TR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  <m:t>⋯</m:t>
                                              </m:r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tr-TR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tr-TR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  <m:t>𝑚𝑛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𝑛𝑥𝑚</m:t>
                          </m:r>
                        </m:sub>
                        <m:sup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𝑚𝑥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𝑛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tr-TR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tr-TR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tr-TR" i="1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tr-TR" i="1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12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a:rPr lang="tr-TR" i="1"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…</m:t>
                                                    </m:r>
                                                  </m:e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i="1">
                                                            <a:latin typeface="Cambria Math" panose="02040503050406030204" pitchFamily="18" charset="0"/>
                                                            <a:ea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tr-TR" i="1">
                                                            <a:latin typeface="Cambria Math" panose="02040503050406030204" pitchFamily="18" charset="0"/>
                                                            <a:ea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tr-TR" i="1">
                                                            <a:latin typeface="Cambria Math" panose="02040503050406030204" pitchFamily="18" charset="0"/>
                                                            <a:ea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  <m:r>
                                                          <a:rPr lang="tr-TR" i="1">
                                                            <a:latin typeface="Cambria Math" panose="02040503050406030204" pitchFamily="18" charset="0"/>
                                                            <a:ea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m:t>𝑛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tr-TR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tr-TR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tr-TR" i="1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tr-TR" i="1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22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a:rPr lang="tr-TR" i="1"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…</m:t>
                                                    </m:r>
                                                  </m:e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i="1">
                                                            <a:latin typeface="Cambria Math" panose="02040503050406030204" pitchFamily="18" charset="0"/>
                                                            <a:ea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tr-TR" i="1">
                                                            <a:latin typeface="Cambria Math" panose="02040503050406030204" pitchFamily="18" charset="0"/>
                                                            <a:ea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tr-TR" i="1">
                                                            <a:latin typeface="Cambria Math" panose="02040503050406030204" pitchFamily="18" charset="0"/>
                                                            <a:ea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  <m:r>
                                                          <a:rPr lang="tr-TR" i="1">
                                                            <a:latin typeface="Cambria Math" panose="02040503050406030204" pitchFamily="18" charset="0"/>
                                                            <a:ea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m:t>𝑛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tr-TR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tr-TR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  <m:r>
                                                    <a:rPr lang="tr-TR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tr-TR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tr-TR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  <m:r>
                                                    <a:rPr lang="tr-TR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  <m:t>⋯</m:t>
                                              </m:r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tr-TR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tr-TR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  <m:t>𝑚𝑛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𝑛𝑥𝑚</m:t>
                          </m:r>
                        </m:sub>
                        <m:sup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𝑚𝑥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701" y="1154059"/>
                <a:ext cx="8402595" cy="27000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114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Projeksiyon ve Projeksiyon Matrisi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59491" y="6356350"/>
            <a:ext cx="332510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504915" y="1542473"/>
            <a:ext cx="51129" cy="4128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9600" y="3837768"/>
            <a:ext cx="5227781" cy="4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521527" y="2355609"/>
            <a:ext cx="868218" cy="149629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3031317" y="2170943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317" y="2170943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320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Projeksiyon ve Projeksiyon Matrisi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59491" y="6356350"/>
            <a:ext cx="332510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504915" y="1542473"/>
            <a:ext cx="51129" cy="4128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9600" y="3837768"/>
            <a:ext cx="5227781" cy="4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923636" y="2826664"/>
            <a:ext cx="3546763" cy="185734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521527" y="2355609"/>
            <a:ext cx="868218" cy="149629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4414981" y="2599973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981" y="2599973"/>
                <a:ext cx="36798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3031317" y="2170943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317" y="2170943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22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Projeksiyon ve Projeksiyon Matrisi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59491" y="6356350"/>
            <a:ext cx="332510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504915" y="1542473"/>
            <a:ext cx="51129" cy="4128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9600" y="3837768"/>
            <a:ext cx="5227781" cy="4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923636" y="2826664"/>
            <a:ext cx="3546763" cy="185734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521527" y="2355609"/>
            <a:ext cx="868218" cy="149629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3389746" y="2355609"/>
            <a:ext cx="480290" cy="794327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4414981" y="2599973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981" y="2599973"/>
                <a:ext cx="36798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3031317" y="2170943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317" y="2170943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3773881" y="3031429"/>
                <a:ext cx="9700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881" y="3031429"/>
                <a:ext cx="970074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720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Projeksiyon ve Projeksiyon Matrisi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11709" y="6356350"/>
            <a:ext cx="480292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504915" y="1542473"/>
            <a:ext cx="51129" cy="4128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9600" y="3837768"/>
            <a:ext cx="5227781" cy="4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923636" y="2826664"/>
            <a:ext cx="3546763" cy="185734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521527" y="2355609"/>
            <a:ext cx="868218" cy="149629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3389746" y="2355609"/>
            <a:ext cx="480290" cy="794327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4414981" y="2599973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981" y="2599973"/>
                <a:ext cx="36798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3031317" y="2170943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317" y="2170943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3426691" y="2322974"/>
                <a:ext cx="11816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tr-T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691" y="2322974"/>
                <a:ext cx="1181606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3773881" y="3031429"/>
                <a:ext cx="9700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881" y="3031429"/>
                <a:ext cx="970074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5198936" y="1038058"/>
                <a:ext cx="18495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  <m:r>
                            <a:rPr 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h𝑎𝑡𝑎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936" y="1038058"/>
                <a:ext cx="1849545" cy="369332"/>
              </a:xfrm>
              <a:prstGeom prst="rect">
                <a:avLst/>
              </a:prstGeom>
              <a:blipFill>
                <a:blip r:embed="rId7"/>
                <a:stretch>
                  <a:fillRect t="-119672" r="-27393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/>
          <p:cNvCxnSpPr>
            <a:endCxn id="47" idx="1"/>
          </p:cNvCxnSpPr>
          <p:nvPr/>
        </p:nvCxnSpPr>
        <p:spPr>
          <a:xfrm flipV="1">
            <a:off x="3773881" y="1222724"/>
            <a:ext cx="1425055" cy="113217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84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Projeksiyon ve Projeksiyon Matrisi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22545" y="6356350"/>
            <a:ext cx="369456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504915" y="1542473"/>
            <a:ext cx="51129" cy="4128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9600" y="3837768"/>
            <a:ext cx="5227781" cy="4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923636" y="2826664"/>
            <a:ext cx="3546763" cy="185734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521527" y="2355609"/>
            <a:ext cx="868218" cy="149629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3389746" y="2355609"/>
            <a:ext cx="480290" cy="794327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4414981" y="2599973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981" y="2599973"/>
                <a:ext cx="36798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3031317" y="2170943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317" y="2170943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3426691" y="2322974"/>
                <a:ext cx="11816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tr-T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691" y="2322974"/>
                <a:ext cx="1181606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6095999" y="1738990"/>
                <a:ext cx="46222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𝑣𝑒𝑘𝑡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h𝑒𝑟h𝑎𝑛𝑔𝑖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𝑏𝑖𝑟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𝑘𝑎𝑡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 :</m:t>
                      </m:r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1738990"/>
                <a:ext cx="4622226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3773881" y="3031429"/>
                <a:ext cx="9700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881" y="3031429"/>
                <a:ext cx="970074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5198936" y="1038058"/>
                <a:ext cx="18495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  <m:r>
                            <a:rPr 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h𝑎𝑡𝑎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936" y="1038058"/>
                <a:ext cx="1849545" cy="369332"/>
              </a:xfrm>
              <a:prstGeom prst="rect">
                <a:avLst/>
              </a:prstGeom>
              <a:blipFill>
                <a:blip r:embed="rId7"/>
                <a:stretch>
                  <a:fillRect t="-119672" r="-27393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/>
          <p:cNvCxnSpPr>
            <a:endCxn id="47" idx="1"/>
          </p:cNvCxnSpPr>
          <p:nvPr/>
        </p:nvCxnSpPr>
        <p:spPr>
          <a:xfrm flipV="1">
            <a:off x="3773881" y="1222724"/>
            <a:ext cx="1425055" cy="113217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64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Projeksiyon ve Projeksiyon Matrisi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13309" y="6356350"/>
            <a:ext cx="378692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504915" y="1542473"/>
            <a:ext cx="51129" cy="4128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9600" y="3837768"/>
            <a:ext cx="5227781" cy="4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923636" y="2826664"/>
            <a:ext cx="3546763" cy="185734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521527" y="2355609"/>
            <a:ext cx="868218" cy="149629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3389746" y="2355609"/>
            <a:ext cx="480290" cy="794327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4414981" y="2599973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981" y="2599973"/>
                <a:ext cx="36798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3031317" y="2170943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317" y="2170943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3426691" y="2322974"/>
                <a:ext cx="11816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tr-T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691" y="2322974"/>
                <a:ext cx="1181606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6095999" y="1738990"/>
                <a:ext cx="46222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𝑣𝑒𝑘𝑡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h𝑒𝑟h𝑎𝑛𝑔𝑖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𝑏𝑖𝑟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𝑘𝑎𝑡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 :</m:t>
                      </m:r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1738990"/>
                <a:ext cx="4622226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3773881" y="3031429"/>
                <a:ext cx="9700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881" y="3031429"/>
                <a:ext cx="970074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5198936" y="1038058"/>
                <a:ext cx="18495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  <m:r>
                            <a:rPr 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h𝑎𝑡𝑎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936" y="1038058"/>
                <a:ext cx="1849545" cy="369332"/>
              </a:xfrm>
              <a:prstGeom prst="rect">
                <a:avLst/>
              </a:prstGeom>
              <a:blipFill>
                <a:blip r:embed="rId7"/>
                <a:stretch>
                  <a:fillRect t="-119672" r="-27393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/>
          <p:cNvCxnSpPr>
            <a:endCxn id="47" idx="1"/>
          </p:cNvCxnSpPr>
          <p:nvPr/>
        </p:nvCxnSpPr>
        <p:spPr>
          <a:xfrm flipV="1">
            <a:off x="3773881" y="1222724"/>
            <a:ext cx="1425055" cy="113217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6880225" y="2253918"/>
                <a:ext cx="7673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225" y="2253918"/>
                <a:ext cx="76739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56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Projeksiyon ve Projeksiyon Matrisi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50255" y="6356350"/>
            <a:ext cx="341746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504915" y="1542473"/>
            <a:ext cx="51129" cy="4128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9600" y="3837768"/>
            <a:ext cx="5227781" cy="4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923636" y="2826664"/>
            <a:ext cx="3546763" cy="185734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521527" y="2355609"/>
            <a:ext cx="868218" cy="149629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3389746" y="2355609"/>
            <a:ext cx="480290" cy="794327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4414981" y="2599973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981" y="2599973"/>
                <a:ext cx="36798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3031317" y="2170943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317" y="2170943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3426691" y="2322974"/>
                <a:ext cx="11816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tr-T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691" y="2322974"/>
                <a:ext cx="1181606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6095999" y="1738990"/>
                <a:ext cx="46222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𝑣𝑒𝑘𝑡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h𝑒𝑟h𝑎𝑛𝑔𝑖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𝑏𝑖𝑟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𝑘𝑎𝑡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 :</m:t>
                      </m:r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1738990"/>
                <a:ext cx="4622226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3773881" y="3031429"/>
                <a:ext cx="9700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881" y="3031429"/>
                <a:ext cx="970074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5198936" y="1038058"/>
                <a:ext cx="18495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  <m:r>
                            <a:rPr 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h𝑎𝑡𝑎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936" y="1038058"/>
                <a:ext cx="1849545" cy="369332"/>
              </a:xfrm>
              <a:prstGeom prst="rect">
                <a:avLst/>
              </a:prstGeom>
              <a:blipFill>
                <a:blip r:embed="rId7"/>
                <a:stretch>
                  <a:fillRect t="-119672" r="-27393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/>
          <p:cNvCxnSpPr>
            <a:endCxn id="47" idx="1"/>
          </p:cNvCxnSpPr>
          <p:nvPr/>
        </p:nvCxnSpPr>
        <p:spPr>
          <a:xfrm flipV="1">
            <a:off x="3773881" y="1222724"/>
            <a:ext cx="1425055" cy="113217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6880225" y="2253918"/>
                <a:ext cx="7673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225" y="2253918"/>
                <a:ext cx="76739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>
              <a:xfrm>
                <a:off x="6889265" y="2620608"/>
                <a:ext cx="13814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⊥(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265" y="2620608"/>
                <a:ext cx="1381468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429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Lineer Cebirdeki 4 Temel Altuzay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59491" y="6356350"/>
            <a:ext cx="332510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 rot="2384516">
            <a:off x="3342058" y="1336542"/>
            <a:ext cx="2169736" cy="1518245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7832727">
            <a:off x="3487195" y="3980040"/>
            <a:ext cx="2321944" cy="1657143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7799109">
            <a:off x="6478038" y="1061917"/>
            <a:ext cx="2243935" cy="1574005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384516">
            <a:off x="6657913" y="3756799"/>
            <a:ext cx="2310729" cy="1767861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727323" y="783431"/>
                <a:ext cx="2177327" cy="3888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𝑚𝑥𝑛</m:t>
                              </m:r>
                            </m:e>
                          </m:d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𝑚𝑎𝑡𝑟𝑖𝑠𝑖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323" y="783431"/>
                <a:ext cx="2177327" cy="388889"/>
              </a:xfrm>
              <a:prstGeom prst="rect">
                <a:avLst/>
              </a:prstGeom>
              <a:blipFill>
                <a:blip r:embed="rId2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705579" y="3150661"/>
                <a:ext cx="17232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𝑏𝑜𝑦𝑢𝑡𝑢𝑛𝑑𝑎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79" y="3150661"/>
                <a:ext cx="1723292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9855126" y="3025723"/>
                <a:ext cx="17713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𝑏𝑜𝑦𝑢𝑡𝑢𝑛𝑑𝑎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5126" y="3025723"/>
                <a:ext cx="1771382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777368" y="1199354"/>
                <a:ext cx="20772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𝑚𝑎𝑡𝑟𝑖𝑠𝑖𝑛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𝑟𝑎𝑛𝑘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368" y="1199354"/>
                <a:ext cx="207723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266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Projeksiyon ve Projeksiyon Matrisi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04073" y="6356350"/>
            <a:ext cx="387928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504915" y="1542473"/>
            <a:ext cx="51129" cy="4128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9600" y="3837768"/>
            <a:ext cx="5227781" cy="4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923636" y="2826664"/>
            <a:ext cx="3546763" cy="185734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521527" y="2355609"/>
            <a:ext cx="868218" cy="149629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3389746" y="2355609"/>
            <a:ext cx="480290" cy="794327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4414981" y="2599973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981" y="2599973"/>
                <a:ext cx="36798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3031317" y="2170943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317" y="2170943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3426691" y="2322974"/>
                <a:ext cx="11816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tr-T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691" y="2322974"/>
                <a:ext cx="1181606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6095999" y="1738990"/>
                <a:ext cx="46222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𝑣𝑒𝑘𝑡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h𝑒𝑟h𝑎𝑛𝑔𝑖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𝑏𝑖𝑟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𝑘𝑎𝑡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 :</m:t>
                      </m:r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1738990"/>
                <a:ext cx="4622226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3773881" y="3031429"/>
                <a:ext cx="9700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881" y="3031429"/>
                <a:ext cx="970074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5198936" y="1038058"/>
                <a:ext cx="18495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  <m:r>
                            <a:rPr 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h𝑎𝑡𝑎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936" y="1038058"/>
                <a:ext cx="1849545" cy="369332"/>
              </a:xfrm>
              <a:prstGeom prst="rect">
                <a:avLst/>
              </a:prstGeom>
              <a:blipFill>
                <a:blip r:embed="rId7"/>
                <a:stretch>
                  <a:fillRect t="-119672" r="-27393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/>
          <p:cNvCxnSpPr>
            <a:endCxn id="47" idx="1"/>
          </p:cNvCxnSpPr>
          <p:nvPr/>
        </p:nvCxnSpPr>
        <p:spPr>
          <a:xfrm flipV="1">
            <a:off x="3773881" y="1222724"/>
            <a:ext cx="1425055" cy="113217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6880225" y="2253918"/>
                <a:ext cx="7673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225" y="2253918"/>
                <a:ext cx="76739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>
              <a:xfrm>
                <a:off x="6889265" y="2620608"/>
                <a:ext cx="13814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⊥(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265" y="2620608"/>
                <a:ext cx="1381468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6880225" y="3027261"/>
                <a:ext cx="15504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⊥(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𝑥𝑤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225" y="3027261"/>
                <a:ext cx="1550489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817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Projeksiyon ve Projeksiyon Matrisi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04073" y="6356350"/>
            <a:ext cx="387928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504915" y="1542473"/>
            <a:ext cx="51129" cy="4128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9600" y="3837768"/>
            <a:ext cx="5227781" cy="4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923636" y="2826664"/>
            <a:ext cx="3546763" cy="185734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521527" y="2355609"/>
            <a:ext cx="868218" cy="149629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3389746" y="2355609"/>
            <a:ext cx="480290" cy="794327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4414981" y="2599973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981" y="2599973"/>
                <a:ext cx="36798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3031317" y="2170943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317" y="2170943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3426691" y="2322974"/>
                <a:ext cx="11816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tr-T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691" y="2322974"/>
                <a:ext cx="1181606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6095999" y="1738990"/>
                <a:ext cx="46222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𝑣𝑒𝑘𝑡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h𝑒𝑟h𝑎𝑛𝑔𝑖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𝑏𝑖𝑟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𝑘𝑎𝑡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 :</m:t>
                      </m:r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1738990"/>
                <a:ext cx="4622226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3773881" y="3031429"/>
                <a:ext cx="9700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881" y="3031429"/>
                <a:ext cx="970074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5198936" y="1038058"/>
                <a:ext cx="18495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  <m:r>
                            <a:rPr 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h𝑎𝑡𝑎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936" y="1038058"/>
                <a:ext cx="1849545" cy="369332"/>
              </a:xfrm>
              <a:prstGeom prst="rect">
                <a:avLst/>
              </a:prstGeom>
              <a:blipFill>
                <a:blip r:embed="rId7"/>
                <a:stretch>
                  <a:fillRect t="-119672" r="-27393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/>
          <p:cNvCxnSpPr>
            <a:endCxn id="47" idx="1"/>
          </p:cNvCxnSpPr>
          <p:nvPr/>
        </p:nvCxnSpPr>
        <p:spPr>
          <a:xfrm flipV="1">
            <a:off x="3773881" y="1222724"/>
            <a:ext cx="1425055" cy="113217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6880225" y="2253918"/>
                <a:ext cx="7673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225" y="2253918"/>
                <a:ext cx="76739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>
              <a:xfrm>
                <a:off x="6889265" y="2620608"/>
                <a:ext cx="13814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⊥(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265" y="2620608"/>
                <a:ext cx="1381468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6880225" y="3027261"/>
                <a:ext cx="15504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⊥(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𝑥𝑤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225" y="3027261"/>
                <a:ext cx="1550489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6880225" y="3510706"/>
                <a:ext cx="1818703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𝑥𝑤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225" y="3510706"/>
                <a:ext cx="1818703" cy="374270"/>
              </a:xfrm>
              <a:prstGeom prst="rect">
                <a:avLst/>
              </a:prstGeom>
              <a:blipFill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012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Projeksiyon ve Projeksiyon Matrisi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76364" y="6356350"/>
            <a:ext cx="415637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504915" y="1542473"/>
            <a:ext cx="51129" cy="4128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9600" y="3837768"/>
            <a:ext cx="5227781" cy="4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923636" y="2826664"/>
            <a:ext cx="3546763" cy="185734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521527" y="2355609"/>
            <a:ext cx="868218" cy="149629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3389746" y="2355609"/>
            <a:ext cx="480290" cy="794327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4414981" y="2599973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981" y="2599973"/>
                <a:ext cx="36798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3031317" y="2170943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317" y="2170943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3426691" y="2322974"/>
                <a:ext cx="11816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tr-T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691" y="2322974"/>
                <a:ext cx="1181606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6095999" y="1738990"/>
                <a:ext cx="46222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𝑣𝑒𝑘𝑡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h𝑒𝑟h𝑎𝑛𝑔𝑖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𝑏𝑖𝑟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𝑘𝑎𝑡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 :</m:t>
                      </m:r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1738990"/>
                <a:ext cx="4622226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3773881" y="3031429"/>
                <a:ext cx="9700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881" y="3031429"/>
                <a:ext cx="970074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5198936" y="1038058"/>
                <a:ext cx="18495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  <m:r>
                            <a:rPr 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h𝑎𝑡𝑎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936" y="1038058"/>
                <a:ext cx="1849545" cy="369332"/>
              </a:xfrm>
              <a:prstGeom prst="rect">
                <a:avLst/>
              </a:prstGeom>
              <a:blipFill>
                <a:blip r:embed="rId7"/>
                <a:stretch>
                  <a:fillRect t="-119672" r="-27393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/>
          <p:cNvCxnSpPr>
            <a:endCxn id="47" idx="1"/>
          </p:cNvCxnSpPr>
          <p:nvPr/>
        </p:nvCxnSpPr>
        <p:spPr>
          <a:xfrm flipV="1">
            <a:off x="3773881" y="1222724"/>
            <a:ext cx="1425055" cy="113217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6880225" y="2253918"/>
                <a:ext cx="7673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225" y="2253918"/>
                <a:ext cx="76739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>
              <a:xfrm>
                <a:off x="6889265" y="2620608"/>
                <a:ext cx="13814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⊥(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265" y="2620608"/>
                <a:ext cx="1381468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6880225" y="3027261"/>
                <a:ext cx="15504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⊥(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𝑥𝑤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225" y="3027261"/>
                <a:ext cx="1550489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6880225" y="3510706"/>
                <a:ext cx="1818703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𝑥𝑤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225" y="3510706"/>
                <a:ext cx="1818703" cy="374270"/>
              </a:xfrm>
              <a:prstGeom prst="rect">
                <a:avLst/>
              </a:prstGeom>
              <a:blipFill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6889265" y="3927137"/>
                <a:ext cx="1877437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𝑥𝑤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265" y="3927137"/>
                <a:ext cx="1877437" cy="374270"/>
              </a:xfrm>
              <a:prstGeom prst="rect">
                <a:avLst/>
              </a:prstGeom>
              <a:blipFill>
                <a:blip r:embed="rId12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915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Projeksiyon ve Projeksiyon Matrisi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22545" y="6356350"/>
            <a:ext cx="369456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504915" y="1542473"/>
            <a:ext cx="51129" cy="4128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9600" y="3837768"/>
            <a:ext cx="5227781" cy="4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923636" y="2826664"/>
            <a:ext cx="3546763" cy="185734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521527" y="2355609"/>
            <a:ext cx="868218" cy="149629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3389746" y="2355609"/>
            <a:ext cx="480290" cy="794327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4414981" y="2599973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981" y="2599973"/>
                <a:ext cx="36798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3031317" y="2170943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317" y="2170943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3426691" y="2322974"/>
                <a:ext cx="11816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tr-T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691" y="2322974"/>
                <a:ext cx="1181606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6095999" y="1738990"/>
                <a:ext cx="46222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𝑣𝑒𝑘𝑡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h𝑒𝑟h𝑎𝑛𝑔𝑖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𝑏𝑖𝑟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𝑘𝑎𝑡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 :</m:t>
                      </m:r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1738990"/>
                <a:ext cx="4622226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3773881" y="3031429"/>
                <a:ext cx="9700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881" y="3031429"/>
                <a:ext cx="970074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5198936" y="1038058"/>
                <a:ext cx="18495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  <m:r>
                            <a:rPr 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h𝑎𝑡𝑎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936" y="1038058"/>
                <a:ext cx="1849545" cy="369332"/>
              </a:xfrm>
              <a:prstGeom prst="rect">
                <a:avLst/>
              </a:prstGeom>
              <a:blipFill>
                <a:blip r:embed="rId7"/>
                <a:stretch>
                  <a:fillRect t="-119672" r="-27393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/>
          <p:cNvCxnSpPr>
            <a:endCxn id="47" idx="1"/>
          </p:cNvCxnSpPr>
          <p:nvPr/>
        </p:nvCxnSpPr>
        <p:spPr>
          <a:xfrm flipV="1">
            <a:off x="3773881" y="1222724"/>
            <a:ext cx="1425055" cy="113217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6880225" y="2253918"/>
                <a:ext cx="7673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225" y="2253918"/>
                <a:ext cx="76739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>
              <a:xfrm>
                <a:off x="6889265" y="2620608"/>
                <a:ext cx="13814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⊥(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265" y="2620608"/>
                <a:ext cx="1381468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6880225" y="3027261"/>
                <a:ext cx="15504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⊥(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𝑥𝑤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225" y="3027261"/>
                <a:ext cx="1550489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6880225" y="3510706"/>
                <a:ext cx="1818703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𝑥𝑤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225" y="3510706"/>
                <a:ext cx="1818703" cy="374270"/>
              </a:xfrm>
              <a:prstGeom prst="rect">
                <a:avLst/>
              </a:prstGeom>
              <a:blipFill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6889265" y="3927137"/>
                <a:ext cx="1877437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𝑥𝑤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265" y="3927137"/>
                <a:ext cx="1877437" cy="374270"/>
              </a:xfrm>
              <a:prstGeom prst="rect">
                <a:avLst/>
              </a:prstGeom>
              <a:blipFill>
                <a:blip r:embed="rId12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6889265" y="4366047"/>
                <a:ext cx="1473480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𝑥𝑤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265" y="4366047"/>
                <a:ext cx="1473480" cy="374270"/>
              </a:xfrm>
              <a:prstGeom prst="rect">
                <a:avLst/>
              </a:prstGeom>
              <a:blipFill>
                <a:blip r:embed="rId13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799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Projeksiyon ve Projeksiyon Matrisi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02473" y="6356350"/>
            <a:ext cx="489528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504915" y="1542473"/>
            <a:ext cx="51129" cy="4128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9600" y="3837768"/>
            <a:ext cx="5227781" cy="4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923636" y="2826664"/>
            <a:ext cx="3546763" cy="185734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521527" y="2355609"/>
            <a:ext cx="868218" cy="149629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3389746" y="2355609"/>
            <a:ext cx="480290" cy="794327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4414981" y="2599973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981" y="2599973"/>
                <a:ext cx="36798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3031317" y="2170943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317" y="2170943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3426691" y="2322974"/>
                <a:ext cx="11816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tr-T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691" y="2322974"/>
                <a:ext cx="1181606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6095999" y="1738990"/>
                <a:ext cx="46222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𝑣𝑒𝑘𝑡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h𝑒𝑟h𝑎𝑛𝑔𝑖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𝑏𝑖𝑟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𝑘𝑎𝑡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 :</m:t>
                      </m:r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1738990"/>
                <a:ext cx="4622226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3773881" y="3031429"/>
                <a:ext cx="9700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881" y="3031429"/>
                <a:ext cx="970074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5198936" y="1038058"/>
                <a:ext cx="18495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  <m:r>
                            <a:rPr 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h𝑎𝑡𝑎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936" y="1038058"/>
                <a:ext cx="1849545" cy="369332"/>
              </a:xfrm>
              <a:prstGeom prst="rect">
                <a:avLst/>
              </a:prstGeom>
              <a:blipFill>
                <a:blip r:embed="rId7"/>
                <a:stretch>
                  <a:fillRect t="-119672" r="-27393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/>
          <p:cNvCxnSpPr>
            <a:endCxn id="47" idx="1"/>
          </p:cNvCxnSpPr>
          <p:nvPr/>
        </p:nvCxnSpPr>
        <p:spPr>
          <a:xfrm flipV="1">
            <a:off x="3773881" y="1222724"/>
            <a:ext cx="1425055" cy="113217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6880225" y="2253918"/>
                <a:ext cx="7673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225" y="2253918"/>
                <a:ext cx="76739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>
              <a:xfrm>
                <a:off x="6889265" y="2620608"/>
                <a:ext cx="13814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⊥(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265" y="2620608"/>
                <a:ext cx="1381468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6880225" y="3027261"/>
                <a:ext cx="15504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⊥(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𝑥𝑤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225" y="3027261"/>
                <a:ext cx="1550489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6880225" y="3510706"/>
                <a:ext cx="1818703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𝑥𝑤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225" y="3510706"/>
                <a:ext cx="1818703" cy="374270"/>
              </a:xfrm>
              <a:prstGeom prst="rect">
                <a:avLst/>
              </a:prstGeom>
              <a:blipFill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6889265" y="3927137"/>
                <a:ext cx="1877437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𝑥𝑤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265" y="3927137"/>
                <a:ext cx="1877437" cy="374270"/>
              </a:xfrm>
              <a:prstGeom prst="rect">
                <a:avLst/>
              </a:prstGeom>
              <a:blipFill>
                <a:blip r:embed="rId12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6889265" y="4366047"/>
                <a:ext cx="1473480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𝑥𝑤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265" y="4366047"/>
                <a:ext cx="1473480" cy="374270"/>
              </a:xfrm>
              <a:prstGeom prst="rect">
                <a:avLst/>
              </a:prstGeom>
              <a:blipFill>
                <a:blip r:embed="rId13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6889265" y="4684004"/>
                <a:ext cx="1099725" cy="6538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265" y="4684004"/>
                <a:ext cx="1099725" cy="65389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68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Projeksiyon ve Projeksiyon Matrisi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48655" y="6356350"/>
            <a:ext cx="443346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504915" y="1542473"/>
            <a:ext cx="51129" cy="4128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9600" y="3837768"/>
            <a:ext cx="5227781" cy="4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923636" y="2826664"/>
            <a:ext cx="3546763" cy="185734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521527" y="2355609"/>
            <a:ext cx="868218" cy="149629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3389746" y="2355609"/>
            <a:ext cx="480290" cy="794327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4414981" y="2599973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981" y="2599973"/>
                <a:ext cx="36798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3031317" y="2170943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317" y="2170943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3426691" y="2322974"/>
                <a:ext cx="11816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tr-T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691" y="2322974"/>
                <a:ext cx="1181606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6095999" y="1738990"/>
                <a:ext cx="46222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𝑣𝑒𝑘𝑡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h𝑒𝑟h𝑎𝑛𝑔𝑖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𝑏𝑖𝑟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𝑘𝑎𝑡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 :</m:t>
                      </m:r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1738990"/>
                <a:ext cx="4622226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3773881" y="3031429"/>
                <a:ext cx="9700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881" y="3031429"/>
                <a:ext cx="970074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5198936" y="1038058"/>
                <a:ext cx="18495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  <m:r>
                            <a:rPr 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h𝑎𝑡𝑎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936" y="1038058"/>
                <a:ext cx="1849545" cy="369332"/>
              </a:xfrm>
              <a:prstGeom prst="rect">
                <a:avLst/>
              </a:prstGeom>
              <a:blipFill>
                <a:blip r:embed="rId7"/>
                <a:stretch>
                  <a:fillRect t="-119672" r="-27393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/>
          <p:cNvCxnSpPr>
            <a:endCxn id="47" idx="1"/>
          </p:cNvCxnSpPr>
          <p:nvPr/>
        </p:nvCxnSpPr>
        <p:spPr>
          <a:xfrm flipV="1">
            <a:off x="3773881" y="1222724"/>
            <a:ext cx="1425055" cy="113217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6880225" y="2253918"/>
                <a:ext cx="7673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225" y="2253918"/>
                <a:ext cx="76739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>
              <a:xfrm>
                <a:off x="6889265" y="2620608"/>
                <a:ext cx="13814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⊥(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265" y="2620608"/>
                <a:ext cx="1381468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6880225" y="3027261"/>
                <a:ext cx="15504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⊥(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𝑥𝑤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225" y="3027261"/>
                <a:ext cx="1550489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6880225" y="3510706"/>
                <a:ext cx="1818703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𝑥𝑤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225" y="3510706"/>
                <a:ext cx="1818703" cy="374270"/>
              </a:xfrm>
              <a:prstGeom prst="rect">
                <a:avLst/>
              </a:prstGeom>
              <a:blipFill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6889265" y="3927137"/>
                <a:ext cx="1877437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𝑥𝑤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265" y="3927137"/>
                <a:ext cx="1877437" cy="374270"/>
              </a:xfrm>
              <a:prstGeom prst="rect">
                <a:avLst/>
              </a:prstGeom>
              <a:blipFill>
                <a:blip r:embed="rId12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6889265" y="4366047"/>
                <a:ext cx="1473480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𝑥𝑤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265" y="4366047"/>
                <a:ext cx="1473480" cy="374270"/>
              </a:xfrm>
              <a:prstGeom prst="rect">
                <a:avLst/>
              </a:prstGeom>
              <a:blipFill>
                <a:blip r:embed="rId13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6889265" y="4684004"/>
                <a:ext cx="1099725" cy="6538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265" y="4684004"/>
                <a:ext cx="1099725" cy="65389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6889265" y="5486080"/>
                <a:ext cx="9700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𝑥𝑤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265" y="5486080"/>
                <a:ext cx="970074" cy="369332"/>
              </a:xfrm>
              <a:prstGeom prst="rect">
                <a:avLst/>
              </a:prstGeom>
              <a:blipFill>
                <a:blip r:embed="rId1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803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Projeksiyon ve Projeksiyon Matrisi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93236" y="6356350"/>
            <a:ext cx="498765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504915" y="1542473"/>
            <a:ext cx="51129" cy="4128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9600" y="3837768"/>
            <a:ext cx="5227781" cy="4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923636" y="2826664"/>
            <a:ext cx="3546763" cy="185734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521527" y="2355609"/>
            <a:ext cx="868218" cy="149629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3389746" y="2355609"/>
            <a:ext cx="480290" cy="794327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4414981" y="2599973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981" y="2599973"/>
                <a:ext cx="36798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3031317" y="2170943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317" y="2170943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3426691" y="2322974"/>
                <a:ext cx="11816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tr-T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691" y="2322974"/>
                <a:ext cx="1181606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6095999" y="1738990"/>
                <a:ext cx="46222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𝑣𝑒𝑘𝑡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h𝑒𝑟h𝑎𝑛𝑔𝑖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𝑏𝑖𝑟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𝑘𝑎𝑡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 :</m:t>
                      </m:r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1738990"/>
                <a:ext cx="4622226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3773881" y="3031429"/>
                <a:ext cx="9700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881" y="3031429"/>
                <a:ext cx="970074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5198936" y="1038058"/>
                <a:ext cx="18495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  <m:r>
                            <a:rPr 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h𝑎𝑡𝑎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936" y="1038058"/>
                <a:ext cx="1849545" cy="369332"/>
              </a:xfrm>
              <a:prstGeom prst="rect">
                <a:avLst/>
              </a:prstGeom>
              <a:blipFill>
                <a:blip r:embed="rId7"/>
                <a:stretch>
                  <a:fillRect t="-119672" r="-27393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/>
          <p:cNvCxnSpPr>
            <a:endCxn id="47" idx="1"/>
          </p:cNvCxnSpPr>
          <p:nvPr/>
        </p:nvCxnSpPr>
        <p:spPr>
          <a:xfrm flipV="1">
            <a:off x="3773881" y="1222724"/>
            <a:ext cx="1425055" cy="113217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6880225" y="2253918"/>
                <a:ext cx="7673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225" y="2253918"/>
                <a:ext cx="76739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>
              <a:xfrm>
                <a:off x="6889265" y="2620608"/>
                <a:ext cx="13814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⊥(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265" y="2620608"/>
                <a:ext cx="1381468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6880225" y="3027261"/>
                <a:ext cx="15504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⊥(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𝑥𝑤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225" y="3027261"/>
                <a:ext cx="1550489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6880225" y="3510706"/>
                <a:ext cx="1818703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𝑥𝑤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225" y="3510706"/>
                <a:ext cx="1818703" cy="374270"/>
              </a:xfrm>
              <a:prstGeom prst="rect">
                <a:avLst/>
              </a:prstGeom>
              <a:blipFill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6889265" y="3927137"/>
                <a:ext cx="1877437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𝑥𝑤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265" y="3927137"/>
                <a:ext cx="1877437" cy="374270"/>
              </a:xfrm>
              <a:prstGeom prst="rect">
                <a:avLst/>
              </a:prstGeom>
              <a:blipFill>
                <a:blip r:embed="rId12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6889265" y="4366047"/>
                <a:ext cx="1473480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𝑥𝑤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265" y="4366047"/>
                <a:ext cx="1473480" cy="374270"/>
              </a:xfrm>
              <a:prstGeom prst="rect">
                <a:avLst/>
              </a:prstGeom>
              <a:blipFill>
                <a:blip r:embed="rId13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6889265" y="4684004"/>
                <a:ext cx="1099725" cy="6538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265" y="4684004"/>
                <a:ext cx="1099725" cy="65389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6889265" y="5486080"/>
                <a:ext cx="9700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𝑥𝑤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265" y="5486080"/>
                <a:ext cx="970074" cy="369332"/>
              </a:xfrm>
              <a:prstGeom prst="rect">
                <a:avLst/>
              </a:prstGeom>
              <a:blipFill>
                <a:blip r:embed="rId1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8229742" y="5317274"/>
                <a:ext cx="1800878" cy="6538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𝑃𝑦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742" y="5317274"/>
                <a:ext cx="1800878" cy="65389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Rectangle 80"/>
          <p:cNvSpPr/>
          <p:nvPr/>
        </p:nvSpPr>
        <p:spPr>
          <a:xfrm>
            <a:off x="8158985" y="5317274"/>
            <a:ext cx="1942391" cy="714071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78" idx="3"/>
            <a:endCxn id="81" idx="1"/>
          </p:cNvCxnSpPr>
          <p:nvPr/>
        </p:nvCxnSpPr>
        <p:spPr>
          <a:xfrm>
            <a:off x="7859339" y="5670746"/>
            <a:ext cx="299646" cy="3564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/>
              <p:cNvSpPr/>
              <p:nvPr/>
            </p:nvSpPr>
            <p:spPr>
              <a:xfrm>
                <a:off x="8476944" y="4924782"/>
                <a:ext cx="14934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𝑝𝑟𝑜𝑗𝑒𝑘𝑠𝑖𝑦𝑜𝑛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944" y="4924782"/>
                <a:ext cx="1493486" cy="369332"/>
              </a:xfrm>
              <a:prstGeom prst="rect">
                <a:avLst/>
              </a:prstGeom>
              <a:blipFill>
                <a:blip r:embed="rId1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196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Projeksiyon ve Projeksiyon Matrisi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70601" y="6356350"/>
            <a:ext cx="521400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504915" y="1542473"/>
            <a:ext cx="51129" cy="4128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9600" y="3837768"/>
            <a:ext cx="5227781" cy="4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923636" y="2826664"/>
            <a:ext cx="3546763" cy="185734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521527" y="2355609"/>
            <a:ext cx="868218" cy="149629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3389746" y="2355609"/>
            <a:ext cx="480290" cy="794327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4414981" y="2599973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981" y="2599973"/>
                <a:ext cx="36798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3031317" y="2170943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317" y="2170943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3426691" y="2322974"/>
                <a:ext cx="11816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tr-T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691" y="2322974"/>
                <a:ext cx="1181606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6095999" y="1738990"/>
                <a:ext cx="46222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𝑣𝑒𝑘𝑡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h𝑒𝑟h𝑎𝑛𝑔𝑖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𝑏𝑖𝑟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𝑘𝑎𝑡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 :</m:t>
                      </m:r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1738990"/>
                <a:ext cx="4622226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3773881" y="3031429"/>
                <a:ext cx="9700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881" y="3031429"/>
                <a:ext cx="970074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5198936" y="1038058"/>
                <a:ext cx="18495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  <m:r>
                            <a:rPr 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h𝑎𝑡𝑎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936" y="1038058"/>
                <a:ext cx="1849545" cy="369332"/>
              </a:xfrm>
              <a:prstGeom prst="rect">
                <a:avLst/>
              </a:prstGeom>
              <a:blipFill>
                <a:blip r:embed="rId7"/>
                <a:stretch>
                  <a:fillRect t="-119672" r="-27393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/>
          <p:cNvCxnSpPr>
            <a:endCxn id="47" idx="1"/>
          </p:cNvCxnSpPr>
          <p:nvPr/>
        </p:nvCxnSpPr>
        <p:spPr>
          <a:xfrm flipV="1">
            <a:off x="3773881" y="1222724"/>
            <a:ext cx="1425055" cy="113217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6880225" y="2253918"/>
                <a:ext cx="7673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225" y="2253918"/>
                <a:ext cx="76739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>
              <a:xfrm>
                <a:off x="6889265" y="2620608"/>
                <a:ext cx="13814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⊥(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265" y="2620608"/>
                <a:ext cx="1381468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6880225" y="3027261"/>
                <a:ext cx="15504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⊥(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𝑥𝑤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225" y="3027261"/>
                <a:ext cx="1550489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6880225" y="3510706"/>
                <a:ext cx="1818703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𝑥𝑤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225" y="3510706"/>
                <a:ext cx="1818703" cy="374270"/>
              </a:xfrm>
              <a:prstGeom prst="rect">
                <a:avLst/>
              </a:prstGeom>
              <a:blipFill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6889265" y="3927137"/>
                <a:ext cx="1877437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𝑥𝑤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265" y="3927137"/>
                <a:ext cx="1877437" cy="374270"/>
              </a:xfrm>
              <a:prstGeom prst="rect">
                <a:avLst/>
              </a:prstGeom>
              <a:blipFill>
                <a:blip r:embed="rId12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6889265" y="4366047"/>
                <a:ext cx="1473480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𝑥𝑤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265" y="4366047"/>
                <a:ext cx="1473480" cy="374270"/>
              </a:xfrm>
              <a:prstGeom prst="rect">
                <a:avLst/>
              </a:prstGeom>
              <a:blipFill>
                <a:blip r:embed="rId13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6889265" y="4684004"/>
                <a:ext cx="1099725" cy="6538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265" y="4684004"/>
                <a:ext cx="1099725" cy="65389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6889265" y="5486080"/>
                <a:ext cx="9700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𝑥𝑤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265" y="5486080"/>
                <a:ext cx="970074" cy="369332"/>
              </a:xfrm>
              <a:prstGeom prst="rect">
                <a:avLst/>
              </a:prstGeom>
              <a:blipFill>
                <a:blip r:embed="rId1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8229742" y="5317274"/>
                <a:ext cx="1800878" cy="6538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𝑃𝑦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742" y="5317274"/>
                <a:ext cx="1800878" cy="65389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10551320" y="5283886"/>
                <a:ext cx="1119281" cy="6538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1320" y="5283886"/>
                <a:ext cx="1119281" cy="65389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Rectangle 80"/>
          <p:cNvSpPr/>
          <p:nvPr/>
        </p:nvSpPr>
        <p:spPr>
          <a:xfrm>
            <a:off x="8158985" y="5317274"/>
            <a:ext cx="1942391" cy="714071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10474480" y="5311609"/>
            <a:ext cx="1308172" cy="714071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78" idx="3"/>
            <a:endCxn id="81" idx="1"/>
          </p:cNvCxnSpPr>
          <p:nvPr/>
        </p:nvCxnSpPr>
        <p:spPr>
          <a:xfrm>
            <a:off x="7859339" y="5670746"/>
            <a:ext cx="299646" cy="3564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1" idx="3"/>
            <a:endCxn id="82" idx="1"/>
          </p:cNvCxnSpPr>
          <p:nvPr/>
        </p:nvCxnSpPr>
        <p:spPr>
          <a:xfrm flipV="1">
            <a:off x="10101376" y="5668645"/>
            <a:ext cx="373104" cy="566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/>
              <p:cNvSpPr/>
              <p:nvPr/>
            </p:nvSpPr>
            <p:spPr>
              <a:xfrm>
                <a:off x="8476944" y="4924782"/>
                <a:ext cx="14934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𝑝𝑟𝑜𝑗𝑒𝑘𝑠𝑖𝑦𝑜𝑛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944" y="4924782"/>
                <a:ext cx="1493486" cy="369332"/>
              </a:xfrm>
              <a:prstGeom prst="rect">
                <a:avLst/>
              </a:prstGeom>
              <a:blipFill>
                <a:blip r:embed="rId1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/>
              <p:cNvSpPr/>
              <p:nvPr/>
            </p:nvSpPr>
            <p:spPr>
              <a:xfrm>
                <a:off x="10460802" y="4662197"/>
                <a:ext cx="148920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𝑝𝑟𝑜𝑗𝑒𝑘𝑠𝑖𝑦𝑜𝑛</m:t>
                      </m:r>
                    </m:oMath>
                    <m:oMath xmlns:m="http://schemas.openxmlformats.org/officeDocument/2006/math"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𝑚𝑎𝑡𝑟𝑖𝑠𝑖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Rectangle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0802" y="4662197"/>
                <a:ext cx="1489207" cy="646331"/>
              </a:xfrm>
              <a:prstGeom prst="rect">
                <a:avLst/>
              </a:prstGeom>
              <a:blipFill>
                <a:blip r:embed="rId19"/>
                <a:stretch>
                  <a:fillRect l="-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833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Projeksiyon ve Projeksiyon Matrisi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57891" y="6356350"/>
            <a:ext cx="434110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807855" y="1339273"/>
            <a:ext cx="9236" cy="24938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136073" y="2983345"/>
            <a:ext cx="4987636" cy="9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911927" y="1967345"/>
            <a:ext cx="2844800" cy="149629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807855" y="1496291"/>
            <a:ext cx="868218" cy="149629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3676074" y="1496291"/>
            <a:ext cx="480290" cy="794327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4701309" y="1740655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309" y="1740655"/>
                <a:ext cx="36798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3317645" y="1311625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645" y="1311625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3713019" y="1463656"/>
                <a:ext cx="11816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tr-T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019" y="1463656"/>
                <a:ext cx="1181606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4060209" y="2172111"/>
                <a:ext cx="9700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209" y="2172111"/>
                <a:ext cx="970073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572063" y="884167"/>
                <a:ext cx="21158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𝑛𝑒𝑚𝑙𝑖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𝑧𝑒𝑙𝑙𝑖𝑘𝑙𝑒𝑟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063" y="884167"/>
                <a:ext cx="211583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603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Projeksiyon ve Projeksiyon Matrisi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67127" y="6356350"/>
            <a:ext cx="424874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807855" y="1339273"/>
            <a:ext cx="9236" cy="24938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136073" y="2983345"/>
            <a:ext cx="4987636" cy="9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911927" y="1967345"/>
            <a:ext cx="2844800" cy="149629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807855" y="1496291"/>
            <a:ext cx="868218" cy="149629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3676074" y="1496291"/>
            <a:ext cx="480290" cy="794327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4701309" y="1740655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309" y="1740655"/>
                <a:ext cx="36798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3317645" y="1311625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645" y="1311625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3713019" y="1463656"/>
                <a:ext cx="11816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tr-T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019" y="1463656"/>
                <a:ext cx="1181606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4060209" y="2172111"/>
                <a:ext cx="9700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209" y="2172111"/>
                <a:ext cx="970073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572063" y="884167"/>
                <a:ext cx="21158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𝑛𝑒𝑚𝑙𝑖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𝑧𝑒𝑙𝑙𝑖𝑘𝑙𝑒𝑟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063" y="884167"/>
                <a:ext cx="211583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572063" y="1629098"/>
                <a:ext cx="39231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𝑃𝑟𝑜𝑗𝑒𝑘𝑠𝑖𝑦𝑜𝑛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𝑚𝑎𝑡𝑟𝑖𝑠𝑖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𝑠𝑖𝑚𝑒𝑘𝑟𝑖𝑘𝑡𝑖𝑟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063" y="1629098"/>
                <a:ext cx="3923190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870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Lineer Cebirdeki 4 Temel Altuzay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59491" y="6356350"/>
            <a:ext cx="332510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 rot="2384516">
            <a:off x="3342058" y="1336542"/>
            <a:ext cx="2169736" cy="1518245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7832727">
            <a:off x="3487195" y="3980040"/>
            <a:ext cx="2321944" cy="1657143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7799109">
            <a:off x="6478038" y="1061917"/>
            <a:ext cx="2243935" cy="1574005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384516">
            <a:off x="6657913" y="3756799"/>
            <a:ext cx="2310729" cy="1767861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727323" y="783431"/>
                <a:ext cx="2177327" cy="3888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𝑚𝑥𝑛</m:t>
                              </m:r>
                            </m:e>
                          </m:d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𝑚𝑎𝑡𝑟𝑖𝑠𝑖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323" y="783431"/>
                <a:ext cx="2177327" cy="388889"/>
              </a:xfrm>
              <a:prstGeom prst="rect">
                <a:avLst/>
              </a:prstGeom>
              <a:blipFill>
                <a:blip r:embed="rId2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705579" y="3150661"/>
                <a:ext cx="17232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𝑏𝑜𝑦𝑢𝑡𝑢𝑛𝑑𝑎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79" y="3150661"/>
                <a:ext cx="1723292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9855126" y="3025723"/>
                <a:ext cx="17713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𝑏𝑜𝑦𝑢𝑡𝑢𝑛𝑑𝑎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5126" y="3025723"/>
                <a:ext cx="1771382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458450" y="1580349"/>
                <a:ext cx="14016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𝑆𝑎𝑡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450" y="1580349"/>
                <a:ext cx="1401601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777368" y="1199354"/>
                <a:ext cx="20772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𝑚𝑎𝑡𝑟𝑖𝑠𝑖𝑛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𝑟𝑎𝑛𝑘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368" y="1199354"/>
                <a:ext cx="207723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458450" y="1954420"/>
                <a:ext cx="1705916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450" y="1954420"/>
                <a:ext cx="1705916" cy="4049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960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Projeksiyon ve Projeksiyon Matrisi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19345" y="6356350"/>
            <a:ext cx="572656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807855" y="1339273"/>
            <a:ext cx="9236" cy="24938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136073" y="2983345"/>
            <a:ext cx="4987636" cy="9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911927" y="1967345"/>
            <a:ext cx="2844800" cy="149629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807855" y="1496291"/>
            <a:ext cx="868218" cy="149629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3676074" y="1496291"/>
            <a:ext cx="480290" cy="794327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4701309" y="1740655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309" y="1740655"/>
                <a:ext cx="36798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3317645" y="1311625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645" y="1311625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3713019" y="1463656"/>
                <a:ext cx="11816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tr-T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019" y="1463656"/>
                <a:ext cx="1181606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4060209" y="2172111"/>
                <a:ext cx="9700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209" y="2172111"/>
                <a:ext cx="970073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572063" y="884167"/>
                <a:ext cx="21158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𝑛𝑒𝑚𝑙𝑖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𝑧𝑒𝑙𝑙𝑖𝑘𝑙𝑒𝑟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063" y="884167"/>
                <a:ext cx="211583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572063" y="1629098"/>
                <a:ext cx="39231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𝑃𝑟𝑜𝑗𝑒𝑘𝑠𝑖𝑦𝑜𝑛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𝑚𝑎𝑡𝑟𝑖𝑠𝑖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𝑠𝑖𝑚𝑒𝑘𝑟𝑖𝑘𝑡𝑖𝑟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063" y="1629098"/>
                <a:ext cx="3923190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6572063" y="2086620"/>
                <a:ext cx="3331297" cy="7143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𝑥𝑥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𝑇𝑇</m:t>
                              </m:r>
                            </m:sup>
                          </m:sSup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063" y="2086620"/>
                <a:ext cx="3331297" cy="7143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081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Projeksiyon ve Projeksiyon Matrisi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20945" y="6356350"/>
            <a:ext cx="471056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807855" y="1339273"/>
            <a:ext cx="9236" cy="24938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136073" y="2983345"/>
            <a:ext cx="4987636" cy="9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911927" y="1967345"/>
            <a:ext cx="2844800" cy="149629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807855" y="1496291"/>
            <a:ext cx="868218" cy="149629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3676074" y="1496291"/>
            <a:ext cx="480290" cy="794327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4701309" y="1740655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309" y="1740655"/>
                <a:ext cx="36798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3317645" y="1311625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645" y="1311625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3713019" y="1463656"/>
                <a:ext cx="11816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tr-T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019" y="1463656"/>
                <a:ext cx="1181606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4060209" y="2172111"/>
                <a:ext cx="9700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209" y="2172111"/>
                <a:ext cx="970073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572063" y="884167"/>
                <a:ext cx="21158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𝑛𝑒𝑚𝑙𝑖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𝑧𝑒𝑙𝑙𝑖𝑘𝑙𝑒𝑟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063" y="884167"/>
                <a:ext cx="211583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572063" y="1629098"/>
                <a:ext cx="39231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𝑃𝑟𝑜𝑗𝑒𝑘𝑠𝑖𝑦𝑜𝑛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𝑚𝑎𝑡𝑟𝑖𝑠𝑖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𝑠𝑖𝑚𝑒𝑘𝑟𝑖𝑘𝑡𝑖𝑟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063" y="1629098"/>
                <a:ext cx="3923190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6572063" y="2086620"/>
                <a:ext cx="3331297" cy="7143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𝑥𝑥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𝑇𝑇</m:t>
                              </m:r>
                            </m:sup>
                          </m:sSup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063" y="2086620"/>
                <a:ext cx="3331297" cy="7143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572063" y="3167819"/>
                <a:ext cx="425334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𝑖𝑘𝑖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𝑘𝑒𝑧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𝑝𝑟𝑜𝑗𝑒𝑘𝑠𝑖𝑦𝑜𝑛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𝑦𝑎𝑝𝑎𝑟𝑠𝑎𝑚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, 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𝑎𝑦𝑛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𝑦𝑒𝑟𝑑𝑒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𝑘𝑎𝑙𝑚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ış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𝑜𝑙𝑢𝑟𝑢𝑚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063" y="3167819"/>
                <a:ext cx="4253344" cy="646331"/>
              </a:xfrm>
              <a:prstGeom prst="rect">
                <a:avLst/>
              </a:prstGeom>
              <a:blipFill>
                <a:blip r:embed="rId9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817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Projeksiyon ve Projeksiyon Matrisi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20945" y="6356350"/>
            <a:ext cx="471056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807855" y="1339273"/>
            <a:ext cx="9236" cy="24938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136073" y="2983345"/>
            <a:ext cx="4987636" cy="9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911927" y="1967345"/>
            <a:ext cx="2844800" cy="149629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807855" y="1496291"/>
            <a:ext cx="868218" cy="149629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3676074" y="1496291"/>
            <a:ext cx="480290" cy="794327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4701309" y="1740655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309" y="1740655"/>
                <a:ext cx="36798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3317645" y="1311625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645" y="1311625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3713019" y="1463656"/>
                <a:ext cx="11816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tr-T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019" y="1463656"/>
                <a:ext cx="1181606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4060209" y="2172111"/>
                <a:ext cx="9700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209" y="2172111"/>
                <a:ext cx="970073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572063" y="884167"/>
                <a:ext cx="21158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𝑛𝑒𝑚𝑙𝑖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𝑧𝑒𝑙𝑙𝑖𝑘𝑙𝑒𝑟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063" y="884167"/>
                <a:ext cx="211583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572063" y="1629098"/>
                <a:ext cx="39231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𝑃𝑟𝑜𝑗𝑒𝑘𝑠𝑖𝑦𝑜𝑛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𝑚𝑎𝑡𝑟𝑖𝑠𝑖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𝑠𝑖𝑚𝑒𝑘𝑟𝑖𝑘𝑡𝑖𝑟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063" y="1629098"/>
                <a:ext cx="3923190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6572063" y="2086620"/>
                <a:ext cx="3331297" cy="7143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𝑥𝑥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𝑇𝑇</m:t>
                              </m:r>
                            </m:sup>
                          </m:sSup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063" y="2086620"/>
                <a:ext cx="3331297" cy="7143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572063" y="3167819"/>
                <a:ext cx="425334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𝑖𝑘𝑖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𝑘𝑒𝑧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𝑝𝑟𝑜𝑗𝑒𝑘𝑠𝑖𝑦𝑜𝑛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𝑦𝑎𝑝𝑎𝑟𝑠𝑎𝑚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, 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𝑎𝑦𝑛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𝑦𝑒𝑟𝑑𝑒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𝑘𝑎𝑙𝑚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ış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𝑜𝑙𝑢𝑟𝑢𝑚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063" y="3167819"/>
                <a:ext cx="4253344" cy="646331"/>
              </a:xfrm>
              <a:prstGeom prst="rect">
                <a:avLst/>
              </a:prstGeom>
              <a:blipFill>
                <a:blip r:embed="rId9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572063" y="3902340"/>
                <a:ext cx="4322978" cy="7030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)(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)(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)(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063" y="3902340"/>
                <a:ext cx="4322978" cy="70307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935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Projeksiyon ve Projeksiyon Matrisi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20945" y="6356350"/>
            <a:ext cx="471056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807855" y="1339273"/>
            <a:ext cx="9236" cy="24938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136073" y="2983345"/>
            <a:ext cx="4987636" cy="9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911927" y="1967345"/>
            <a:ext cx="2844800" cy="149629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807855" y="1496291"/>
            <a:ext cx="868218" cy="149629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3676074" y="1496291"/>
            <a:ext cx="480290" cy="794327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4701309" y="1740655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309" y="1740655"/>
                <a:ext cx="36798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3317645" y="1311625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645" y="1311625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3713019" y="1463656"/>
                <a:ext cx="11816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tr-T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019" y="1463656"/>
                <a:ext cx="1181606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4060209" y="2172111"/>
                <a:ext cx="9700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209" y="2172111"/>
                <a:ext cx="970073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136073" y="4364702"/>
                <a:ext cx="1119281" cy="6538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073" y="4364702"/>
                <a:ext cx="1119281" cy="6538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572063" y="884167"/>
                <a:ext cx="21158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𝑛𝑒𝑚𝑙𝑖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𝑧𝑒𝑙𝑙𝑖𝑘𝑙𝑒𝑟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063" y="884167"/>
                <a:ext cx="211583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572063" y="1629098"/>
                <a:ext cx="39231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𝑃𝑟𝑜𝑗𝑒𝑘𝑠𝑖𝑦𝑜𝑛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𝑚𝑎𝑡𝑟𝑖𝑠𝑖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𝑠𝑖𝑚𝑒𝑘𝑟𝑖𝑘𝑡𝑖𝑟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063" y="1629098"/>
                <a:ext cx="3923190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6572063" y="2086620"/>
                <a:ext cx="3331297" cy="7143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𝑥𝑥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𝑇𝑇</m:t>
                              </m:r>
                            </m:sup>
                          </m:sSup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063" y="2086620"/>
                <a:ext cx="3331297" cy="7143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572063" y="3167819"/>
                <a:ext cx="425334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𝑖𝑘𝑖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𝑘𝑒𝑧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𝑝𝑟𝑜𝑗𝑒𝑘𝑠𝑖𝑦𝑜𝑛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𝑦𝑎𝑝𝑎𝑟𝑠𝑎𝑚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, 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𝑎𝑦𝑛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𝑦𝑒𝑟𝑑𝑒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𝑘𝑎𝑙𝑚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ış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𝑜𝑙𝑢𝑟𝑢𝑚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063" y="3167819"/>
                <a:ext cx="4253344" cy="646331"/>
              </a:xfrm>
              <a:prstGeom prst="rect">
                <a:avLst/>
              </a:prstGeom>
              <a:blipFill>
                <a:blip r:embed="rId10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572063" y="3902340"/>
                <a:ext cx="4322978" cy="7030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)(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)(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)(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063" y="3902340"/>
                <a:ext cx="4322978" cy="70307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417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Projeksiyon ve Projeksiyon Matrisi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20945" y="6356350"/>
            <a:ext cx="471056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807855" y="1339273"/>
            <a:ext cx="9236" cy="24938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136073" y="2983345"/>
            <a:ext cx="4987636" cy="9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911927" y="1967345"/>
            <a:ext cx="2844800" cy="149629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807855" y="1496291"/>
            <a:ext cx="868218" cy="149629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3676074" y="1496291"/>
            <a:ext cx="480290" cy="794327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4701309" y="1740655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309" y="1740655"/>
                <a:ext cx="36798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3317645" y="1311625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645" y="1311625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3713019" y="1463656"/>
                <a:ext cx="11816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tr-T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019" y="1463656"/>
                <a:ext cx="1181606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4060209" y="2172111"/>
                <a:ext cx="9700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209" y="2172111"/>
                <a:ext cx="970073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136073" y="4364702"/>
                <a:ext cx="1119281" cy="6538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073" y="4364702"/>
                <a:ext cx="1119281" cy="6538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685653" y="4145139"/>
                <a:ext cx="9460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𝑚𝑎𝑡𝑟𝑖𝑠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653" y="4145139"/>
                <a:ext cx="94602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endCxn id="8" idx="1"/>
          </p:cNvCxnSpPr>
          <p:nvPr/>
        </p:nvCxnSpPr>
        <p:spPr>
          <a:xfrm flipV="1">
            <a:off x="2272145" y="4329805"/>
            <a:ext cx="413508" cy="18466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572063" y="884167"/>
                <a:ext cx="21158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𝑛𝑒𝑚𝑙𝑖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𝑧𝑒𝑙𝑙𝑖𝑘𝑙𝑒𝑟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063" y="884167"/>
                <a:ext cx="211583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572063" y="1629098"/>
                <a:ext cx="39231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𝑃𝑟𝑜𝑗𝑒𝑘𝑠𝑖𝑦𝑜𝑛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𝑚𝑎𝑡𝑟𝑖𝑠𝑖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𝑠𝑖𝑚𝑒𝑘𝑟𝑖𝑘𝑡𝑖𝑟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063" y="1629098"/>
                <a:ext cx="3923190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6572063" y="2086620"/>
                <a:ext cx="3331297" cy="7143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𝑥𝑥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𝑇𝑇</m:t>
                              </m:r>
                            </m:sup>
                          </m:sSup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063" y="2086620"/>
                <a:ext cx="3331297" cy="7143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572063" y="3167819"/>
                <a:ext cx="425334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𝑖𝑘𝑖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𝑘𝑒𝑧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𝑝𝑟𝑜𝑗𝑒𝑘𝑠𝑖𝑦𝑜𝑛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𝑦𝑎𝑝𝑎𝑟𝑠𝑎𝑚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, 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𝑎𝑦𝑛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𝑦𝑒𝑟𝑑𝑒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𝑘𝑎𝑙𝑚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ış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𝑜𝑙𝑢𝑟𝑢𝑚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063" y="3167819"/>
                <a:ext cx="4253344" cy="646331"/>
              </a:xfrm>
              <a:prstGeom prst="rect">
                <a:avLst/>
              </a:prstGeom>
              <a:blipFill>
                <a:blip r:embed="rId10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572063" y="3902340"/>
                <a:ext cx="4322978" cy="7030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)(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)(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)(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063" y="3902340"/>
                <a:ext cx="4322978" cy="70307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581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Projeksiyon ve Projeksiyon Matrisi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20945" y="6356350"/>
            <a:ext cx="471056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807855" y="1339273"/>
            <a:ext cx="9236" cy="24938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136073" y="2983345"/>
            <a:ext cx="4987636" cy="9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911927" y="1967345"/>
            <a:ext cx="2844800" cy="149629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807855" y="1496291"/>
            <a:ext cx="868218" cy="149629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3676074" y="1496291"/>
            <a:ext cx="480290" cy="794327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4701309" y="1740655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309" y="1740655"/>
                <a:ext cx="36798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3317645" y="1311625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645" y="1311625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3713019" y="1463656"/>
                <a:ext cx="11816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tr-T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019" y="1463656"/>
                <a:ext cx="1181606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4060209" y="2172111"/>
                <a:ext cx="9700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209" y="2172111"/>
                <a:ext cx="970073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136073" y="4364702"/>
                <a:ext cx="1119281" cy="6538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073" y="4364702"/>
                <a:ext cx="1119281" cy="6538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685653" y="4145139"/>
                <a:ext cx="9460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𝑚𝑎𝑡𝑟𝑖𝑠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653" y="4145139"/>
                <a:ext cx="94602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605472" y="4855116"/>
                <a:ext cx="3346044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𝑑𝑜𝑡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𝑝𝑟𝑜𝑑𝑢𝑐𝑡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ç ç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𝑎𝑟𝑝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 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472" y="4855116"/>
                <a:ext cx="3346044" cy="375552"/>
              </a:xfrm>
              <a:prstGeom prst="rect">
                <a:avLst/>
              </a:prstGeom>
              <a:blipFill>
                <a:blip r:embed="rId8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endCxn id="8" idx="1"/>
          </p:cNvCxnSpPr>
          <p:nvPr/>
        </p:nvCxnSpPr>
        <p:spPr>
          <a:xfrm flipV="1">
            <a:off x="2272145" y="4329805"/>
            <a:ext cx="413508" cy="18466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1"/>
          </p:cNvCxnSpPr>
          <p:nvPr/>
        </p:nvCxnSpPr>
        <p:spPr>
          <a:xfrm>
            <a:off x="2272145" y="4932218"/>
            <a:ext cx="333327" cy="110674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572063" y="884167"/>
                <a:ext cx="21158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𝑛𝑒𝑚𝑙𝑖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𝑧𝑒𝑙𝑙𝑖𝑘𝑙𝑒𝑟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063" y="884167"/>
                <a:ext cx="211583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572063" y="1629098"/>
                <a:ext cx="39231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𝑃𝑟𝑜𝑗𝑒𝑘𝑠𝑖𝑦𝑜𝑛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𝑚𝑎𝑡𝑟𝑖𝑠𝑖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𝑠𝑖𝑚𝑒𝑘𝑟𝑖𝑘𝑡𝑖𝑟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063" y="1629098"/>
                <a:ext cx="3923190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6572063" y="2086620"/>
                <a:ext cx="3331297" cy="7143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𝑥𝑥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𝑇𝑇</m:t>
                              </m:r>
                            </m:sup>
                          </m:sSup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063" y="2086620"/>
                <a:ext cx="3331297" cy="7143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572063" y="3167819"/>
                <a:ext cx="425334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𝑖𝑘𝑖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𝑘𝑒𝑧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𝑝𝑟𝑜𝑗𝑒𝑘𝑠𝑖𝑦𝑜𝑛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𝑦𝑎𝑝𝑎𝑟𝑠𝑎𝑚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, 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𝑎𝑦𝑛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𝑦𝑒𝑟𝑑𝑒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𝑘𝑎𝑙𝑚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ış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𝑜𝑙𝑢𝑟𝑢𝑚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063" y="3167819"/>
                <a:ext cx="4253344" cy="646331"/>
              </a:xfrm>
              <a:prstGeom prst="rect">
                <a:avLst/>
              </a:prstGeom>
              <a:blipFill>
                <a:blip r:embed="rId11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572063" y="3902340"/>
                <a:ext cx="4322978" cy="7030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)(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)(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)(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063" y="3902340"/>
                <a:ext cx="4322978" cy="70307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119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Neden Projeksiyon yaparız ?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94836" y="6356350"/>
            <a:ext cx="397165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 rot="7799109">
            <a:off x="1282095" y="1299679"/>
            <a:ext cx="2243935" cy="1574005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2384516">
            <a:off x="1461970" y="3994561"/>
            <a:ext cx="2310729" cy="1767861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𝐾𝑜𝑙𝑜𝑛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𝑇𝑟𝑎𝑛𝑠𝑝𝑜𝑧𝑢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  <a:blipFill>
                <a:blip r:embed="rId4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/>
          <p:nvPr/>
        </p:nvCxnSpPr>
        <p:spPr>
          <a:xfrm flipV="1">
            <a:off x="2290439" y="2848252"/>
            <a:ext cx="1856688" cy="6038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290439" y="2162839"/>
            <a:ext cx="1053125" cy="1289226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  <a:blipFill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732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Neden Projeksiyon yaparız ?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94836" y="6356350"/>
            <a:ext cx="397165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37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 rot="7799109">
            <a:off x="1282095" y="1299679"/>
            <a:ext cx="2243935" cy="1574005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2384516">
            <a:off x="1461970" y="3994561"/>
            <a:ext cx="2310729" cy="1767861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𝐾𝑜𝑙𝑜𝑛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𝑇𝑟𝑎𝑛𝑠𝑝𝑜𝑧𝑢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  <a:blipFill>
                <a:blip r:embed="rId4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/>
          <p:nvPr/>
        </p:nvCxnSpPr>
        <p:spPr>
          <a:xfrm flipV="1">
            <a:off x="2290439" y="2848252"/>
            <a:ext cx="1856688" cy="6038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290439" y="2162839"/>
            <a:ext cx="1053125" cy="1289226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343564" y="2162839"/>
            <a:ext cx="803563" cy="68541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  <a:blipFill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/>
          <p:cNvCxnSpPr/>
          <p:nvPr/>
        </p:nvCxnSpPr>
        <p:spPr>
          <a:xfrm flipV="1">
            <a:off x="3343564" y="1385456"/>
            <a:ext cx="595205" cy="54289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3883351" y="1054209"/>
                <a:ext cx="148502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𝑜𝑙𝑎𝑟𝑎𝑘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𝑑𝑎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𝑦𝑎𝑧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𝑙𝑎𝑏𝑖𝑙𝑖𝑟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351" y="1054209"/>
                <a:ext cx="1485022" cy="646331"/>
              </a:xfrm>
              <a:prstGeom prst="rect">
                <a:avLst/>
              </a:prstGeom>
              <a:blipFill>
                <a:blip r:embed="rId9"/>
                <a:stretch>
                  <a:fillRect t="-2830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118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Neden Projeksiyon yaparız ?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94836" y="6356350"/>
            <a:ext cx="397165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 rot="7799109">
            <a:off x="1282095" y="1299679"/>
            <a:ext cx="2243935" cy="1574005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2384516">
            <a:off x="1461970" y="3994561"/>
            <a:ext cx="2310729" cy="1767861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𝐾𝑜𝑙𝑜𝑛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𝑇𝑟𝑎𝑛𝑠𝑝𝑜𝑧𝑢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  <a:blipFill>
                <a:blip r:embed="rId4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526957" y="945018"/>
                <a:ext cx="55087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Ç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ü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𝑋𝑤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𝑑𝑒𝑛𝑘𝑙𝑒𝑚𝑖𝑛𝑖𝑛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çö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ü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𝑜𝑙𝑚𝑎𝑦𝑎𝑏𝑖𝑙𝑖𝑟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957" y="945018"/>
                <a:ext cx="5508752" cy="369332"/>
              </a:xfrm>
              <a:prstGeom prst="rect">
                <a:avLst/>
              </a:prstGeom>
              <a:blipFill>
                <a:blip r:embed="rId6"/>
                <a:stretch>
                  <a:fillRect l="-775" t="-3279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/>
          <p:nvPr/>
        </p:nvCxnSpPr>
        <p:spPr>
          <a:xfrm flipV="1">
            <a:off x="2290439" y="2848252"/>
            <a:ext cx="1856688" cy="6038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290439" y="2162839"/>
            <a:ext cx="1053125" cy="1289226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343564" y="2162839"/>
            <a:ext cx="803563" cy="68541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  <a:blipFill>
                <a:blip r:embed="rId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/>
          <p:cNvCxnSpPr/>
          <p:nvPr/>
        </p:nvCxnSpPr>
        <p:spPr>
          <a:xfrm flipV="1">
            <a:off x="3343564" y="1385456"/>
            <a:ext cx="595205" cy="54289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3883351" y="1054209"/>
                <a:ext cx="148502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𝑜𝑙𝑎𝑟𝑎𝑘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𝑑𝑎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𝑦𝑎𝑧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𝑙𝑎𝑏𝑖𝑙𝑖𝑟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351" y="1054209"/>
                <a:ext cx="1485022" cy="646331"/>
              </a:xfrm>
              <a:prstGeom prst="rect">
                <a:avLst/>
              </a:prstGeom>
              <a:blipFill>
                <a:blip r:embed="rId10"/>
                <a:stretch>
                  <a:fillRect t="-2830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944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Neden Projeksiyon yaparız ?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94836" y="6356350"/>
            <a:ext cx="397165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39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 rot="7799109">
            <a:off x="1282095" y="1299679"/>
            <a:ext cx="2243935" cy="1574005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2384516">
            <a:off x="1461970" y="3994561"/>
            <a:ext cx="2310729" cy="1767861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𝐾𝑜𝑙𝑜𝑛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𝑇𝑟𝑎𝑛𝑠𝑝𝑜𝑧𝑢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  <a:blipFill>
                <a:blip r:embed="rId4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526957" y="945018"/>
                <a:ext cx="55087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Ç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ü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𝑋𝑤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𝑑𝑒𝑛𝑘𝑙𝑒𝑚𝑖𝑛𝑖𝑛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çö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ü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𝑜𝑙𝑚𝑎𝑦𝑎𝑏𝑖𝑙𝑖𝑟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957" y="945018"/>
                <a:ext cx="5508752" cy="369332"/>
              </a:xfrm>
              <a:prstGeom prst="rect">
                <a:avLst/>
              </a:prstGeom>
              <a:blipFill>
                <a:blip r:embed="rId6"/>
                <a:stretch>
                  <a:fillRect l="-775" t="-3279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526957" y="1310716"/>
                <a:ext cx="48599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𝑦𝑎𝑛𝑖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𝑢𝑦𝑔𝑢𝑛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𝑒𝑟𝑙𝑒𝑟𝑖𝑛𝑖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𝑎𝑙𝑎𝑚𝑎𝑦𝑎𝑏𝑖𝑙𝑖𝑟𝑖𝑚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957" y="1310716"/>
                <a:ext cx="4859921" cy="369332"/>
              </a:xfrm>
              <a:prstGeom prst="rect">
                <a:avLst/>
              </a:prstGeom>
              <a:blipFill>
                <a:blip r:embed="rId7"/>
                <a:stretch>
                  <a:fillRect l="-878" t="-3279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/>
          <p:nvPr/>
        </p:nvCxnSpPr>
        <p:spPr>
          <a:xfrm flipV="1">
            <a:off x="2290439" y="2848252"/>
            <a:ext cx="1856688" cy="6038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290439" y="2162839"/>
            <a:ext cx="1053125" cy="1289226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343564" y="2162839"/>
            <a:ext cx="803563" cy="68541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  <a:blipFill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  <a:blipFill>
                <a:blip r:embed="rId1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/>
          <p:cNvCxnSpPr/>
          <p:nvPr/>
        </p:nvCxnSpPr>
        <p:spPr>
          <a:xfrm flipV="1">
            <a:off x="3343564" y="1385456"/>
            <a:ext cx="595205" cy="54289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3883351" y="1054209"/>
                <a:ext cx="148502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𝑜𝑙𝑎𝑟𝑎𝑘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𝑑𝑎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𝑦𝑎𝑧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𝑙𝑎𝑏𝑖𝑙𝑖𝑟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351" y="1054209"/>
                <a:ext cx="1485022" cy="646331"/>
              </a:xfrm>
              <a:prstGeom prst="rect">
                <a:avLst/>
              </a:prstGeom>
              <a:blipFill>
                <a:blip r:embed="rId11"/>
                <a:stretch>
                  <a:fillRect t="-2830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720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Lineer Cebirdeki 4 Temel Altuzay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59491" y="6356350"/>
            <a:ext cx="332510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 rot="2384516">
            <a:off x="3342058" y="1336542"/>
            <a:ext cx="2169736" cy="1518245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7832727">
            <a:off x="3487195" y="3980040"/>
            <a:ext cx="2321944" cy="1657143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7799109">
            <a:off x="6478038" y="1061917"/>
            <a:ext cx="2243935" cy="1574005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384516">
            <a:off x="6657913" y="3756799"/>
            <a:ext cx="2310729" cy="1767861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727323" y="783431"/>
                <a:ext cx="2177327" cy="3888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𝑚𝑥𝑛</m:t>
                              </m:r>
                            </m:e>
                          </m:d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𝑚𝑎𝑡𝑟𝑖𝑠𝑖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323" y="783431"/>
                <a:ext cx="2177327" cy="388889"/>
              </a:xfrm>
              <a:prstGeom prst="rect">
                <a:avLst/>
              </a:prstGeom>
              <a:blipFill>
                <a:blip r:embed="rId2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705579" y="3150661"/>
                <a:ext cx="17232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𝑏𝑜𝑦𝑢𝑡𝑢𝑛𝑑𝑎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79" y="3150661"/>
                <a:ext cx="1723292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9855126" y="3025723"/>
                <a:ext cx="17713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𝑏𝑜𝑦𝑢𝑡𝑢𝑛𝑑𝑎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5126" y="3025723"/>
                <a:ext cx="1771382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458450" y="1580349"/>
                <a:ext cx="14016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𝑆𝑎𝑡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450" y="1580349"/>
                <a:ext cx="1401601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777368" y="1199354"/>
                <a:ext cx="20772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𝑚𝑎𝑡𝑟𝑖𝑠𝑖𝑛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𝑟𝑎𝑛𝑘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368" y="1199354"/>
                <a:ext cx="207723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458450" y="1954420"/>
                <a:ext cx="1705916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450" y="1954420"/>
                <a:ext cx="1705916" cy="4049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3974479" y="4331239"/>
                <a:ext cx="13727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479" y="4331239"/>
                <a:ext cx="1372748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3584643" y="4700571"/>
                <a:ext cx="20092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643" y="4700571"/>
                <a:ext cx="200920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084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Neden Projeksiyon yaparız ?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94836" y="6356350"/>
            <a:ext cx="397165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 rot="7799109">
            <a:off x="1282095" y="1299679"/>
            <a:ext cx="2243935" cy="1574005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2384516">
            <a:off x="1461970" y="3994561"/>
            <a:ext cx="2310729" cy="1767861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𝐾𝑜𝑙𝑜𝑛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𝑇𝑟𝑎𝑛𝑠𝑝𝑜𝑧𝑢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  <a:blipFill>
                <a:blip r:embed="rId4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526957" y="945018"/>
                <a:ext cx="55087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Ç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ü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𝑋𝑤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𝑑𝑒𝑛𝑘𝑙𝑒𝑚𝑖𝑛𝑖𝑛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çö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ü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𝑜𝑙𝑚𝑎𝑦𝑎𝑏𝑖𝑙𝑖𝑟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957" y="945018"/>
                <a:ext cx="5508752" cy="369332"/>
              </a:xfrm>
              <a:prstGeom prst="rect">
                <a:avLst/>
              </a:prstGeom>
              <a:blipFill>
                <a:blip r:embed="rId6"/>
                <a:stretch>
                  <a:fillRect l="-775" t="-3279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526957" y="1310716"/>
                <a:ext cx="48599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𝑦𝑎𝑛𝑖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𝑢𝑦𝑔𝑢𝑛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𝑒𝑟𝑙𝑒𝑟𝑖𝑛𝑖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𝑎𝑙𝑎𝑚𝑎𝑦𝑎𝑏𝑖𝑙𝑖𝑟𝑖𝑚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957" y="1310716"/>
                <a:ext cx="4859921" cy="369332"/>
              </a:xfrm>
              <a:prstGeom prst="rect">
                <a:avLst/>
              </a:prstGeom>
              <a:blipFill>
                <a:blip r:embed="rId7"/>
                <a:stretch>
                  <a:fillRect l="-878" t="-3279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526957" y="1680048"/>
                <a:ext cx="410567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𝐾𝑜𝑙𝑜𝑛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𝑢𝑧𝑎𝑦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𝑛𝑑𝑎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𝑎𝑙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𝑚𝑎𝑚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𝑔𝑒𝑟𝑒𝑘𝑙𝑖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tr-TR" i="0" dirty="0" smtClean="0">
                    <a:latin typeface="Cambria Math" panose="02040503050406030204" pitchFamily="18" charset="0"/>
                  </a:rPr>
                  <a:t/>
                </a:r>
                <a:br>
                  <a:rPr lang="tr-TR" i="0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𝐹𝑎𝑘𝑎𝑡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𝑘𝑜𝑙𝑜𝑛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𝑢𝑧𝑎𝑦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𝑛𝑑𝑎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𝑖𝑙𝑖𝑚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957" y="1680048"/>
                <a:ext cx="4105676" cy="646331"/>
              </a:xfrm>
              <a:prstGeom prst="rect">
                <a:avLst/>
              </a:prstGeom>
              <a:blipFill>
                <a:blip r:embed="rId8"/>
                <a:stretch>
                  <a:fillRect l="-1040" t="-1887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/>
          <p:nvPr/>
        </p:nvCxnSpPr>
        <p:spPr>
          <a:xfrm flipV="1">
            <a:off x="2290439" y="2848252"/>
            <a:ext cx="1856688" cy="6038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290439" y="2162839"/>
            <a:ext cx="1053125" cy="1289226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343564" y="2162839"/>
            <a:ext cx="803563" cy="68541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  <a:blipFill>
                <a:blip r:embed="rId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  <a:blipFill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/>
          <p:cNvCxnSpPr/>
          <p:nvPr/>
        </p:nvCxnSpPr>
        <p:spPr>
          <a:xfrm flipV="1">
            <a:off x="3343564" y="1385456"/>
            <a:ext cx="595205" cy="54289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3883351" y="1054209"/>
                <a:ext cx="148502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𝑜𝑙𝑎𝑟𝑎𝑘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𝑑𝑎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𝑦𝑎𝑧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𝑙𝑎𝑏𝑖𝑙𝑖𝑟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351" y="1054209"/>
                <a:ext cx="1485022" cy="646331"/>
              </a:xfrm>
              <a:prstGeom prst="rect">
                <a:avLst/>
              </a:prstGeom>
              <a:blipFill>
                <a:blip r:embed="rId12"/>
                <a:stretch>
                  <a:fillRect t="-2830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046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Neden Projeksiyon yaparız ?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94836" y="6356350"/>
            <a:ext cx="397165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41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 rot="7799109">
            <a:off x="1282095" y="1299679"/>
            <a:ext cx="2243935" cy="1574005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2384516">
            <a:off x="1461970" y="3994561"/>
            <a:ext cx="2310729" cy="1767861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𝐾𝑜𝑙𝑜𝑛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𝑇𝑟𝑎𝑛𝑠𝑝𝑜𝑧𝑢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  <a:blipFill>
                <a:blip r:embed="rId4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526957" y="945018"/>
                <a:ext cx="55087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Ç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ü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𝑋𝑤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𝑑𝑒𝑛𝑘𝑙𝑒𝑚𝑖𝑛𝑖𝑛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çö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ü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𝑜𝑙𝑚𝑎𝑦𝑎𝑏𝑖𝑙𝑖𝑟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957" y="945018"/>
                <a:ext cx="5508752" cy="369332"/>
              </a:xfrm>
              <a:prstGeom prst="rect">
                <a:avLst/>
              </a:prstGeom>
              <a:blipFill>
                <a:blip r:embed="rId6"/>
                <a:stretch>
                  <a:fillRect l="-775" t="-3279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526957" y="1310716"/>
                <a:ext cx="48599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𝑦𝑎𝑛𝑖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𝑢𝑦𝑔𝑢𝑛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𝑒𝑟𝑙𝑒𝑟𝑖𝑛𝑖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𝑎𝑙𝑎𝑚𝑎𝑦𝑎𝑏𝑖𝑙𝑖𝑟𝑖𝑚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957" y="1310716"/>
                <a:ext cx="4859921" cy="369332"/>
              </a:xfrm>
              <a:prstGeom prst="rect">
                <a:avLst/>
              </a:prstGeom>
              <a:blipFill>
                <a:blip r:embed="rId7"/>
                <a:stretch>
                  <a:fillRect l="-878" t="-3279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526957" y="1680048"/>
                <a:ext cx="410567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𝐾𝑜𝑙𝑜𝑛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𝑢𝑧𝑎𝑦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𝑛𝑑𝑎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𝑎𝑙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𝑚𝑎𝑚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𝑔𝑒𝑟𝑒𝑘𝑙𝑖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tr-TR" i="0" dirty="0" smtClean="0">
                    <a:latin typeface="Cambria Math" panose="02040503050406030204" pitchFamily="18" charset="0"/>
                  </a:rPr>
                  <a:t/>
                </a:r>
                <a:br>
                  <a:rPr lang="tr-TR" i="0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𝐹𝑎𝑘𝑎𝑡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𝑘𝑜𝑙𝑜𝑛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𝑢𝑧𝑎𝑦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𝑛𝑑𝑎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𝑖𝑙𝑖𝑚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957" y="1680048"/>
                <a:ext cx="4105676" cy="646331"/>
              </a:xfrm>
              <a:prstGeom prst="rect">
                <a:avLst/>
              </a:prstGeom>
              <a:blipFill>
                <a:blip r:embed="rId8"/>
                <a:stretch>
                  <a:fillRect l="-1040" t="-1887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5526957" y="2302570"/>
                <a:ext cx="450822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𝑇𝑟𝑎𝑛𝑠𝑝𝑜𝑧𝑢𝑛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tr-TR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𝑢𝑧𝑎𝑦</m:t>
                    </m:r>
                    <m:r>
                      <a:rPr lang="en-US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𝑛𝑑𝑎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𝑑𝑎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𝑖𝑙𝑖𝑚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tr-TR" dirty="0">
                    <a:latin typeface="Cambria Math" panose="02040503050406030204" pitchFamily="18" charset="0"/>
                  </a:rPr>
                  <a:t/>
                </a:r>
                <a:br>
                  <a:rPr lang="tr-TR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𝑘𝑖𝑠𝑖𝑛𝑖𝑛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𝑎𝑟𝑎𝑠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𝑛𝑑𝑎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𝑏𝑖𝑟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𝑦𝑒𝑟𝑑𝑒𝑦𝑖𝑚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957" y="2302570"/>
                <a:ext cx="4508222" cy="646331"/>
              </a:xfrm>
              <a:prstGeom prst="rect">
                <a:avLst/>
              </a:prstGeom>
              <a:blipFill>
                <a:blip r:embed="rId9"/>
                <a:stretch>
                  <a:fillRect l="-947" t="-1887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/>
          <p:nvPr/>
        </p:nvCxnSpPr>
        <p:spPr>
          <a:xfrm flipV="1">
            <a:off x="2290439" y="2848252"/>
            <a:ext cx="1856688" cy="6038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290439" y="2162839"/>
            <a:ext cx="1053125" cy="1289226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343564" y="2162839"/>
            <a:ext cx="803563" cy="68541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  <a:blipFill>
                <a:blip r:embed="rId1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  <a:blipFill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  <a:blipFill>
                <a:blip r:embed="rId1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/>
          <p:cNvCxnSpPr/>
          <p:nvPr/>
        </p:nvCxnSpPr>
        <p:spPr>
          <a:xfrm flipV="1">
            <a:off x="3343564" y="1385456"/>
            <a:ext cx="595205" cy="54289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3883351" y="1054209"/>
                <a:ext cx="148502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𝑜𝑙𝑎𝑟𝑎𝑘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𝑑𝑎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𝑦𝑎𝑧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𝑙𝑎𝑏𝑖𝑙𝑖𝑟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351" y="1054209"/>
                <a:ext cx="1485022" cy="646331"/>
              </a:xfrm>
              <a:prstGeom prst="rect">
                <a:avLst/>
              </a:prstGeom>
              <a:blipFill>
                <a:blip r:embed="rId13"/>
                <a:stretch>
                  <a:fillRect t="-2830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050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Neden Projeksiyon yaparız ?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94836" y="6356350"/>
            <a:ext cx="397165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42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 rot="7799109">
            <a:off x="1282095" y="1299679"/>
            <a:ext cx="2243935" cy="1574005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2384516">
            <a:off x="1461970" y="3994561"/>
            <a:ext cx="2310729" cy="1767861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𝐾𝑜𝑙𝑜𝑛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𝑇𝑟𝑎𝑛𝑠𝑝𝑜𝑧𝑢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  <a:blipFill>
                <a:blip r:embed="rId4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526957" y="945018"/>
                <a:ext cx="55087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Ç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ü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𝑋𝑤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𝑑𝑒𝑛𝑘𝑙𝑒𝑚𝑖𝑛𝑖𝑛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çö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ü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𝑜𝑙𝑚𝑎𝑦𝑎𝑏𝑖𝑙𝑖𝑟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957" y="945018"/>
                <a:ext cx="5508752" cy="369332"/>
              </a:xfrm>
              <a:prstGeom prst="rect">
                <a:avLst/>
              </a:prstGeom>
              <a:blipFill>
                <a:blip r:embed="rId6"/>
                <a:stretch>
                  <a:fillRect l="-775" t="-3279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526957" y="1310716"/>
                <a:ext cx="48599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𝑦𝑎𝑛𝑖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𝑢𝑦𝑔𝑢𝑛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𝑒𝑟𝑙𝑒𝑟𝑖𝑛𝑖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𝑎𝑙𝑎𝑚𝑎𝑦𝑎𝑏𝑖𝑙𝑖𝑟𝑖𝑚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957" y="1310716"/>
                <a:ext cx="4859921" cy="369332"/>
              </a:xfrm>
              <a:prstGeom prst="rect">
                <a:avLst/>
              </a:prstGeom>
              <a:blipFill>
                <a:blip r:embed="rId7"/>
                <a:stretch>
                  <a:fillRect l="-878" t="-3279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526957" y="1680048"/>
                <a:ext cx="410567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𝐾𝑜𝑙𝑜𝑛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𝑢𝑧𝑎𝑦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𝑛𝑑𝑎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𝑎𝑙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𝑚𝑎𝑚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𝑔𝑒𝑟𝑒𝑘𝑙𝑖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tr-TR" i="0" dirty="0" smtClean="0">
                    <a:latin typeface="Cambria Math" panose="02040503050406030204" pitchFamily="18" charset="0"/>
                  </a:rPr>
                  <a:t/>
                </a:r>
                <a:br>
                  <a:rPr lang="tr-TR" i="0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𝐹𝑎𝑘𝑎𝑡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𝑘𝑜𝑙𝑜𝑛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𝑢𝑧𝑎𝑦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𝑛𝑑𝑎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𝑖𝑙𝑖𝑚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957" y="1680048"/>
                <a:ext cx="4105676" cy="646331"/>
              </a:xfrm>
              <a:prstGeom prst="rect">
                <a:avLst/>
              </a:prstGeom>
              <a:blipFill>
                <a:blip r:embed="rId8"/>
                <a:stretch>
                  <a:fillRect l="-1040" t="-1887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5526957" y="2302570"/>
                <a:ext cx="450822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𝑇𝑟𝑎𝑛𝑠𝑝𝑜𝑧𝑢𝑛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tr-TR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𝑢𝑧𝑎𝑦</m:t>
                    </m:r>
                    <m:r>
                      <a:rPr lang="en-US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𝑛𝑑𝑎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𝑑𝑎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𝑖𝑙𝑖𝑚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tr-TR" dirty="0">
                    <a:latin typeface="Cambria Math" panose="02040503050406030204" pitchFamily="18" charset="0"/>
                  </a:rPr>
                  <a:t/>
                </a:r>
                <a:br>
                  <a:rPr lang="tr-TR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𝑘𝑖𝑠𝑖𝑛𝑖𝑛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𝑎𝑟𝑎𝑠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𝑛𝑑𝑎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𝑏𝑖𝑟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𝑦𝑒𝑟𝑑𝑒𝑦𝑖𝑚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957" y="2302570"/>
                <a:ext cx="4508222" cy="646331"/>
              </a:xfrm>
              <a:prstGeom prst="rect">
                <a:avLst/>
              </a:prstGeom>
              <a:blipFill>
                <a:blip r:embed="rId9"/>
                <a:stretch>
                  <a:fillRect l="-947" t="-1887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526957" y="2948901"/>
                <a:ext cx="600375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𝐷𝑜𝑙𝑎𝑦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𝑖𝑙𝑒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𝑘𝑜𝑙𝑜𝑛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𝑢𝑧𝑎𝑦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𝑛𝑑𝑎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𝑎𝑙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𝑚𝑎𝑚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𝑔𝑒𝑟𝑒𝑘𝑡𝑖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𝑖𝑛𝑑𝑒𝑛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tr-TR" i="0" dirty="0" smtClean="0">
                    <a:latin typeface="Cambria Math" panose="02040503050406030204" pitchFamily="18" charset="0"/>
                  </a:rPr>
                  <a:t/>
                </a:r>
                <a:br>
                  <a:rPr lang="tr-TR" i="0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𝑘𝑜𝑙𝑜𝑛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𝑢𝑧𝑎𝑦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𝑛𝑎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𝑝𝑟𝑜𝑗𝑒𝑘𝑠𝑖𝑦𝑜𝑛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𝑦𝑎𝑝𝑚𝑎𝑙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957" y="2948901"/>
                <a:ext cx="6003759" cy="646331"/>
              </a:xfrm>
              <a:prstGeom prst="rect">
                <a:avLst/>
              </a:prstGeom>
              <a:blipFill>
                <a:blip r:embed="rId10"/>
                <a:stretch>
                  <a:fillRect l="-711" t="-1887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/>
          <p:nvPr/>
        </p:nvCxnSpPr>
        <p:spPr>
          <a:xfrm flipV="1">
            <a:off x="2290439" y="2848252"/>
            <a:ext cx="1856688" cy="6038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290439" y="2162839"/>
            <a:ext cx="1053125" cy="1289226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343564" y="2162839"/>
            <a:ext cx="803563" cy="68541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  <a:blipFill>
                <a:blip r:embed="rId11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  <a:blipFill>
                <a:blip r:embed="rId1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/>
          <p:cNvCxnSpPr/>
          <p:nvPr/>
        </p:nvCxnSpPr>
        <p:spPr>
          <a:xfrm flipV="1">
            <a:off x="3343564" y="1385456"/>
            <a:ext cx="595205" cy="54289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3883351" y="1054209"/>
                <a:ext cx="148502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𝑜𝑙𝑎𝑟𝑎𝑘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𝑑𝑎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𝑦𝑎𝑧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𝑙𝑎𝑏𝑖𝑙𝑖𝑟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351" y="1054209"/>
                <a:ext cx="1485022" cy="646331"/>
              </a:xfrm>
              <a:prstGeom prst="rect">
                <a:avLst/>
              </a:prstGeom>
              <a:blipFill>
                <a:blip r:embed="rId14"/>
                <a:stretch>
                  <a:fillRect t="-2830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055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Neden Projeksiyon yaparız ?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94836" y="6356350"/>
            <a:ext cx="397165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43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 rot="7799109">
            <a:off x="1282095" y="1299679"/>
            <a:ext cx="2243935" cy="1574005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2384516">
            <a:off x="1461970" y="3994561"/>
            <a:ext cx="2310729" cy="1767861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𝐾𝑜𝑙𝑜𝑛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𝑇𝑟𝑎𝑛𝑠𝑝𝑜𝑧𝑢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  <a:blipFill>
                <a:blip r:embed="rId4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526957" y="945018"/>
                <a:ext cx="55087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Ç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ü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𝑋𝑤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𝑑𝑒𝑛𝑘𝑙𝑒𝑚𝑖𝑛𝑖𝑛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çö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ü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𝑜𝑙𝑚𝑎𝑦𝑎𝑏𝑖𝑙𝑖𝑟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957" y="945018"/>
                <a:ext cx="5508752" cy="369332"/>
              </a:xfrm>
              <a:prstGeom prst="rect">
                <a:avLst/>
              </a:prstGeom>
              <a:blipFill>
                <a:blip r:embed="rId6"/>
                <a:stretch>
                  <a:fillRect l="-775" t="-3279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526957" y="1310716"/>
                <a:ext cx="48599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𝑦𝑎𝑛𝑖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𝑢𝑦𝑔𝑢𝑛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𝑒𝑟𝑙𝑒𝑟𝑖𝑛𝑖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𝑎𝑙𝑎𝑚𝑎𝑦𝑎𝑏𝑖𝑙𝑖𝑟𝑖𝑚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957" y="1310716"/>
                <a:ext cx="4859921" cy="369332"/>
              </a:xfrm>
              <a:prstGeom prst="rect">
                <a:avLst/>
              </a:prstGeom>
              <a:blipFill>
                <a:blip r:embed="rId7"/>
                <a:stretch>
                  <a:fillRect l="-878" t="-3279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526957" y="1680048"/>
                <a:ext cx="410567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𝐾𝑜𝑙𝑜𝑛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𝑢𝑧𝑎𝑦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𝑛𝑑𝑎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𝑎𝑙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𝑚𝑎𝑚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𝑔𝑒𝑟𝑒𝑘𝑙𝑖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tr-TR" i="0" dirty="0" smtClean="0">
                    <a:latin typeface="Cambria Math" panose="02040503050406030204" pitchFamily="18" charset="0"/>
                  </a:rPr>
                  <a:t/>
                </a:r>
                <a:br>
                  <a:rPr lang="tr-TR" i="0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𝐹𝑎𝑘𝑎𝑡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𝑘𝑜𝑙𝑜𝑛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𝑢𝑧𝑎𝑦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𝑛𝑑𝑎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𝑖𝑙𝑖𝑚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957" y="1680048"/>
                <a:ext cx="4105676" cy="646331"/>
              </a:xfrm>
              <a:prstGeom prst="rect">
                <a:avLst/>
              </a:prstGeom>
              <a:blipFill>
                <a:blip r:embed="rId8"/>
                <a:stretch>
                  <a:fillRect l="-1040" t="-1887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5526957" y="2302570"/>
                <a:ext cx="450822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𝑇𝑟𝑎𝑛𝑠𝑝𝑜𝑧𝑢𝑛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tr-TR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𝑢𝑧𝑎𝑦</m:t>
                    </m:r>
                    <m:r>
                      <a:rPr lang="en-US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𝑛𝑑𝑎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𝑑𝑎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𝑖𝑙𝑖𝑚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tr-TR" dirty="0">
                    <a:latin typeface="Cambria Math" panose="02040503050406030204" pitchFamily="18" charset="0"/>
                  </a:rPr>
                  <a:t/>
                </a:r>
                <a:br>
                  <a:rPr lang="tr-TR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𝑘𝑖𝑠𝑖𝑛𝑖𝑛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𝑎𝑟𝑎𝑠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𝑛𝑑𝑎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𝑏𝑖𝑟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𝑦𝑒𝑟𝑑𝑒𝑦𝑖𝑚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957" y="2302570"/>
                <a:ext cx="4508222" cy="646331"/>
              </a:xfrm>
              <a:prstGeom prst="rect">
                <a:avLst/>
              </a:prstGeom>
              <a:blipFill>
                <a:blip r:embed="rId9"/>
                <a:stretch>
                  <a:fillRect l="-947" t="-1887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526957" y="2948901"/>
                <a:ext cx="600375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𝐷𝑜𝑙𝑎𝑦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𝑖𝑙𝑒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𝑘𝑜𝑙𝑜𝑛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𝑢𝑧𝑎𝑦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𝑛𝑑𝑎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𝑎𝑙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𝑚𝑎𝑚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𝑔𝑒𝑟𝑒𝑘𝑡𝑖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𝑖𝑛𝑑𝑒𝑛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tr-TR" i="0" dirty="0" smtClean="0">
                    <a:latin typeface="Cambria Math" panose="02040503050406030204" pitchFamily="18" charset="0"/>
                  </a:rPr>
                  <a:t/>
                </a:r>
                <a:br>
                  <a:rPr lang="tr-TR" i="0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𝑘𝑜𝑙𝑜𝑛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𝑢𝑧𝑎𝑦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𝑛𝑎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𝑝𝑟𝑜𝑗𝑒𝑘𝑠𝑖𝑦𝑜𝑛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𝑦𝑎𝑝𝑚𝑎𝑙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957" y="2948901"/>
                <a:ext cx="6003759" cy="646331"/>
              </a:xfrm>
              <a:prstGeom prst="rect">
                <a:avLst/>
              </a:prstGeom>
              <a:blipFill>
                <a:blip r:embed="rId10"/>
                <a:stretch>
                  <a:fillRect l="-711" t="-1887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/>
          <p:nvPr/>
        </p:nvCxnSpPr>
        <p:spPr>
          <a:xfrm flipV="1">
            <a:off x="2290439" y="2848252"/>
            <a:ext cx="1856688" cy="6038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290439" y="2162839"/>
            <a:ext cx="1053125" cy="1289226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343564" y="2162839"/>
            <a:ext cx="803563" cy="68541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  <a:blipFill>
                <a:blip r:embed="rId11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  <a:blipFill>
                <a:blip r:embed="rId1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/>
          <p:cNvCxnSpPr/>
          <p:nvPr/>
        </p:nvCxnSpPr>
        <p:spPr>
          <a:xfrm flipV="1">
            <a:off x="3343564" y="1385456"/>
            <a:ext cx="595205" cy="54289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3883351" y="1054209"/>
                <a:ext cx="148502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𝑜𝑙𝑎𝑟𝑎𝑘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𝑑𝑎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𝑦𝑎𝑧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𝑙𝑎𝑏𝑖𝑙𝑖𝑟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351" y="1054209"/>
                <a:ext cx="1485022" cy="646331"/>
              </a:xfrm>
              <a:prstGeom prst="rect">
                <a:avLst/>
              </a:prstGeom>
              <a:blipFill>
                <a:blip r:embed="rId14"/>
                <a:stretch>
                  <a:fillRect t="-2830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/>
          <p:nvPr/>
        </p:nvCxnSpPr>
        <p:spPr>
          <a:xfrm>
            <a:off x="2900218" y="2807452"/>
            <a:ext cx="2626739" cy="339157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23" idx="1"/>
          </p:cNvCxnSpPr>
          <p:nvPr/>
        </p:nvCxnSpPr>
        <p:spPr>
          <a:xfrm flipV="1">
            <a:off x="2951769" y="3272067"/>
            <a:ext cx="2575188" cy="27611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23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Neden Projeksiyon yaparız ?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94836" y="6356350"/>
            <a:ext cx="397165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44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 rot="7799109">
            <a:off x="1282095" y="1299679"/>
            <a:ext cx="2243935" cy="1574005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2384516">
            <a:off x="1461970" y="3994561"/>
            <a:ext cx="2310729" cy="1767861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𝐾𝑜𝑙𝑜𝑛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𝑇𝑟𝑎𝑛𝑠𝑝𝑜𝑧𝑢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  <a:blipFill>
                <a:blip r:embed="rId4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526957" y="945018"/>
                <a:ext cx="55087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Ç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ü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𝑋𝑤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𝑑𝑒𝑛𝑘𝑙𝑒𝑚𝑖𝑛𝑖𝑛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çö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ü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𝑜𝑙𝑚𝑎𝑦𝑎𝑏𝑖𝑙𝑖𝑟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957" y="945018"/>
                <a:ext cx="5508752" cy="369332"/>
              </a:xfrm>
              <a:prstGeom prst="rect">
                <a:avLst/>
              </a:prstGeom>
              <a:blipFill>
                <a:blip r:embed="rId6"/>
                <a:stretch>
                  <a:fillRect l="-775" t="-3279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526957" y="1310716"/>
                <a:ext cx="48599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𝑦𝑎𝑛𝑖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𝑢𝑦𝑔𝑢𝑛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𝑒𝑟𝑙𝑒𝑟𝑖𝑛𝑖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𝑎𝑙𝑎𝑚𝑎𝑦𝑎𝑏𝑖𝑙𝑖𝑟𝑖𝑚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957" y="1310716"/>
                <a:ext cx="4859921" cy="369332"/>
              </a:xfrm>
              <a:prstGeom prst="rect">
                <a:avLst/>
              </a:prstGeom>
              <a:blipFill>
                <a:blip r:embed="rId7"/>
                <a:stretch>
                  <a:fillRect l="-878" t="-3279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526957" y="1680048"/>
                <a:ext cx="410567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𝐾𝑜𝑙𝑜𝑛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𝑢𝑧𝑎𝑦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𝑛𝑑𝑎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𝑎𝑙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𝑚𝑎𝑚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𝑔𝑒𝑟𝑒𝑘𝑙𝑖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tr-TR" i="0" dirty="0" smtClean="0">
                    <a:latin typeface="Cambria Math" panose="02040503050406030204" pitchFamily="18" charset="0"/>
                  </a:rPr>
                  <a:t/>
                </a:r>
                <a:br>
                  <a:rPr lang="tr-TR" i="0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𝐹𝑎𝑘𝑎𝑡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𝑘𝑜𝑙𝑜𝑛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𝑢𝑧𝑎𝑦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𝑛𝑑𝑎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𝑖𝑙𝑖𝑚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957" y="1680048"/>
                <a:ext cx="4105676" cy="646331"/>
              </a:xfrm>
              <a:prstGeom prst="rect">
                <a:avLst/>
              </a:prstGeom>
              <a:blipFill>
                <a:blip r:embed="rId8"/>
                <a:stretch>
                  <a:fillRect l="-1040" t="-1887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5526957" y="2302570"/>
                <a:ext cx="450822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𝑇𝑟𝑎𝑛𝑠𝑝𝑜𝑧𝑢𝑛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tr-TR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𝑢𝑧𝑎𝑦</m:t>
                    </m:r>
                    <m:r>
                      <a:rPr lang="en-US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𝑛𝑑𝑎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𝑑𝑎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𝑖𝑙𝑖𝑚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tr-TR" dirty="0">
                    <a:latin typeface="Cambria Math" panose="02040503050406030204" pitchFamily="18" charset="0"/>
                  </a:rPr>
                  <a:t/>
                </a:r>
                <a:br>
                  <a:rPr lang="tr-TR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𝑘𝑖𝑠𝑖𝑛𝑖𝑛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𝑎𝑟𝑎𝑠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𝑛𝑑𝑎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𝑏𝑖𝑟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𝑦𝑒𝑟𝑑𝑒𝑦𝑖𝑚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957" y="2302570"/>
                <a:ext cx="4508222" cy="646331"/>
              </a:xfrm>
              <a:prstGeom prst="rect">
                <a:avLst/>
              </a:prstGeom>
              <a:blipFill>
                <a:blip r:embed="rId9"/>
                <a:stretch>
                  <a:fillRect l="-947" t="-1887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526957" y="2948901"/>
                <a:ext cx="600375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𝐷𝑜𝑙𝑎𝑦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𝑖𝑙𝑒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𝑘𝑜𝑙𝑜𝑛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𝑢𝑧𝑎𝑦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𝑛𝑑𝑎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𝑎𝑙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𝑚𝑎𝑚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𝑔𝑒𝑟𝑒𝑘𝑡𝑖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𝑖𝑛𝑑𝑒𝑛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tr-TR" i="0" dirty="0" smtClean="0">
                    <a:latin typeface="Cambria Math" panose="02040503050406030204" pitchFamily="18" charset="0"/>
                  </a:rPr>
                  <a:t/>
                </a:r>
                <a:br>
                  <a:rPr lang="tr-TR" i="0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𝑘𝑜𝑙𝑜𝑛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𝑢𝑧𝑎𝑦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𝑛𝑎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𝑝𝑟𝑜𝑗𝑒𝑘𝑠𝑖𝑦𝑜𝑛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𝑦𝑎𝑝𝑚𝑎𝑙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957" y="2948901"/>
                <a:ext cx="6003759" cy="646331"/>
              </a:xfrm>
              <a:prstGeom prst="rect">
                <a:avLst/>
              </a:prstGeom>
              <a:blipFill>
                <a:blip r:embed="rId10"/>
                <a:stretch>
                  <a:fillRect l="-711" t="-1887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5526957" y="3637256"/>
                <a:ext cx="55950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𝐵𝑢𝑛𝑑𝑎𝑛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𝑑𝑜𝑙𝑎𝑦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ı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𝑏𝑖𝑧𝑑𝑒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𝑋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𝑑𝑒𝑛𝑘𝑙𝑒𝑚𝑖𝑛𝑖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çö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𝑧𝑒𝑟𝑖𝑧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957" y="3637256"/>
                <a:ext cx="5595058" cy="369332"/>
              </a:xfrm>
              <a:prstGeom prst="rect">
                <a:avLst/>
              </a:prstGeom>
              <a:blipFill>
                <a:blip r:embed="rId11"/>
                <a:stretch>
                  <a:fillRect l="-763" t="-666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/>
          <p:nvPr/>
        </p:nvCxnSpPr>
        <p:spPr>
          <a:xfrm flipV="1">
            <a:off x="2290439" y="2848252"/>
            <a:ext cx="1856688" cy="6038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290439" y="2162839"/>
            <a:ext cx="1053125" cy="1289226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343564" y="2162839"/>
            <a:ext cx="803563" cy="68541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  <a:blipFill>
                <a:blip r:embed="rId1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  <a:blipFill>
                <a:blip r:embed="rId1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/>
          <p:cNvCxnSpPr/>
          <p:nvPr/>
        </p:nvCxnSpPr>
        <p:spPr>
          <a:xfrm flipV="1">
            <a:off x="3343564" y="1385456"/>
            <a:ext cx="595205" cy="54289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3883351" y="1054209"/>
                <a:ext cx="148502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𝑜𝑙𝑎𝑟𝑎𝑘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𝑑𝑎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𝑦𝑎𝑧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𝑙𝑎𝑏𝑖𝑙𝑖𝑟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351" y="1054209"/>
                <a:ext cx="1485022" cy="646331"/>
              </a:xfrm>
              <a:prstGeom prst="rect">
                <a:avLst/>
              </a:prstGeom>
              <a:blipFill>
                <a:blip r:embed="rId15"/>
                <a:stretch>
                  <a:fillRect t="-2830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/>
          <p:nvPr/>
        </p:nvCxnSpPr>
        <p:spPr>
          <a:xfrm>
            <a:off x="2900218" y="2807452"/>
            <a:ext cx="2626739" cy="339157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23" idx="1"/>
          </p:cNvCxnSpPr>
          <p:nvPr/>
        </p:nvCxnSpPr>
        <p:spPr>
          <a:xfrm flipV="1">
            <a:off x="2951769" y="3272067"/>
            <a:ext cx="2575188" cy="27611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89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Neden Projeksiyon yaparız ?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94836" y="6356350"/>
            <a:ext cx="397165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 rot="7799109">
            <a:off x="1282095" y="1299679"/>
            <a:ext cx="2243935" cy="1574005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2384516">
            <a:off x="1461970" y="3994561"/>
            <a:ext cx="2310729" cy="1767861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𝐾𝑜𝑙𝑜𝑛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𝑇𝑟𝑎𝑛𝑠𝑝𝑜𝑧𝑢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  <a:blipFill>
                <a:blip r:embed="rId4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526957" y="945018"/>
                <a:ext cx="55087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Ç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ü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𝑋𝑤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𝑑𝑒𝑛𝑘𝑙𝑒𝑚𝑖𝑛𝑖𝑛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çö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ü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𝑜𝑙𝑚𝑎𝑦𝑎𝑏𝑖𝑙𝑖𝑟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957" y="945018"/>
                <a:ext cx="5508752" cy="369332"/>
              </a:xfrm>
              <a:prstGeom prst="rect">
                <a:avLst/>
              </a:prstGeom>
              <a:blipFill>
                <a:blip r:embed="rId6"/>
                <a:stretch>
                  <a:fillRect l="-775" t="-3279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526957" y="1310716"/>
                <a:ext cx="48599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𝑦𝑎𝑛𝑖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𝑢𝑦𝑔𝑢𝑛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𝑒𝑟𝑙𝑒𝑟𝑖𝑛𝑖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𝑎𝑙𝑎𝑚𝑎𝑦𝑎𝑏𝑖𝑙𝑖𝑟𝑖𝑚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957" y="1310716"/>
                <a:ext cx="4859921" cy="369332"/>
              </a:xfrm>
              <a:prstGeom prst="rect">
                <a:avLst/>
              </a:prstGeom>
              <a:blipFill>
                <a:blip r:embed="rId7"/>
                <a:stretch>
                  <a:fillRect l="-878" t="-3279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526957" y="1680048"/>
                <a:ext cx="410567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𝐾𝑜𝑙𝑜𝑛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𝑢𝑧𝑎𝑦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𝑛𝑑𝑎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𝑎𝑙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𝑚𝑎𝑚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𝑔𝑒𝑟𝑒𝑘𝑙𝑖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tr-TR" i="0" dirty="0" smtClean="0">
                    <a:latin typeface="Cambria Math" panose="02040503050406030204" pitchFamily="18" charset="0"/>
                  </a:rPr>
                  <a:t/>
                </a:r>
                <a:br>
                  <a:rPr lang="tr-TR" i="0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𝐹𝑎𝑘𝑎𝑡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𝑘𝑜𝑙𝑜𝑛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𝑢𝑧𝑎𝑦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𝑛𝑑𝑎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𝑖𝑙𝑖𝑚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957" y="1680048"/>
                <a:ext cx="4105676" cy="646331"/>
              </a:xfrm>
              <a:prstGeom prst="rect">
                <a:avLst/>
              </a:prstGeom>
              <a:blipFill>
                <a:blip r:embed="rId8"/>
                <a:stretch>
                  <a:fillRect l="-1040" t="-1887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5526957" y="2302570"/>
                <a:ext cx="453066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𝑇𝑟𝑎𝑛𝑠𝑝𝑜𝑧𝑢𝑛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𝑢𝑧𝑎𝑦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𝑛𝑑𝑎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𝑑𝑎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𝑖𝑙𝑖𝑚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tr-TR" i="0" dirty="0" smtClean="0">
                    <a:latin typeface="Cambria Math" panose="02040503050406030204" pitchFamily="18" charset="0"/>
                  </a:rPr>
                  <a:t/>
                </a:r>
                <a:br>
                  <a:rPr lang="tr-TR" i="0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0">
                        <a:latin typeface="Cambria Math" panose="02040503050406030204" pitchFamily="18" charset="0"/>
                      </a:rPr>
                      <m:t>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𝑘𝑖𝑠𝑖𝑛𝑖𝑛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𝑎𝑟𝑎𝑠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𝑛𝑑𝑎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𝑏𝑖𝑟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𝑦𝑒𝑟𝑑𝑒𝑦𝑖𝑚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957" y="2302570"/>
                <a:ext cx="4530664" cy="646331"/>
              </a:xfrm>
              <a:prstGeom prst="rect">
                <a:avLst/>
              </a:prstGeom>
              <a:blipFill>
                <a:blip r:embed="rId9"/>
                <a:stretch>
                  <a:fillRect l="-942" t="-1887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526957" y="2948901"/>
                <a:ext cx="600375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𝐷𝑜𝑙𝑎𝑦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𝑖𝑙𝑒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𝑘𝑜𝑙𝑜𝑛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𝑢𝑧𝑎𝑦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𝑛𝑑𝑎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𝑎𝑙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𝑚𝑎𝑚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𝑔𝑒𝑟𝑒𝑘𝑡𝑖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𝑖𝑛𝑑𝑒𝑛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tr-TR" i="0" dirty="0" smtClean="0">
                    <a:latin typeface="Cambria Math" panose="02040503050406030204" pitchFamily="18" charset="0"/>
                  </a:rPr>
                  <a:t/>
                </a:r>
                <a:br>
                  <a:rPr lang="tr-TR" i="0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𝑘𝑜𝑙𝑜𝑛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𝑢𝑧𝑎𝑦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𝑛𝑎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𝑝𝑟𝑜𝑗𝑒𝑘𝑠𝑖𝑦𝑜𝑛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𝑦𝑎𝑝𝑚𝑎𝑙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957" y="2948901"/>
                <a:ext cx="6003759" cy="646331"/>
              </a:xfrm>
              <a:prstGeom prst="rect">
                <a:avLst/>
              </a:prstGeom>
              <a:blipFill>
                <a:blip r:embed="rId10"/>
                <a:stretch>
                  <a:fillRect l="-711" t="-1887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5526957" y="3637256"/>
                <a:ext cx="55950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𝐵𝑢𝑛𝑑𝑎𝑛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𝑑𝑜𝑙𝑎𝑦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ı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𝑏𝑖𝑧𝑑𝑒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𝑋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𝑑𝑒𝑛𝑘𝑙𝑒𝑚𝑖𝑛𝑖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çö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𝑧𝑒𝑟𝑖𝑧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957" y="3637256"/>
                <a:ext cx="5595058" cy="369332"/>
              </a:xfrm>
              <a:prstGeom prst="rect">
                <a:avLst/>
              </a:prstGeom>
              <a:blipFill>
                <a:blip r:embed="rId11"/>
                <a:stretch>
                  <a:fillRect l="-763" t="-666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/>
          <p:nvPr/>
        </p:nvCxnSpPr>
        <p:spPr>
          <a:xfrm flipV="1">
            <a:off x="2290439" y="2848252"/>
            <a:ext cx="1856688" cy="6038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290439" y="2162839"/>
            <a:ext cx="1053125" cy="1289226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343564" y="2162839"/>
            <a:ext cx="803563" cy="68541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  <a:blipFill>
                <a:blip r:embed="rId1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  <a:blipFill>
                <a:blip r:embed="rId1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/>
          <p:cNvCxnSpPr/>
          <p:nvPr/>
        </p:nvCxnSpPr>
        <p:spPr>
          <a:xfrm flipV="1">
            <a:off x="3343564" y="1385456"/>
            <a:ext cx="595205" cy="54289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3883351" y="1054209"/>
                <a:ext cx="148502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𝑜𝑙𝑎𝑟𝑎𝑘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𝑑𝑎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𝑦𝑎𝑧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𝑙𝑎𝑏𝑖𝑙𝑖𝑟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351" y="1054209"/>
                <a:ext cx="1485022" cy="646331"/>
              </a:xfrm>
              <a:prstGeom prst="rect">
                <a:avLst/>
              </a:prstGeom>
              <a:blipFill>
                <a:blip r:embed="rId15"/>
                <a:stretch>
                  <a:fillRect t="-2830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/>
          <p:nvPr/>
        </p:nvCxnSpPr>
        <p:spPr>
          <a:xfrm>
            <a:off x="2900218" y="2807452"/>
            <a:ext cx="2626739" cy="339157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23" idx="1"/>
          </p:cNvCxnSpPr>
          <p:nvPr/>
        </p:nvCxnSpPr>
        <p:spPr>
          <a:xfrm flipV="1">
            <a:off x="2951769" y="3272067"/>
            <a:ext cx="2575188" cy="27611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>
              <a:xfrm>
                <a:off x="5526957" y="4100508"/>
                <a:ext cx="6096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i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,  çü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ü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p>
                        <m:r>
                          <a:rPr lang="en-US" i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𝑛𝑖𝑛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𝑚𝑎𝑡𝑟𝑖𝑠𝑖𝑛𝑑𝑒𝑘𝑖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𝑘𝑜𝑚𝑏𝑖𝑛𝑎𝑠𝑦𝑜𝑛𝑙𝑎𝑟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 </m:t>
                    </m:r>
                  </m:oMath>
                </a14:m>
                <a:r>
                  <a:rPr lang="tr-TR" i="0" dirty="0" smtClean="0">
                    <a:latin typeface="Cambria Math" panose="02040503050406030204" pitchFamily="18" charset="0"/>
                  </a:rPr>
                  <a:t/>
                </a:r>
                <a:br>
                  <a:rPr lang="tr-TR" i="0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𝑏𝑖𝑧𝑒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𝑏𝑖𝑟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𝑠𝑜𝑛𝑢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ç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𝑣𝑒𝑟𝑖𝑟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957" y="4100508"/>
                <a:ext cx="6096000" cy="646331"/>
              </a:xfrm>
              <a:prstGeom prst="rect">
                <a:avLst/>
              </a:prstGeom>
              <a:blipFill>
                <a:blip r:embed="rId16"/>
                <a:stretch>
                  <a:fillRect l="-700" t="-2830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7264066" y="4740848"/>
                <a:ext cx="25295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𝑖𝑦𝑖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𝑠𝑜𝑛𝑢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ç ~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066" y="4740848"/>
                <a:ext cx="2529539" cy="369332"/>
              </a:xfrm>
              <a:prstGeom prst="rect">
                <a:avLst/>
              </a:prstGeom>
              <a:blipFill>
                <a:blip r:embed="rId17"/>
                <a:stretch>
                  <a:fillRect t="-6667" r="-6024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205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Neden Projeksiyon yaparız ?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10109" y="6356350"/>
            <a:ext cx="581892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46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 rot="7799109">
            <a:off x="1282095" y="1299679"/>
            <a:ext cx="2243935" cy="1574005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2384516">
            <a:off x="1461970" y="3994561"/>
            <a:ext cx="2310729" cy="1767861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𝐾𝑜𝑙𝑜𝑛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𝑇𝑟𝑎𝑛𝑠𝑝𝑜𝑧𝑢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  <a:blipFill>
                <a:blip r:embed="rId4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/>
          <p:nvPr/>
        </p:nvCxnSpPr>
        <p:spPr>
          <a:xfrm flipV="1">
            <a:off x="2290439" y="2848252"/>
            <a:ext cx="1856688" cy="6038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290439" y="2162839"/>
            <a:ext cx="1053125" cy="1289226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343564" y="2162839"/>
            <a:ext cx="803563" cy="68541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  <a:blipFill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5704073" y="1025200"/>
                <a:ext cx="1116844" cy="648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1025200"/>
                <a:ext cx="1116844" cy="6482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/>
          <p:cNvSpPr/>
          <p:nvPr/>
        </p:nvSpPr>
        <p:spPr>
          <a:xfrm>
            <a:off x="5537440" y="923611"/>
            <a:ext cx="1450109" cy="851432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8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Neden Projeksiyon yaparız ?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10109" y="6356350"/>
            <a:ext cx="581892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47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 rot="7799109">
            <a:off x="1282095" y="1299679"/>
            <a:ext cx="2243935" cy="1574005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2384516">
            <a:off x="1461970" y="3994561"/>
            <a:ext cx="2310729" cy="1767861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𝐾𝑜𝑙𝑜𝑛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𝑇𝑟𝑎𝑛𝑠𝑝𝑜𝑧𝑢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  <a:blipFill>
                <a:blip r:embed="rId4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/>
          <p:nvPr/>
        </p:nvCxnSpPr>
        <p:spPr>
          <a:xfrm flipV="1">
            <a:off x="2290439" y="2848252"/>
            <a:ext cx="1856688" cy="6038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290439" y="2162839"/>
            <a:ext cx="1053125" cy="1289226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343564" y="2162839"/>
            <a:ext cx="803563" cy="68541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  <a:blipFill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5704073" y="1025200"/>
                <a:ext cx="1116844" cy="648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1025200"/>
                <a:ext cx="1116844" cy="6482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/>
          <p:cNvSpPr/>
          <p:nvPr/>
        </p:nvSpPr>
        <p:spPr>
          <a:xfrm>
            <a:off x="5537440" y="923611"/>
            <a:ext cx="1450109" cy="851432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7906259" y="1164661"/>
                <a:ext cx="17813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𝑏𝑜𝑦𝑢𝑡𝑡𝑎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~ 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259" y="1164661"/>
                <a:ext cx="1781385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32" idx="3"/>
            <a:endCxn id="33" idx="1"/>
          </p:cNvCxnSpPr>
          <p:nvPr/>
        </p:nvCxnSpPr>
        <p:spPr>
          <a:xfrm>
            <a:off x="6987549" y="1349327"/>
            <a:ext cx="91871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22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Neden Projeksiyon yaparız ?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10109" y="6356350"/>
            <a:ext cx="581892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48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 rot="7799109">
            <a:off x="1282095" y="1299679"/>
            <a:ext cx="2243935" cy="1574005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2384516">
            <a:off x="1461970" y="3994561"/>
            <a:ext cx="2310729" cy="1767861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𝐾𝑜𝑙𝑜𝑛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𝑇𝑟𝑎𝑛𝑠𝑝𝑜𝑧𝑢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  <a:blipFill>
                <a:blip r:embed="rId4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/>
          <p:nvPr/>
        </p:nvCxnSpPr>
        <p:spPr>
          <a:xfrm flipV="1">
            <a:off x="2290439" y="2848252"/>
            <a:ext cx="1856688" cy="6038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290439" y="2162839"/>
            <a:ext cx="1053125" cy="1289226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343564" y="2162839"/>
            <a:ext cx="803563" cy="68541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  <a:blipFill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5704073" y="1025200"/>
                <a:ext cx="1116844" cy="648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1025200"/>
                <a:ext cx="1116844" cy="6482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/>
          <p:cNvSpPr/>
          <p:nvPr/>
        </p:nvSpPr>
        <p:spPr>
          <a:xfrm>
            <a:off x="5537440" y="923611"/>
            <a:ext cx="1450109" cy="851432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7906259" y="1164661"/>
                <a:ext cx="17813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𝑏𝑜𝑦𝑢𝑡𝑡𝑎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~ 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259" y="1164661"/>
                <a:ext cx="1781385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32" idx="3"/>
            <a:endCxn id="33" idx="1"/>
          </p:cNvCxnSpPr>
          <p:nvPr/>
        </p:nvCxnSpPr>
        <p:spPr>
          <a:xfrm>
            <a:off x="6987549" y="1349327"/>
            <a:ext cx="91871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704073" y="1933238"/>
                <a:ext cx="28053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𝑜𝑘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𝑏𝑜𝑦𝑢𝑡𝑎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𝑖𝑙𝑑𝑖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𝑖𝑛𝑑𝑒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1933238"/>
                <a:ext cx="2805383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685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Neden Projeksiyon yaparız ?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10109" y="6356350"/>
            <a:ext cx="581892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49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 rot="7799109">
            <a:off x="1282095" y="1299679"/>
            <a:ext cx="2243935" cy="1574005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2384516">
            <a:off x="1461970" y="3994561"/>
            <a:ext cx="2310729" cy="1767861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𝐾𝑜𝑙𝑜𝑛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𝑇𝑟𝑎𝑛𝑠𝑝𝑜𝑧𝑢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  <a:blipFill>
                <a:blip r:embed="rId4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/>
          <p:nvPr/>
        </p:nvCxnSpPr>
        <p:spPr>
          <a:xfrm flipV="1">
            <a:off x="2290439" y="2848252"/>
            <a:ext cx="1856688" cy="6038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290439" y="2162839"/>
            <a:ext cx="1053125" cy="1289226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343564" y="2162839"/>
            <a:ext cx="803563" cy="68541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  <a:blipFill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5704073" y="1025200"/>
                <a:ext cx="1116844" cy="648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1025200"/>
                <a:ext cx="1116844" cy="6482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/>
          <p:cNvSpPr/>
          <p:nvPr/>
        </p:nvSpPr>
        <p:spPr>
          <a:xfrm>
            <a:off x="5537440" y="923611"/>
            <a:ext cx="1450109" cy="851432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7906259" y="1164661"/>
                <a:ext cx="17813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𝑏𝑜𝑦𝑢𝑡𝑡𝑎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~ 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259" y="1164661"/>
                <a:ext cx="1781385" cy="369332"/>
              </a:xfrm>
              <a:prstGeom prst="rect">
                <a:avLst/>
              </a:prstGeom>
              <a:blipFill>
                <a:blip r:embed="rId1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32" idx="3"/>
            <a:endCxn id="33" idx="1"/>
          </p:cNvCxnSpPr>
          <p:nvPr/>
        </p:nvCxnSpPr>
        <p:spPr>
          <a:xfrm>
            <a:off x="6987549" y="1349327"/>
            <a:ext cx="91871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704073" y="1933238"/>
                <a:ext cx="28053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𝑜𝑘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𝑏𝑜𝑦𝑢𝑡𝑎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𝑖𝑙𝑑𝑖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𝑖𝑛𝑑𝑒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1933238"/>
                <a:ext cx="2805383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704073" y="2339421"/>
                <a:ext cx="30853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2339421"/>
                <a:ext cx="3085396" cy="369332"/>
              </a:xfrm>
              <a:prstGeom prst="rect">
                <a:avLst/>
              </a:prstGeom>
              <a:blipFill>
                <a:blip r:embed="rId12"/>
                <a:stretch>
                  <a:fillRect t="-6667" r="-110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639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Lineer Cebirdeki 4 Temel Altuzay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59491" y="6356350"/>
            <a:ext cx="332510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 rot="2384516">
            <a:off x="3342058" y="1336542"/>
            <a:ext cx="2169736" cy="1518245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7832727">
            <a:off x="3487195" y="3980040"/>
            <a:ext cx="2321944" cy="1657143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7799109">
            <a:off x="6478038" y="1061917"/>
            <a:ext cx="2243935" cy="1574005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384516">
            <a:off x="6657913" y="3756799"/>
            <a:ext cx="2310729" cy="1767861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727323" y="783431"/>
                <a:ext cx="2177327" cy="3888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𝑚𝑥𝑛</m:t>
                              </m:r>
                            </m:e>
                          </m:d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𝑚𝑎𝑡𝑟𝑖𝑠𝑖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323" y="783431"/>
                <a:ext cx="2177327" cy="388889"/>
              </a:xfrm>
              <a:prstGeom prst="rect">
                <a:avLst/>
              </a:prstGeom>
              <a:blipFill>
                <a:blip r:embed="rId2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705579" y="3150661"/>
                <a:ext cx="17232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𝑏𝑜𝑦𝑢𝑡𝑢𝑛𝑑𝑎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79" y="3150661"/>
                <a:ext cx="1723292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9855126" y="3025723"/>
                <a:ext cx="17713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𝑏𝑜𝑦𝑢𝑡𝑢𝑛𝑑𝑎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5126" y="3025723"/>
                <a:ext cx="1771382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458450" y="1580349"/>
                <a:ext cx="14016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𝑆𝑎𝑡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450" y="1580349"/>
                <a:ext cx="1401601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777368" y="1199354"/>
                <a:ext cx="20772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𝑚𝑎𝑡𝑟𝑖𝑠𝑖𝑛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𝑟𝑎𝑛𝑘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368" y="1199354"/>
                <a:ext cx="207723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458450" y="1954420"/>
                <a:ext cx="1705916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450" y="1954420"/>
                <a:ext cx="1705916" cy="4049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805575" y="1555745"/>
                <a:ext cx="1499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𝐾𝑜𝑙𝑜𝑛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5575" y="1555745"/>
                <a:ext cx="1499898" cy="369332"/>
              </a:xfrm>
              <a:prstGeom prst="rect">
                <a:avLst/>
              </a:prstGeom>
              <a:blipFill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798990" y="1880142"/>
                <a:ext cx="15704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990" y="1880142"/>
                <a:ext cx="157049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3974479" y="4331239"/>
                <a:ext cx="13727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479" y="4331239"/>
                <a:ext cx="1372748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3584643" y="4700571"/>
                <a:ext cx="20092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643" y="4700571"/>
                <a:ext cx="200920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914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Neden Projeksiyon yaparız ?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10109" y="6356350"/>
            <a:ext cx="581892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 rot="7799109">
            <a:off x="1282095" y="1299679"/>
            <a:ext cx="2243935" cy="1574005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2384516">
            <a:off x="1461970" y="3994561"/>
            <a:ext cx="2310729" cy="1767861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𝐾𝑜𝑙𝑜𝑛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𝑇𝑟𝑎𝑛𝑠𝑝𝑜𝑧𝑢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  <a:blipFill>
                <a:blip r:embed="rId4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/>
          <p:nvPr/>
        </p:nvCxnSpPr>
        <p:spPr>
          <a:xfrm flipV="1">
            <a:off x="2290439" y="2848252"/>
            <a:ext cx="1856688" cy="6038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290439" y="2162839"/>
            <a:ext cx="1053125" cy="1289226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343564" y="2162839"/>
            <a:ext cx="803563" cy="68541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  <a:blipFill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5704073" y="1025200"/>
                <a:ext cx="1116844" cy="648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1025200"/>
                <a:ext cx="1116844" cy="6482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/>
          <p:cNvSpPr/>
          <p:nvPr/>
        </p:nvSpPr>
        <p:spPr>
          <a:xfrm>
            <a:off x="5537440" y="923611"/>
            <a:ext cx="1450109" cy="851432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7906259" y="1164661"/>
                <a:ext cx="17813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𝑏𝑜𝑦𝑢𝑡𝑡𝑎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~ 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259" y="1164661"/>
                <a:ext cx="1781385" cy="36933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32" idx="3"/>
            <a:endCxn id="33" idx="1"/>
          </p:cNvCxnSpPr>
          <p:nvPr/>
        </p:nvCxnSpPr>
        <p:spPr>
          <a:xfrm>
            <a:off x="6987549" y="1349327"/>
            <a:ext cx="91871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704073" y="1933238"/>
                <a:ext cx="28053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𝑜𝑘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𝑏𝑜𝑦𝑢𝑡𝑎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𝑖𝑙𝑑𝑖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𝑖𝑛𝑑𝑒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1933238"/>
                <a:ext cx="2805383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704073" y="2339421"/>
                <a:ext cx="30853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2339421"/>
                <a:ext cx="3085396" cy="369332"/>
              </a:xfrm>
              <a:prstGeom prst="rect">
                <a:avLst/>
              </a:prstGeom>
              <a:blipFill>
                <a:blip r:embed="rId12"/>
                <a:stretch>
                  <a:fillRect t="-6667" r="-110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704073" y="2788100"/>
                <a:ext cx="7916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2788100"/>
                <a:ext cx="79169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238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Neden Projeksiyon yaparız ?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10109" y="6356350"/>
            <a:ext cx="581892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51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 rot="7799109">
            <a:off x="1282095" y="1299679"/>
            <a:ext cx="2243935" cy="1574005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2384516">
            <a:off x="1461970" y="3994561"/>
            <a:ext cx="2310729" cy="1767861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𝐾𝑜𝑙𝑜𝑛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𝑇𝑟𝑎𝑛𝑠𝑝𝑜𝑧𝑢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  <a:blipFill>
                <a:blip r:embed="rId4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/>
          <p:nvPr/>
        </p:nvCxnSpPr>
        <p:spPr>
          <a:xfrm flipV="1">
            <a:off x="2290439" y="2848252"/>
            <a:ext cx="1856688" cy="6038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290439" y="2162839"/>
            <a:ext cx="1053125" cy="1289226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343564" y="2162839"/>
            <a:ext cx="803563" cy="68541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  <a:blipFill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5704073" y="1025200"/>
                <a:ext cx="1116844" cy="648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1025200"/>
                <a:ext cx="1116844" cy="6482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/>
          <p:cNvSpPr/>
          <p:nvPr/>
        </p:nvSpPr>
        <p:spPr>
          <a:xfrm>
            <a:off x="5537440" y="923611"/>
            <a:ext cx="1450109" cy="851432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7906259" y="1164661"/>
                <a:ext cx="17813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𝑏𝑜𝑦𝑢𝑡𝑡𝑎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~ 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259" y="1164661"/>
                <a:ext cx="1781385" cy="36933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32" idx="3"/>
            <a:endCxn id="33" idx="1"/>
          </p:cNvCxnSpPr>
          <p:nvPr/>
        </p:nvCxnSpPr>
        <p:spPr>
          <a:xfrm>
            <a:off x="6987549" y="1349327"/>
            <a:ext cx="91871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704073" y="1933238"/>
                <a:ext cx="28053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𝑜𝑘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𝑏𝑜𝑦𝑢𝑡𝑎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𝑖𝑙𝑑𝑖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𝑖𝑛𝑑𝑒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1933238"/>
                <a:ext cx="2805383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704073" y="2339421"/>
                <a:ext cx="30853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2339421"/>
                <a:ext cx="3085396" cy="369332"/>
              </a:xfrm>
              <a:prstGeom prst="rect">
                <a:avLst/>
              </a:prstGeom>
              <a:blipFill>
                <a:blip r:embed="rId12"/>
                <a:stretch>
                  <a:fillRect t="-6667" r="-110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704073" y="2788100"/>
                <a:ext cx="7916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2788100"/>
                <a:ext cx="79169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704073" y="3236779"/>
                <a:ext cx="18785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3236779"/>
                <a:ext cx="1878591" cy="369332"/>
              </a:xfrm>
              <a:prstGeom prst="rect">
                <a:avLst/>
              </a:prstGeom>
              <a:blipFill>
                <a:blip r:embed="rId14"/>
                <a:stretch>
                  <a:fillRect t="-6557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277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Neden Projeksiyon yaparız ?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10109" y="6356350"/>
            <a:ext cx="581892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52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 rot="7799109">
            <a:off x="1282095" y="1299679"/>
            <a:ext cx="2243935" cy="1574005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2384516">
            <a:off x="1461970" y="3994561"/>
            <a:ext cx="2310729" cy="1767861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𝐾𝑜𝑙𝑜𝑛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𝑇𝑟𝑎𝑛𝑠𝑝𝑜𝑧𝑢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  <a:blipFill>
                <a:blip r:embed="rId4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/>
          <p:nvPr/>
        </p:nvCxnSpPr>
        <p:spPr>
          <a:xfrm flipV="1">
            <a:off x="2290439" y="2848252"/>
            <a:ext cx="1856688" cy="6038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290439" y="2162839"/>
            <a:ext cx="1053125" cy="1289226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343564" y="2162839"/>
            <a:ext cx="803563" cy="68541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  <a:blipFill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5704073" y="1025200"/>
                <a:ext cx="1116844" cy="648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1025200"/>
                <a:ext cx="1116844" cy="6482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/>
          <p:cNvSpPr/>
          <p:nvPr/>
        </p:nvSpPr>
        <p:spPr>
          <a:xfrm>
            <a:off x="5537440" y="918989"/>
            <a:ext cx="1450109" cy="851432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7898776" y="1160039"/>
                <a:ext cx="17813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𝑏𝑜𝑦𝑢𝑡𝑡𝑎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~ 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776" y="1160039"/>
                <a:ext cx="1781385" cy="36933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32" idx="3"/>
            <a:endCxn id="33" idx="1"/>
          </p:cNvCxnSpPr>
          <p:nvPr/>
        </p:nvCxnSpPr>
        <p:spPr>
          <a:xfrm>
            <a:off x="6987549" y="1344705"/>
            <a:ext cx="911227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704073" y="1933238"/>
                <a:ext cx="28053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𝑜𝑘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𝑏𝑜𝑦𝑢𝑡𝑎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𝑖𝑙𝑑𝑖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𝑖𝑛𝑑𝑒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1933238"/>
                <a:ext cx="2805383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704073" y="2339421"/>
                <a:ext cx="30853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2339421"/>
                <a:ext cx="3085396" cy="369332"/>
              </a:xfrm>
              <a:prstGeom prst="rect">
                <a:avLst/>
              </a:prstGeom>
              <a:blipFill>
                <a:blip r:embed="rId12"/>
                <a:stretch>
                  <a:fillRect t="-6667" r="-110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704073" y="2788100"/>
                <a:ext cx="7916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2788100"/>
                <a:ext cx="79169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704073" y="3236779"/>
                <a:ext cx="18785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3236779"/>
                <a:ext cx="1878591" cy="369332"/>
              </a:xfrm>
              <a:prstGeom prst="rect">
                <a:avLst/>
              </a:prstGeom>
              <a:blipFill>
                <a:blip r:embed="rId14"/>
                <a:stretch>
                  <a:fillRect t="-6557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704073" y="3685458"/>
                <a:ext cx="19659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3685458"/>
                <a:ext cx="1965923" cy="369332"/>
              </a:xfrm>
              <a:prstGeom prst="rect">
                <a:avLst/>
              </a:prstGeom>
              <a:blipFill>
                <a:blip r:embed="rId15"/>
                <a:stretch>
                  <a:fillRect t="-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304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Neden Projeksiyon yaparız ?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10109" y="6356350"/>
            <a:ext cx="581892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53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 rot="7799109">
            <a:off x="1282095" y="1299679"/>
            <a:ext cx="2243935" cy="1574005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2384516">
            <a:off x="1461970" y="3994561"/>
            <a:ext cx="2310729" cy="1767861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𝐾𝑜𝑙𝑜𝑛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𝑇𝑟𝑎𝑛𝑠𝑝𝑜𝑧𝑢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  <a:blipFill>
                <a:blip r:embed="rId4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/>
          <p:nvPr/>
        </p:nvCxnSpPr>
        <p:spPr>
          <a:xfrm flipV="1">
            <a:off x="2290439" y="2848252"/>
            <a:ext cx="1856688" cy="6038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290439" y="2162839"/>
            <a:ext cx="1053125" cy="1289226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343564" y="2162839"/>
            <a:ext cx="803563" cy="68541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  <a:blipFill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5704073" y="1025200"/>
                <a:ext cx="1116844" cy="648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1025200"/>
                <a:ext cx="1116844" cy="6482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/>
          <p:cNvSpPr/>
          <p:nvPr/>
        </p:nvSpPr>
        <p:spPr>
          <a:xfrm>
            <a:off x="5537440" y="923611"/>
            <a:ext cx="1450109" cy="851432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7898776" y="1164661"/>
                <a:ext cx="17813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𝑏𝑜𝑦𝑢𝑡𝑡𝑎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~ 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776" y="1164661"/>
                <a:ext cx="1781385" cy="36933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32" idx="3"/>
            <a:endCxn id="33" idx="1"/>
          </p:cNvCxnSpPr>
          <p:nvPr/>
        </p:nvCxnSpPr>
        <p:spPr>
          <a:xfrm>
            <a:off x="6987549" y="1349327"/>
            <a:ext cx="911227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704073" y="1933238"/>
                <a:ext cx="28053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𝑜𝑘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𝑏𝑜𝑦𝑢𝑡𝑎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𝑖𝑙𝑑𝑖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𝑖𝑛𝑑𝑒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1933238"/>
                <a:ext cx="2805383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704073" y="2339421"/>
                <a:ext cx="30853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2339421"/>
                <a:ext cx="3085396" cy="369332"/>
              </a:xfrm>
              <a:prstGeom prst="rect">
                <a:avLst/>
              </a:prstGeom>
              <a:blipFill>
                <a:blip r:embed="rId12"/>
                <a:stretch>
                  <a:fillRect t="-6667" r="-110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704073" y="2788100"/>
                <a:ext cx="7916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2788100"/>
                <a:ext cx="79169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704073" y="3236779"/>
                <a:ext cx="18785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3236779"/>
                <a:ext cx="1878591" cy="369332"/>
              </a:xfrm>
              <a:prstGeom prst="rect">
                <a:avLst/>
              </a:prstGeom>
              <a:blipFill>
                <a:blip r:embed="rId14"/>
                <a:stretch>
                  <a:fillRect t="-6557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704073" y="3685458"/>
                <a:ext cx="19659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3685458"/>
                <a:ext cx="1965923" cy="369332"/>
              </a:xfrm>
              <a:prstGeom prst="rect">
                <a:avLst/>
              </a:prstGeom>
              <a:blipFill>
                <a:blip r:embed="rId15"/>
                <a:stretch>
                  <a:fillRect t="-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704073" y="4128952"/>
                <a:ext cx="15619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4128952"/>
                <a:ext cx="1561966" cy="369332"/>
              </a:xfrm>
              <a:prstGeom prst="rect">
                <a:avLst/>
              </a:prstGeom>
              <a:blipFill>
                <a:blip r:embed="rId16"/>
                <a:stretch>
                  <a:fillRect t="-6557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388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Neden Projeksiyon yaparız ?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10109" y="6356350"/>
            <a:ext cx="581892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 rot="7799109">
            <a:off x="1282095" y="1299679"/>
            <a:ext cx="2243935" cy="1574005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2384516">
            <a:off x="1461970" y="3994561"/>
            <a:ext cx="2310729" cy="1767861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𝐾𝑜𝑙𝑜𝑛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𝑇𝑟𝑎𝑛𝑠𝑝𝑜𝑧𝑢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  <a:blipFill>
                <a:blip r:embed="rId4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/>
          <p:nvPr/>
        </p:nvCxnSpPr>
        <p:spPr>
          <a:xfrm flipV="1">
            <a:off x="2290439" y="2848252"/>
            <a:ext cx="1856688" cy="6038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290439" y="2162839"/>
            <a:ext cx="1053125" cy="1289226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343564" y="2162839"/>
            <a:ext cx="803563" cy="68541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  <a:blipFill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5704073" y="1025200"/>
                <a:ext cx="1116844" cy="648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1025200"/>
                <a:ext cx="1116844" cy="6482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/>
          <p:cNvSpPr/>
          <p:nvPr/>
        </p:nvSpPr>
        <p:spPr>
          <a:xfrm>
            <a:off x="5537440" y="923611"/>
            <a:ext cx="1450109" cy="851432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7898776" y="1164661"/>
                <a:ext cx="17813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𝑏𝑜𝑦𝑢𝑡𝑡𝑎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~ 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776" y="1164661"/>
                <a:ext cx="1781385" cy="36933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32" idx="3"/>
            <a:endCxn id="33" idx="1"/>
          </p:cNvCxnSpPr>
          <p:nvPr/>
        </p:nvCxnSpPr>
        <p:spPr>
          <a:xfrm>
            <a:off x="6987549" y="1349327"/>
            <a:ext cx="911227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704073" y="1933238"/>
                <a:ext cx="28053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𝑜𝑘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𝑏𝑜𝑦𝑢𝑡𝑎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𝑖𝑙𝑑𝑖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𝑖𝑛𝑑𝑒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1933238"/>
                <a:ext cx="2805383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704073" y="2339421"/>
                <a:ext cx="30853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2339421"/>
                <a:ext cx="3085396" cy="369332"/>
              </a:xfrm>
              <a:prstGeom prst="rect">
                <a:avLst/>
              </a:prstGeom>
              <a:blipFill>
                <a:blip r:embed="rId12"/>
                <a:stretch>
                  <a:fillRect t="-6667" r="-110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704073" y="2788100"/>
                <a:ext cx="7916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2788100"/>
                <a:ext cx="79169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704073" y="3236779"/>
                <a:ext cx="18785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3236779"/>
                <a:ext cx="1878591" cy="369332"/>
              </a:xfrm>
              <a:prstGeom prst="rect">
                <a:avLst/>
              </a:prstGeom>
              <a:blipFill>
                <a:blip r:embed="rId14"/>
                <a:stretch>
                  <a:fillRect t="-6557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704073" y="3685458"/>
                <a:ext cx="19659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3685458"/>
                <a:ext cx="1965923" cy="369332"/>
              </a:xfrm>
              <a:prstGeom prst="rect">
                <a:avLst/>
              </a:prstGeom>
              <a:blipFill>
                <a:blip r:embed="rId15"/>
                <a:stretch>
                  <a:fillRect t="-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704073" y="4128952"/>
                <a:ext cx="15619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4128952"/>
                <a:ext cx="1561966" cy="369332"/>
              </a:xfrm>
              <a:prstGeom prst="rect">
                <a:avLst/>
              </a:prstGeom>
              <a:blipFill>
                <a:blip r:embed="rId16"/>
                <a:stretch>
                  <a:fillRect t="-6557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704073" y="4693825"/>
                <a:ext cx="19827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4693825"/>
                <a:ext cx="1982722" cy="369332"/>
              </a:xfrm>
              <a:prstGeom prst="rect">
                <a:avLst/>
              </a:prstGeom>
              <a:blipFill>
                <a:blip r:embed="rId17"/>
                <a:stretch>
                  <a:fillRect t="-6557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939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Neden Projeksiyon yaparız ?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10109" y="6356350"/>
            <a:ext cx="581892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55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 rot="7799109">
            <a:off x="1282095" y="1299679"/>
            <a:ext cx="2243935" cy="1574005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2384516">
            <a:off x="1461970" y="3994561"/>
            <a:ext cx="2310729" cy="1767861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𝐾𝑜𝑙𝑜𝑛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𝑇𝑟𝑎𝑛𝑠𝑝𝑜𝑧𝑢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  <a:blipFill>
                <a:blip r:embed="rId4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/>
          <p:nvPr/>
        </p:nvCxnSpPr>
        <p:spPr>
          <a:xfrm flipV="1">
            <a:off x="2290439" y="2848252"/>
            <a:ext cx="1856688" cy="6038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290439" y="2162839"/>
            <a:ext cx="1053125" cy="1289226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343564" y="2162839"/>
            <a:ext cx="803563" cy="68541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  <a:blipFill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5704073" y="1025200"/>
                <a:ext cx="1116844" cy="648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1025200"/>
                <a:ext cx="1116844" cy="6482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/>
          <p:cNvSpPr/>
          <p:nvPr/>
        </p:nvSpPr>
        <p:spPr>
          <a:xfrm>
            <a:off x="5537440" y="923611"/>
            <a:ext cx="1450109" cy="851432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7898776" y="1164661"/>
                <a:ext cx="17813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𝑏𝑜𝑦𝑢𝑡𝑡𝑎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~ 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776" y="1164661"/>
                <a:ext cx="1781385" cy="36933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32" idx="3"/>
            <a:endCxn id="33" idx="1"/>
          </p:cNvCxnSpPr>
          <p:nvPr/>
        </p:nvCxnSpPr>
        <p:spPr>
          <a:xfrm>
            <a:off x="6987549" y="1349327"/>
            <a:ext cx="911227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704073" y="1933238"/>
                <a:ext cx="28053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𝑜𝑘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𝑏𝑜𝑦𝑢𝑡𝑎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𝑖𝑙𝑑𝑖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𝑖𝑛𝑑𝑒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1933238"/>
                <a:ext cx="2805383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704073" y="2339421"/>
                <a:ext cx="30853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2339421"/>
                <a:ext cx="3085396" cy="369332"/>
              </a:xfrm>
              <a:prstGeom prst="rect">
                <a:avLst/>
              </a:prstGeom>
              <a:blipFill>
                <a:blip r:embed="rId12"/>
                <a:stretch>
                  <a:fillRect t="-6667" r="-110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704073" y="2788100"/>
                <a:ext cx="7916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2788100"/>
                <a:ext cx="79169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704073" y="3236779"/>
                <a:ext cx="18785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3236779"/>
                <a:ext cx="1878591" cy="369332"/>
              </a:xfrm>
              <a:prstGeom prst="rect">
                <a:avLst/>
              </a:prstGeom>
              <a:blipFill>
                <a:blip r:embed="rId14"/>
                <a:stretch>
                  <a:fillRect t="-6557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704073" y="3685458"/>
                <a:ext cx="19659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3685458"/>
                <a:ext cx="1965923" cy="369332"/>
              </a:xfrm>
              <a:prstGeom prst="rect">
                <a:avLst/>
              </a:prstGeom>
              <a:blipFill>
                <a:blip r:embed="rId15"/>
                <a:stretch>
                  <a:fillRect t="-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704073" y="4128952"/>
                <a:ext cx="15619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4128952"/>
                <a:ext cx="1561966" cy="369332"/>
              </a:xfrm>
              <a:prstGeom prst="rect">
                <a:avLst/>
              </a:prstGeom>
              <a:blipFill>
                <a:blip r:embed="rId16"/>
                <a:stretch>
                  <a:fillRect t="-6557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704073" y="4693825"/>
                <a:ext cx="19827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4693825"/>
                <a:ext cx="1982722" cy="369332"/>
              </a:xfrm>
              <a:prstGeom prst="rect">
                <a:avLst/>
              </a:prstGeom>
              <a:blipFill>
                <a:blip r:embed="rId17"/>
                <a:stretch>
                  <a:fillRect t="-6557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5704073" y="4587672"/>
            <a:ext cx="1965923" cy="523498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7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Neden Projeksiyon yaparız ?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10109" y="6356350"/>
            <a:ext cx="581892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56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 rot="7799109">
            <a:off x="1282095" y="1299679"/>
            <a:ext cx="2243935" cy="1574005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2384516">
            <a:off x="1461970" y="3994561"/>
            <a:ext cx="2310729" cy="1767861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𝐾𝑜𝑙𝑜𝑛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𝑇𝑟𝑎𝑛𝑠𝑝𝑜𝑧𝑢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  <a:blipFill>
                <a:blip r:embed="rId4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/>
          <p:nvPr/>
        </p:nvCxnSpPr>
        <p:spPr>
          <a:xfrm flipV="1">
            <a:off x="2290439" y="2848252"/>
            <a:ext cx="1856688" cy="6038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290439" y="2162839"/>
            <a:ext cx="1053125" cy="1289226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343564" y="2162839"/>
            <a:ext cx="803563" cy="68541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  <a:blipFill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5704073" y="1025200"/>
                <a:ext cx="1116844" cy="648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1025200"/>
                <a:ext cx="1116844" cy="6482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/>
          <p:cNvSpPr/>
          <p:nvPr/>
        </p:nvSpPr>
        <p:spPr>
          <a:xfrm>
            <a:off x="5537440" y="923674"/>
            <a:ext cx="1450109" cy="851432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7898776" y="1164661"/>
                <a:ext cx="17813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𝑏𝑜𝑦𝑢𝑡𝑡𝑎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~ 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776" y="1164661"/>
                <a:ext cx="1781385" cy="369332"/>
              </a:xfrm>
              <a:prstGeom prst="rect">
                <a:avLst/>
              </a:prstGeom>
              <a:blipFill>
                <a:blip r:embed="rId2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32" idx="3"/>
            <a:endCxn id="33" idx="1"/>
          </p:cNvCxnSpPr>
          <p:nvPr/>
        </p:nvCxnSpPr>
        <p:spPr>
          <a:xfrm flipV="1">
            <a:off x="6987549" y="1349327"/>
            <a:ext cx="911227" cy="6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704073" y="1933238"/>
                <a:ext cx="28053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𝑜𝑘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𝑏𝑜𝑦𝑢𝑡𝑎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𝑖𝑙𝑑𝑖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𝑖𝑛𝑑𝑒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1933238"/>
                <a:ext cx="2805383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704073" y="2339421"/>
                <a:ext cx="30853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2339421"/>
                <a:ext cx="3085396" cy="369332"/>
              </a:xfrm>
              <a:prstGeom prst="rect">
                <a:avLst/>
              </a:prstGeom>
              <a:blipFill>
                <a:blip r:embed="rId12"/>
                <a:stretch>
                  <a:fillRect t="-6667" r="-110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704073" y="2788100"/>
                <a:ext cx="7916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2788100"/>
                <a:ext cx="79169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704073" y="3236779"/>
                <a:ext cx="18785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3236779"/>
                <a:ext cx="1878591" cy="369332"/>
              </a:xfrm>
              <a:prstGeom prst="rect">
                <a:avLst/>
              </a:prstGeom>
              <a:blipFill>
                <a:blip r:embed="rId14"/>
                <a:stretch>
                  <a:fillRect t="-6557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704073" y="3685458"/>
                <a:ext cx="19659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3685458"/>
                <a:ext cx="1965923" cy="369332"/>
              </a:xfrm>
              <a:prstGeom prst="rect">
                <a:avLst/>
              </a:prstGeom>
              <a:blipFill>
                <a:blip r:embed="rId15"/>
                <a:stretch>
                  <a:fillRect t="-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704073" y="4128952"/>
                <a:ext cx="15619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4128952"/>
                <a:ext cx="1561966" cy="369332"/>
              </a:xfrm>
              <a:prstGeom prst="rect">
                <a:avLst/>
              </a:prstGeom>
              <a:blipFill>
                <a:blip r:embed="rId16"/>
                <a:stretch>
                  <a:fillRect t="-6557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704073" y="4693825"/>
                <a:ext cx="19827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4693825"/>
                <a:ext cx="1982722" cy="369332"/>
              </a:xfrm>
              <a:prstGeom prst="rect">
                <a:avLst/>
              </a:prstGeom>
              <a:blipFill>
                <a:blip r:embed="rId17"/>
                <a:stretch>
                  <a:fillRect t="-6557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5704073" y="4587672"/>
            <a:ext cx="1965923" cy="523498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8355309" y="4664667"/>
                <a:ext cx="15034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𝑜𝑘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𝑏𝑜𝑦𝑢𝑡𝑡𝑎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309" y="4664667"/>
                <a:ext cx="1503489" cy="36933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16" idx="3"/>
            <a:endCxn id="17" idx="1"/>
          </p:cNvCxnSpPr>
          <p:nvPr/>
        </p:nvCxnSpPr>
        <p:spPr>
          <a:xfrm flipV="1">
            <a:off x="7669996" y="4849333"/>
            <a:ext cx="685313" cy="88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55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Neden Projeksiyon yaparız ?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10109" y="6356350"/>
            <a:ext cx="581892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57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 rot="7799109">
            <a:off x="1282095" y="1299679"/>
            <a:ext cx="2243935" cy="1574005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2384516">
            <a:off x="1461970" y="3994561"/>
            <a:ext cx="2310729" cy="1767861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𝐾𝑜𝑙𝑜𝑛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𝑇𝑟𝑎𝑛𝑠𝑝𝑜𝑧𝑢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  <a:blipFill>
                <a:blip r:embed="rId4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/>
          <p:nvPr/>
        </p:nvCxnSpPr>
        <p:spPr>
          <a:xfrm flipV="1">
            <a:off x="2290439" y="2848252"/>
            <a:ext cx="1856688" cy="6038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290439" y="2162839"/>
            <a:ext cx="1053125" cy="1289226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343564" y="2162839"/>
            <a:ext cx="803563" cy="68541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  <a:blipFill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5704073" y="1025200"/>
                <a:ext cx="1116844" cy="648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1025200"/>
                <a:ext cx="1116844" cy="6482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/>
          <p:cNvSpPr/>
          <p:nvPr/>
        </p:nvSpPr>
        <p:spPr>
          <a:xfrm>
            <a:off x="5537440" y="923611"/>
            <a:ext cx="1450109" cy="851432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7898776" y="1164661"/>
                <a:ext cx="17813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𝑏𝑜𝑦𝑢𝑡𝑡𝑎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~ 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776" y="1164661"/>
                <a:ext cx="1781385" cy="369332"/>
              </a:xfrm>
              <a:prstGeom prst="rect">
                <a:avLst/>
              </a:prstGeom>
              <a:blipFill>
                <a:blip r:embed="rId2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32" idx="3"/>
            <a:endCxn id="33" idx="1"/>
          </p:cNvCxnSpPr>
          <p:nvPr/>
        </p:nvCxnSpPr>
        <p:spPr>
          <a:xfrm>
            <a:off x="6987549" y="1349327"/>
            <a:ext cx="911227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704073" y="1933238"/>
                <a:ext cx="28053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𝑜𝑘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𝑏𝑜𝑦𝑢𝑡𝑎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𝑖𝑙𝑑𝑖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𝑖𝑛𝑑𝑒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1933238"/>
                <a:ext cx="2805383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704073" y="2339421"/>
                <a:ext cx="30853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2339421"/>
                <a:ext cx="3085396" cy="369332"/>
              </a:xfrm>
              <a:prstGeom prst="rect">
                <a:avLst/>
              </a:prstGeom>
              <a:blipFill>
                <a:blip r:embed="rId12"/>
                <a:stretch>
                  <a:fillRect t="-6667" r="-110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704073" y="2788100"/>
                <a:ext cx="7916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2788100"/>
                <a:ext cx="79169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704073" y="3236779"/>
                <a:ext cx="18785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3236779"/>
                <a:ext cx="1878591" cy="369332"/>
              </a:xfrm>
              <a:prstGeom prst="rect">
                <a:avLst/>
              </a:prstGeom>
              <a:blipFill>
                <a:blip r:embed="rId14"/>
                <a:stretch>
                  <a:fillRect t="-6557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704073" y="3685458"/>
                <a:ext cx="19659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3685458"/>
                <a:ext cx="1965923" cy="369332"/>
              </a:xfrm>
              <a:prstGeom prst="rect">
                <a:avLst/>
              </a:prstGeom>
              <a:blipFill>
                <a:blip r:embed="rId15"/>
                <a:stretch>
                  <a:fillRect t="-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704073" y="4128952"/>
                <a:ext cx="15619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4128952"/>
                <a:ext cx="1561966" cy="369332"/>
              </a:xfrm>
              <a:prstGeom prst="rect">
                <a:avLst/>
              </a:prstGeom>
              <a:blipFill>
                <a:blip r:embed="rId16"/>
                <a:stretch>
                  <a:fillRect t="-6557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704073" y="4693825"/>
                <a:ext cx="19827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4693825"/>
                <a:ext cx="1982722" cy="369332"/>
              </a:xfrm>
              <a:prstGeom prst="rect">
                <a:avLst/>
              </a:prstGeom>
              <a:blipFill>
                <a:blip r:embed="rId17"/>
                <a:stretch>
                  <a:fillRect t="-6557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704073" y="5255516"/>
                <a:ext cx="27245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5255516"/>
                <a:ext cx="2724592" cy="369332"/>
              </a:xfrm>
              <a:prstGeom prst="rect">
                <a:avLst/>
              </a:prstGeom>
              <a:blipFill>
                <a:blip r:embed="rId18"/>
                <a:stretch>
                  <a:fillRect t="-6557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5704073" y="4587672"/>
            <a:ext cx="1965923" cy="523498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8355309" y="4664667"/>
                <a:ext cx="15034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𝑜𝑘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𝑏𝑜𝑦𝑢𝑡𝑡𝑎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309" y="4664667"/>
                <a:ext cx="1503489" cy="36933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16" idx="3"/>
            <a:endCxn id="17" idx="1"/>
          </p:cNvCxnSpPr>
          <p:nvPr/>
        </p:nvCxnSpPr>
        <p:spPr>
          <a:xfrm flipV="1">
            <a:off x="7669996" y="4849333"/>
            <a:ext cx="685313" cy="88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0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Neden Projeksiyon yaparız ?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10109" y="6356350"/>
            <a:ext cx="581892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58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 rot="7799109">
            <a:off x="1282095" y="1299679"/>
            <a:ext cx="2243935" cy="1574005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2384516">
            <a:off x="1461970" y="3994561"/>
            <a:ext cx="2310729" cy="1767861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𝐾𝑜𝑙𝑜𝑛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𝑇𝑟𝑎𝑛𝑠𝑝𝑜𝑧𝑢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  <a:blipFill>
                <a:blip r:embed="rId4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/>
          <p:nvPr/>
        </p:nvCxnSpPr>
        <p:spPr>
          <a:xfrm flipV="1">
            <a:off x="2290439" y="2848252"/>
            <a:ext cx="1856688" cy="6038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290439" y="2162839"/>
            <a:ext cx="1053125" cy="1289226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343564" y="2162839"/>
            <a:ext cx="803563" cy="68541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  <a:blipFill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5704073" y="1025200"/>
                <a:ext cx="1116844" cy="648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1025200"/>
                <a:ext cx="1116844" cy="6482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/>
          <p:cNvSpPr/>
          <p:nvPr/>
        </p:nvSpPr>
        <p:spPr>
          <a:xfrm>
            <a:off x="5537440" y="917891"/>
            <a:ext cx="1450109" cy="851432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7906259" y="1166122"/>
                <a:ext cx="17813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𝑏𝑜𝑦𝑢𝑡𝑡𝑎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~ 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259" y="1166122"/>
                <a:ext cx="1781385" cy="369332"/>
              </a:xfrm>
              <a:prstGeom prst="rect">
                <a:avLst/>
              </a:prstGeom>
              <a:blipFill>
                <a:blip r:embed="rId2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32" idx="3"/>
            <a:endCxn id="33" idx="1"/>
          </p:cNvCxnSpPr>
          <p:nvPr/>
        </p:nvCxnSpPr>
        <p:spPr>
          <a:xfrm>
            <a:off x="6987549" y="1343607"/>
            <a:ext cx="918710" cy="7181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704073" y="1933238"/>
                <a:ext cx="28053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𝑜𝑘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𝑏𝑜𝑦𝑢𝑡𝑎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𝑖𝑙𝑑𝑖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𝑖𝑛𝑑𝑒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1933238"/>
                <a:ext cx="2805383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704073" y="2339421"/>
                <a:ext cx="30853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2339421"/>
                <a:ext cx="3085396" cy="369332"/>
              </a:xfrm>
              <a:prstGeom prst="rect">
                <a:avLst/>
              </a:prstGeom>
              <a:blipFill>
                <a:blip r:embed="rId12"/>
                <a:stretch>
                  <a:fillRect t="-6667" r="-110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704073" y="2788100"/>
                <a:ext cx="7916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2788100"/>
                <a:ext cx="79169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704073" y="3236779"/>
                <a:ext cx="18785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3236779"/>
                <a:ext cx="1878591" cy="369332"/>
              </a:xfrm>
              <a:prstGeom prst="rect">
                <a:avLst/>
              </a:prstGeom>
              <a:blipFill>
                <a:blip r:embed="rId14"/>
                <a:stretch>
                  <a:fillRect t="-6557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704073" y="3685458"/>
                <a:ext cx="19659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3685458"/>
                <a:ext cx="1965923" cy="369332"/>
              </a:xfrm>
              <a:prstGeom prst="rect">
                <a:avLst/>
              </a:prstGeom>
              <a:blipFill>
                <a:blip r:embed="rId15"/>
                <a:stretch>
                  <a:fillRect t="-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704073" y="4128952"/>
                <a:ext cx="15619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4128952"/>
                <a:ext cx="1561966" cy="369332"/>
              </a:xfrm>
              <a:prstGeom prst="rect">
                <a:avLst/>
              </a:prstGeom>
              <a:blipFill>
                <a:blip r:embed="rId16"/>
                <a:stretch>
                  <a:fillRect t="-6557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704073" y="4693825"/>
                <a:ext cx="19827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4693825"/>
                <a:ext cx="1982722" cy="369332"/>
              </a:xfrm>
              <a:prstGeom prst="rect">
                <a:avLst/>
              </a:prstGeom>
              <a:blipFill>
                <a:blip r:embed="rId17"/>
                <a:stretch>
                  <a:fillRect t="-6557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704073" y="5255516"/>
                <a:ext cx="27245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5255516"/>
                <a:ext cx="2724592" cy="369332"/>
              </a:xfrm>
              <a:prstGeom prst="rect">
                <a:avLst/>
              </a:prstGeom>
              <a:blipFill>
                <a:blip r:embed="rId18"/>
                <a:stretch>
                  <a:fillRect t="-6557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704073" y="5763848"/>
                <a:ext cx="20265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5763848"/>
                <a:ext cx="202658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5704073" y="4587672"/>
            <a:ext cx="1965923" cy="523498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8355309" y="4664667"/>
                <a:ext cx="15034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𝑜𝑘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𝑏𝑜𝑦𝑢𝑡𝑡𝑎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309" y="4664667"/>
                <a:ext cx="1503489" cy="369332"/>
              </a:xfrm>
              <a:prstGeom prst="rect">
                <a:avLst/>
              </a:prstGeom>
              <a:blipFill>
                <a:blip r:embed="rId2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16" idx="3"/>
            <a:endCxn id="17" idx="1"/>
          </p:cNvCxnSpPr>
          <p:nvPr/>
        </p:nvCxnSpPr>
        <p:spPr>
          <a:xfrm flipV="1">
            <a:off x="7669996" y="4849333"/>
            <a:ext cx="685313" cy="88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53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Neden Projeksiyon yaparız ?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84369" y="6356350"/>
            <a:ext cx="507632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59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 rot="7799109">
            <a:off x="1282095" y="1299679"/>
            <a:ext cx="2243935" cy="1574005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2384516">
            <a:off x="1461970" y="3994561"/>
            <a:ext cx="2310729" cy="1767861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𝐾𝑜𝑙𝑜𝑛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𝑇𝑟𝑎𝑛𝑠𝑝𝑜𝑧𝑢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  <a:blipFill>
                <a:blip r:embed="rId4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/>
          <p:nvPr/>
        </p:nvCxnSpPr>
        <p:spPr>
          <a:xfrm flipV="1">
            <a:off x="2290439" y="2848252"/>
            <a:ext cx="1856688" cy="6038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290439" y="2162839"/>
            <a:ext cx="1053125" cy="1289226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343564" y="2162839"/>
            <a:ext cx="803563" cy="68541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  <a:blipFill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599946" y="1045050"/>
                <a:ext cx="23151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i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946" y="1045050"/>
                <a:ext cx="2315121" cy="369332"/>
              </a:xfrm>
              <a:prstGeom prst="rect">
                <a:avLst/>
              </a:prstGeom>
              <a:blipFill>
                <a:blip r:embed="rId9"/>
                <a:stretch>
                  <a:fillRect l="-1847" t="-3279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454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Lineer Cebirdeki 4 Temel Altuzay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59491" y="6356350"/>
            <a:ext cx="332510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 rot="2384516">
            <a:off x="3342058" y="1336542"/>
            <a:ext cx="2169736" cy="1518245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7832727">
            <a:off x="3487195" y="3980040"/>
            <a:ext cx="2321944" cy="1657143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7799109">
            <a:off x="6478038" y="1061917"/>
            <a:ext cx="2243935" cy="1574005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384516">
            <a:off x="6657913" y="3756799"/>
            <a:ext cx="2310729" cy="1767861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727323" y="783431"/>
                <a:ext cx="2177327" cy="3888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𝑚𝑥𝑛</m:t>
                              </m:r>
                            </m:e>
                          </m:d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𝑚𝑎𝑡𝑟𝑖𝑠𝑖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323" y="783431"/>
                <a:ext cx="2177327" cy="388889"/>
              </a:xfrm>
              <a:prstGeom prst="rect">
                <a:avLst/>
              </a:prstGeom>
              <a:blipFill>
                <a:blip r:embed="rId2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705579" y="3150661"/>
                <a:ext cx="17232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𝑏𝑜𝑦𝑢𝑡𝑢𝑛𝑑𝑎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79" y="3150661"/>
                <a:ext cx="1723292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9855126" y="3025723"/>
                <a:ext cx="17713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𝑏𝑜𝑦𝑢𝑡𝑢𝑛𝑑𝑎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5126" y="3025723"/>
                <a:ext cx="1771382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458450" y="1580349"/>
                <a:ext cx="14016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𝑆𝑎𝑡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450" y="1580349"/>
                <a:ext cx="1401601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777368" y="1199354"/>
                <a:ext cx="20772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𝑚𝑎𝑡𝑟𝑖𝑠𝑖𝑛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𝑟𝑎𝑛𝑘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368" y="1199354"/>
                <a:ext cx="207723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458450" y="1954420"/>
                <a:ext cx="1705916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450" y="1954420"/>
                <a:ext cx="1705916" cy="4049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805575" y="1555745"/>
                <a:ext cx="1499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𝐾𝑜𝑙𝑜𝑛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5575" y="1555745"/>
                <a:ext cx="1499898" cy="369332"/>
              </a:xfrm>
              <a:prstGeom prst="rect">
                <a:avLst/>
              </a:prstGeom>
              <a:blipFill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798990" y="1880142"/>
                <a:ext cx="15704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990" y="1880142"/>
                <a:ext cx="157049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3974479" y="4331239"/>
                <a:ext cx="13727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479" y="4331239"/>
                <a:ext cx="1372748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202707" y="4026745"/>
                <a:ext cx="277503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𝑇𝑟𝑎𝑛𝑠𝑝𝑜𝑧𝑢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707" y="4026745"/>
                <a:ext cx="2775038" cy="646331"/>
              </a:xfrm>
              <a:prstGeom prst="rect">
                <a:avLst/>
              </a:prstGeom>
              <a:blipFill>
                <a:blip r:embed="rId11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3584643" y="4700571"/>
                <a:ext cx="20092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643" y="4700571"/>
                <a:ext cx="200920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6797667" y="4670917"/>
                <a:ext cx="220554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667" y="4670917"/>
                <a:ext cx="2205540" cy="40498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523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Neden Projeksiyon yaparız ?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84369" y="6356350"/>
            <a:ext cx="507632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 rot="7799109">
            <a:off x="1282095" y="1299679"/>
            <a:ext cx="2243935" cy="1574005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2384516">
            <a:off x="1461970" y="3994561"/>
            <a:ext cx="2310729" cy="1767861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𝐾𝑜𝑙𝑜𝑛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𝑇𝑟𝑎𝑛𝑠𝑝𝑜𝑧𝑢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  <a:blipFill>
                <a:blip r:embed="rId4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/>
          <p:nvPr/>
        </p:nvCxnSpPr>
        <p:spPr>
          <a:xfrm flipV="1">
            <a:off x="2290439" y="2848252"/>
            <a:ext cx="1856688" cy="6038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290439" y="2162839"/>
            <a:ext cx="1053125" cy="1289226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343564" y="2162839"/>
            <a:ext cx="803563" cy="68541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  <a:blipFill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599946" y="1045050"/>
                <a:ext cx="23151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i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946" y="1045050"/>
                <a:ext cx="2315121" cy="369332"/>
              </a:xfrm>
              <a:prstGeom prst="rect">
                <a:avLst/>
              </a:prstGeom>
              <a:blipFill>
                <a:blip r:embed="rId9"/>
                <a:stretch>
                  <a:fillRect l="-1847" t="-3279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599946" y="1474634"/>
                <a:ext cx="58402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𝑒𝑟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𝑡𝑒𝑟𝑠𝑖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𝑎𝑙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𝑛𝑎𝑛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𝑒𝑟𝑖𝑛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𝑖𝑛𝑖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𝑦𝑎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𝑑𝑎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ğı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𝑖𝑠𝑒𝑘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946" y="1474634"/>
                <a:ext cx="5840253" cy="369332"/>
              </a:xfrm>
              <a:prstGeom prst="rect">
                <a:avLst/>
              </a:prstGeom>
              <a:blipFill>
                <a:blip r:embed="rId10"/>
                <a:stretch>
                  <a:fillRect l="-731" t="-5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7344608" y="1893081"/>
                <a:ext cx="26066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608" y="1893081"/>
                <a:ext cx="260667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858564" y="2361740"/>
                <a:ext cx="31080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𝑏𝑖𝑟𝑖𝑚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𝑚𝑎𝑡𝑟𝑖𝑠𝑖𝑛𝑖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𝑒𝑙𝑑𝑒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𝑒𝑑𝑒𝑟𝑖𝑧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564" y="2361740"/>
                <a:ext cx="310803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549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Neden Projeksiyon yaparız ?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84369" y="6356350"/>
            <a:ext cx="507632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61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 rot="7799109">
            <a:off x="1282095" y="1299679"/>
            <a:ext cx="2243935" cy="1574005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2384516">
            <a:off x="1461970" y="3994561"/>
            <a:ext cx="2310729" cy="1767861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𝐾𝑜𝑙𝑜𝑛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𝑇𝑟𝑎𝑛𝑠𝑝𝑜𝑧𝑢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  <a:blipFill>
                <a:blip r:embed="rId4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/>
          <p:nvPr/>
        </p:nvCxnSpPr>
        <p:spPr>
          <a:xfrm flipV="1">
            <a:off x="2290439" y="2848252"/>
            <a:ext cx="1856688" cy="6038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290439" y="2162839"/>
            <a:ext cx="1053125" cy="1289226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343564" y="2162839"/>
            <a:ext cx="803563" cy="68541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  <a:blipFill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599946" y="1045050"/>
                <a:ext cx="23151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i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946" y="1045050"/>
                <a:ext cx="2315121" cy="369332"/>
              </a:xfrm>
              <a:prstGeom prst="rect">
                <a:avLst/>
              </a:prstGeom>
              <a:blipFill>
                <a:blip r:embed="rId9"/>
                <a:stretch>
                  <a:fillRect l="-1847" t="-3279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599946" y="1474634"/>
                <a:ext cx="58402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𝑒𝑟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𝑡𝑒𝑟𝑠𝑖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𝑎𝑙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𝑛𝑎𝑛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𝑒𝑟𝑖𝑛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𝑖𝑛𝑖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𝑦𝑎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𝑑𝑎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ğı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𝑖𝑠𝑒𝑘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946" y="1474634"/>
                <a:ext cx="5840253" cy="369332"/>
              </a:xfrm>
              <a:prstGeom prst="rect">
                <a:avLst/>
              </a:prstGeom>
              <a:blipFill>
                <a:blip r:embed="rId10"/>
                <a:stretch>
                  <a:fillRect l="-731" t="-5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7344608" y="1893081"/>
                <a:ext cx="26066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608" y="1893081"/>
                <a:ext cx="260667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858564" y="2361740"/>
                <a:ext cx="31080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𝑏𝑖𝑟𝑖𝑚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𝑚𝑎𝑡𝑟𝑖𝑠𝑖𝑛𝑖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𝑒𝑙𝑑𝑒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𝑒𝑑𝑒𝑟𝑖𝑧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564" y="2361740"/>
                <a:ext cx="310803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5599946" y="2792908"/>
                <a:ext cx="4635180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𝐵𝑢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𝑙𝑒𝑚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𝑘𝑎𝑏𝑢𝑙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𝑒𝑑𝑖𝑙𝑒𝑚𝑒𝑧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tr-TR" i="0" dirty="0" smtClean="0">
                    <a:latin typeface="Cambria Math" panose="02040503050406030204" pitchFamily="18" charset="0"/>
                  </a:rPr>
                  <a:t/>
                </a:r>
                <a:br>
                  <a:rPr lang="tr-TR" i="0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0">
                        <a:latin typeface="Cambria Math" panose="02040503050406030204" pitchFamily="18" charset="0"/>
                      </a:rPr>
                      <m:t>çü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ü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𝑚𝑎𝑡𝑟𝑖𝑠𝑖𝑛𝑖𝑛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𝑡𝑒𝑟𝑠𝑖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𝑎𝑙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𝑛𝑎𝑚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𝑦𝑎𝑐𝑎𝑘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tr-TR" i="0" dirty="0" smtClean="0">
                    <a:latin typeface="Cambria Math" panose="02040503050406030204" pitchFamily="18" charset="0"/>
                  </a:rPr>
                  <a:t/>
                </a:r>
                <a:br>
                  <a:rPr lang="tr-TR" i="0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𝑏𝑖𝑟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𝑑𝑢𝑟𝑢𝑚𝑑𝑎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𝑜𝑙𝑚𝑎𝑠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𝑔𝑒𝑟𝑒𝑘𝑙𝑖𝑑𝑖𝑟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946" y="2792908"/>
                <a:ext cx="4635180" cy="923330"/>
              </a:xfrm>
              <a:prstGeom prst="rect">
                <a:avLst/>
              </a:prstGeom>
              <a:blipFill>
                <a:blip r:embed="rId13"/>
                <a:stretch>
                  <a:fillRect l="-921" t="-658" b="-4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698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Neden Projeksiyon yaparız ?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84369" y="6356350"/>
            <a:ext cx="507632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62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 rot="7799109">
            <a:off x="1282095" y="1299679"/>
            <a:ext cx="2243935" cy="1574005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2384516">
            <a:off x="1461970" y="3994561"/>
            <a:ext cx="2310729" cy="1767861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𝐾𝑜𝑙𝑜𝑛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𝑇𝑟𝑎𝑛𝑠𝑝𝑜𝑧𝑢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  <a:blipFill>
                <a:blip r:embed="rId4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/>
          <p:nvPr/>
        </p:nvCxnSpPr>
        <p:spPr>
          <a:xfrm flipV="1">
            <a:off x="2290439" y="2848252"/>
            <a:ext cx="1856688" cy="6038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290439" y="2162839"/>
            <a:ext cx="1053125" cy="1289226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343564" y="2162839"/>
            <a:ext cx="803563" cy="68541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  <a:blipFill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599946" y="1045050"/>
                <a:ext cx="23151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i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946" y="1045050"/>
                <a:ext cx="2315121" cy="369332"/>
              </a:xfrm>
              <a:prstGeom prst="rect">
                <a:avLst/>
              </a:prstGeom>
              <a:blipFill>
                <a:blip r:embed="rId9"/>
                <a:stretch>
                  <a:fillRect l="-1847" t="-3279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599946" y="1474634"/>
                <a:ext cx="58402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𝑒𝑟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𝑡𝑒𝑟𝑠𝑖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𝑎𝑙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𝑛𝑎𝑛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𝑒𝑟𝑖𝑛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𝑖𝑛𝑖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𝑦𝑎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𝑑𝑎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ğı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𝑖𝑠𝑒𝑘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946" y="1474634"/>
                <a:ext cx="5840253" cy="369332"/>
              </a:xfrm>
              <a:prstGeom prst="rect">
                <a:avLst/>
              </a:prstGeom>
              <a:blipFill>
                <a:blip r:embed="rId10"/>
                <a:stretch>
                  <a:fillRect l="-731" t="-5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7344608" y="1893081"/>
                <a:ext cx="26066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608" y="1893081"/>
                <a:ext cx="260667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858564" y="2361740"/>
                <a:ext cx="31080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𝑏𝑖𝑟𝑖𝑚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𝑚𝑎𝑡𝑟𝑖𝑠𝑖𝑛𝑖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𝑒𝑙𝑑𝑒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𝑒𝑑𝑒𝑟𝑖𝑧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564" y="2361740"/>
                <a:ext cx="310803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5599946" y="2792908"/>
                <a:ext cx="4635180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𝐵𝑢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𝑙𝑒𝑚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𝑘𝑎𝑏𝑢𝑙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𝑒𝑑𝑖𝑙𝑒𝑚𝑒𝑧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tr-TR" i="0" dirty="0" smtClean="0">
                    <a:latin typeface="Cambria Math" panose="02040503050406030204" pitchFamily="18" charset="0"/>
                  </a:rPr>
                  <a:t/>
                </a:r>
                <a:br>
                  <a:rPr lang="tr-TR" i="0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0">
                        <a:latin typeface="Cambria Math" panose="02040503050406030204" pitchFamily="18" charset="0"/>
                      </a:rPr>
                      <m:t>çü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ü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𝑚𝑎𝑡𝑟𝑖𝑠𝑖𝑛𝑖𝑛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𝑡𝑒𝑟𝑠𝑖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𝑎𝑙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𝑛𝑎𝑚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𝑦𝑎𝑐𝑎𝑘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tr-TR" i="0" dirty="0" smtClean="0">
                    <a:latin typeface="Cambria Math" panose="02040503050406030204" pitchFamily="18" charset="0"/>
                  </a:rPr>
                  <a:t/>
                </a:r>
                <a:br>
                  <a:rPr lang="tr-TR" i="0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𝑏𝑖𝑟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𝑑𝑢𝑟𝑢𝑚𝑑𝑎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𝑜𝑙𝑚𝑎𝑠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𝑔𝑒𝑟𝑒𝑘𝑙𝑖𝑑𝑖𝑟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946" y="2792908"/>
                <a:ext cx="4635180" cy="923330"/>
              </a:xfrm>
              <a:prstGeom prst="rect">
                <a:avLst/>
              </a:prstGeom>
              <a:blipFill>
                <a:blip r:embed="rId13"/>
                <a:stretch>
                  <a:fillRect l="-921" t="-658" b="-4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599945" y="3719466"/>
                <a:ext cx="625954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𝑒𝑟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𝑚𝑎𝑡𝑟𝑖𝑠𝑖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𝑘𝑎𝑟𝑒</m:t>
                    </m:r>
                    <m:r>
                      <a:rPr lang="tr-T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ve</m:t>
                    </m:r>
                    <m:r>
                      <a:rPr lang="tr-T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𝑡𝑒𝑟𝑠𝑙𝑒𝑛𝑒𝑏𝑖𝑙𝑖𝑟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𝑏𝑖𝑟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𝑚𝑎𝑡𝑟𝑖𝑠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𝑜𝑙𝑠𝑎𝑦𝑑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ı, </m:t>
                    </m:r>
                  </m:oMath>
                </a14:m>
                <a:r>
                  <a:rPr lang="tr-TR" i="0" dirty="0" smtClean="0">
                    <a:latin typeface="Cambria Math" panose="02040503050406030204" pitchFamily="18" charset="0"/>
                  </a:rPr>
                  <a:t/>
                </a:r>
                <a:br>
                  <a:rPr lang="tr-TR" i="0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𝑧𝑎𝑚𝑎𝑛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𝑃𝑟𝑜𝑗𝑒𝑘𝑠𝑖𝑦𝑜𝑛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𝑚𝑎𝑡𝑟𝑖𝑠𝑖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𝐵𝑖𝑟𝑖𝑚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𝑚𝑎𝑡𝑟𝑖𝑠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𝑜𝑙𝑢𝑟𝑑𝑢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945" y="3719466"/>
                <a:ext cx="6259545" cy="646331"/>
              </a:xfrm>
              <a:prstGeom prst="rect">
                <a:avLst/>
              </a:prstGeom>
              <a:blipFill>
                <a:blip r:embed="rId14"/>
                <a:stretch>
                  <a:fillRect l="-682" t="-943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895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Neden Projeksiyon yaparız ?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84369" y="6356350"/>
            <a:ext cx="507632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63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 rot="7799109">
            <a:off x="1282095" y="1299679"/>
            <a:ext cx="2243935" cy="1574005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2384516">
            <a:off x="1461970" y="3994561"/>
            <a:ext cx="2310729" cy="1767861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𝐾𝑜𝑙𝑜𝑛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𝑇𝑟𝑎𝑛𝑠𝑝𝑜𝑧𝑢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  <a:blipFill>
                <a:blip r:embed="rId4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/>
          <p:nvPr/>
        </p:nvCxnSpPr>
        <p:spPr>
          <a:xfrm flipV="1">
            <a:off x="2290439" y="2848252"/>
            <a:ext cx="1856688" cy="6038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290439" y="2162839"/>
            <a:ext cx="1053125" cy="1289226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343564" y="2162839"/>
            <a:ext cx="803563" cy="68541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  <a:blipFill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599946" y="1045050"/>
                <a:ext cx="23151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i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946" y="1045050"/>
                <a:ext cx="2315121" cy="369332"/>
              </a:xfrm>
              <a:prstGeom prst="rect">
                <a:avLst/>
              </a:prstGeom>
              <a:blipFill>
                <a:blip r:embed="rId9"/>
                <a:stretch>
                  <a:fillRect l="-1847" t="-3279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599946" y="1474634"/>
                <a:ext cx="58402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𝑒𝑟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𝑡𝑒𝑟𝑠𝑖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𝑎𝑙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𝑛𝑎𝑛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𝑒𝑟𝑖𝑛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𝑖𝑛𝑖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𝑦𝑎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𝑑𝑎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ğı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𝑖𝑠𝑒𝑘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946" y="1474634"/>
                <a:ext cx="5840253" cy="369332"/>
              </a:xfrm>
              <a:prstGeom prst="rect">
                <a:avLst/>
              </a:prstGeom>
              <a:blipFill>
                <a:blip r:embed="rId10"/>
                <a:stretch>
                  <a:fillRect l="-731" t="-5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7344608" y="1893081"/>
                <a:ext cx="26066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608" y="1893081"/>
                <a:ext cx="260667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858564" y="2361740"/>
                <a:ext cx="31080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𝑏𝑖𝑟𝑖𝑚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𝑚𝑎𝑡𝑟𝑖𝑠𝑖𝑛𝑖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𝑒𝑙𝑑𝑒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𝑒𝑑𝑒𝑟𝑖𝑧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564" y="2361740"/>
                <a:ext cx="310803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5599946" y="2792908"/>
                <a:ext cx="4635180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𝐵𝑢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𝑙𝑒𝑚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𝑘𝑎𝑏𝑢𝑙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𝑒𝑑𝑖𝑙𝑒𝑚𝑒𝑧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tr-TR" i="0" dirty="0" smtClean="0">
                    <a:latin typeface="Cambria Math" panose="02040503050406030204" pitchFamily="18" charset="0"/>
                  </a:rPr>
                  <a:t/>
                </a:r>
                <a:br>
                  <a:rPr lang="tr-TR" i="0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0">
                        <a:latin typeface="Cambria Math" panose="02040503050406030204" pitchFamily="18" charset="0"/>
                      </a:rPr>
                      <m:t>çü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ü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𝑚𝑎𝑡𝑟𝑖𝑠𝑖𝑛𝑖𝑛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𝑡𝑒𝑟𝑠𝑖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𝑎𝑙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𝑛𝑎𝑚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𝑦𝑎𝑐𝑎𝑘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tr-TR" i="0" dirty="0" smtClean="0">
                    <a:latin typeface="Cambria Math" panose="02040503050406030204" pitchFamily="18" charset="0"/>
                  </a:rPr>
                  <a:t/>
                </a:r>
                <a:br>
                  <a:rPr lang="tr-TR" i="0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𝑏𝑖𝑟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𝑑𝑢𝑟𝑢𝑚𝑑𝑎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𝑜𝑙𝑚𝑎𝑠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𝑔𝑒𝑟𝑒𝑘𝑙𝑖𝑑𝑖𝑟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946" y="2792908"/>
                <a:ext cx="4635180" cy="923330"/>
              </a:xfrm>
              <a:prstGeom prst="rect">
                <a:avLst/>
              </a:prstGeom>
              <a:blipFill>
                <a:blip r:embed="rId13"/>
                <a:stretch>
                  <a:fillRect l="-921" t="-658" b="-4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599945" y="3719466"/>
                <a:ext cx="625954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𝑒𝑟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𝑚𝑎𝑡𝑟𝑖𝑠𝑖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𝑘𝑎𝑟𝑒</m:t>
                    </m:r>
                    <m:r>
                      <a:rPr lang="tr-T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ve</m:t>
                    </m:r>
                    <m:r>
                      <a:rPr lang="tr-T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𝑡𝑒𝑟𝑠𝑙𝑒𝑛𝑒𝑏𝑖𝑙𝑖𝑟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𝑏𝑖𝑟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𝑚𝑎𝑡𝑟𝑖𝑠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𝑜𝑙𝑠𝑎𝑦𝑑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ı, </m:t>
                    </m:r>
                  </m:oMath>
                </a14:m>
                <a:r>
                  <a:rPr lang="tr-TR" i="0" dirty="0" smtClean="0">
                    <a:latin typeface="Cambria Math" panose="02040503050406030204" pitchFamily="18" charset="0"/>
                  </a:rPr>
                  <a:t/>
                </a:r>
                <a:br>
                  <a:rPr lang="tr-TR" i="0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𝑧𝑎𝑚𝑎𝑛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𝑃𝑟𝑜𝑗𝑒𝑘𝑠𝑖𝑦𝑜𝑛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𝑚𝑎𝑡𝑟𝑖𝑠𝑖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𝐵𝑖𝑟𝑖𝑚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𝑚𝑎𝑡𝑟𝑖𝑠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𝑜𝑙𝑢𝑟𝑑𝑢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945" y="3719466"/>
                <a:ext cx="6259545" cy="646331"/>
              </a:xfrm>
              <a:prstGeom prst="rect">
                <a:avLst/>
              </a:prstGeom>
              <a:blipFill>
                <a:blip r:embed="rId14"/>
                <a:stretch>
                  <a:fillRect l="-682" t="-943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5599946" y="4365797"/>
                <a:ext cx="608442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𝑜𝑘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𝑏𝑜𝑦𝑢𝑡𝑡𝑎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𝑝𝑟𝑜𝑗𝑒𝑘𝑠𝑖𝑦𝑜𝑛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𝑚𝑎𝑡𝑟𝑖𝑠𝑖𝑛𝑖𝑛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tr-TR" i="0" dirty="0" smtClean="0">
                    <a:latin typeface="Cambria Math" panose="02040503050406030204" pitchFamily="18" charset="0"/>
                  </a:rPr>
                  <a:t/>
                </a:r>
                <a:br>
                  <a:rPr lang="tr-TR" i="0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𝑡𝑟𝑎𝑛𝑠𝑝𝑜𝑧𝑢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𝑣𝑒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𝑡𝑒𝑘𝑟𝑎𝑟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𝑎𝑟𝑝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𝑦𝑖𝑛𝑒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𝑘𝑒𝑛𝑑𝑖𝑠𝑖𝑛𝑒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𝑖𝑡𝑡𝑖𝑟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946" y="4365797"/>
                <a:ext cx="6084423" cy="646331"/>
              </a:xfrm>
              <a:prstGeom prst="rect">
                <a:avLst/>
              </a:prstGeom>
              <a:blipFill>
                <a:blip r:embed="rId15"/>
                <a:stretch>
                  <a:fillRect l="-701" t="-943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081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Neden Projeksiyon yaparız ?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84369" y="6356350"/>
            <a:ext cx="507632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 rot="7799109">
            <a:off x="1282095" y="1299679"/>
            <a:ext cx="2243935" cy="1574005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2384516">
            <a:off x="1461970" y="3994561"/>
            <a:ext cx="2310729" cy="1767861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𝐾𝑜𝑙𝑜𝑛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𝑇𝑟𝑎𝑛𝑠𝑝𝑜𝑧𝑢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  <a:blipFill>
                <a:blip r:embed="rId4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/>
          <p:nvPr/>
        </p:nvCxnSpPr>
        <p:spPr>
          <a:xfrm flipV="1">
            <a:off x="2290439" y="2848252"/>
            <a:ext cx="1856688" cy="6038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290439" y="2162839"/>
            <a:ext cx="1053125" cy="1289226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343564" y="2162839"/>
            <a:ext cx="803563" cy="68541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  <a:blipFill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599946" y="1045050"/>
                <a:ext cx="23151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i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946" y="1045050"/>
                <a:ext cx="2315121" cy="369332"/>
              </a:xfrm>
              <a:prstGeom prst="rect">
                <a:avLst/>
              </a:prstGeom>
              <a:blipFill>
                <a:blip r:embed="rId9"/>
                <a:stretch>
                  <a:fillRect l="-1847" t="-3279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599946" y="1474634"/>
                <a:ext cx="58402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𝑒𝑟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𝑡𝑒𝑟𝑠𝑖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𝑎𝑙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𝑛𝑎𝑛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𝑒𝑟𝑖𝑛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𝑖𝑛𝑖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𝑦𝑎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𝑑𝑎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ğı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𝑖𝑠𝑒𝑘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946" y="1474634"/>
                <a:ext cx="5840253" cy="369332"/>
              </a:xfrm>
              <a:prstGeom prst="rect">
                <a:avLst/>
              </a:prstGeom>
              <a:blipFill>
                <a:blip r:embed="rId10"/>
                <a:stretch>
                  <a:fillRect l="-731" t="-5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7344608" y="1893081"/>
                <a:ext cx="26066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608" y="1893081"/>
                <a:ext cx="260667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858564" y="2361740"/>
                <a:ext cx="31080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𝑏𝑖𝑟𝑖𝑚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𝑚𝑎𝑡𝑟𝑖𝑠𝑖𝑛𝑖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𝑒𝑙𝑑𝑒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𝑒𝑑𝑒𝑟𝑖𝑧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564" y="2361740"/>
                <a:ext cx="310803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5599946" y="2792908"/>
                <a:ext cx="4635180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𝐵𝑢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𝑙𝑒𝑚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𝑘𝑎𝑏𝑢𝑙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𝑒𝑑𝑖𝑙𝑒𝑚𝑒𝑧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tr-TR" i="0" dirty="0" smtClean="0">
                    <a:latin typeface="Cambria Math" panose="02040503050406030204" pitchFamily="18" charset="0"/>
                  </a:rPr>
                  <a:t/>
                </a:r>
                <a:br>
                  <a:rPr lang="tr-TR" i="0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0">
                        <a:latin typeface="Cambria Math" panose="02040503050406030204" pitchFamily="18" charset="0"/>
                      </a:rPr>
                      <m:t>çü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ü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𝑚𝑎𝑡𝑟𝑖𝑠𝑖𝑛𝑖𝑛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𝑡𝑒𝑟𝑠𝑖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𝑎𝑙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𝑛𝑎𝑚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𝑦𝑎𝑐𝑎𝑘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tr-TR" i="0" dirty="0" smtClean="0">
                    <a:latin typeface="Cambria Math" panose="02040503050406030204" pitchFamily="18" charset="0"/>
                  </a:rPr>
                  <a:t/>
                </a:r>
                <a:br>
                  <a:rPr lang="tr-TR" i="0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𝑏𝑖𝑟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𝑑𝑢𝑟𝑢𝑚𝑑𝑎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𝑜𝑙𝑚𝑎𝑠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𝑔𝑒𝑟𝑒𝑘𝑙𝑖𝑑𝑖𝑟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946" y="2792908"/>
                <a:ext cx="4635180" cy="923330"/>
              </a:xfrm>
              <a:prstGeom prst="rect">
                <a:avLst/>
              </a:prstGeom>
              <a:blipFill>
                <a:blip r:embed="rId13"/>
                <a:stretch>
                  <a:fillRect l="-921" t="-658" b="-4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599945" y="3719466"/>
                <a:ext cx="625954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𝑒𝑟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𝑚𝑎𝑡𝑟𝑖𝑠𝑖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𝑘𝑎𝑟𝑒</m:t>
                    </m:r>
                    <m:r>
                      <a:rPr lang="tr-T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ve</m:t>
                    </m:r>
                    <m:r>
                      <a:rPr lang="tr-T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𝑡𝑒𝑟𝑠𝑙𝑒𝑛𝑒𝑏𝑖𝑙𝑖𝑟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𝑏𝑖𝑟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𝑚𝑎𝑡𝑟𝑖𝑠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𝑜𝑙𝑠𝑎𝑦𝑑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ı, </m:t>
                    </m:r>
                  </m:oMath>
                </a14:m>
                <a:r>
                  <a:rPr lang="tr-TR" i="0" dirty="0" smtClean="0">
                    <a:latin typeface="Cambria Math" panose="02040503050406030204" pitchFamily="18" charset="0"/>
                  </a:rPr>
                  <a:t/>
                </a:r>
                <a:br>
                  <a:rPr lang="tr-TR" i="0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𝑧𝑎𝑚𝑎𝑛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𝑃𝑟𝑜𝑗𝑒𝑘𝑠𝑖𝑦𝑜𝑛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𝑚𝑎𝑡𝑟𝑖𝑠𝑖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𝐵𝑖𝑟𝑖𝑚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𝑚𝑎𝑡𝑟𝑖𝑠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𝑜𝑙𝑢𝑟𝑑𝑢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945" y="3719466"/>
                <a:ext cx="6259545" cy="646331"/>
              </a:xfrm>
              <a:prstGeom prst="rect">
                <a:avLst/>
              </a:prstGeom>
              <a:blipFill>
                <a:blip r:embed="rId14"/>
                <a:stretch>
                  <a:fillRect l="-682" t="-943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5599946" y="4365797"/>
                <a:ext cx="608442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𝑜𝑘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𝑏𝑜𝑦𝑢𝑡𝑡𝑎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𝑝𝑟𝑜𝑗𝑒𝑘𝑠𝑖𝑦𝑜𝑛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𝑚𝑎𝑡𝑟𝑖𝑠𝑖𝑛𝑖𝑛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tr-TR" i="0" dirty="0" smtClean="0">
                    <a:latin typeface="Cambria Math" panose="02040503050406030204" pitchFamily="18" charset="0"/>
                  </a:rPr>
                  <a:t/>
                </a:r>
                <a:br>
                  <a:rPr lang="tr-TR" i="0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𝑡𝑟𝑎𝑛𝑠𝑝𝑜𝑧𝑢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𝑣𝑒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𝑡𝑒𝑘𝑟𝑎𝑟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𝑎𝑟𝑝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𝑦𝑖𝑛𝑒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𝑘𝑒𝑛𝑑𝑖𝑠𝑖𝑛𝑒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𝑖𝑡𝑡𝑖𝑟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946" y="4365797"/>
                <a:ext cx="6084423" cy="646331"/>
              </a:xfrm>
              <a:prstGeom prst="rect">
                <a:avLst/>
              </a:prstGeom>
              <a:blipFill>
                <a:blip r:embed="rId15"/>
                <a:stretch>
                  <a:fillRect l="-701" t="-943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7557437" y="5027383"/>
                <a:ext cx="21694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7437" y="5027383"/>
                <a:ext cx="216944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951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Projeksiyon formulleri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39418" y="6356350"/>
            <a:ext cx="452583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65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 rot="7799109">
            <a:off x="1282095" y="1299679"/>
            <a:ext cx="2243935" cy="1574005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2384516">
            <a:off x="1461970" y="3994561"/>
            <a:ext cx="2310729" cy="1767861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𝐾𝑜𝑙𝑜𝑛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𝑇𝑟𝑎𝑛𝑠𝑝𝑜𝑧𝑢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  <a:blipFill>
                <a:blip r:embed="rId4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/>
          <p:nvPr/>
        </p:nvCxnSpPr>
        <p:spPr>
          <a:xfrm flipV="1">
            <a:off x="2290439" y="2848252"/>
            <a:ext cx="1856688" cy="6038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290439" y="2162839"/>
            <a:ext cx="1053125" cy="1289226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343564" y="2162839"/>
            <a:ext cx="803563" cy="68541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  <a:blipFill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376429" y="961861"/>
                <a:ext cx="515929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𝐴𝑟𝑎𝑑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ığı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𝑒𝑙𝑑𝑒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𝑒𝑑𝑒𝑏𝑖𝑙𝑒𝑐𝑒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ğ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𝑖𝑚𝑖𝑧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𝑖𝑦𝑖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𝑠𝑜𝑛𝑢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ç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𝑡𝑢𝑟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𝑚𝑎𝑘𝑖𝑛𝑒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 öğ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𝑟𝑒𝑛𝑚𝑒𝑠𝑖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ç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ğı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𝑟𝑙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ğ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𝑒𝑟𝑙𝑒𝑟𝑖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429" y="961861"/>
                <a:ext cx="5159297" cy="646331"/>
              </a:xfrm>
              <a:prstGeom prst="rect">
                <a:avLst/>
              </a:prstGeom>
              <a:blipFill>
                <a:blip r:embed="rId9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360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Projeksiyon formulleri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39418" y="6356350"/>
            <a:ext cx="452583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66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 rot="7799109">
            <a:off x="1282095" y="1299679"/>
            <a:ext cx="2243935" cy="1574005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2384516">
            <a:off x="1461970" y="3994561"/>
            <a:ext cx="2310729" cy="1767861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𝐾𝑜𝑙𝑜𝑛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𝑇𝑟𝑎𝑛𝑠𝑝𝑜𝑧𝑢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  <a:blipFill>
                <a:blip r:embed="rId4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/>
          <p:nvPr/>
        </p:nvCxnSpPr>
        <p:spPr>
          <a:xfrm flipV="1">
            <a:off x="2290439" y="2848252"/>
            <a:ext cx="1856688" cy="6038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290439" y="2162839"/>
            <a:ext cx="1053125" cy="1289226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343564" y="2162839"/>
            <a:ext cx="803563" cy="68541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  <a:blipFill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376429" y="961861"/>
                <a:ext cx="515929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𝐴𝑟𝑎𝑑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ığı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𝑒𝑙𝑑𝑒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𝑒𝑑𝑒𝑏𝑖𝑙𝑒𝑐𝑒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ğ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𝑖𝑚𝑖𝑧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𝑖𝑦𝑖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𝑠𝑜𝑛𝑢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ç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𝑡𝑢𝑟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𝑚𝑎𝑘𝑖𝑛𝑒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 öğ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𝑟𝑒𝑛𝑚𝑒𝑠𝑖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ç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ğı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𝑟𝑙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ğ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𝑒𝑟𝑙𝑒𝑟𝑖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429" y="961861"/>
                <a:ext cx="5159297" cy="646331"/>
              </a:xfrm>
              <a:prstGeom prst="rect">
                <a:avLst/>
              </a:prstGeom>
              <a:blipFill>
                <a:blip r:embed="rId9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376429" y="1832088"/>
                <a:ext cx="43415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,  çö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𝑧𝑒𝑏𝑖𝑙𝑒𝑐𝑒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𝑑𝑒𝑛𝑘𝑙𝑒𝑚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429" y="1832088"/>
                <a:ext cx="4341510" cy="369332"/>
              </a:xfrm>
              <a:prstGeom prst="rect">
                <a:avLst/>
              </a:prstGeom>
              <a:blipFill>
                <a:blip r:embed="rId10"/>
                <a:stretch>
                  <a:fillRect l="-983" t="-666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626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Projeksiyon formulleri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39418" y="6356350"/>
            <a:ext cx="452583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67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 rot="7799109">
            <a:off x="1282095" y="1299679"/>
            <a:ext cx="2243935" cy="1574005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2384516">
            <a:off x="1461970" y="3994561"/>
            <a:ext cx="2310729" cy="1767861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𝐾𝑜𝑙𝑜𝑛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𝑇𝑟𝑎𝑛𝑠𝑝𝑜𝑧𝑢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  <a:blipFill>
                <a:blip r:embed="rId4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/>
          <p:nvPr/>
        </p:nvCxnSpPr>
        <p:spPr>
          <a:xfrm flipV="1">
            <a:off x="2290439" y="2848252"/>
            <a:ext cx="1856688" cy="6038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290439" y="2162839"/>
            <a:ext cx="1053125" cy="1289226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343564" y="2162839"/>
            <a:ext cx="803563" cy="68541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  <a:blipFill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376429" y="961861"/>
                <a:ext cx="515929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𝐴𝑟𝑎𝑑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ığı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𝑒𝑙𝑑𝑒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𝑒𝑑𝑒𝑏𝑖𝑙𝑒𝑐𝑒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ğ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𝑖𝑚𝑖𝑧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𝑖𝑦𝑖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𝑠𝑜𝑛𝑢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ç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𝑡𝑢𝑟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𝑚𝑎𝑘𝑖𝑛𝑒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 öğ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𝑟𝑒𝑛𝑚𝑒𝑠𝑖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ç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ğı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𝑟𝑙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ğ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𝑒𝑟𝑙𝑒𝑟𝑖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429" y="961861"/>
                <a:ext cx="5159297" cy="646331"/>
              </a:xfrm>
              <a:prstGeom prst="rect">
                <a:avLst/>
              </a:prstGeom>
              <a:blipFill>
                <a:blip r:embed="rId9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376429" y="1832088"/>
                <a:ext cx="43415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,  çö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𝑧𝑒𝑏𝑖𝑙𝑒𝑐𝑒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𝑑𝑒𝑛𝑘𝑙𝑒𝑚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429" y="1832088"/>
                <a:ext cx="4341510" cy="369332"/>
              </a:xfrm>
              <a:prstGeom prst="rect">
                <a:avLst/>
              </a:prstGeom>
              <a:blipFill>
                <a:blip r:embed="rId10"/>
                <a:stretch>
                  <a:fillRect l="-983" t="-666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376429" y="2430039"/>
                <a:ext cx="4547848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tr-TR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tr-T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𝑖𝑦𝑖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𝑦𝑎𝑘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ı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429" y="2430039"/>
                <a:ext cx="4547848" cy="375552"/>
              </a:xfrm>
              <a:prstGeom prst="rect">
                <a:avLst/>
              </a:prstGeom>
              <a:blipFill>
                <a:blip r:embed="rId11"/>
                <a:stretch>
                  <a:fillRect l="-938" t="-4918" b="-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386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Projeksiyon formulleri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39418" y="6356350"/>
            <a:ext cx="452583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68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 rot="7799109">
            <a:off x="1282095" y="1299679"/>
            <a:ext cx="2243935" cy="1574005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2384516">
            <a:off x="1461970" y="3994561"/>
            <a:ext cx="2310729" cy="1767861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𝐾𝑜𝑙𝑜𝑛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𝑇𝑟𝑎𝑛𝑠𝑝𝑜𝑧𝑢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  <a:blipFill>
                <a:blip r:embed="rId4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/>
          <p:nvPr/>
        </p:nvCxnSpPr>
        <p:spPr>
          <a:xfrm flipV="1">
            <a:off x="2290439" y="2848252"/>
            <a:ext cx="1856688" cy="6038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290439" y="2162839"/>
            <a:ext cx="1053125" cy="1289226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343564" y="2162839"/>
            <a:ext cx="803563" cy="68541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  <a:blipFill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376429" y="961861"/>
                <a:ext cx="515929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𝐴𝑟𝑎𝑑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ığı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𝑒𝑙𝑑𝑒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𝑒𝑑𝑒𝑏𝑖𝑙𝑒𝑐𝑒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ğ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𝑖𝑚𝑖𝑧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𝑖𝑦𝑖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𝑠𝑜𝑛𝑢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ç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𝑡𝑢𝑟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𝑚𝑎𝑘𝑖𝑛𝑒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 öğ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𝑟𝑒𝑛𝑚𝑒𝑠𝑖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ç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ğı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𝑟𝑙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ğ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𝑒𝑟𝑙𝑒𝑟𝑖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429" y="961861"/>
                <a:ext cx="5159297" cy="646331"/>
              </a:xfrm>
              <a:prstGeom prst="rect">
                <a:avLst/>
              </a:prstGeom>
              <a:blipFill>
                <a:blip r:embed="rId9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376429" y="1832088"/>
                <a:ext cx="43415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,  çö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𝑧𝑒𝑏𝑖𝑙𝑒𝑐𝑒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𝑑𝑒𝑛𝑘𝑙𝑒𝑚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429" y="1832088"/>
                <a:ext cx="4341510" cy="369332"/>
              </a:xfrm>
              <a:prstGeom prst="rect">
                <a:avLst/>
              </a:prstGeom>
              <a:blipFill>
                <a:blip r:embed="rId10"/>
                <a:stretch>
                  <a:fillRect l="-983" t="-666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376429" y="2430039"/>
                <a:ext cx="4547848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tr-TR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tr-T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𝑖𝑦𝑖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𝑦𝑎𝑘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ı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429" y="2430039"/>
                <a:ext cx="4547848" cy="375552"/>
              </a:xfrm>
              <a:prstGeom prst="rect">
                <a:avLst/>
              </a:prstGeom>
              <a:blipFill>
                <a:blip r:embed="rId11"/>
                <a:stretch>
                  <a:fillRect l="-938" t="-4918" b="-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376429" y="3027990"/>
                <a:ext cx="43849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i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𝑖𝑦𝑖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𝑝𝑟𝑜𝑗𝑒𝑘𝑠𝑖𝑦𝑜𝑛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429" y="3027990"/>
                <a:ext cx="4384983" cy="369332"/>
              </a:xfrm>
              <a:prstGeom prst="rect">
                <a:avLst/>
              </a:prstGeom>
              <a:blipFill>
                <a:blip r:embed="rId12"/>
                <a:stretch>
                  <a:fillRect l="-974" t="-5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086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Projeksiyon formulleri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39418" y="6356350"/>
            <a:ext cx="452583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69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 rot="7799109">
            <a:off x="1282095" y="1299679"/>
            <a:ext cx="2243935" cy="1574005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2384516">
            <a:off x="1461970" y="3994561"/>
            <a:ext cx="2310729" cy="1767861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𝐾𝑜𝑙𝑜𝑛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𝑇𝑟𝑎𝑛𝑠𝑝𝑜𝑧𝑢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  <a:blipFill>
                <a:blip r:embed="rId4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/>
          <p:nvPr/>
        </p:nvCxnSpPr>
        <p:spPr>
          <a:xfrm flipV="1">
            <a:off x="2290439" y="2848252"/>
            <a:ext cx="1856688" cy="6038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290439" y="2162839"/>
            <a:ext cx="1053125" cy="1289226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343564" y="2162839"/>
            <a:ext cx="803563" cy="68541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  <a:blipFill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376429" y="961861"/>
                <a:ext cx="515929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𝐴𝑟𝑎𝑑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ığı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𝑒𝑙𝑑𝑒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𝑒𝑑𝑒𝑏𝑖𝑙𝑒𝑐𝑒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ğ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𝑖𝑚𝑖𝑧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𝑖𝑦𝑖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𝑠𝑜𝑛𝑢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ç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𝑡𝑢𝑟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𝑚𝑎𝑘𝑖𝑛𝑒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 öğ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𝑟𝑒𝑛𝑚𝑒𝑠𝑖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ç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ğı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𝑟𝑙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ğ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𝑒𝑟𝑙𝑒𝑟𝑖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429" y="961861"/>
                <a:ext cx="5159297" cy="646331"/>
              </a:xfrm>
              <a:prstGeom prst="rect">
                <a:avLst/>
              </a:prstGeom>
              <a:blipFill>
                <a:blip r:embed="rId9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376429" y="1832088"/>
                <a:ext cx="43415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,  çö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𝑧𝑒𝑏𝑖𝑙𝑒𝑐𝑒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𝑑𝑒𝑛𝑘𝑙𝑒𝑚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429" y="1832088"/>
                <a:ext cx="4341510" cy="369332"/>
              </a:xfrm>
              <a:prstGeom prst="rect">
                <a:avLst/>
              </a:prstGeom>
              <a:blipFill>
                <a:blip r:embed="rId10"/>
                <a:stretch>
                  <a:fillRect l="-983" t="-666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376429" y="2430039"/>
                <a:ext cx="4547848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tr-TR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tr-T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𝑖𝑦𝑖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𝑦𝑎𝑘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ı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429" y="2430039"/>
                <a:ext cx="4547848" cy="375552"/>
              </a:xfrm>
              <a:prstGeom prst="rect">
                <a:avLst/>
              </a:prstGeom>
              <a:blipFill>
                <a:blip r:embed="rId11"/>
                <a:stretch>
                  <a:fillRect l="-938" t="-4918" b="-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376429" y="3027990"/>
                <a:ext cx="43849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i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𝑖𝑦𝑖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𝑝𝑟𝑜𝑗𝑒𝑘𝑠𝑖𝑦𝑜𝑛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429" y="3027990"/>
                <a:ext cx="4384983" cy="369332"/>
              </a:xfrm>
              <a:prstGeom prst="rect">
                <a:avLst/>
              </a:prstGeom>
              <a:blipFill>
                <a:blip r:embed="rId12"/>
                <a:stretch>
                  <a:fillRect l="-974" t="-5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376429" y="3625941"/>
                <a:ext cx="51044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i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𝑖𝑦𝑖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𝑝𝑟𝑜𝑗𝑒𝑘𝑠𝑖𝑦𝑜𝑛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𝑚𝑎𝑡𝑟𝑖𝑠𝑖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429" y="3625941"/>
                <a:ext cx="5104474" cy="369332"/>
              </a:xfrm>
              <a:prstGeom prst="rect">
                <a:avLst/>
              </a:prstGeom>
              <a:blipFill>
                <a:blip r:embed="rId13"/>
                <a:stretch>
                  <a:fillRect l="-836" t="-5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40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Lineer Cebirdeki 4 Temel Altuzay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59491" y="6356350"/>
            <a:ext cx="332510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 rot="2384516">
            <a:off x="3342058" y="1336542"/>
            <a:ext cx="2169736" cy="1518245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7832727">
            <a:off x="3487195" y="3980040"/>
            <a:ext cx="2321944" cy="1657143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7799109">
            <a:off x="6478038" y="1061917"/>
            <a:ext cx="2243935" cy="1574005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384516">
            <a:off x="6657913" y="3756799"/>
            <a:ext cx="2310729" cy="1767861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727323" y="783431"/>
                <a:ext cx="2177327" cy="3888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𝑚𝑥𝑛</m:t>
                              </m:r>
                            </m:e>
                          </m:d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𝑚𝑎𝑡𝑟𝑖𝑠𝑖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323" y="783431"/>
                <a:ext cx="2177327" cy="388889"/>
              </a:xfrm>
              <a:prstGeom prst="rect">
                <a:avLst/>
              </a:prstGeom>
              <a:blipFill>
                <a:blip r:embed="rId2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705579" y="3150661"/>
                <a:ext cx="17232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𝑏𝑜𝑦𝑢𝑡𝑢𝑛𝑑𝑎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79" y="3150661"/>
                <a:ext cx="1723292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9855126" y="3025723"/>
                <a:ext cx="17713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𝑏𝑜𝑦𝑢𝑡𝑢𝑛𝑑𝑎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5126" y="3025723"/>
                <a:ext cx="1771382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458450" y="1580349"/>
                <a:ext cx="14016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𝑆𝑎𝑡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450" y="1580349"/>
                <a:ext cx="1401601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777368" y="1199354"/>
                <a:ext cx="20772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𝑚𝑎𝑡𝑟𝑖𝑠𝑖𝑛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𝑟𝑎𝑛𝑘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368" y="1199354"/>
                <a:ext cx="207723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458450" y="1954420"/>
                <a:ext cx="1705916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450" y="1954420"/>
                <a:ext cx="1705916" cy="4049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805575" y="1555745"/>
                <a:ext cx="1499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𝐾𝑜𝑙𝑜𝑛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5575" y="1555745"/>
                <a:ext cx="1499898" cy="369332"/>
              </a:xfrm>
              <a:prstGeom prst="rect">
                <a:avLst/>
              </a:prstGeom>
              <a:blipFill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798990" y="1880142"/>
                <a:ext cx="15704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990" y="1880142"/>
                <a:ext cx="157049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3974479" y="4331239"/>
                <a:ext cx="13727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479" y="4331239"/>
                <a:ext cx="1372748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202707" y="4026745"/>
                <a:ext cx="277503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𝑇𝑟𝑎𝑛𝑠𝑝𝑜𝑧𝑢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707" y="4026745"/>
                <a:ext cx="2775038" cy="646331"/>
              </a:xfrm>
              <a:prstGeom prst="rect">
                <a:avLst/>
              </a:prstGeom>
              <a:blipFill>
                <a:blip r:embed="rId11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3584643" y="4700571"/>
                <a:ext cx="20092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643" y="4700571"/>
                <a:ext cx="200920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6797667" y="4670917"/>
                <a:ext cx="220554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667" y="4670917"/>
                <a:ext cx="2205540" cy="40498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8" idx="2"/>
            <a:endCxn id="16" idx="0"/>
          </p:cNvCxnSpPr>
          <p:nvPr/>
        </p:nvCxnSpPr>
        <p:spPr>
          <a:xfrm flipH="1">
            <a:off x="1567225" y="2679378"/>
            <a:ext cx="2374371" cy="47128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2"/>
            <a:endCxn id="16" idx="2"/>
          </p:cNvCxnSpPr>
          <p:nvPr/>
        </p:nvCxnSpPr>
        <p:spPr>
          <a:xfrm flipH="1" flipV="1">
            <a:off x="1567225" y="3519993"/>
            <a:ext cx="2451318" cy="7500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1" idx="0"/>
            <a:endCxn id="17" idx="0"/>
          </p:cNvCxnSpPr>
          <p:nvPr/>
        </p:nvCxnSpPr>
        <p:spPr>
          <a:xfrm>
            <a:off x="8203015" y="2354639"/>
            <a:ext cx="2537802" cy="671084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2" idx="0"/>
            <a:endCxn id="17" idx="2"/>
          </p:cNvCxnSpPr>
          <p:nvPr/>
        </p:nvCxnSpPr>
        <p:spPr>
          <a:xfrm flipV="1">
            <a:off x="8378402" y="3395055"/>
            <a:ext cx="2362415" cy="56599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62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Pseudo inverse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16503" y="6356350"/>
            <a:ext cx="375498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70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311774" y="832613"/>
                <a:ext cx="65047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𝐷𝑒𝑛𝑘𝑙𝑒𝑚𝑖𝑚𝑖𝑧𝑑𝑒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𝑡𝑒𝑟𝑠𝑖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𝑎𝑙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𝑛𝑎𝑚𝑎𝑦𝑎𝑛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𝑏𝑖𝑟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𝑚𝑎𝑡𝑟𝑖𝑠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𝑖𝑠𝑒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774" y="832613"/>
                <a:ext cx="6504729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311774" y="1290135"/>
                <a:ext cx="30142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"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𝑝𝑠𝑒𝑢𝑑𝑜𝑖𝑛𝑣𝑒𝑟𝑠𝑒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"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𝑘𝑢𝑙𝑙𝑎𝑛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774" y="1290135"/>
                <a:ext cx="3014223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5311774" y="1725626"/>
            <a:ext cx="63638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https://en.wikipedia.org/wiki/Moore%E2%80%93Penrose_inverse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311774" y="2798417"/>
            <a:ext cx="4950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https://www.youtube.com/watch?v=Go2aLo7ZOlU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311774" y="381907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hlinkClick r:id="rId6"/>
              </a:rPr>
              <a:t>https://docs.scipy.org/doc/numpy/reference/generated/numpy.linalg.pinv.html#:~:text=pinv,-numpy.linalg.&amp;text=Compute%20the%20(Moore%2DPenrose),including%20all%20large%20singular%20values.&amp;text=Matrix%20or%20stack%20of%20matrices%20to%20be%20pseudo%2Dinverted.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047" y="2077089"/>
            <a:ext cx="742766" cy="74276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570" y="3116965"/>
            <a:ext cx="754243" cy="75424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570" y="5233408"/>
            <a:ext cx="750319" cy="7503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8724713" y="2246778"/>
                <a:ext cx="23533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𝑖𝑙𝑔𝑖𝑙𝑖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𝑙𝑖𝑛𝑘𝑖𝑛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𝑄𝑅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𝑘𝑜𝑑𝑢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4713" y="2246778"/>
                <a:ext cx="2353337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8724712" y="3309420"/>
                <a:ext cx="23533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𝑖𝑙𝑔𝑖𝑙𝑖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𝑙𝑖𝑛𝑘𝑖𝑛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𝑄𝑅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𝑘𝑜𝑑𝑢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4712" y="3309420"/>
                <a:ext cx="2353337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8724712" y="5423901"/>
                <a:ext cx="23533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𝑖𝑙𝑔𝑖𝑙𝑖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𝑙𝑖𝑛𝑘𝑖𝑛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𝑄𝑅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𝑘𝑜𝑑𝑢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4712" y="5423901"/>
                <a:ext cx="2353337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7" idx="3"/>
            <a:endCxn id="20" idx="1"/>
          </p:cNvCxnSpPr>
          <p:nvPr/>
        </p:nvCxnSpPr>
        <p:spPr>
          <a:xfrm flipV="1">
            <a:off x="7472813" y="2431444"/>
            <a:ext cx="1251900" cy="17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8" idx="3"/>
            <a:endCxn id="21" idx="1"/>
          </p:cNvCxnSpPr>
          <p:nvPr/>
        </p:nvCxnSpPr>
        <p:spPr>
          <a:xfrm flipV="1">
            <a:off x="7472813" y="3494086"/>
            <a:ext cx="125189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9" idx="3"/>
            <a:endCxn id="22" idx="1"/>
          </p:cNvCxnSpPr>
          <p:nvPr/>
        </p:nvCxnSpPr>
        <p:spPr>
          <a:xfrm flipV="1">
            <a:off x="7468889" y="5608567"/>
            <a:ext cx="125582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890116" y="3032292"/>
                <a:ext cx="32742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𝑝𝑠𝑒𝑢𝑑𝑜𝑖𝑛𝑣𝑒𝑟𝑠𝑒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116" y="3032292"/>
                <a:ext cx="3274230" cy="369332"/>
              </a:xfrm>
              <a:prstGeom prst="rect">
                <a:avLst/>
              </a:prstGeom>
              <a:blipFill>
                <a:blip r:embed="rId13"/>
                <a:stretch>
                  <a:fillRect t="-6557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742388" y="2828547"/>
            <a:ext cx="3574473" cy="764398"/>
          </a:xfrm>
          <a:prstGeom prst="rect">
            <a:avLst/>
          </a:prstGeom>
          <a:solidFill>
            <a:srgbClr val="FF0000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0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Örnek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84000" y="6356350"/>
            <a:ext cx="508001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71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358837" y="1246909"/>
            <a:ext cx="1" cy="1874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933965" y="2858654"/>
            <a:ext cx="2724727" cy="13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931493" y="2702531"/>
            <a:ext cx="2" cy="312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504147" y="2688677"/>
            <a:ext cx="2" cy="312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076799" y="2688677"/>
            <a:ext cx="2" cy="312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1171802" y="2400877"/>
            <a:ext cx="374071" cy="7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1171802" y="1956954"/>
            <a:ext cx="374071" cy="7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1006764" y="1020219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4" y="1020219"/>
                <a:ext cx="371384" cy="369332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3496465" y="2844800"/>
                <a:ext cx="33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465" y="2844800"/>
                <a:ext cx="3345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1748590" y="3022435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590" y="3022435"/>
                <a:ext cx="3658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2321244" y="3018665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244" y="3018665"/>
                <a:ext cx="3658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2893898" y="3014479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898" y="3014479"/>
                <a:ext cx="36580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823861" y="2219668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61" y="2219668"/>
                <a:ext cx="3658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805996" y="1775745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996" y="1775745"/>
                <a:ext cx="3658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Flowchart: Connector 54"/>
          <p:cNvSpPr/>
          <p:nvPr/>
        </p:nvSpPr>
        <p:spPr>
          <a:xfrm>
            <a:off x="1902384" y="2410643"/>
            <a:ext cx="64655" cy="66895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Connector 55"/>
          <p:cNvSpPr/>
          <p:nvPr/>
        </p:nvSpPr>
        <p:spPr>
          <a:xfrm>
            <a:off x="2439492" y="1897850"/>
            <a:ext cx="64655" cy="66895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Connector 56"/>
          <p:cNvSpPr/>
          <p:nvPr/>
        </p:nvSpPr>
        <p:spPr>
          <a:xfrm>
            <a:off x="3044471" y="1923506"/>
            <a:ext cx="64655" cy="66895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7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Örnek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84000" y="6356350"/>
            <a:ext cx="508001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72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358837" y="1246909"/>
            <a:ext cx="1" cy="1874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933965" y="2858654"/>
            <a:ext cx="2724727" cy="13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931493" y="2702531"/>
            <a:ext cx="2" cy="312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504147" y="2688677"/>
            <a:ext cx="2" cy="312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076799" y="2688677"/>
            <a:ext cx="2" cy="312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1171802" y="2400877"/>
            <a:ext cx="374071" cy="7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1171802" y="1956954"/>
            <a:ext cx="374071" cy="7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1006764" y="1020219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4" y="1020219"/>
                <a:ext cx="371384" cy="369332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3496465" y="2844800"/>
                <a:ext cx="33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465" y="2844800"/>
                <a:ext cx="3345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1748590" y="3022435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590" y="3022435"/>
                <a:ext cx="3658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2321244" y="3018665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244" y="3018665"/>
                <a:ext cx="3658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2893898" y="3014479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898" y="3014479"/>
                <a:ext cx="36580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823861" y="2219668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61" y="2219668"/>
                <a:ext cx="3658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805996" y="1775745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996" y="1775745"/>
                <a:ext cx="3658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Flowchart: Connector 54"/>
          <p:cNvSpPr/>
          <p:nvPr/>
        </p:nvSpPr>
        <p:spPr>
          <a:xfrm>
            <a:off x="1902384" y="2410643"/>
            <a:ext cx="64655" cy="66895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Connector 55"/>
          <p:cNvSpPr/>
          <p:nvPr/>
        </p:nvSpPr>
        <p:spPr>
          <a:xfrm>
            <a:off x="2439492" y="1897850"/>
            <a:ext cx="64655" cy="66895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Connector 56"/>
          <p:cNvSpPr/>
          <p:nvPr/>
        </p:nvSpPr>
        <p:spPr>
          <a:xfrm>
            <a:off x="3044471" y="1923506"/>
            <a:ext cx="64655" cy="66895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5622317" y="1020219"/>
                <a:ext cx="12579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317" y="1020219"/>
                <a:ext cx="125790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5622317" y="1446351"/>
                <a:ext cx="13861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317" y="1446351"/>
                <a:ext cx="138614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5620324" y="1872483"/>
                <a:ext cx="13861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324" y="1872483"/>
                <a:ext cx="138614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73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Örnek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84000" y="6356350"/>
            <a:ext cx="508001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73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358837" y="1246909"/>
            <a:ext cx="1" cy="1874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933965" y="2858654"/>
            <a:ext cx="2724727" cy="13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931493" y="2702531"/>
            <a:ext cx="2" cy="312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504147" y="2688677"/>
            <a:ext cx="2" cy="312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076799" y="2688677"/>
            <a:ext cx="2" cy="312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1171802" y="2400877"/>
            <a:ext cx="374071" cy="7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1171802" y="1956954"/>
            <a:ext cx="374071" cy="7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1006764" y="1020219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4" y="1020219"/>
                <a:ext cx="371384" cy="369332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3496465" y="2844800"/>
                <a:ext cx="33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465" y="2844800"/>
                <a:ext cx="3345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1748590" y="3022435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590" y="3022435"/>
                <a:ext cx="3658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2321244" y="3018665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244" y="3018665"/>
                <a:ext cx="3658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2893898" y="3014479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898" y="3014479"/>
                <a:ext cx="36580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823861" y="2219668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61" y="2219668"/>
                <a:ext cx="3658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805996" y="1775745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996" y="1775745"/>
                <a:ext cx="3658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Flowchart: Connector 54"/>
          <p:cNvSpPr/>
          <p:nvPr/>
        </p:nvSpPr>
        <p:spPr>
          <a:xfrm>
            <a:off x="1902384" y="2410643"/>
            <a:ext cx="64655" cy="66895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Connector 55"/>
          <p:cNvSpPr/>
          <p:nvPr/>
        </p:nvSpPr>
        <p:spPr>
          <a:xfrm>
            <a:off x="2439492" y="1897850"/>
            <a:ext cx="64655" cy="66895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Connector 56"/>
          <p:cNvSpPr/>
          <p:nvPr/>
        </p:nvSpPr>
        <p:spPr>
          <a:xfrm>
            <a:off x="3044471" y="1923506"/>
            <a:ext cx="64655" cy="66895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805996" y="1389551"/>
            <a:ext cx="3128695" cy="1455249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3590315" y="1011799"/>
                <a:ext cx="13537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315" y="1011799"/>
                <a:ext cx="1353769" cy="369332"/>
              </a:xfrm>
              <a:prstGeom prst="rect">
                <a:avLst/>
              </a:prstGeom>
              <a:blipFill>
                <a:blip r:embed="rId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5622317" y="1020219"/>
                <a:ext cx="12579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317" y="1020219"/>
                <a:ext cx="125790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5622317" y="1446351"/>
                <a:ext cx="13861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317" y="1446351"/>
                <a:ext cx="138614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5620324" y="1872483"/>
                <a:ext cx="13861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324" y="1872483"/>
                <a:ext cx="138614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756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Örnek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84000" y="6356350"/>
            <a:ext cx="508001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74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358837" y="1246909"/>
            <a:ext cx="1" cy="1874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933965" y="2858654"/>
            <a:ext cx="2724727" cy="13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931493" y="2702531"/>
            <a:ext cx="2" cy="312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504147" y="2688677"/>
            <a:ext cx="2" cy="312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076799" y="2688677"/>
            <a:ext cx="2" cy="312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1171802" y="2400877"/>
            <a:ext cx="374071" cy="7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1171802" y="1956954"/>
            <a:ext cx="374071" cy="7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1006764" y="1020219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4" y="1020219"/>
                <a:ext cx="371384" cy="369332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3496465" y="2844800"/>
                <a:ext cx="33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465" y="2844800"/>
                <a:ext cx="3345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1748590" y="3022435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590" y="3022435"/>
                <a:ext cx="3658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2321244" y="3018665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244" y="3018665"/>
                <a:ext cx="3658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2893898" y="3014479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898" y="3014479"/>
                <a:ext cx="36580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823861" y="2219668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61" y="2219668"/>
                <a:ext cx="3658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805996" y="1775745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996" y="1775745"/>
                <a:ext cx="3658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Flowchart: Connector 54"/>
          <p:cNvSpPr/>
          <p:nvPr/>
        </p:nvSpPr>
        <p:spPr>
          <a:xfrm>
            <a:off x="1902384" y="2410643"/>
            <a:ext cx="64655" cy="66895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Connector 55"/>
          <p:cNvSpPr/>
          <p:nvPr/>
        </p:nvSpPr>
        <p:spPr>
          <a:xfrm>
            <a:off x="2439492" y="1897850"/>
            <a:ext cx="64655" cy="66895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Connector 56"/>
          <p:cNvSpPr/>
          <p:nvPr/>
        </p:nvSpPr>
        <p:spPr>
          <a:xfrm>
            <a:off x="3044471" y="1923506"/>
            <a:ext cx="64655" cy="66895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805996" y="1389551"/>
            <a:ext cx="3128695" cy="1455249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3590315" y="1011799"/>
                <a:ext cx="13537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315" y="1011799"/>
                <a:ext cx="1353769" cy="369332"/>
              </a:xfrm>
              <a:prstGeom prst="rect">
                <a:avLst/>
              </a:prstGeom>
              <a:blipFill>
                <a:blip r:embed="rId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5622317" y="1020219"/>
                <a:ext cx="12579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317" y="1020219"/>
                <a:ext cx="125790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5622317" y="1446351"/>
                <a:ext cx="13861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317" y="1446351"/>
                <a:ext cx="138614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5620324" y="1872483"/>
                <a:ext cx="13861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324" y="1872483"/>
                <a:ext cx="138614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7743641" y="1219397"/>
                <a:ext cx="1896930" cy="8232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eqAr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&amp;1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&amp;2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3641" y="1219397"/>
                <a:ext cx="1896930" cy="82323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8024218" y="1999734"/>
                <a:ext cx="39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218" y="1999734"/>
                <a:ext cx="39228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8573523" y="1986520"/>
                <a:ext cx="37651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3523" y="1986520"/>
                <a:ext cx="37651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9162004" y="2001817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2004" y="2001817"/>
                <a:ext cx="371384" cy="369332"/>
              </a:xfrm>
              <a:prstGeom prst="rect">
                <a:avLst/>
              </a:prstGeom>
              <a:blipFill>
                <a:blip r:embed="rId1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4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Örnek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84000" y="6356350"/>
            <a:ext cx="508001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75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358837" y="1246909"/>
            <a:ext cx="1" cy="1874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933965" y="2858654"/>
            <a:ext cx="2724727" cy="13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931493" y="2702531"/>
            <a:ext cx="2" cy="312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504147" y="2688677"/>
            <a:ext cx="2" cy="312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076799" y="2688677"/>
            <a:ext cx="2" cy="312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1171802" y="2400877"/>
            <a:ext cx="374071" cy="7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1171802" y="1956954"/>
            <a:ext cx="374071" cy="7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1006764" y="1020219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4" y="1020219"/>
                <a:ext cx="371384" cy="369332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3496465" y="2844800"/>
                <a:ext cx="33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465" y="2844800"/>
                <a:ext cx="3345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1748590" y="3022435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590" y="3022435"/>
                <a:ext cx="3658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2321244" y="3018665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244" y="3018665"/>
                <a:ext cx="3658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2893898" y="3014479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898" y="3014479"/>
                <a:ext cx="36580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823861" y="2219668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61" y="2219668"/>
                <a:ext cx="3658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805996" y="1775745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996" y="1775745"/>
                <a:ext cx="3658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Flowchart: Connector 54"/>
          <p:cNvSpPr/>
          <p:nvPr/>
        </p:nvSpPr>
        <p:spPr>
          <a:xfrm>
            <a:off x="1902384" y="2410643"/>
            <a:ext cx="64655" cy="66895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Connector 55"/>
          <p:cNvSpPr/>
          <p:nvPr/>
        </p:nvSpPr>
        <p:spPr>
          <a:xfrm>
            <a:off x="2439492" y="1897850"/>
            <a:ext cx="64655" cy="66895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Connector 56"/>
          <p:cNvSpPr/>
          <p:nvPr/>
        </p:nvSpPr>
        <p:spPr>
          <a:xfrm>
            <a:off x="3044471" y="1923506"/>
            <a:ext cx="64655" cy="66895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805996" y="1389551"/>
            <a:ext cx="3128695" cy="1455249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3590315" y="1011799"/>
                <a:ext cx="13537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315" y="1011799"/>
                <a:ext cx="1353769" cy="369332"/>
              </a:xfrm>
              <a:prstGeom prst="rect">
                <a:avLst/>
              </a:prstGeom>
              <a:blipFill>
                <a:blip r:embed="rId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5622317" y="1020219"/>
                <a:ext cx="12579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317" y="1020219"/>
                <a:ext cx="125790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5622317" y="1446351"/>
                <a:ext cx="13861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317" y="1446351"/>
                <a:ext cx="138614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5620324" y="1872483"/>
                <a:ext cx="13861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324" y="1872483"/>
                <a:ext cx="138614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7743641" y="1219397"/>
                <a:ext cx="1896930" cy="8232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eqAr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&amp;1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&amp;2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3641" y="1219397"/>
                <a:ext cx="1896930" cy="82323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8024218" y="1999734"/>
                <a:ext cx="39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218" y="1999734"/>
                <a:ext cx="39228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8573523" y="1986520"/>
                <a:ext cx="37651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3523" y="1986520"/>
                <a:ext cx="37651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9162004" y="2001817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2004" y="2001817"/>
                <a:ext cx="371384" cy="369332"/>
              </a:xfrm>
              <a:prstGeom prst="rect">
                <a:avLst/>
              </a:prstGeom>
              <a:blipFill>
                <a:blip r:embed="rId1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5259910" y="2804182"/>
                <a:ext cx="19827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910" y="2804182"/>
                <a:ext cx="1982722" cy="369332"/>
              </a:xfrm>
              <a:prstGeom prst="rect">
                <a:avLst/>
              </a:prstGeom>
              <a:blipFill>
                <a:blip r:embed="rId17"/>
                <a:stretch>
                  <a:fillRect t="-6557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916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Örnek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84000" y="6356350"/>
            <a:ext cx="508001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76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358837" y="1246909"/>
            <a:ext cx="1" cy="1874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933965" y="2858654"/>
            <a:ext cx="2724727" cy="13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931493" y="2702531"/>
            <a:ext cx="2" cy="312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504147" y="2688677"/>
            <a:ext cx="2" cy="312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076799" y="2688677"/>
            <a:ext cx="2" cy="312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1171802" y="2400877"/>
            <a:ext cx="374071" cy="7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1171802" y="1956954"/>
            <a:ext cx="374071" cy="7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1006764" y="1020219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4" y="1020219"/>
                <a:ext cx="371384" cy="369332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3496465" y="2844800"/>
                <a:ext cx="33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465" y="2844800"/>
                <a:ext cx="3345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1748590" y="3022435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590" y="3022435"/>
                <a:ext cx="3658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2321244" y="3018665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244" y="3018665"/>
                <a:ext cx="3658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2893898" y="3014479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898" y="3014479"/>
                <a:ext cx="36580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823861" y="2219668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61" y="2219668"/>
                <a:ext cx="3658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805996" y="1775745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996" y="1775745"/>
                <a:ext cx="3658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Flowchart: Connector 54"/>
          <p:cNvSpPr/>
          <p:nvPr/>
        </p:nvSpPr>
        <p:spPr>
          <a:xfrm>
            <a:off x="1902384" y="2410643"/>
            <a:ext cx="64655" cy="66895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Connector 55"/>
          <p:cNvSpPr/>
          <p:nvPr/>
        </p:nvSpPr>
        <p:spPr>
          <a:xfrm>
            <a:off x="2439492" y="1897850"/>
            <a:ext cx="64655" cy="66895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Connector 56"/>
          <p:cNvSpPr/>
          <p:nvPr/>
        </p:nvSpPr>
        <p:spPr>
          <a:xfrm>
            <a:off x="3044471" y="1923506"/>
            <a:ext cx="64655" cy="66895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805996" y="1389551"/>
            <a:ext cx="3128695" cy="1455249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3590315" y="1011799"/>
                <a:ext cx="13537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315" y="1011799"/>
                <a:ext cx="1353769" cy="369332"/>
              </a:xfrm>
              <a:prstGeom prst="rect">
                <a:avLst/>
              </a:prstGeom>
              <a:blipFill>
                <a:blip r:embed="rId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5622317" y="1020219"/>
                <a:ext cx="12579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317" y="1020219"/>
                <a:ext cx="125790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5622317" y="1446351"/>
                <a:ext cx="13861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317" y="1446351"/>
                <a:ext cx="138614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5620324" y="1872483"/>
                <a:ext cx="13861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324" y="1872483"/>
                <a:ext cx="138614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7743641" y="1219397"/>
                <a:ext cx="1896930" cy="8232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eqAr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&amp;1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&amp;2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3641" y="1219397"/>
                <a:ext cx="1896930" cy="82323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8024218" y="1999734"/>
                <a:ext cx="39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218" y="1999734"/>
                <a:ext cx="39228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8573523" y="1986520"/>
                <a:ext cx="37651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3523" y="1986520"/>
                <a:ext cx="37651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9162004" y="2001817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2004" y="2001817"/>
                <a:ext cx="371384" cy="369332"/>
              </a:xfrm>
              <a:prstGeom prst="rect">
                <a:avLst/>
              </a:prstGeom>
              <a:blipFill>
                <a:blip r:embed="rId1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5259910" y="2804182"/>
                <a:ext cx="19827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910" y="2804182"/>
                <a:ext cx="1982722" cy="369332"/>
              </a:xfrm>
              <a:prstGeom prst="rect">
                <a:avLst/>
              </a:prstGeom>
              <a:blipFill>
                <a:blip r:embed="rId17"/>
                <a:stretch>
                  <a:fillRect t="-6557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8124392" y="2679244"/>
                <a:ext cx="1274772" cy="619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2/3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4392" y="2679244"/>
                <a:ext cx="1274772" cy="61920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041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Örnek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84000" y="6356350"/>
            <a:ext cx="508001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77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358837" y="1246909"/>
            <a:ext cx="1" cy="1874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933965" y="2858654"/>
            <a:ext cx="2724727" cy="13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931493" y="2702531"/>
            <a:ext cx="2" cy="312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504147" y="2688677"/>
            <a:ext cx="2" cy="312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076799" y="2688677"/>
            <a:ext cx="2" cy="312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1171802" y="2400877"/>
            <a:ext cx="374071" cy="7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1171802" y="1956954"/>
            <a:ext cx="374071" cy="7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1006764" y="1020219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4" y="1020219"/>
                <a:ext cx="371384" cy="369332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3496465" y="2844800"/>
                <a:ext cx="33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465" y="2844800"/>
                <a:ext cx="3345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1748590" y="3022435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590" y="3022435"/>
                <a:ext cx="3658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2321244" y="3018665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244" y="3018665"/>
                <a:ext cx="3658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2893898" y="3014479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898" y="3014479"/>
                <a:ext cx="36580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823861" y="2219668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61" y="2219668"/>
                <a:ext cx="3658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805996" y="1775745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996" y="1775745"/>
                <a:ext cx="3658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Flowchart: Connector 54"/>
          <p:cNvSpPr/>
          <p:nvPr/>
        </p:nvSpPr>
        <p:spPr>
          <a:xfrm>
            <a:off x="1902384" y="2410643"/>
            <a:ext cx="64655" cy="66895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Connector 55"/>
          <p:cNvSpPr/>
          <p:nvPr/>
        </p:nvSpPr>
        <p:spPr>
          <a:xfrm>
            <a:off x="2439492" y="1897850"/>
            <a:ext cx="64655" cy="66895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Connector 56"/>
          <p:cNvSpPr/>
          <p:nvPr/>
        </p:nvSpPr>
        <p:spPr>
          <a:xfrm>
            <a:off x="3044471" y="1923506"/>
            <a:ext cx="64655" cy="66895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805996" y="1389551"/>
            <a:ext cx="3128695" cy="1455249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3590315" y="1011799"/>
                <a:ext cx="13537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315" y="1011799"/>
                <a:ext cx="1353769" cy="369332"/>
              </a:xfrm>
              <a:prstGeom prst="rect">
                <a:avLst/>
              </a:prstGeom>
              <a:blipFill>
                <a:blip r:embed="rId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5622317" y="1020219"/>
                <a:ext cx="12579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317" y="1020219"/>
                <a:ext cx="125790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5622317" y="1446351"/>
                <a:ext cx="13861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317" y="1446351"/>
                <a:ext cx="138614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5620324" y="1872483"/>
                <a:ext cx="13861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324" y="1872483"/>
                <a:ext cx="138614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7743641" y="1219397"/>
                <a:ext cx="1896930" cy="8232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eqAr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&amp;1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&amp;2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3641" y="1219397"/>
                <a:ext cx="1896930" cy="82323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8024218" y="1999734"/>
                <a:ext cx="39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218" y="1999734"/>
                <a:ext cx="39228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8573523" y="1986520"/>
                <a:ext cx="37651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3523" y="1986520"/>
                <a:ext cx="37651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9162004" y="2001817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2004" y="2001817"/>
                <a:ext cx="371384" cy="369332"/>
              </a:xfrm>
              <a:prstGeom prst="rect">
                <a:avLst/>
              </a:prstGeom>
              <a:blipFill>
                <a:blip r:embed="rId1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5259910" y="2804182"/>
                <a:ext cx="19827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910" y="2804182"/>
                <a:ext cx="1982722" cy="369332"/>
              </a:xfrm>
              <a:prstGeom prst="rect">
                <a:avLst/>
              </a:prstGeom>
              <a:blipFill>
                <a:blip r:embed="rId17"/>
                <a:stretch>
                  <a:fillRect t="-6557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8124392" y="2679244"/>
                <a:ext cx="1274772" cy="619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2/3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4392" y="2679244"/>
                <a:ext cx="1274772" cy="61920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/>
              <p:cNvSpPr/>
              <p:nvPr/>
            </p:nvSpPr>
            <p:spPr>
              <a:xfrm>
                <a:off x="372023" y="3574521"/>
                <a:ext cx="2406172" cy="6365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𝐷𝑡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23" y="3574521"/>
                <a:ext cx="2406172" cy="63658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391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Örnek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84000" y="6356350"/>
            <a:ext cx="508001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78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358837" y="1246909"/>
            <a:ext cx="1" cy="1874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933965" y="2858654"/>
            <a:ext cx="2724727" cy="13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931493" y="2702531"/>
            <a:ext cx="2" cy="312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504147" y="2688677"/>
            <a:ext cx="2" cy="312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076799" y="2688677"/>
            <a:ext cx="2" cy="312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1171802" y="2400877"/>
            <a:ext cx="374071" cy="7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1171802" y="1956954"/>
            <a:ext cx="374071" cy="7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1006764" y="1020219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4" y="1020219"/>
                <a:ext cx="371384" cy="369332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3496465" y="2844800"/>
                <a:ext cx="33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465" y="2844800"/>
                <a:ext cx="3345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1748590" y="3022435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590" y="3022435"/>
                <a:ext cx="3658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2321244" y="3018665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244" y="3018665"/>
                <a:ext cx="3658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2893898" y="3014479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898" y="3014479"/>
                <a:ext cx="36580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823861" y="2219668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61" y="2219668"/>
                <a:ext cx="3658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805996" y="1775745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996" y="1775745"/>
                <a:ext cx="3658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Flowchart: Connector 54"/>
          <p:cNvSpPr/>
          <p:nvPr/>
        </p:nvSpPr>
        <p:spPr>
          <a:xfrm>
            <a:off x="1902384" y="2410643"/>
            <a:ext cx="64655" cy="66895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Connector 55"/>
          <p:cNvSpPr/>
          <p:nvPr/>
        </p:nvSpPr>
        <p:spPr>
          <a:xfrm>
            <a:off x="2439492" y="1897850"/>
            <a:ext cx="64655" cy="66895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Connector 56"/>
          <p:cNvSpPr/>
          <p:nvPr/>
        </p:nvSpPr>
        <p:spPr>
          <a:xfrm>
            <a:off x="3044471" y="1923506"/>
            <a:ext cx="64655" cy="66895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805996" y="1389551"/>
            <a:ext cx="3128695" cy="1455249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3590315" y="1011799"/>
                <a:ext cx="13537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315" y="1011799"/>
                <a:ext cx="1353769" cy="369332"/>
              </a:xfrm>
              <a:prstGeom prst="rect">
                <a:avLst/>
              </a:prstGeom>
              <a:blipFill>
                <a:blip r:embed="rId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5622317" y="1020219"/>
                <a:ext cx="12579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317" y="1020219"/>
                <a:ext cx="125790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5622317" y="1446351"/>
                <a:ext cx="13861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317" y="1446351"/>
                <a:ext cx="138614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5620324" y="1872483"/>
                <a:ext cx="13861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324" y="1872483"/>
                <a:ext cx="138614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7743641" y="1219397"/>
                <a:ext cx="1896930" cy="8232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eqAr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&amp;1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&amp;2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3641" y="1219397"/>
                <a:ext cx="1896930" cy="82323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8024218" y="1999734"/>
                <a:ext cx="39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218" y="1999734"/>
                <a:ext cx="39228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8573523" y="1986520"/>
                <a:ext cx="37651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3523" y="1986520"/>
                <a:ext cx="37651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9162004" y="2001817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2004" y="2001817"/>
                <a:ext cx="371384" cy="369332"/>
              </a:xfrm>
              <a:prstGeom prst="rect">
                <a:avLst/>
              </a:prstGeom>
              <a:blipFill>
                <a:blip r:embed="rId1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5259910" y="2804182"/>
                <a:ext cx="19827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910" y="2804182"/>
                <a:ext cx="1982722" cy="369332"/>
              </a:xfrm>
              <a:prstGeom prst="rect">
                <a:avLst/>
              </a:prstGeom>
              <a:blipFill>
                <a:blip r:embed="rId17"/>
                <a:stretch>
                  <a:fillRect t="-6557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8124392" y="2679244"/>
                <a:ext cx="1274772" cy="619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2/3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4392" y="2679244"/>
                <a:ext cx="1274772" cy="61920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/>
              <p:cNvSpPr/>
              <p:nvPr/>
            </p:nvSpPr>
            <p:spPr>
              <a:xfrm>
                <a:off x="372023" y="3574521"/>
                <a:ext cx="2406172" cy="6365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𝐷𝑡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23" y="3574521"/>
                <a:ext cx="2406172" cy="63658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372023" y="4262146"/>
                <a:ext cx="3823162" cy="17350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2/3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eqAr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eqAr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num>
                                <m:den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23" y="4262146"/>
                <a:ext cx="3823162" cy="173509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105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Örnek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84000" y="6356350"/>
            <a:ext cx="508001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79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358837" y="1246909"/>
            <a:ext cx="1" cy="1874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933965" y="2858654"/>
            <a:ext cx="2724727" cy="13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931493" y="2702531"/>
            <a:ext cx="2" cy="312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504147" y="2688677"/>
            <a:ext cx="2" cy="312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076799" y="2688677"/>
            <a:ext cx="2" cy="312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1171802" y="2400877"/>
            <a:ext cx="374071" cy="7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1171802" y="1956954"/>
            <a:ext cx="374071" cy="7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1006764" y="1020219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4" y="1020219"/>
                <a:ext cx="371384" cy="369332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3496465" y="2844800"/>
                <a:ext cx="33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465" y="2844800"/>
                <a:ext cx="3345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1748590" y="3022435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590" y="3022435"/>
                <a:ext cx="3658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2321244" y="3018665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244" y="3018665"/>
                <a:ext cx="3658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2893898" y="3014479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898" y="3014479"/>
                <a:ext cx="36580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823861" y="2219668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61" y="2219668"/>
                <a:ext cx="3658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805996" y="1775745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996" y="1775745"/>
                <a:ext cx="3658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Flowchart: Connector 54"/>
          <p:cNvSpPr/>
          <p:nvPr/>
        </p:nvSpPr>
        <p:spPr>
          <a:xfrm>
            <a:off x="1902384" y="2410643"/>
            <a:ext cx="64655" cy="66895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Connector 55"/>
          <p:cNvSpPr/>
          <p:nvPr/>
        </p:nvSpPr>
        <p:spPr>
          <a:xfrm>
            <a:off x="2439492" y="1897850"/>
            <a:ext cx="64655" cy="66895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Connector 56"/>
          <p:cNvSpPr/>
          <p:nvPr/>
        </p:nvSpPr>
        <p:spPr>
          <a:xfrm>
            <a:off x="3044471" y="1923506"/>
            <a:ext cx="64655" cy="66895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805996" y="1389551"/>
            <a:ext cx="3128695" cy="1455249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3590315" y="1011799"/>
                <a:ext cx="13537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315" y="1011799"/>
                <a:ext cx="1353769" cy="369332"/>
              </a:xfrm>
              <a:prstGeom prst="rect">
                <a:avLst/>
              </a:prstGeom>
              <a:blipFill>
                <a:blip r:embed="rId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5622317" y="1020219"/>
                <a:ext cx="12579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317" y="1020219"/>
                <a:ext cx="125790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5622317" y="1446351"/>
                <a:ext cx="13861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317" y="1446351"/>
                <a:ext cx="138614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5620324" y="1872483"/>
                <a:ext cx="13861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324" y="1872483"/>
                <a:ext cx="138614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7743641" y="1219397"/>
                <a:ext cx="1896930" cy="8232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eqAr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&amp;1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&amp;2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3641" y="1219397"/>
                <a:ext cx="1896930" cy="82323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8024218" y="1999734"/>
                <a:ext cx="39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218" y="1999734"/>
                <a:ext cx="39228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8573523" y="1986520"/>
                <a:ext cx="37651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3523" y="1986520"/>
                <a:ext cx="37651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9162004" y="2001817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2004" y="2001817"/>
                <a:ext cx="371384" cy="369332"/>
              </a:xfrm>
              <a:prstGeom prst="rect">
                <a:avLst/>
              </a:prstGeom>
              <a:blipFill>
                <a:blip r:embed="rId1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5259910" y="2804182"/>
                <a:ext cx="19827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910" y="2804182"/>
                <a:ext cx="1982722" cy="369332"/>
              </a:xfrm>
              <a:prstGeom prst="rect">
                <a:avLst/>
              </a:prstGeom>
              <a:blipFill>
                <a:blip r:embed="rId17"/>
                <a:stretch>
                  <a:fillRect t="-6557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8124392" y="2679244"/>
                <a:ext cx="1274772" cy="619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2/3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4392" y="2679244"/>
                <a:ext cx="1274772" cy="61920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/>
              <p:cNvSpPr/>
              <p:nvPr/>
            </p:nvSpPr>
            <p:spPr>
              <a:xfrm>
                <a:off x="372023" y="3574521"/>
                <a:ext cx="2406172" cy="6365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𝐷𝑡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23" y="3574521"/>
                <a:ext cx="2406172" cy="63658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372023" y="4262146"/>
                <a:ext cx="3823162" cy="17350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2/3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eqAr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eqAr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num>
                                <m:den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23" y="4262146"/>
                <a:ext cx="3823162" cy="173509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/>
              <p:cNvSpPr/>
              <p:nvPr/>
            </p:nvSpPr>
            <p:spPr>
              <a:xfrm>
                <a:off x="4598762" y="3508883"/>
                <a:ext cx="20431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Rectangle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762" y="3508883"/>
                <a:ext cx="2043123" cy="369332"/>
              </a:xfrm>
              <a:prstGeom prst="rect">
                <a:avLst/>
              </a:prstGeom>
              <a:blipFill>
                <a:blip r:embed="rId21"/>
                <a:stretch>
                  <a:fillRect t="-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20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Lineer Cebirdeki 4 Temel Altuzay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59491" y="6356350"/>
            <a:ext cx="332510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 rot="2384516">
            <a:off x="3342058" y="1336542"/>
            <a:ext cx="2169736" cy="1518245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7832727">
            <a:off x="3487195" y="3980040"/>
            <a:ext cx="2321944" cy="1657143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7799109">
            <a:off x="6478038" y="1061917"/>
            <a:ext cx="2243935" cy="1574005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384516">
            <a:off x="6657913" y="3756799"/>
            <a:ext cx="2310729" cy="1767861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727323" y="783431"/>
                <a:ext cx="2177327" cy="3888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𝑚𝑥𝑛</m:t>
                              </m:r>
                            </m:e>
                          </m:d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𝑚𝑎𝑡𝑟𝑖𝑠𝑖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323" y="783431"/>
                <a:ext cx="2177327" cy="388889"/>
              </a:xfrm>
              <a:prstGeom prst="rect">
                <a:avLst/>
              </a:prstGeom>
              <a:blipFill>
                <a:blip r:embed="rId2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705579" y="3150661"/>
                <a:ext cx="17232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𝑏𝑜𝑦𝑢𝑡𝑢𝑛𝑑𝑎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79" y="3150661"/>
                <a:ext cx="1723292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9855126" y="3025723"/>
                <a:ext cx="17713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𝑏𝑜𝑦𝑢𝑡𝑢𝑛𝑑𝑎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5126" y="3025723"/>
                <a:ext cx="1771382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458450" y="1580349"/>
                <a:ext cx="14016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𝑆𝑎𝑡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450" y="1580349"/>
                <a:ext cx="1401601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777368" y="1199354"/>
                <a:ext cx="20772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𝑚𝑎𝑡𝑟𝑖𝑠𝑖𝑛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𝑟𝑎𝑛𝑘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368" y="1199354"/>
                <a:ext cx="207723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458450" y="1954420"/>
                <a:ext cx="1705916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450" y="1954420"/>
                <a:ext cx="1705916" cy="4049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805575" y="1555745"/>
                <a:ext cx="1499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𝐾𝑜𝑙𝑜𝑛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5575" y="1555745"/>
                <a:ext cx="1499898" cy="369332"/>
              </a:xfrm>
              <a:prstGeom prst="rect">
                <a:avLst/>
              </a:prstGeom>
              <a:blipFill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798990" y="1880142"/>
                <a:ext cx="15704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990" y="1880142"/>
                <a:ext cx="157049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3974479" y="4331239"/>
                <a:ext cx="13727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479" y="4331239"/>
                <a:ext cx="1372748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202707" y="4026745"/>
                <a:ext cx="277503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𝑇𝑟𝑎𝑛𝑠𝑝𝑜𝑧𝑢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707" y="4026745"/>
                <a:ext cx="2775038" cy="646331"/>
              </a:xfrm>
              <a:prstGeom prst="rect">
                <a:avLst/>
              </a:prstGeom>
              <a:blipFill>
                <a:blip r:embed="rId11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3584643" y="4700571"/>
                <a:ext cx="20092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643" y="4700571"/>
                <a:ext cx="200920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6797667" y="4670917"/>
                <a:ext cx="220554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667" y="4670917"/>
                <a:ext cx="2205540" cy="40498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5407949" y="3124476"/>
                <a:ext cx="149643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𝑜𝑟𝑡𝑜𝑔𝑜𝑛𝑎𝑙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𝑑𝑖𝑘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7949" y="3124476"/>
                <a:ext cx="1496435" cy="307777"/>
              </a:xfrm>
              <a:prstGeom prst="rect">
                <a:avLst/>
              </a:prstGeom>
              <a:blipFill>
                <a:blip r:embed="rId14"/>
                <a:stretch>
                  <a:fillRect t="-104000" r="-24797" b="-16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>
            <a:endCxn id="27" idx="1"/>
          </p:cNvCxnSpPr>
          <p:nvPr/>
        </p:nvCxnSpPr>
        <p:spPr>
          <a:xfrm flipV="1">
            <a:off x="4777368" y="3278365"/>
            <a:ext cx="630581" cy="91397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7" idx="3"/>
          </p:cNvCxnSpPr>
          <p:nvPr/>
        </p:nvCxnSpPr>
        <p:spPr>
          <a:xfrm flipH="1">
            <a:off x="6904384" y="3222387"/>
            <a:ext cx="588327" cy="55978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2"/>
            <a:endCxn id="16" idx="0"/>
          </p:cNvCxnSpPr>
          <p:nvPr/>
        </p:nvCxnSpPr>
        <p:spPr>
          <a:xfrm flipH="1">
            <a:off x="1567225" y="2679378"/>
            <a:ext cx="2374371" cy="47128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2"/>
            <a:endCxn id="16" idx="2"/>
          </p:cNvCxnSpPr>
          <p:nvPr/>
        </p:nvCxnSpPr>
        <p:spPr>
          <a:xfrm flipH="1" flipV="1">
            <a:off x="1567225" y="3519993"/>
            <a:ext cx="2451318" cy="7500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1" idx="0"/>
            <a:endCxn id="17" idx="0"/>
          </p:cNvCxnSpPr>
          <p:nvPr/>
        </p:nvCxnSpPr>
        <p:spPr>
          <a:xfrm>
            <a:off x="8203015" y="2354639"/>
            <a:ext cx="2537802" cy="671084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2" idx="0"/>
            <a:endCxn id="17" idx="2"/>
          </p:cNvCxnSpPr>
          <p:nvPr/>
        </p:nvCxnSpPr>
        <p:spPr>
          <a:xfrm flipV="1">
            <a:off x="8378402" y="3395055"/>
            <a:ext cx="2362415" cy="56599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25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Örnek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84000" y="6356350"/>
            <a:ext cx="508001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358837" y="1246909"/>
            <a:ext cx="1" cy="1874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933965" y="2858654"/>
            <a:ext cx="2724727" cy="13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931493" y="2702531"/>
            <a:ext cx="2" cy="312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504147" y="2688677"/>
            <a:ext cx="2" cy="312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076799" y="2688677"/>
            <a:ext cx="2" cy="312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1171802" y="2400877"/>
            <a:ext cx="374071" cy="7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1171802" y="1956954"/>
            <a:ext cx="374071" cy="7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1006764" y="1020219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4" y="1020219"/>
                <a:ext cx="371384" cy="369332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3496465" y="2844800"/>
                <a:ext cx="33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465" y="2844800"/>
                <a:ext cx="3345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1748590" y="3022435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590" y="3022435"/>
                <a:ext cx="3658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2321244" y="3018665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244" y="3018665"/>
                <a:ext cx="3658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2893898" y="3014479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898" y="3014479"/>
                <a:ext cx="36580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823861" y="2219668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61" y="2219668"/>
                <a:ext cx="3658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805996" y="1775745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996" y="1775745"/>
                <a:ext cx="3658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Flowchart: Connector 54"/>
          <p:cNvSpPr/>
          <p:nvPr/>
        </p:nvSpPr>
        <p:spPr>
          <a:xfrm>
            <a:off x="1902384" y="2410643"/>
            <a:ext cx="64655" cy="66895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Connector 55"/>
          <p:cNvSpPr/>
          <p:nvPr/>
        </p:nvSpPr>
        <p:spPr>
          <a:xfrm>
            <a:off x="2439492" y="1897850"/>
            <a:ext cx="64655" cy="66895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Connector 56"/>
          <p:cNvSpPr/>
          <p:nvPr/>
        </p:nvSpPr>
        <p:spPr>
          <a:xfrm>
            <a:off x="3044471" y="1923506"/>
            <a:ext cx="64655" cy="66895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805996" y="1389551"/>
            <a:ext cx="3128695" cy="1455249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3590315" y="1011799"/>
                <a:ext cx="13537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315" y="1011799"/>
                <a:ext cx="1353769" cy="369332"/>
              </a:xfrm>
              <a:prstGeom prst="rect">
                <a:avLst/>
              </a:prstGeom>
              <a:blipFill>
                <a:blip r:embed="rId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5622317" y="1020219"/>
                <a:ext cx="12579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317" y="1020219"/>
                <a:ext cx="125790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5622317" y="1446351"/>
                <a:ext cx="13861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317" y="1446351"/>
                <a:ext cx="138614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5620324" y="1872483"/>
                <a:ext cx="13861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324" y="1872483"/>
                <a:ext cx="138614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7743641" y="1219397"/>
                <a:ext cx="1896930" cy="8232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eqAr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&amp;1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&amp;2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3641" y="1219397"/>
                <a:ext cx="1896930" cy="82323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8024218" y="1999734"/>
                <a:ext cx="39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218" y="1999734"/>
                <a:ext cx="39228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8573523" y="1986520"/>
                <a:ext cx="37651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3523" y="1986520"/>
                <a:ext cx="37651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9162004" y="2001817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2004" y="2001817"/>
                <a:ext cx="371384" cy="369332"/>
              </a:xfrm>
              <a:prstGeom prst="rect">
                <a:avLst/>
              </a:prstGeom>
              <a:blipFill>
                <a:blip r:embed="rId1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5259910" y="2804182"/>
                <a:ext cx="19827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910" y="2804182"/>
                <a:ext cx="1982722" cy="369332"/>
              </a:xfrm>
              <a:prstGeom prst="rect">
                <a:avLst/>
              </a:prstGeom>
              <a:blipFill>
                <a:blip r:embed="rId17"/>
                <a:stretch>
                  <a:fillRect t="-6557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8124392" y="2679244"/>
                <a:ext cx="1274772" cy="619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2/3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4392" y="2679244"/>
                <a:ext cx="1274772" cy="61920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/>
              <p:cNvSpPr/>
              <p:nvPr/>
            </p:nvSpPr>
            <p:spPr>
              <a:xfrm>
                <a:off x="372023" y="3574521"/>
                <a:ext cx="2406172" cy="6365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𝐷𝑡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23" y="3574521"/>
                <a:ext cx="2406172" cy="63658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372023" y="4262146"/>
                <a:ext cx="3823162" cy="17350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2/3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eqAr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eqAr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num>
                                <m:den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23" y="4262146"/>
                <a:ext cx="3823162" cy="173509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/>
              <p:cNvSpPr/>
              <p:nvPr/>
            </p:nvSpPr>
            <p:spPr>
              <a:xfrm>
                <a:off x="4598762" y="4001846"/>
                <a:ext cx="2428292" cy="1736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&amp;1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&amp;2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&amp;2</m:t>
                              </m:r>
                            </m:e>
                          </m:eqAr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num>
                                <m:den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eqAr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762" y="4001846"/>
                <a:ext cx="2428292" cy="173688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/>
              <p:cNvSpPr/>
              <p:nvPr/>
            </p:nvSpPr>
            <p:spPr>
              <a:xfrm>
                <a:off x="4598762" y="3508883"/>
                <a:ext cx="20431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Rectangle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762" y="3508883"/>
                <a:ext cx="2043123" cy="369332"/>
              </a:xfrm>
              <a:prstGeom prst="rect">
                <a:avLst/>
              </a:prstGeom>
              <a:blipFill>
                <a:blip r:embed="rId22"/>
                <a:stretch>
                  <a:fillRect t="-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576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Örnek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84000" y="6356350"/>
            <a:ext cx="508001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81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358837" y="1246909"/>
            <a:ext cx="1" cy="1874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933965" y="2858654"/>
            <a:ext cx="2724727" cy="13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931493" y="2702531"/>
            <a:ext cx="2" cy="312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504147" y="2688677"/>
            <a:ext cx="2" cy="312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076799" y="2688677"/>
            <a:ext cx="2" cy="312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1171802" y="2400877"/>
            <a:ext cx="374071" cy="7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1171802" y="1956954"/>
            <a:ext cx="374071" cy="7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1006764" y="1020219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4" y="1020219"/>
                <a:ext cx="371384" cy="369332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3496465" y="2844800"/>
                <a:ext cx="33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465" y="2844800"/>
                <a:ext cx="3345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1748590" y="3022435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590" y="3022435"/>
                <a:ext cx="3658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2321244" y="3018665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244" y="3018665"/>
                <a:ext cx="3658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2893898" y="3014479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898" y="3014479"/>
                <a:ext cx="36580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823861" y="2219668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61" y="2219668"/>
                <a:ext cx="3658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805996" y="1775745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996" y="1775745"/>
                <a:ext cx="3658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Flowchart: Connector 54"/>
          <p:cNvSpPr/>
          <p:nvPr/>
        </p:nvSpPr>
        <p:spPr>
          <a:xfrm>
            <a:off x="1902384" y="2410643"/>
            <a:ext cx="64655" cy="66895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Connector 55"/>
          <p:cNvSpPr/>
          <p:nvPr/>
        </p:nvSpPr>
        <p:spPr>
          <a:xfrm>
            <a:off x="2439492" y="1897850"/>
            <a:ext cx="64655" cy="66895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Connector 56"/>
          <p:cNvSpPr/>
          <p:nvPr/>
        </p:nvSpPr>
        <p:spPr>
          <a:xfrm>
            <a:off x="3044471" y="1923506"/>
            <a:ext cx="64655" cy="66895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805996" y="1389551"/>
            <a:ext cx="3128695" cy="1455249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3590315" y="1011799"/>
                <a:ext cx="13537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315" y="1011799"/>
                <a:ext cx="1353769" cy="369332"/>
              </a:xfrm>
              <a:prstGeom prst="rect">
                <a:avLst/>
              </a:prstGeom>
              <a:blipFill>
                <a:blip r:embed="rId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5622317" y="1020219"/>
                <a:ext cx="12579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317" y="1020219"/>
                <a:ext cx="125790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5622317" y="1446351"/>
                <a:ext cx="13861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317" y="1446351"/>
                <a:ext cx="138614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5620324" y="1872483"/>
                <a:ext cx="13861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324" y="1872483"/>
                <a:ext cx="138614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7743641" y="1219397"/>
                <a:ext cx="1896930" cy="8232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eqAr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&amp;1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&amp;2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3641" y="1219397"/>
                <a:ext cx="1896930" cy="82323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8024218" y="1999734"/>
                <a:ext cx="39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218" y="1999734"/>
                <a:ext cx="39228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8573523" y="1986520"/>
                <a:ext cx="37651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3523" y="1986520"/>
                <a:ext cx="37651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9162004" y="2001817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2004" y="2001817"/>
                <a:ext cx="371384" cy="369332"/>
              </a:xfrm>
              <a:prstGeom prst="rect">
                <a:avLst/>
              </a:prstGeom>
              <a:blipFill>
                <a:blip r:embed="rId1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5259910" y="2804182"/>
                <a:ext cx="19827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910" y="2804182"/>
                <a:ext cx="1982722" cy="369332"/>
              </a:xfrm>
              <a:prstGeom prst="rect">
                <a:avLst/>
              </a:prstGeom>
              <a:blipFill>
                <a:blip r:embed="rId17"/>
                <a:stretch>
                  <a:fillRect t="-6557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8124392" y="2679244"/>
                <a:ext cx="1274772" cy="619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2/3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4392" y="2679244"/>
                <a:ext cx="1274772" cy="61920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/>
              <p:cNvSpPr/>
              <p:nvPr/>
            </p:nvSpPr>
            <p:spPr>
              <a:xfrm>
                <a:off x="372023" y="3574521"/>
                <a:ext cx="2406172" cy="6365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𝐷𝑡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23" y="3574521"/>
                <a:ext cx="2406172" cy="63658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372023" y="4262146"/>
                <a:ext cx="3823162" cy="17350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2/3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eqAr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eqAr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num>
                                <m:den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23" y="4262146"/>
                <a:ext cx="3823162" cy="173509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/>
              <p:cNvSpPr/>
              <p:nvPr/>
            </p:nvSpPr>
            <p:spPr>
              <a:xfrm>
                <a:off x="4598762" y="4001846"/>
                <a:ext cx="2428292" cy="1736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&amp;1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&amp;2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&amp;2</m:t>
                              </m:r>
                            </m:e>
                          </m:eqAr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num>
                                <m:den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eqAr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762" y="4001846"/>
                <a:ext cx="2428292" cy="173688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/>
              <p:cNvSpPr/>
              <p:nvPr/>
            </p:nvSpPr>
            <p:spPr>
              <a:xfrm>
                <a:off x="4598762" y="3508883"/>
                <a:ext cx="20431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Rectangle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762" y="3508883"/>
                <a:ext cx="2043123" cy="369332"/>
              </a:xfrm>
              <a:prstGeom prst="rect">
                <a:avLst/>
              </a:prstGeom>
              <a:blipFill>
                <a:blip r:embed="rId22"/>
                <a:stretch>
                  <a:fillRect t="-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Rectangle 84"/>
              <p:cNvSpPr/>
              <p:nvPr/>
            </p:nvSpPr>
            <p:spPr>
              <a:xfrm>
                <a:off x="7743641" y="4364283"/>
                <a:ext cx="4154407" cy="10013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/>
                        <m:t>𝑅𝑀𝑆𝐸</m:t>
                      </m:r>
                      <m:r>
                        <a:rPr lang="tr-TR" i="1"/>
                        <m:t> : </m:t>
                      </m:r>
                      <m:rad>
                        <m:radPr>
                          <m:degHide m:val="on"/>
                          <m:ctrlPr>
                            <a:rPr lang="en-US" i="1"/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/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/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/>
                                      </m:ctrlPr>
                                    </m:dPr>
                                    <m:e>
                                      <m:r>
                                        <a:rPr lang="tr-TR" i="1"/>
                                        <m:t>𝑒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tr-TR" i="1"/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tr-TR" i="1"/>
                                <m:t>𝑚</m:t>
                              </m:r>
                            </m:den>
                          </m:f>
                        </m:e>
                      </m:rad>
                      <m:r>
                        <a:rPr lang="tr-TR" i="1"/>
                        <m:t>=</m:t>
                      </m:r>
                      <m:rad>
                        <m:radPr>
                          <m:degHide m:val="on"/>
                          <m:ctrlPr>
                            <a:rPr lang="en-US" i="1"/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/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i="1"/>
                                  </m:ctrlPr>
                                </m:fPr>
                                <m:num>
                                  <m:r>
                                    <a:rPr lang="tr-TR" i="1"/>
                                    <m:t>1</m:t>
                                  </m:r>
                                </m:num>
                                <m:den>
                                  <m:r>
                                    <a:rPr lang="tr-TR" i="1"/>
                                    <m:t>36</m:t>
                                  </m:r>
                                </m:den>
                              </m:f>
                              <m:r>
                                <a:rPr lang="tr-TR" i="1"/>
                                <m:t>+</m:t>
                              </m:r>
                              <m:f>
                                <m:fPr>
                                  <m:ctrlPr>
                                    <a:rPr lang="en-US" i="1"/>
                                  </m:ctrlPr>
                                </m:fPr>
                                <m:num>
                                  <m:r>
                                    <a:rPr lang="tr-TR" i="1"/>
                                    <m:t>1</m:t>
                                  </m:r>
                                </m:num>
                                <m:den>
                                  <m:r>
                                    <a:rPr lang="tr-TR" i="1"/>
                                    <m:t>9</m:t>
                                  </m:r>
                                </m:den>
                              </m:f>
                              <m:r>
                                <a:rPr lang="tr-TR" i="1"/>
                                <m:t>+</m:t>
                              </m:r>
                              <m:f>
                                <m:fPr>
                                  <m:ctrlPr>
                                    <a:rPr lang="en-US" i="1"/>
                                  </m:ctrlPr>
                                </m:fPr>
                                <m:num>
                                  <m:r>
                                    <a:rPr lang="tr-TR" i="1"/>
                                    <m:t>1</m:t>
                                  </m:r>
                                </m:num>
                                <m:den>
                                  <m:r>
                                    <a:rPr lang="tr-TR" i="1"/>
                                    <m:t>36</m:t>
                                  </m:r>
                                </m:den>
                              </m:f>
                            </m:num>
                            <m:den>
                              <m:r>
                                <a:rPr lang="tr-TR" i="1"/>
                                <m:t>3</m:t>
                              </m:r>
                            </m:den>
                          </m:f>
                        </m:e>
                      </m:rad>
                      <m:r>
                        <a:rPr lang="tr-TR" i="1"/>
                        <m:t>=</m:t>
                      </m:r>
                      <m:rad>
                        <m:radPr>
                          <m:degHide m:val="on"/>
                          <m:ctrlPr>
                            <a:rPr lang="en-US" i="1"/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/>
                              </m:ctrlPr>
                            </m:fPr>
                            <m:num>
                              <m:r>
                                <a:rPr lang="tr-TR" i="1"/>
                                <m:t>1</m:t>
                              </m:r>
                            </m:num>
                            <m:den>
                              <m:r>
                                <a:rPr lang="tr-TR" i="1"/>
                                <m:t>18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3641" y="4364283"/>
                <a:ext cx="4154407" cy="100130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70" idx="3"/>
            <a:endCxn id="73" idx="1"/>
          </p:cNvCxnSpPr>
          <p:nvPr/>
        </p:nvCxnSpPr>
        <p:spPr>
          <a:xfrm>
            <a:off x="4944084" y="1196465"/>
            <a:ext cx="678233" cy="4345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3" idx="3"/>
            <a:endCxn id="75" idx="1"/>
          </p:cNvCxnSpPr>
          <p:nvPr/>
        </p:nvCxnSpPr>
        <p:spPr>
          <a:xfrm>
            <a:off x="7008466" y="1631017"/>
            <a:ext cx="7351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7" idx="2"/>
            <a:endCxn id="79" idx="0"/>
          </p:cNvCxnSpPr>
          <p:nvPr/>
        </p:nvCxnSpPr>
        <p:spPr>
          <a:xfrm flipH="1">
            <a:off x="6251271" y="2355852"/>
            <a:ext cx="2510509" cy="4483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9" idx="3"/>
            <a:endCxn id="80" idx="1"/>
          </p:cNvCxnSpPr>
          <p:nvPr/>
        </p:nvCxnSpPr>
        <p:spPr>
          <a:xfrm>
            <a:off x="7242632" y="2988848"/>
            <a:ext cx="881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0" idx="2"/>
          </p:cNvCxnSpPr>
          <p:nvPr/>
        </p:nvCxnSpPr>
        <p:spPr>
          <a:xfrm flipH="1">
            <a:off x="655782" y="3298452"/>
            <a:ext cx="8105996" cy="3864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1127" y="4125704"/>
            <a:ext cx="0" cy="7445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2" idx="3"/>
            <a:endCxn id="84" idx="1"/>
          </p:cNvCxnSpPr>
          <p:nvPr/>
        </p:nvCxnSpPr>
        <p:spPr>
          <a:xfrm flipV="1">
            <a:off x="4195185" y="3693549"/>
            <a:ext cx="403577" cy="14361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4" idx="2"/>
          </p:cNvCxnSpPr>
          <p:nvPr/>
        </p:nvCxnSpPr>
        <p:spPr>
          <a:xfrm flipH="1">
            <a:off x="4786184" y="3878215"/>
            <a:ext cx="834140" cy="8338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645680" y="4226500"/>
            <a:ext cx="4350328" cy="1276865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stCxn id="83" idx="3"/>
            <a:endCxn id="30" idx="1"/>
          </p:cNvCxnSpPr>
          <p:nvPr/>
        </p:nvCxnSpPr>
        <p:spPr>
          <a:xfrm flipV="1">
            <a:off x="7027054" y="4864933"/>
            <a:ext cx="618626" cy="53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79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Kolon Uzayı (Column Space)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59491" y="6356350"/>
            <a:ext cx="332510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907058" y="1162316"/>
                <a:ext cx="8377881" cy="25023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tr-TR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12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tr-TR" i="1"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…</m:t>
                                                </m:r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tr-TR" i="1"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tr-TR" i="1"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1</m:t>
                                                    </m:r>
                                                    <m:r>
                                                      <a:rPr lang="tr-TR" i="1"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𝑛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tr-TR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tr-TR" i="1"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…</m:t>
                                                </m:r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tr-TR" i="1"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tr-TR" i="1"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2</m:t>
                                                    </m:r>
                                                    <m:r>
                                                      <a:rPr lang="tr-TR" i="1"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𝑛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tr-T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  <m:t>𝑚𝑛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tr-TR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12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tr-TR" i="1"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…</m:t>
                                                </m:r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tr-TR" i="1"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tr-TR" i="1"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1</m:t>
                                                    </m:r>
                                                    <m:r>
                                                      <a:rPr lang="tr-TR" i="1"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𝑛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tr-TR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tr-TR" i="1"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…</m:t>
                                                </m:r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tr-TR" i="1"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tr-TR" i="1"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2</m:t>
                                                    </m:r>
                                                    <m:r>
                                                      <a:rPr lang="tr-TR" i="1"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𝑛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tr-T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  <m:t>𝑚𝑛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058" y="1162316"/>
                <a:ext cx="8377881" cy="25023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557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2711</TotalTime>
  <Words>11146</Words>
  <Application>Microsoft Office PowerPoint</Application>
  <PresentationFormat>Widescreen</PresentationFormat>
  <Paragraphs>1199</Paragraphs>
  <Slides>81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8" baseType="lpstr">
      <vt:lpstr>Algerian</vt:lpstr>
      <vt:lpstr>Arial</vt:lpstr>
      <vt:lpstr>Calibri</vt:lpstr>
      <vt:lpstr>Calibri Light</vt:lpstr>
      <vt:lpstr>Cambria Math</vt:lpstr>
      <vt:lpstr>Times New Roman</vt:lpstr>
      <vt:lpstr>Office Theme</vt:lpstr>
      <vt:lpstr>Lineer Regresyon : Normal Denklem</vt:lpstr>
      <vt:lpstr>Lineer Cebirdeki 4 Temel Altuzay</vt:lpstr>
      <vt:lpstr>Lineer Cebirdeki 4 Temel Altuzay</vt:lpstr>
      <vt:lpstr>Lineer Cebirdeki 4 Temel Altuzay</vt:lpstr>
      <vt:lpstr>Lineer Cebirdeki 4 Temel Altuzay</vt:lpstr>
      <vt:lpstr>Lineer Cebirdeki 4 Temel Altuzay</vt:lpstr>
      <vt:lpstr>Lineer Cebirdeki 4 Temel Altuzay</vt:lpstr>
      <vt:lpstr>Lineer Cebirdeki 4 Temel Altuzay</vt:lpstr>
      <vt:lpstr>Kolon Uzayı (Column Space)</vt:lpstr>
      <vt:lpstr>Sıfır Uzayı (Null Space)</vt:lpstr>
      <vt:lpstr>Satır Uzayı (Row Space)</vt:lpstr>
      <vt:lpstr>X Transpozun Sıfır Uzayı</vt:lpstr>
      <vt:lpstr>Projeksiyon ve Projeksiyon Matrisi</vt:lpstr>
      <vt:lpstr>Projeksiyon ve Projeksiyon Matrisi</vt:lpstr>
      <vt:lpstr>Projeksiyon ve Projeksiyon Matrisi</vt:lpstr>
      <vt:lpstr>Projeksiyon ve Projeksiyon Matrisi</vt:lpstr>
      <vt:lpstr>Projeksiyon ve Projeksiyon Matrisi</vt:lpstr>
      <vt:lpstr>Projeksiyon ve Projeksiyon Matrisi</vt:lpstr>
      <vt:lpstr>Projeksiyon ve Projeksiyon Matrisi</vt:lpstr>
      <vt:lpstr>Projeksiyon ve Projeksiyon Matrisi</vt:lpstr>
      <vt:lpstr>Projeksiyon ve Projeksiyon Matrisi</vt:lpstr>
      <vt:lpstr>Projeksiyon ve Projeksiyon Matrisi</vt:lpstr>
      <vt:lpstr>Projeksiyon ve Projeksiyon Matrisi</vt:lpstr>
      <vt:lpstr>Projeksiyon ve Projeksiyon Matrisi</vt:lpstr>
      <vt:lpstr>Projeksiyon ve Projeksiyon Matrisi</vt:lpstr>
      <vt:lpstr>Projeksiyon ve Projeksiyon Matrisi</vt:lpstr>
      <vt:lpstr>Projeksiyon ve Projeksiyon Matrisi</vt:lpstr>
      <vt:lpstr>Projeksiyon ve Projeksiyon Matrisi</vt:lpstr>
      <vt:lpstr>Projeksiyon ve Projeksiyon Matrisi</vt:lpstr>
      <vt:lpstr>Projeksiyon ve Projeksiyon Matrisi</vt:lpstr>
      <vt:lpstr>Projeksiyon ve Projeksiyon Matrisi</vt:lpstr>
      <vt:lpstr>Projeksiyon ve Projeksiyon Matrisi</vt:lpstr>
      <vt:lpstr>Projeksiyon ve Projeksiyon Matrisi</vt:lpstr>
      <vt:lpstr>Projeksiyon ve Projeksiyon Matrisi</vt:lpstr>
      <vt:lpstr>Projeksiyon ve Projeksiyon Matrisi</vt:lpstr>
      <vt:lpstr>Neden Projeksiyon yaparız ?</vt:lpstr>
      <vt:lpstr>Neden Projeksiyon yaparız ?</vt:lpstr>
      <vt:lpstr>Neden Projeksiyon yaparız ?</vt:lpstr>
      <vt:lpstr>Neden Projeksiyon yaparız ?</vt:lpstr>
      <vt:lpstr>Neden Projeksiyon yaparız ?</vt:lpstr>
      <vt:lpstr>Neden Projeksiyon yaparız ?</vt:lpstr>
      <vt:lpstr>Neden Projeksiyon yaparız ?</vt:lpstr>
      <vt:lpstr>Neden Projeksiyon yaparız ?</vt:lpstr>
      <vt:lpstr>Neden Projeksiyon yaparız ?</vt:lpstr>
      <vt:lpstr>Neden Projeksiyon yaparız ?</vt:lpstr>
      <vt:lpstr>Neden Projeksiyon yaparız ?</vt:lpstr>
      <vt:lpstr>Neden Projeksiyon yaparız ?</vt:lpstr>
      <vt:lpstr>Neden Projeksiyon yaparız ?</vt:lpstr>
      <vt:lpstr>Neden Projeksiyon yaparız ?</vt:lpstr>
      <vt:lpstr>Neden Projeksiyon yaparız ?</vt:lpstr>
      <vt:lpstr>Neden Projeksiyon yaparız ?</vt:lpstr>
      <vt:lpstr>Neden Projeksiyon yaparız ?</vt:lpstr>
      <vt:lpstr>Neden Projeksiyon yaparız ?</vt:lpstr>
      <vt:lpstr>Neden Projeksiyon yaparız ?</vt:lpstr>
      <vt:lpstr>Neden Projeksiyon yaparız ?</vt:lpstr>
      <vt:lpstr>Neden Projeksiyon yaparız ?</vt:lpstr>
      <vt:lpstr>Neden Projeksiyon yaparız ?</vt:lpstr>
      <vt:lpstr>Neden Projeksiyon yaparız ?</vt:lpstr>
      <vt:lpstr>Neden Projeksiyon yaparız ?</vt:lpstr>
      <vt:lpstr>Neden Projeksiyon yaparız ?</vt:lpstr>
      <vt:lpstr>Neden Projeksiyon yaparız ?</vt:lpstr>
      <vt:lpstr>Neden Projeksiyon yaparız ?</vt:lpstr>
      <vt:lpstr>Neden Projeksiyon yaparız ?</vt:lpstr>
      <vt:lpstr>Neden Projeksiyon yaparız ?</vt:lpstr>
      <vt:lpstr>Projeksiyon formulleri</vt:lpstr>
      <vt:lpstr>Projeksiyon formulleri</vt:lpstr>
      <vt:lpstr>Projeksiyon formulleri</vt:lpstr>
      <vt:lpstr>Projeksiyon formulleri</vt:lpstr>
      <vt:lpstr>Projeksiyon formulleri</vt:lpstr>
      <vt:lpstr>Pseudo inverse</vt:lpstr>
      <vt:lpstr>Örnek</vt:lpstr>
      <vt:lpstr>Örnek</vt:lpstr>
      <vt:lpstr>Örnek</vt:lpstr>
      <vt:lpstr>Örnek</vt:lpstr>
      <vt:lpstr>Örnek</vt:lpstr>
      <vt:lpstr>Örnek</vt:lpstr>
      <vt:lpstr>Örnek</vt:lpstr>
      <vt:lpstr>Örnek</vt:lpstr>
      <vt:lpstr>Örnek</vt:lpstr>
      <vt:lpstr>Örnek</vt:lpstr>
      <vt:lpstr>Örnek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Sefa Isci</dc:creator>
  <cp:lastModifiedBy>Sefa Isci</cp:lastModifiedBy>
  <cp:revision>61</cp:revision>
  <dcterms:created xsi:type="dcterms:W3CDTF">2019-12-28T02:06:30Z</dcterms:created>
  <dcterms:modified xsi:type="dcterms:W3CDTF">2020-03-17T06:30:51Z</dcterms:modified>
</cp:coreProperties>
</file>