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256" r:id="rId3"/>
    <p:sldId id="333" r:id="rId4"/>
    <p:sldId id="266" r:id="rId5"/>
    <p:sldId id="267" r:id="rId6"/>
    <p:sldId id="268" r:id="rId7"/>
    <p:sldId id="269" r:id="rId8"/>
    <p:sldId id="270" r:id="rId9"/>
    <p:sldId id="334" r:id="rId10"/>
    <p:sldId id="335" r:id="rId11"/>
    <p:sldId id="336" r:id="rId12"/>
    <p:sldId id="33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3" r:id="rId23"/>
    <p:sldId id="284" r:id="rId24"/>
    <p:sldId id="285" r:id="rId25"/>
    <p:sldId id="286" r:id="rId26"/>
    <p:sldId id="287" r:id="rId27"/>
    <p:sldId id="288" r:id="rId28"/>
    <p:sldId id="259" r:id="rId29"/>
    <p:sldId id="280" r:id="rId30"/>
    <p:sldId id="281" r:id="rId31"/>
    <p:sldId id="282" r:id="rId32"/>
    <p:sldId id="289" r:id="rId33"/>
    <p:sldId id="290" r:id="rId34"/>
    <p:sldId id="291" r:id="rId35"/>
    <p:sldId id="292" r:id="rId36"/>
    <p:sldId id="26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262" r:id="rId60"/>
    <p:sldId id="314" r:id="rId61"/>
    <p:sldId id="315" r:id="rId62"/>
    <p:sldId id="316" r:id="rId63"/>
    <p:sldId id="317" r:id="rId64"/>
    <p:sldId id="318" r:id="rId65"/>
    <p:sldId id="263" r:id="rId66"/>
    <p:sldId id="319" r:id="rId67"/>
    <p:sldId id="320" r:id="rId68"/>
    <p:sldId id="321" r:id="rId69"/>
    <p:sldId id="322" r:id="rId70"/>
    <p:sldId id="264" r:id="rId71"/>
    <p:sldId id="265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9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AA808-AABA-484A-B617-18FC98E6526A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34861-0AC3-4735-9F65-744E6053E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34861-0AC3-4735-9F65-744E6053E3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6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FE473-4E98-4C66-9C95-34333259483B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F9E74-8B64-4727-9624-41C9D2CC8D02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3180-615D-4903-ADCA-B524957E0C2A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2F-9B93-4E82-9218-952E4A7FCD90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383DB-3429-4B10-9E1A-58BB5CD129BC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2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026-8F2C-47C8-9BD2-12195BB1C009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2F02-2259-474F-8BBE-53368E379F72}" type="datetime1">
              <a:rPr lang="en-US" smtClean="0"/>
              <a:t>3/16/2020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1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52D72-B037-4D91-80E3-107EF04367DC}" type="datetime1">
              <a:rPr lang="en-US" smtClean="0"/>
              <a:t>3/16/2020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F2A2-8033-4554-B895-A8C178DF56A0}" type="datetime1">
              <a:rPr lang="en-US" smtClean="0"/>
              <a:t>3/16/2020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9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AC357-82F0-4793-BF86-4B08CAA26329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5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5EB3-10F5-47EF-84C4-C881F59C4B76}" type="datetime1">
              <a:rPr lang="en-US" smtClean="0"/>
              <a:t>3/16/2020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9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D46E-CD35-4964-94F1-B94899E885D5}" type="datetime1">
              <a:rPr lang="en-US" smtClean="0"/>
              <a:t>3/16/2020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Ka|Ve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F72A-2C5E-4CF9-972A-02588D545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9.png"/><Relationship Id="rId2" Type="http://schemas.openxmlformats.org/officeDocument/2006/relationships/image" Target="../media/image14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2.png"/><Relationship Id="rId5" Type="http://schemas.openxmlformats.org/officeDocument/2006/relationships/image" Target="../media/image170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1.png"/><Relationship Id="rId4" Type="http://schemas.openxmlformats.org/officeDocument/2006/relationships/image" Target="../media/image16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70.png"/><Relationship Id="rId12" Type="http://schemas.openxmlformats.org/officeDocument/2006/relationships/image" Target="../media/image3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9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9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Relationship Id="rId1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Relationship Id="rId1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Relationship Id="rId1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51.png"/><Relationship Id="rId12" Type="http://schemas.openxmlformats.org/officeDocument/2006/relationships/image" Target="../media/image46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4.png"/><Relationship Id="rId9" Type="http://schemas.openxmlformats.org/officeDocument/2006/relationships/image" Target="../media/image53.png"/><Relationship Id="rId1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123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2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123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1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12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14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124.png"/><Relationship Id="rId4" Type="http://schemas.openxmlformats.org/officeDocument/2006/relationships/image" Target="../media/image44.png"/><Relationship Id="rId14" Type="http://schemas.openxmlformats.org/officeDocument/2006/relationships/image" Target="../media/image12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123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7" Type="http://schemas.openxmlformats.org/officeDocument/2006/relationships/image" Target="../media/image125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126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7" Type="http://schemas.openxmlformats.org/officeDocument/2006/relationships/image" Target="../media/image123.png"/><Relationship Id="rId12" Type="http://schemas.openxmlformats.org/officeDocument/2006/relationships/image" Target="../media/image61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123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126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8" Type="http://schemas.openxmlformats.org/officeDocument/2006/relationships/image" Target="../media/image123.png"/><Relationship Id="rId13" Type="http://schemas.openxmlformats.org/officeDocument/2006/relationships/image" Target="../media/image6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126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20" Type="http://schemas.openxmlformats.org/officeDocument/2006/relationships/image" Target="../media/image126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123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18" Type="http://schemas.openxmlformats.org/officeDocument/2006/relationships/image" Target="../media/image68.png"/><Relationship Id="rId3" Type="http://schemas.openxmlformats.org/officeDocument/2006/relationships/image" Target="../media/image43.png"/><Relationship Id="rId21" Type="http://schemas.openxmlformats.org/officeDocument/2006/relationships/image" Target="../media/image126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20" Type="http://schemas.openxmlformats.org/officeDocument/2006/relationships/image" Target="../media/image12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67.png"/><Relationship Id="rId4" Type="http://schemas.openxmlformats.org/officeDocument/2006/relationships/image" Target="../media/image44.png"/><Relationship Id="rId1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62.png"/><Relationship Id="rId18" Type="http://schemas.openxmlformats.org/officeDocument/2006/relationships/image" Target="../media/image68.png"/><Relationship Id="rId3" Type="http://schemas.openxmlformats.org/officeDocument/2006/relationships/image" Target="../media/image43.png"/><Relationship Id="rId21" Type="http://schemas.openxmlformats.org/officeDocument/2006/relationships/image" Target="../media/image123.png"/><Relationship Id="rId7" Type="http://schemas.openxmlformats.org/officeDocument/2006/relationships/image" Target="../media/image4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42.png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5" Type="http://schemas.openxmlformats.org/officeDocument/2006/relationships/image" Target="../media/image64.png"/><Relationship Id="rId19" Type="http://schemas.openxmlformats.org/officeDocument/2006/relationships/image" Target="../media/image69.png"/><Relationship Id="rId4" Type="http://schemas.openxmlformats.org/officeDocument/2006/relationships/image" Target="../media/image44.png"/><Relationship Id="rId22" Type="http://schemas.openxmlformats.org/officeDocument/2006/relationships/image" Target="../media/image127.png"/><Relationship Id="rId14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3.png"/><Relationship Id="rId2" Type="http://schemas.openxmlformats.org/officeDocument/2006/relationships/image" Target="../media/image42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0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8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0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2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8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80.png"/><Relationship Id="rId5" Type="http://schemas.openxmlformats.org/officeDocument/2006/relationships/image" Target="../media/image45.png"/><Relationship Id="rId10" Type="http://schemas.openxmlformats.org/officeDocument/2006/relationships/image" Target="../media/image79.png"/><Relationship Id="rId4" Type="http://schemas.openxmlformats.org/officeDocument/2006/relationships/image" Target="../media/image44.png"/><Relationship Id="rId9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91.png"/><Relationship Id="rId3" Type="http://schemas.openxmlformats.org/officeDocument/2006/relationships/image" Target="../media/image84.png"/><Relationship Id="rId7" Type="http://schemas.openxmlformats.org/officeDocument/2006/relationships/image" Target="../media/image58.png"/><Relationship Id="rId12" Type="http://schemas.openxmlformats.org/officeDocument/2006/relationships/image" Target="../media/image9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/reference/generated/numpy.linalg.pinv.html#:~:text=pinv,-numpy.linalg.&amp;text=Compute%20the%20(Moore%2DPenrose),including%20all%20large%20singular%20values.&amp;text=Matrix%20or%20stack%20of%20matrices%20to%20be%20pseudo%2Dinverted." TargetMode="External"/><Relationship Id="rId11" Type="http://schemas.openxmlformats.org/officeDocument/2006/relationships/image" Target="../media/image89.png"/><Relationship Id="rId5" Type="http://schemas.openxmlformats.org/officeDocument/2006/relationships/hyperlink" Target="https://www.youtube.com/watch?v=Go2aLo7ZOlU" TargetMode="External"/><Relationship Id="rId10" Type="http://schemas.openxmlformats.org/officeDocument/2006/relationships/image" Target="../media/image88.png"/><Relationship Id="rId4" Type="http://schemas.openxmlformats.org/officeDocument/2006/relationships/hyperlink" Target="https://en.wikipedia.org/wiki/Moore%E2%80%93Penrose_inverse" TargetMode="External"/><Relationship Id="rId9" Type="http://schemas.openxmlformats.org/officeDocument/2006/relationships/image" Target="../media/image8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2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Relationship Id="rId22" Type="http://schemas.openxmlformats.org/officeDocument/2006/relationships/image" Target="../media/image11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12.png"/><Relationship Id="rId7" Type="http://schemas.openxmlformats.org/officeDocument/2006/relationships/image" Target="../media/image97.png"/><Relationship Id="rId12" Type="http://schemas.openxmlformats.org/officeDocument/2006/relationships/image" Target="../media/image101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86.png"/><Relationship Id="rId10" Type="http://schemas.openxmlformats.org/officeDocument/2006/relationships/image" Target="../media/image99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102.png"/><Relationship Id="rId14" Type="http://schemas.openxmlformats.org/officeDocument/2006/relationships/image" Target="../media/image104.png"/><Relationship Id="rId22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2853"/>
            <a:ext cx="12192000" cy="815438"/>
          </a:xfrm>
        </p:spPr>
        <p:txBody>
          <a:bodyPr>
            <a:noAutofit/>
          </a:bodyPr>
          <a:lstStyle/>
          <a:p>
            <a:pPr algn="ctr"/>
            <a:r>
              <a:rPr lang="tr-TR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Lineer Regresyon : Normal Denklem</a:t>
            </a:r>
            <a:endParaRPr lang="en-US" sz="5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Sıfır Uzayı (Null Space)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61285" y="1162316"/>
                <a:ext cx="7669427" cy="2502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85" y="1162316"/>
                <a:ext cx="7669427" cy="2502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05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Satır Uzayı (Row Space)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589901" y="1195249"/>
                <a:ext cx="9012195" cy="2700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tr-T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901" y="1195249"/>
                <a:ext cx="9012195" cy="27000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Transpozun Sıfır Uzayı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894701" y="1154059"/>
                <a:ext cx="8402595" cy="2700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tr-TR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…</m:t>
                                                    </m:r>
                                                  </m:e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  <m:r>
                                                          <a:rPr lang="tr-TR" i="1">
                                                            <a:latin typeface="Cambria Math" panose="02040503050406030204" pitchFamily="18" charset="0"/>
                                                            <a:ea typeface="Times New Roman" panose="02020603050405020304" pitchFamily="18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𝑛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tr-T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𝑚𝑛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𝑛𝑥𝑚</m:t>
                          </m:r>
                        </m:sub>
                        <m:sup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01" y="1154059"/>
                <a:ext cx="8402595" cy="2700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14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2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2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11709" y="6356350"/>
            <a:ext cx="4802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8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2545" y="6356350"/>
            <a:ext cx="3694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3309" y="6356350"/>
            <a:ext cx="3786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0255" y="6356350"/>
            <a:ext cx="34174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2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6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4073" y="6356350"/>
            <a:ext cx="38792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4073" y="6356350"/>
            <a:ext cx="38792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12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76364" y="6356350"/>
            <a:ext cx="415637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15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22545" y="6356350"/>
            <a:ext cx="3694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9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2473" y="6356350"/>
            <a:ext cx="48952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655" y="6356350"/>
            <a:ext cx="44334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3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93236" y="6356350"/>
            <a:ext cx="4987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8158985" y="5317274"/>
            <a:ext cx="1942391" cy="7140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3"/>
            <a:endCxn id="81" idx="1"/>
          </p:cNvCxnSpPr>
          <p:nvPr/>
        </p:nvCxnSpPr>
        <p:spPr>
          <a:xfrm>
            <a:off x="7859339" y="5670746"/>
            <a:ext cx="299646" cy="35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9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70601" y="6356350"/>
            <a:ext cx="52140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504915" y="1542473"/>
            <a:ext cx="51129" cy="4128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09600" y="3837768"/>
            <a:ext cx="5227781" cy="4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23636" y="2826664"/>
            <a:ext cx="3546763" cy="18573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521527" y="2355609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389746" y="2355609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981" y="2599973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17" y="2170943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91" y="2322974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𝑣𝑒𝑘𝑡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h𝑒𝑟h𝑎𝑛𝑔𝑖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: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738990"/>
                <a:ext cx="46222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881" y="3031429"/>
                <a:ext cx="9700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  <m:r>
                            <a:rPr 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h𝑎𝑡𝑎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936" y="1038058"/>
                <a:ext cx="1849545" cy="369332"/>
              </a:xfrm>
              <a:prstGeom prst="rect">
                <a:avLst/>
              </a:prstGeom>
              <a:blipFill>
                <a:blip r:embed="rId7"/>
                <a:stretch>
                  <a:fillRect t="-119672" r="-27393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/>
          <p:cNvCxnSpPr>
            <a:endCxn id="47" idx="1"/>
          </p:cNvCxnSpPr>
          <p:nvPr/>
        </p:nvCxnSpPr>
        <p:spPr>
          <a:xfrm flipV="1">
            <a:off x="3773881" y="1222724"/>
            <a:ext cx="1425055" cy="113217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2253918"/>
                <a:ext cx="7673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2620608"/>
                <a:ext cx="13814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⊥(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027261"/>
                <a:ext cx="155048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𝑥𝑤</m:t>
                          </m: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25" y="3510706"/>
                <a:ext cx="1818703" cy="374270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3927137"/>
                <a:ext cx="1877437" cy="374270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366047"/>
                <a:ext cx="1473480" cy="374270"/>
              </a:xfrm>
              <a:prstGeom prst="rect">
                <a:avLst/>
              </a:prstGeom>
              <a:blipFill>
                <a:blip r:embed="rId1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4684004"/>
                <a:ext cx="1099725" cy="6538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5" y="5486080"/>
                <a:ext cx="970074" cy="369332"/>
              </a:xfrm>
              <a:prstGeom prst="rect">
                <a:avLst/>
              </a:prstGeom>
              <a:blipFill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742" y="5317274"/>
                <a:ext cx="1800878" cy="6538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10551320" y="5283886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320" y="5283886"/>
                <a:ext cx="1119281" cy="65389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8158985" y="5317274"/>
            <a:ext cx="1942391" cy="7140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0474480" y="5311609"/>
            <a:ext cx="1308172" cy="71407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>
            <a:stCxn id="78" idx="3"/>
            <a:endCxn id="81" idx="1"/>
          </p:cNvCxnSpPr>
          <p:nvPr/>
        </p:nvCxnSpPr>
        <p:spPr>
          <a:xfrm>
            <a:off x="7859339" y="5670746"/>
            <a:ext cx="299646" cy="356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3"/>
            <a:endCxn id="82" idx="1"/>
          </p:cNvCxnSpPr>
          <p:nvPr/>
        </p:nvCxnSpPr>
        <p:spPr>
          <a:xfrm flipV="1">
            <a:off x="10101376" y="5668645"/>
            <a:ext cx="373104" cy="56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/>
              <p:cNvSpPr/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944" y="4924782"/>
                <a:ext cx="1493486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/>
              <p:cNvSpPr/>
              <p:nvPr/>
            </p:nvSpPr>
            <p:spPr>
              <a:xfrm>
                <a:off x="10460802" y="4662197"/>
                <a:ext cx="14892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0802" y="4662197"/>
                <a:ext cx="1489207" cy="646331"/>
              </a:xfrm>
              <a:prstGeom prst="rect">
                <a:avLst/>
              </a:prstGeom>
              <a:blipFill>
                <a:blip r:embed="rId19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33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57891" y="6356350"/>
            <a:ext cx="4341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3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67127" y="6356350"/>
            <a:ext cx="424874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70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9345" y="6356350"/>
            <a:ext cx="5726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81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17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35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17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72145" y="4329805"/>
            <a:ext cx="413508" cy="1846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10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8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Projeksiyon ve Projeksiyon Matrisi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20945" y="6356350"/>
            <a:ext cx="471056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807855" y="1339273"/>
            <a:ext cx="9236" cy="2493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36073" y="2983345"/>
            <a:ext cx="4987636" cy="9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911927" y="1967345"/>
            <a:ext cx="2844800" cy="149629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807855" y="1496291"/>
            <a:ext cx="868218" cy="14962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676074" y="1496291"/>
            <a:ext cx="480290" cy="7943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309" y="1740655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5" y="1311625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019" y="1463656"/>
                <a:ext cx="1181606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tr-TR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09" y="2172111"/>
                <a:ext cx="970073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73" y="4364702"/>
                <a:ext cx="1119281" cy="6538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53" y="4145139"/>
                <a:ext cx="9460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05472" y="4855116"/>
                <a:ext cx="334604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𝑑𝑜𝑡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𝑝𝑟𝑜𝑑𝑢𝑐𝑡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 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𝑎𝑟𝑝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72" y="4855116"/>
                <a:ext cx="3346044" cy="375552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endCxn id="8" idx="1"/>
          </p:cNvCxnSpPr>
          <p:nvPr/>
        </p:nvCxnSpPr>
        <p:spPr>
          <a:xfrm flipV="1">
            <a:off x="2272145" y="4329805"/>
            <a:ext cx="413508" cy="18466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1"/>
          </p:cNvCxnSpPr>
          <p:nvPr/>
        </p:nvCxnSpPr>
        <p:spPr>
          <a:xfrm>
            <a:off x="2272145" y="4932218"/>
            <a:ext cx="333327" cy="11067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𝑛𝑒𝑚𝑙𝑖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𝑧𝑒𝑙𝑙𝑖𝑘𝑙𝑒𝑟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884167"/>
                <a:ext cx="211583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𝑠𝑖𝑚𝑒𝑘𝑟𝑖𝑘𝑡𝑖𝑟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1629098"/>
                <a:ext cx="392319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sup>
                          </m:sSup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2086620"/>
                <a:ext cx="3331297" cy="7143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𝑖𝑘𝑖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𝑝𝑟𝑜𝑗𝑒𝑘𝑠𝑖𝑦𝑜𝑛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𝑦𝑎𝑝𝑎𝑟𝑠𝑎𝑚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𝑎𝑦𝑛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𝑦𝑒𝑟𝑑𝑒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𝑘𝑎𝑙𝑚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ış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𝑜𝑙𝑢𝑟𝑢𝑚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167819"/>
                <a:ext cx="4253344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063" y="3902340"/>
                <a:ext cx="4322978" cy="7030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1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2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9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1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0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4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1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0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8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2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4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  <a:blipFill>
                <a:blip r:embed="rId9"/>
                <a:stretch>
                  <a:fillRect l="-1116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3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50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  <a:blipFill>
                <a:blip r:embed="rId9"/>
                <a:stretch>
                  <a:fillRect l="-1116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4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5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  <a:blipFill>
                <a:blip r:embed="rId9"/>
                <a:stretch>
                  <a:fillRect l="-1116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4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900218" y="2807452"/>
            <a:ext cx="2626739" cy="339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3" idx="1"/>
          </p:cNvCxnSpPr>
          <p:nvPr/>
        </p:nvCxnSpPr>
        <p:spPr>
          <a:xfrm flipV="1">
            <a:off x="2951769" y="3272067"/>
            <a:ext cx="2575188" cy="2761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23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  <a:blipFill>
                <a:blip r:embed="rId9"/>
                <a:stretch>
                  <a:fillRect l="-1116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𝐵𝑢𝑛𝑑𝑎𝑛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𝑑𝑜𝑙𝑎𝑦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𝑏𝑖𝑧𝑑𝑒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𝑑𝑒𝑛𝑘𝑙𝑒𝑚𝑖𝑛𝑖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𝑧𝑒𝑟𝑖𝑧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  <a:blipFill>
                <a:blip r:embed="rId11"/>
                <a:stretch>
                  <a:fillRect l="-76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5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900218" y="2807452"/>
            <a:ext cx="2626739" cy="339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3" idx="1"/>
          </p:cNvCxnSpPr>
          <p:nvPr/>
        </p:nvCxnSpPr>
        <p:spPr>
          <a:xfrm flipV="1">
            <a:off x="2951769" y="3272067"/>
            <a:ext cx="2575188" cy="2761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8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94836" y="6356350"/>
            <a:ext cx="397165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𝑜𝑙𝑚𝑎𝑦𝑎𝑏𝑖𝑙𝑖𝑟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945018"/>
                <a:ext cx="5508752" cy="369332"/>
              </a:xfrm>
              <a:prstGeom prst="rect">
                <a:avLst/>
              </a:prstGeom>
              <a:blipFill>
                <a:blip r:embed="rId6"/>
                <a:stretch>
                  <a:fillRect l="-775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𝑦𝑎𝑛𝑖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𝑢𝑦𝑔𝑢𝑛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𝑒𝑟𝑙𝑒𝑟𝑖𝑛𝑖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𝑎𝑙𝑎𝑚𝑎𝑦𝑎𝑏𝑖𝑙𝑖𝑟𝑖𝑚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310716"/>
                <a:ext cx="4859921" cy="369332"/>
              </a:xfrm>
              <a:prstGeom prst="rect">
                <a:avLst/>
              </a:prstGeom>
              <a:blipFill>
                <a:blip r:embed="rId7"/>
                <a:stretch>
                  <a:fillRect l="-87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𝐹𝑎𝑘𝑎𝑡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1680048"/>
                <a:ext cx="4105676" cy="646331"/>
              </a:xfrm>
              <a:prstGeom prst="rect">
                <a:avLst/>
              </a:prstGeom>
              <a:blipFill>
                <a:blip r:embed="rId8"/>
                <a:stretch>
                  <a:fillRect l="-1040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𝑦𝑒𝑟𝑑𝑒𝑦𝑖𝑚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302570"/>
                <a:ext cx="3825599" cy="646331"/>
              </a:xfrm>
              <a:prstGeom prst="rect">
                <a:avLst/>
              </a:prstGeom>
              <a:blipFill>
                <a:blip r:embed="rId9"/>
                <a:stretch>
                  <a:fillRect l="-1116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𝐷𝑜𝑙𝑎𝑦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𝑖𝑙𝑒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𝑔𝑒𝑟𝑒𝑘𝑡𝑖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𝑖𝑛𝑑𝑒𝑛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𝑘𝑜𝑙𝑜𝑛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𝑢𝑧𝑎𝑦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𝑦𝑎𝑝𝑚𝑎𝑙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2948901"/>
                <a:ext cx="6003759" cy="646331"/>
              </a:xfrm>
              <a:prstGeom prst="rect">
                <a:avLst/>
              </a:prstGeom>
              <a:blipFill>
                <a:blip r:embed="rId10"/>
                <a:stretch>
                  <a:fillRect l="-711" t="-1887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𝐵𝑢𝑛𝑑𝑎𝑛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𝑑𝑜𝑙𝑎𝑦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𝑏𝑖𝑧𝑑𝑒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𝑑𝑒𝑛𝑘𝑙𝑒𝑚𝑖𝑛𝑖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çö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𝑧𝑒𝑟𝑖𝑧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3637256"/>
                <a:ext cx="5595058" cy="369332"/>
              </a:xfrm>
              <a:prstGeom prst="rect">
                <a:avLst/>
              </a:prstGeom>
              <a:blipFill>
                <a:blip r:embed="rId11"/>
                <a:stretch>
                  <a:fillRect l="-76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/>
          <p:nvPr/>
        </p:nvCxnSpPr>
        <p:spPr>
          <a:xfrm flipV="1">
            <a:off x="3343564" y="1385456"/>
            <a:ext cx="595205" cy="54289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𝑜𝑙𝑎𝑟𝑎𝑘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𝑦𝑎𝑧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𝑙𝑎𝑏𝑖𝑙𝑖𝑟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351" y="1054209"/>
                <a:ext cx="1485022" cy="646331"/>
              </a:xfrm>
              <a:prstGeom prst="rect">
                <a:avLst/>
              </a:prstGeom>
              <a:blipFill>
                <a:blip r:embed="rId15"/>
                <a:stretch>
                  <a:fillRect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/>
          <p:nvPr/>
        </p:nvCxnSpPr>
        <p:spPr>
          <a:xfrm>
            <a:off x="2900218" y="2807452"/>
            <a:ext cx="2626739" cy="3391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23" idx="1"/>
          </p:cNvCxnSpPr>
          <p:nvPr/>
        </p:nvCxnSpPr>
        <p:spPr>
          <a:xfrm flipV="1">
            <a:off x="2951769" y="3272067"/>
            <a:ext cx="2575188" cy="2761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5526957" y="4100508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𝑚𝑎𝑡𝑟𝑖𝑠𝑖𝑛𝑑𝑒𝑘𝑖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𝑘𝑜𝑚𝑏𝑖𝑛𝑎𝑠𝑦𝑜𝑛𝑙𝑎𝑟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𝑏𝑖𝑧𝑒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𝑠𝑜𝑛𝑢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𝑣𝑒𝑟𝑖𝑟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957" y="4100508"/>
                <a:ext cx="6096000" cy="646331"/>
              </a:xfrm>
              <a:prstGeom prst="rect">
                <a:avLst/>
              </a:prstGeom>
              <a:blipFill>
                <a:blip r:embed="rId16"/>
                <a:stretch>
                  <a:fillRect l="-700" t="-2830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7264066" y="4740848"/>
                <a:ext cx="2529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𝑖𝑦𝑖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𝑠𝑜𝑛𝑢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ç ~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066" y="4740848"/>
                <a:ext cx="2529539" cy="369332"/>
              </a:xfrm>
              <a:prstGeom prst="rect">
                <a:avLst/>
              </a:prstGeom>
              <a:blipFill>
                <a:blip r:embed="rId17"/>
                <a:stretch>
                  <a:fillRect t="-6667" r="-60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05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2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85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3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1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3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4661"/>
                <a:ext cx="1781385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871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77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18989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0039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0039"/>
                <a:ext cx="178138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4705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0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88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74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 flipV="1">
            <a:off x="6987549" y="1349327"/>
            <a:ext cx="911227" cy="6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7669996" y="4849333"/>
            <a:ext cx="685313" cy="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2361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776" y="1164661"/>
                <a:ext cx="178138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9327"/>
            <a:ext cx="91122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  <a:blipFill>
                <a:blip r:embed="rId1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7669996" y="4849333"/>
            <a:ext cx="685313" cy="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10109" y="6356350"/>
            <a:ext cx="58189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025200"/>
                <a:ext cx="1116844" cy="6482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5537440" y="917891"/>
            <a:ext cx="1450109" cy="851432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906259" y="1166122"/>
                <a:ext cx="17813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~ 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259" y="1166122"/>
                <a:ext cx="178138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32" idx="3"/>
            <a:endCxn id="33" idx="1"/>
          </p:cNvCxnSpPr>
          <p:nvPr/>
        </p:nvCxnSpPr>
        <p:spPr>
          <a:xfrm>
            <a:off x="6987549" y="1343607"/>
            <a:ext cx="918710" cy="718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𝑏𝑜𝑦𝑢𝑡𝑎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𝑖𝑙𝑑𝑖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1933238"/>
                <a:ext cx="2805383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339421"/>
                <a:ext cx="3085396" cy="369332"/>
              </a:xfrm>
              <a:prstGeom prst="rect">
                <a:avLst/>
              </a:prstGeom>
              <a:blipFill>
                <a:blip r:embed="rId12"/>
                <a:stretch>
                  <a:fillRect t="-6667" r="-110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2788100"/>
                <a:ext cx="79169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236779"/>
                <a:ext cx="1878591" cy="369332"/>
              </a:xfrm>
              <a:prstGeom prst="rect">
                <a:avLst/>
              </a:prstGeom>
              <a:blipFill>
                <a:blip r:embed="rId14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3685458"/>
                <a:ext cx="1965923" cy="369332"/>
              </a:xfrm>
              <a:prstGeom prst="rect">
                <a:avLst/>
              </a:prstGeom>
              <a:blipFill>
                <a:blip r:embed="rId15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128952"/>
                <a:ext cx="1561966" cy="369332"/>
              </a:xfrm>
              <a:prstGeom prst="rect">
                <a:avLst/>
              </a:prstGeom>
              <a:blipFill>
                <a:blip r:embed="rId1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4693825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5255516"/>
                <a:ext cx="2724592" cy="369332"/>
              </a:xfrm>
              <a:prstGeom prst="rect">
                <a:avLst/>
              </a:prstGeom>
              <a:blipFill>
                <a:blip r:embed="rId18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04073" y="5763848"/>
                <a:ext cx="20265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73" y="5763848"/>
                <a:ext cx="202658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704073" y="4587672"/>
            <a:ext cx="1965923" cy="523498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𝑏𝑜𝑦𝑢𝑡𝑡𝑎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09" y="4664667"/>
                <a:ext cx="1503489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16" idx="3"/>
            <a:endCxn id="17" idx="1"/>
          </p:cNvCxnSpPr>
          <p:nvPr/>
        </p:nvCxnSpPr>
        <p:spPr>
          <a:xfrm flipV="1">
            <a:off x="7669996" y="4849333"/>
            <a:ext cx="685313" cy="8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54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2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49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9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𝑘𝑎𝑟𝑒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𝑡𝑒𝑟𝑠𝑙𝑒𝑛𝑒𝑏𝑖𝑙𝑖𝑟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𝑜𝑙𝑠𝑎𝑦𝑑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𝑧𝑎𝑚𝑎𝑛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𝑜𝑙𝑢𝑟𝑑𝑢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  <a:blipFill>
                <a:blip r:embed="rId14"/>
                <a:stretch>
                  <a:fillRect l="-682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95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𝑘𝑎𝑟𝑒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𝑡𝑒𝑟𝑠𝑙𝑒𝑛𝑒𝑏𝑖𝑙𝑖𝑟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𝑜𝑙𝑠𝑎𝑦𝑑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𝑧𝑎𝑚𝑎𝑛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𝑜𝑙𝑢𝑟𝑑𝑢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  <a:blipFill>
                <a:blip r:embed="rId14"/>
                <a:stretch>
                  <a:fillRect l="-682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𝑏𝑜𝑦𝑢𝑡𝑡𝑎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𝑡𝑟𝑎𝑛𝑠𝑝𝑜𝑧𝑢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𝑡𝑒𝑘𝑟𝑎𝑟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𝑘𝑒𝑛𝑑𝑖𝑠𝑖𝑛𝑒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𝑖𝑡𝑡𝑖𝑟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  <a:blipFill>
                <a:blip r:embed="rId15"/>
                <a:stretch>
                  <a:fillRect l="-701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8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Neden Projeksiyon yaparız ?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369" y="6356350"/>
            <a:ext cx="507632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045050"/>
                <a:ext cx="2315121" cy="369332"/>
              </a:xfrm>
              <a:prstGeom prst="rect">
                <a:avLst/>
              </a:prstGeom>
              <a:blipFill>
                <a:blip r:embed="rId9"/>
                <a:stretch>
                  <a:fillRect l="-184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𝑖𝑠𝑒𝑘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1474634"/>
                <a:ext cx="5840253" cy="369332"/>
              </a:xfrm>
              <a:prstGeom prst="rect">
                <a:avLst/>
              </a:prstGeom>
              <a:blipFill>
                <a:blip r:embed="rId10"/>
                <a:stretch>
                  <a:fillRect l="-731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08" y="1893081"/>
                <a:ext cx="260667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𝑏𝑖𝑟𝑖𝑚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𝑒𝑑𝑒𝑟𝑖𝑧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564" y="2361740"/>
                <a:ext cx="31080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𝑙𝑒𝑚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𝑘𝑎𝑏𝑢𝑙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𝑒𝑑𝑖𝑙𝑒𝑚𝑒𝑧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0">
                        <a:latin typeface="Cambria Math" panose="02040503050406030204" pitchFamily="18" charset="0"/>
                      </a:rPr>
                      <m:t>çü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ü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𝑎𝑙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𝑦𝑎𝑐𝑎𝑘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𝑑𝑢𝑟𝑢𝑚𝑑𝑎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𝑜𝑙𝑚𝑎𝑠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𝑔𝑒𝑟𝑒𝑘𝑙𝑖𝑑𝑖𝑟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2792908"/>
                <a:ext cx="4635180" cy="923330"/>
              </a:xfrm>
              <a:prstGeom prst="rect">
                <a:avLst/>
              </a:prstGeom>
              <a:blipFill>
                <a:blip r:embed="rId13"/>
                <a:stretch>
                  <a:fillRect l="-921" t="-658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𝑒𝑟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𝑘𝑎𝑟𝑒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ve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𝑡𝑒𝑟𝑠𝑙𝑒𝑛𝑒𝑏𝑖𝑙𝑖𝑟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𝑜𝑙𝑠𝑎𝑦𝑑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ı,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𝑧𝑎𝑚𝑎𝑛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𝐵𝑖𝑟𝑖𝑚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𝑜𝑙𝑢𝑟𝑑𝑢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5" y="3719466"/>
                <a:ext cx="6259545" cy="646331"/>
              </a:xfrm>
              <a:prstGeom prst="rect">
                <a:avLst/>
              </a:prstGeom>
              <a:blipFill>
                <a:blip r:embed="rId14"/>
                <a:stretch>
                  <a:fillRect l="-682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𝑜𝑘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𝑏𝑜𝑦𝑢𝑡𝑡𝑎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𝑚𝑎𝑡𝑟𝑖𝑠𝑖𝑛𝑖𝑛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i="0" dirty="0" smtClean="0">
                    <a:latin typeface="Cambria Math" panose="02040503050406030204" pitchFamily="18" charset="0"/>
                  </a:rPr>
                  <a:t/>
                </a:r>
                <a:br>
                  <a:rPr lang="tr-TR" i="0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𝑡𝑟𝑎𝑛𝑠𝑝𝑜𝑧𝑢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𝑡𝑒𝑘𝑟𝑎𝑟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ı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𝑘𝑒𝑛𝑑𝑖𝑠𝑖𝑛𝑒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𝑖𝑡𝑡𝑖𝑟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946" y="4365797"/>
                <a:ext cx="6084423" cy="646331"/>
              </a:xfrm>
              <a:prstGeom prst="rect">
                <a:avLst/>
              </a:prstGeom>
              <a:blipFill>
                <a:blip r:embed="rId15"/>
                <a:stretch>
                  <a:fillRect l="-701" t="-94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557437" y="5027383"/>
                <a:ext cx="21694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437" y="5027383"/>
                <a:ext cx="21694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51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0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26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𝑦𝑎𝑘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  <a:blipFill>
                <a:blip r:embed="rId11"/>
                <a:stretch>
                  <a:fillRect l="-938" t="-4918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8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𝑦𝑎𝑘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  <a:blipFill>
                <a:blip r:embed="rId11"/>
                <a:stretch>
                  <a:fillRect l="-938" t="-4918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  <a:blipFill>
                <a:blip r:embed="rId12"/>
                <a:stretch>
                  <a:fillRect l="-974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8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Projeksiyon formulleri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39418" y="6356350"/>
            <a:ext cx="452583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 rot="7799109">
            <a:off x="1282095" y="1299679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384516">
            <a:off x="1461970" y="3994561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632" y="1793507"/>
                <a:ext cx="149989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047" y="2117904"/>
                <a:ext cx="15704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4264507"/>
                <a:ext cx="2775038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724" y="4908679"/>
                <a:ext cx="220554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 flipV="1">
            <a:off x="2290439" y="2848252"/>
            <a:ext cx="1856688" cy="603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290439" y="2162839"/>
            <a:ext cx="1053125" cy="1289226"/>
          </a:xfrm>
          <a:prstGeom prst="straightConnector1">
            <a:avLst/>
          </a:prstGeom>
          <a:ln w="38100" cmpd="sng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343564" y="2162839"/>
            <a:ext cx="803563" cy="68541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699" y="2614705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413" y="1832088"/>
                <a:ext cx="36862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01" y="2154755"/>
                <a:ext cx="119840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𝐴𝑟𝑎𝑑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ığı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𝑒𝑙𝑑𝑒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𝑒𝑑𝑒𝑏𝑖𝑙𝑒𝑐𝑒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𝑖𝑚𝑖𝑧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𝑖𝑦𝑖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𝑠𝑜𝑛𝑢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𝑡𝑢𝑟</m:t>
                      </m:r>
                      <m:r>
                        <a:rPr lang="tr-TR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𝑚𝑎𝑘𝑖𝑛𝑒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öğ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𝑟𝑒𝑛𝑚𝑒𝑠𝑖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𝑟𝑙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ğ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𝑒𝑟𝑙𝑒𝑟𝑖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961861"/>
                <a:ext cx="5159297" cy="646331"/>
              </a:xfrm>
              <a:prstGeom prst="rect">
                <a:avLst/>
              </a:prstGeom>
              <a:blipFill>
                <a:blip r:embed="rId9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çö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𝑧𝑒𝑏𝑖𝑙𝑒𝑐𝑒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𝑖𝑚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𝑑𝑒𝑛𝑘𝑙𝑒𝑚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1832088"/>
                <a:ext cx="4341510" cy="369332"/>
              </a:xfrm>
              <a:prstGeom prst="rect">
                <a:avLst/>
              </a:prstGeom>
              <a:blipFill>
                <a:blip r:embed="rId10"/>
                <a:stretch>
                  <a:fillRect l="-983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𝑦𝑎𝑘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ı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2430039"/>
                <a:ext cx="4547848" cy="375552"/>
              </a:xfrm>
              <a:prstGeom prst="rect">
                <a:avLst/>
              </a:prstGeom>
              <a:blipFill>
                <a:blip r:embed="rId11"/>
                <a:stretch>
                  <a:fillRect l="-938" t="-4918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3027990"/>
                <a:ext cx="4384983" cy="369332"/>
              </a:xfrm>
              <a:prstGeom prst="rect">
                <a:avLst/>
              </a:prstGeom>
              <a:blipFill>
                <a:blip r:embed="rId12"/>
                <a:stretch>
                  <a:fillRect l="-974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376429" y="3625941"/>
                <a:ext cx="5104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𝑖𝑦𝑖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𝑝𝑟𝑜𝑗𝑒𝑘𝑠𝑖𝑦𝑜𝑛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𝑚𝑎𝑡𝑟𝑖𝑠𝑖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429" y="3625941"/>
                <a:ext cx="5104474" cy="369332"/>
              </a:xfrm>
              <a:prstGeom prst="rect">
                <a:avLst/>
              </a:prstGeom>
              <a:blipFill>
                <a:blip r:embed="rId13"/>
                <a:stretch>
                  <a:fillRect l="-836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0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8" idx="2"/>
            <a:endCxn id="16" idx="0"/>
          </p:cNvCxnSpPr>
          <p:nvPr/>
        </p:nvCxnSpPr>
        <p:spPr>
          <a:xfrm flipH="1">
            <a:off x="1567225" y="2679378"/>
            <a:ext cx="2374371" cy="4712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6" idx="2"/>
          </p:cNvCxnSpPr>
          <p:nvPr/>
        </p:nvCxnSpPr>
        <p:spPr>
          <a:xfrm flipH="1" flipV="1">
            <a:off x="1567225" y="3519993"/>
            <a:ext cx="2451318" cy="750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  <a:endCxn id="17" idx="0"/>
          </p:cNvCxnSpPr>
          <p:nvPr/>
        </p:nvCxnSpPr>
        <p:spPr>
          <a:xfrm>
            <a:off x="8203015" y="2354639"/>
            <a:ext cx="2537802" cy="6710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0"/>
            <a:endCxn id="17" idx="2"/>
          </p:cNvCxnSpPr>
          <p:nvPr/>
        </p:nvCxnSpPr>
        <p:spPr>
          <a:xfrm flipV="1">
            <a:off x="8378402" y="3395055"/>
            <a:ext cx="2362415" cy="5659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2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Pseudo inverse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6503" y="6356350"/>
            <a:ext cx="375498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311774" y="832613"/>
                <a:ext cx="6504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𝐷𝑒𝑛𝑘𝑙𝑒𝑚𝑖𝑚𝑖𝑧𝑑𝑒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𝑡𝑒𝑟𝑠𝑖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𝑛𝑎𝑚𝑎𝑦𝑎𝑛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74" y="832613"/>
                <a:ext cx="650472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11774" y="1290135"/>
                <a:ext cx="30142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𝑘𝑢𝑙𝑙𝑎𝑛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74" y="1290135"/>
                <a:ext cx="30142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11774" y="1725626"/>
            <a:ext cx="6363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https://en.wikipedia.org/wiki/Moore%E2%80%93Penrose_inverse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311774" y="2798417"/>
            <a:ext cx="495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https://www.youtube.com/watch?v=Go2aLo7ZOlU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311774" y="381907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6"/>
              </a:rPr>
              <a:t>https://docs.scipy.org/doc/numpy/reference/generated/numpy.linalg.pinv.html#:~:text=pinv,-numpy.linalg.&amp;text=Compute%20the%20(Moore%2DPenrose),including%20all%20large%20singular%20values.&amp;text=Matrix%20or%20stack%20of%20matrices%20to%20be%20pseudo%2Dinverted.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047" y="2077089"/>
            <a:ext cx="742766" cy="7427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70" y="3116965"/>
            <a:ext cx="754243" cy="7542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70" y="5233408"/>
            <a:ext cx="750319" cy="750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8724713" y="2246778"/>
                <a:ext cx="2353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𝑖𝑙𝑔𝑖𝑙𝑖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𝑙𝑖𝑛𝑘𝑖𝑛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𝑘𝑜𝑑𝑢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13" y="2246778"/>
                <a:ext cx="235333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8724712" y="3309420"/>
                <a:ext cx="2353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𝑖𝑙𝑔𝑖𝑙𝑖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𝑙𝑖𝑛𝑘𝑖𝑛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𝑘𝑜𝑑𝑢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12" y="3309420"/>
                <a:ext cx="2353337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724712" y="5423901"/>
                <a:ext cx="23533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𝑖𝑙𝑔𝑖𝑙𝑖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𝑙𝑖𝑛𝑘𝑖𝑛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𝑄𝑅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𝑘𝑜𝑑𝑢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12" y="5423901"/>
                <a:ext cx="235333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7" idx="3"/>
            <a:endCxn id="20" idx="1"/>
          </p:cNvCxnSpPr>
          <p:nvPr/>
        </p:nvCxnSpPr>
        <p:spPr>
          <a:xfrm flipV="1">
            <a:off x="7472813" y="2431444"/>
            <a:ext cx="1251900" cy="17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3"/>
            <a:endCxn id="21" idx="1"/>
          </p:cNvCxnSpPr>
          <p:nvPr/>
        </p:nvCxnSpPr>
        <p:spPr>
          <a:xfrm flipV="1">
            <a:off x="7472813" y="3494086"/>
            <a:ext cx="12518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  <a:endCxn id="22" idx="1"/>
          </p:cNvCxnSpPr>
          <p:nvPr/>
        </p:nvCxnSpPr>
        <p:spPr>
          <a:xfrm flipV="1">
            <a:off x="7468889" y="5608567"/>
            <a:ext cx="12558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90116" y="3032292"/>
                <a:ext cx="3274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𝑝𝑠𝑒𝑢𝑑𝑜𝑖𝑛𝑣𝑒𝑟𝑠𝑒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16" y="3032292"/>
                <a:ext cx="3274230" cy="369332"/>
              </a:xfrm>
              <a:prstGeom prst="rect">
                <a:avLst/>
              </a:prstGeom>
              <a:blipFill>
                <a:blip r:embed="rId13"/>
                <a:stretch>
                  <a:fillRect t="-655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742388" y="2828547"/>
            <a:ext cx="3574473" cy="764398"/>
          </a:xfrm>
          <a:prstGeom prst="rect">
            <a:avLst/>
          </a:prstGeom>
          <a:solidFill>
            <a:srgbClr val="FF0000">
              <a:alpha val="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3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5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16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41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1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5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  <a:blipFill>
                <a:blip r:embed="rId21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Lineer Cebirdeki 4 Temel Altuzay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 rot="2384516">
            <a:off x="3342058" y="1336542"/>
            <a:ext cx="2169736" cy="1518245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832727">
            <a:off x="3487195" y="3980040"/>
            <a:ext cx="2321944" cy="1657143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7799109">
            <a:off x="6478038" y="1061917"/>
            <a:ext cx="2243935" cy="1574005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384516">
            <a:off x="6657913" y="3756799"/>
            <a:ext cx="2310729" cy="1767861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𝑚𝑥𝑛</m:t>
                              </m:r>
                            </m:e>
                          </m:d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323" y="783431"/>
                <a:ext cx="2177327" cy="388889"/>
              </a:xfrm>
              <a:prstGeom prst="rect">
                <a:avLst/>
              </a:prstGeom>
              <a:blipFill>
                <a:blip r:embed="rId2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" y="3150661"/>
                <a:ext cx="17232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𝑏𝑜𝑦𝑢𝑡𝑢𝑛𝑑𝑎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26" y="3025723"/>
                <a:ext cx="17713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𝑆𝑎𝑡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580349"/>
                <a:ext cx="14016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𝑚𝑎𝑡𝑟𝑖𝑠𝑖𝑛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𝑟𝑎𝑛𝑘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8" y="1199354"/>
                <a:ext cx="2077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450" y="1954420"/>
                <a:ext cx="1705916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𝐾𝑜𝑙𝑜𝑛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75" y="1555745"/>
                <a:ext cx="149989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90" y="1880142"/>
                <a:ext cx="157049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479" y="4331239"/>
                <a:ext cx="137274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𝑈𝑧𝑎𝑦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𝑇𝑟𝑎𝑛𝑠𝑝𝑜𝑧𝑢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707" y="4026745"/>
                <a:ext cx="2775038" cy="646331"/>
              </a:xfrm>
              <a:prstGeom prst="rect">
                <a:avLst/>
              </a:prstGeom>
              <a:blipFill>
                <a:blip r:embed="rId11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643" y="4700571"/>
                <a:ext cx="200920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67" y="4670917"/>
                <a:ext cx="2205540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407949" y="3124476"/>
                <a:ext cx="149643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𝑜𝑟𝑡𝑜𝑔𝑜𝑛𝑎𝑙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𝑑𝑖𝑘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949" y="3124476"/>
                <a:ext cx="1496435" cy="307777"/>
              </a:xfrm>
              <a:prstGeom prst="rect">
                <a:avLst/>
              </a:prstGeom>
              <a:blipFill>
                <a:blip r:embed="rId14"/>
                <a:stretch>
                  <a:fillRect t="-104000" r="-24797" b="-16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endCxn id="27" idx="1"/>
          </p:cNvCxnSpPr>
          <p:nvPr/>
        </p:nvCxnSpPr>
        <p:spPr>
          <a:xfrm flipV="1">
            <a:off x="4777368" y="3278365"/>
            <a:ext cx="630581" cy="9139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7" idx="3"/>
          </p:cNvCxnSpPr>
          <p:nvPr/>
        </p:nvCxnSpPr>
        <p:spPr>
          <a:xfrm flipH="1">
            <a:off x="6904384" y="3222387"/>
            <a:ext cx="588327" cy="5597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8" idx="2"/>
            <a:endCxn id="16" idx="0"/>
          </p:cNvCxnSpPr>
          <p:nvPr/>
        </p:nvCxnSpPr>
        <p:spPr>
          <a:xfrm flipH="1">
            <a:off x="1567225" y="2679378"/>
            <a:ext cx="2374371" cy="47128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0" idx="2"/>
            <a:endCxn id="16" idx="2"/>
          </p:cNvCxnSpPr>
          <p:nvPr/>
        </p:nvCxnSpPr>
        <p:spPr>
          <a:xfrm flipH="1" flipV="1">
            <a:off x="1567225" y="3519993"/>
            <a:ext cx="2451318" cy="7500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1" idx="0"/>
            <a:endCxn id="17" idx="0"/>
          </p:cNvCxnSpPr>
          <p:nvPr/>
        </p:nvCxnSpPr>
        <p:spPr>
          <a:xfrm>
            <a:off x="8203015" y="2354639"/>
            <a:ext cx="2537802" cy="67108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2" idx="0"/>
            <a:endCxn id="17" idx="2"/>
          </p:cNvCxnSpPr>
          <p:nvPr/>
        </p:nvCxnSpPr>
        <p:spPr>
          <a:xfrm flipV="1">
            <a:off x="8378402" y="3395055"/>
            <a:ext cx="2362415" cy="56599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5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  <a:blipFill>
                <a:blip r:embed="rId22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Örnek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684000" y="6356350"/>
            <a:ext cx="508001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358837" y="1246909"/>
            <a:ext cx="1" cy="187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933965" y="2858654"/>
            <a:ext cx="2724727" cy="13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931493" y="2702531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2504147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076799" y="2688677"/>
            <a:ext cx="2" cy="31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1171802" y="2400877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71802" y="1956954"/>
            <a:ext cx="374071" cy="7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64" y="1020219"/>
                <a:ext cx="371384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65" y="2844800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590" y="3022435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244" y="30186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98" y="3014479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61" y="2219668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96" y="1775745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Connector 54"/>
          <p:cNvSpPr/>
          <p:nvPr/>
        </p:nvSpPr>
        <p:spPr>
          <a:xfrm>
            <a:off x="1902384" y="2410643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Connector 55"/>
          <p:cNvSpPr/>
          <p:nvPr/>
        </p:nvSpPr>
        <p:spPr>
          <a:xfrm>
            <a:off x="2439492" y="1897850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Connector 56"/>
          <p:cNvSpPr/>
          <p:nvPr/>
        </p:nvSpPr>
        <p:spPr>
          <a:xfrm>
            <a:off x="3044471" y="1923506"/>
            <a:ext cx="64655" cy="66895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805996" y="1389551"/>
            <a:ext cx="3128695" cy="1455249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15" y="1011799"/>
                <a:ext cx="1353769" cy="369332"/>
              </a:xfrm>
              <a:prstGeom prst="rect">
                <a:avLst/>
              </a:prstGeom>
              <a:blipFill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020219"/>
                <a:ext cx="125790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317" y="1446351"/>
                <a:ext cx="1386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324" y="1872483"/>
                <a:ext cx="1386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1219397"/>
                <a:ext cx="1896930" cy="82323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218" y="1999734"/>
                <a:ext cx="3922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523" y="1986520"/>
                <a:ext cx="376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/>
              <p:cNvSpPr/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004" y="2001817"/>
                <a:ext cx="371384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/>
              <p:cNvSpPr/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910" y="2804182"/>
                <a:ext cx="1982722" cy="369332"/>
              </a:xfrm>
              <a:prstGeom prst="rect">
                <a:avLst/>
              </a:prstGeom>
              <a:blipFill>
                <a:blip r:embed="rId17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392" y="2679244"/>
                <a:ext cx="1274772" cy="6192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3574521"/>
                <a:ext cx="2406172" cy="63658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2/3</m:t>
                              </m:r>
                            </m:e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tr-TR" b="0" i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3" y="4262146"/>
                <a:ext cx="3823162" cy="173509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4001846"/>
                <a:ext cx="2428292" cy="173688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762" y="3508883"/>
                <a:ext cx="2043123" cy="369332"/>
              </a:xfrm>
              <a:prstGeom prst="rect">
                <a:avLst/>
              </a:prstGeom>
              <a:blipFill>
                <a:blip r:embed="rId22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/>
              <p:cNvSpPr/>
              <p:nvPr/>
            </p:nvSpPr>
            <p:spPr>
              <a:xfrm>
                <a:off x="7743641" y="4364283"/>
                <a:ext cx="4080541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/>
                        <m:t>𝑅𝑀𝑆𝐸</m:t>
                      </m:r>
                      <m:r>
                        <a:rPr lang="tr-TR" i="1"/>
                        <m:t> : 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tr-TR" i="1"/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tr-TR" i="1"/>
                            <m:t>𝑚</m:t>
                          </m:r>
                        </m:den>
                      </m:f>
                      <m:r>
                        <a:rPr lang="tr-TR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tr-TR" i="1"/>
                            <m:t>1</m:t>
                          </m:r>
                        </m:num>
                        <m:den>
                          <m:r>
                            <a:rPr lang="tr-TR" i="1"/>
                            <m:t>3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tr-TR" i="1"/>
                                <m:t>1</m:t>
                              </m:r>
                            </m:num>
                            <m:den>
                              <m:r>
                                <a:rPr lang="tr-TR" i="1"/>
                                <m:t>36</m:t>
                              </m:r>
                            </m:den>
                          </m:f>
                          <m:r>
                            <a:rPr lang="tr-TR" i="1"/>
                            <m:t>+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tr-TR" i="1"/>
                                <m:t>1</m:t>
                              </m:r>
                            </m:num>
                            <m:den>
                              <m:r>
                                <a:rPr lang="tr-TR" i="1"/>
                                <m:t>9</m:t>
                              </m:r>
                            </m:den>
                          </m:f>
                          <m:r>
                            <a:rPr lang="tr-TR" i="1"/>
                            <m:t>+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tr-TR" i="1"/>
                                <m:t>1</m:t>
                              </m:r>
                            </m:num>
                            <m:den>
                              <m:r>
                                <a:rPr lang="tr-TR" i="1"/>
                                <m:t>36</m:t>
                              </m:r>
                            </m:den>
                          </m:f>
                        </m:e>
                      </m:rad>
                      <m:r>
                        <a:rPr lang="tr-TR" i="1"/>
                        <m:t>=</m:t>
                      </m:r>
                      <m:f>
                        <m:fPr>
                          <m:ctrlPr>
                            <a:rPr lang="en-US" i="1"/>
                          </m:ctrlPr>
                        </m:fPr>
                        <m:num>
                          <m:r>
                            <a:rPr lang="tr-TR" i="1"/>
                            <m:t>1</m:t>
                          </m:r>
                        </m:num>
                        <m:den>
                          <m:r>
                            <a:rPr lang="tr-TR" i="1"/>
                            <m:t>3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tr-TR" i="1"/>
                                <m:t>1</m:t>
                              </m:r>
                            </m:num>
                            <m:den>
                              <m:r>
                                <a:rPr lang="tr-TR" i="1"/>
                                <m:t>6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641" y="4364283"/>
                <a:ext cx="4080541" cy="9106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70" idx="3"/>
            <a:endCxn id="73" idx="1"/>
          </p:cNvCxnSpPr>
          <p:nvPr/>
        </p:nvCxnSpPr>
        <p:spPr>
          <a:xfrm>
            <a:off x="4944084" y="1196465"/>
            <a:ext cx="678233" cy="434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3" idx="3"/>
            <a:endCxn id="75" idx="1"/>
          </p:cNvCxnSpPr>
          <p:nvPr/>
        </p:nvCxnSpPr>
        <p:spPr>
          <a:xfrm>
            <a:off x="7008466" y="1631017"/>
            <a:ext cx="7351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7" idx="2"/>
            <a:endCxn id="79" idx="0"/>
          </p:cNvCxnSpPr>
          <p:nvPr/>
        </p:nvCxnSpPr>
        <p:spPr>
          <a:xfrm flipH="1">
            <a:off x="6251271" y="2355852"/>
            <a:ext cx="2510509" cy="448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9" idx="3"/>
            <a:endCxn id="80" idx="1"/>
          </p:cNvCxnSpPr>
          <p:nvPr/>
        </p:nvCxnSpPr>
        <p:spPr>
          <a:xfrm>
            <a:off x="7242632" y="2988848"/>
            <a:ext cx="881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0" idx="2"/>
          </p:cNvCxnSpPr>
          <p:nvPr/>
        </p:nvCxnSpPr>
        <p:spPr>
          <a:xfrm flipH="1">
            <a:off x="655782" y="3298452"/>
            <a:ext cx="8105996" cy="386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1127" y="4125704"/>
            <a:ext cx="0" cy="744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2" idx="3"/>
            <a:endCxn id="84" idx="1"/>
          </p:cNvCxnSpPr>
          <p:nvPr/>
        </p:nvCxnSpPr>
        <p:spPr>
          <a:xfrm flipV="1">
            <a:off x="4195185" y="3693549"/>
            <a:ext cx="403577" cy="1436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4" idx="2"/>
          </p:cNvCxnSpPr>
          <p:nvPr/>
        </p:nvCxnSpPr>
        <p:spPr>
          <a:xfrm flipH="1">
            <a:off x="4786184" y="3878215"/>
            <a:ext cx="834140" cy="833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608747" y="4231856"/>
            <a:ext cx="4350328" cy="127686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83" idx="3"/>
            <a:endCxn id="30" idx="1"/>
          </p:cNvCxnSpPr>
          <p:nvPr/>
        </p:nvCxnSpPr>
        <p:spPr>
          <a:xfrm>
            <a:off x="7027054" y="4870289"/>
            <a:ext cx="5816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79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2437"/>
            <a:ext cx="12192000" cy="461573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Kolon Uzayı (Column Space)</a:t>
            </a:r>
            <a:endParaRPr lang="en-US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98374"/>
            <a:ext cx="1006764" cy="400110"/>
          </a:xfrm>
          <a:noFill/>
          <a:ln w="31750" cap="rnd" cmpd="sng">
            <a:noFill/>
            <a:round/>
          </a:ln>
        </p:spPr>
        <p:txBody>
          <a:bodyPr wrap="square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/>
          <a:p>
            <a:pPr algn="just"/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Ka</a:t>
            </a:r>
            <a:r>
              <a:rPr lang="tr-TR" sz="20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|</a:t>
            </a:r>
            <a:r>
              <a:rPr lang="en-US" sz="2000" b="1" dirty="0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V</a:t>
            </a:r>
            <a:r>
              <a:rPr lang="tr-TR" sz="2000" b="1" noProof="1" smtClean="0">
                <a:solidFill>
                  <a:srgbClr val="00743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e</a:t>
            </a:r>
            <a:endParaRPr lang="tr-TR" sz="2000" b="1" noProof="1">
              <a:solidFill>
                <a:srgbClr val="00743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59491" y="6356350"/>
            <a:ext cx="332510" cy="501650"/>
          </a:xfrm>
        </p:spPr>
        <p:txBody>
          <a:bodyPr/>
          <a:lstStyle/>
          <a:p>
            <a:fld id="{3017F72A-2C5E-4CF9-972A-02588D545B37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6338858"/>
            <a:ext cx="12192000" cy="17492"/>
          </a:xfrm>
          <a:prstGeom prst="line">
            <a:avLst/>
          </a:prstGeom>
          <a:ln w="31750">
            <a:solidFill>
              <a:srgbClr val="0074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3"/>
          <p:cNvSpPr txBox="1">
            <a:spLocks/>
          </p:cNvSpPr>
          <p:nvPr/>
        </p:nvSpPr>
        <p:spPr>
          <a:xfrm>
            <a:off x="5311774" y="6444540"/>
            <a:ext cx="1568451" cy="307777"/>
          </a:xfrm>
          <a:prstGeom prst="rect">
            <a:avLst/>
          </a:prstGeom>
          <a:noFill/>
          <a:ln w="31750" cap="rnd" cmpd="sng">
            <a:noFill/>
            <a:round/>
          </a:ln>
        </p:spPr>
        <p:txBody>
          <a:bodyPr vert="horz" wrap="square" lIns="91440" tIns="45720" rIns="91440" bIns="45720" rtlCol="0" anchor="ctr" anchorCtr="0">
            <a:spAutoFit/>
            <a:scene3d>
              <a:camera prst="orthographicFront"/>
              <a:lightRig rig="threePt" dir="t"/>
            </a:scene3d>
            <a:sp3d prstMaterial="metal"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400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Makine Öğrenmesi</a:t>
            </a:r>
            <a:endParaRPr lang="en-US" sz="14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7058" y="1162316"/>
                <a:ext cx="8377881" cy="2502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12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1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tr-TR" i="1"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2</m:t>
                                                    </m:r>
                                                    <m:r>
                                                      <a:rPr lang="tr-TR" i="1"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tr-T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tr-T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𝑚𝑛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058" y="1162316"/>
                <a:ext cx="8377881" cy="2502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57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11140</Words>
  <Application>Microsoft Office PowerPoint</Application>
  <PresentationFormat>Widescreen</PresentationFormat>
  <Paragraphs>1199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Algerian</vt:lpstr>
      <vt:lpstr>Arial</vt:lpstr>
      <vt:lpstr>Calibri</vt:lpstr>
      <vt:lpstr>Calibri Light</vt:lpstr>
      <vt:lpstr>Cambria Math</vt:lpstr>
      <vt:lpstr>Times New Roman</vt:lpstr>
      <vt:lpstr>Office Theme</vt:lpstr>
      <vt:lpstr>Lineer Regresyon : Normal Denklem</vt:lpstr>
      <vt:lpstr>Lineer Cebirdeki 4 Temel Altuzay</vt:lpstr>
      <vt:lpstr>Lineer Cebirdeki 4 Temel Altuzay</vt:lpstr>
      <vt:lpstr>Lineer Cebirdeki 4 Temel Altuzay</vt:lpstr>
      <vt:lpstr>Lineer Cebirdeki 4 Temel Altuzay</vt:lpstr>
      <vt:lpstr>Lineer Cebirdeki 4 Temel Altuzay</vt:lpstr>
      <vt:lpstr>Lineer Cebirdeki 4 Temel Altuzay</vt:lpstr>
      <vt:lpstr>Lineer Cebirdeki 4 Temel Altuzay</vt:lpstr>
      <vt:lpstr>Kolon Uzayı (Column Space)</vt:lpstr>
      <vt:lpstr>Sıfır Uzayı (Null Space)</vt:lpstr>
      <vt:lpstr>Satır Uzayı (Row Space)</vt:lpstr>
      <vt:lpstr>X Transpozun Sıfır Uzayı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Projeksiyon ve Projeksiyon Matrisi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Neden Projeksiyon yaparız ?</vt:lpstr>
      <vt:lpstr>Projeksiyon formulleri</vt:lpstr>
      <vt:lpstr>Projeksiyon formulleri</vt:lpstr>
      <vt:lpstr>Projeksiyon formulleri</vt:lpstr>
      <vt:lpstr>Projeksiyon formulleri</vt:lpstr>
      <vt:lpstr>Projeksiyon formulleri</vt:lpstr>
      <vt:lpstr>Pseudo inverse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  <vt:lpstr>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Sefa Isci</dc:creator>
  <cp:lastModifiedBy>Sefa Isci</cp:lastModifiedBy>
  <cp:revision>60</cp:revision>
  <dcterms:created xsi:type="dcterms:W3CDTF">2019-12-28T02:06:30Z</dcterms:created>
  <dcterms:modified xsi:type="dcterms:W3CDTF">2020-03-16T14:41:30Z</dcterms:modified>
</cp:coreProperties>
</file>