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07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4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93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3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2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4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5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2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56DCC-818E-4C55-8682-9C32E19D4D8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76DE8-A7CB-4158-9E82-1C8C296A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2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77197" y="2831869"/>
            <a:ext cx="48314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ISAD253SL Databases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94197" y="2423235"/>
            <a:ext cx="42340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Flight Management System</a:t>
            </a:r>
            <a:endParaRPr 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555BE-7A8E-4BCE-9923-940D4A7BD690}"/>
              </a:ext>
            </a:extLst>
          </p:cNvPr>
          <p:cNvSpPr txBox="1"/>
          <p:nvPr/>
        </p:nvSpPr>
        <p:spPr>
          <a:xfrm>
            <a:off x="6318802" y="6187471"/>
            <a:ext cx="6218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Kaveena Isuri Wijesinghe     10638375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11" y="213804"/>
            <a:ext cx="8825658" cy="629575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Triggers</a:t>
            </a:r>
            <a:r>
              <a:rPr lang="en-US" sz="36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18" y="967666"/>
            <a:ext cx="9669895" cy="4671134"/>
          </a:xfrm>
        </p:spPr>
        <p:txBody>
          <a:bodyPr>
            <a:normAutofit/>
          </a:bodyPr>
          <a:lstStyle/>
          <a:p>
            <a:r>
              <a:rPr lang="en-US" dirty="0"/>
              <a:t>Used to specify automatic actions to be taken that the database system will perform when certain events and conditions occur.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6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68" y="142782"/>
            <a:ext cx="8825658" cy="851517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Views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452" y="1154097"/>
            <a:ext cx="9723161" cy="44847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view all Flight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view all AIRLINE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view all AIRPORT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232" y="1288002"/>
            <a:ext cx="8825658" cy="3329581"/>
          </a:xfrm>
        </p:spPr>
        <p:txBody>
          <a:bodyPr/>
          <a:lstStyle/>
          <a:p>
            <a:r>
              <a:rPr lang="en-US" dirty="0"/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18859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2795608" cy="144632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3600" b="1" dirty="0"/>
              <a:t>Content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783" y="878889"/>
            <a:ext cx="4884830" cy="475991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Assumption </a:t>
            </a:r>
            <a:endParaRPr lang="en-US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Extended Entity Relationship (EER) Diagram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Relational Mapping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Normalization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DB Diagram </a:t>
            </a:r>
            <a:endParaRPr lang="en-US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Stored Procedure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Triggers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Views </a:t>
            </a:r>
          </a:p>
        </p:txBody>
      </p: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7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715" y="257453"/>
            <a:ext cx="3231471" cy="1882066"/>
          </a:xfrm>
        </p:spPr>
        <p:txBody>
          <a:bodyPr/>
          <a:lstStyle/>
          <a:p>
            <a:r>
              <a:rPr lang="en-US" sz="3600" b="1" dirty="0"/>
              <a:t>Introduction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128" y="1029810"/>
            <a:ext cx="10440140" cy="551303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u="sng" dirty="0"/>
              <a:t>Flight Management System </a:t>
            </a:r>
            <a:r>
              <a:rPr lang="en-GB" sz="1200" dirty="0"/>
              <a:t> </a:t>
            </a:r>
          </a:p>
          <a:p>
            <a:r>
              <a:rPr lang="en-US" sz="1200" dirty="0"/>
              <a:t>According to the ISAD253SL course work, a Flight management system database should be made. This database is made for </a:t>
            </a:r>
            <a:r>
              <a:rPr lang="en-US" sz="1200" dirty="0" err="1"/>
              <a:t>Mihin</a:t>
            </a:r>
            <a:r>
              <a:rPr lang="en-US" sz="1200" dirty="0"/>
              <a:t> air international airport in Sri Lanka. It is planning to activate a new database to improve the skill management system. This database requires to store details and details of international airports operated through </a:t>
            </a:r>
            <a:r>
              <a:rPr lang="en-US" sz="1200" dirty="0" err="1"/>
              <a:t>Mihin</a:t>
            </a:r>
            <a:r>
              <a:rPr lang="en-US" sz="1200" dirty="0"/>
              <a:t> Air, daily schedule flights and passenger check in information and seat booking details.</a:t>
            </a:r>
          </a:p>
          <a:p>
            <a:endParaRPr lang="en-US" sz="1200" dirty="0"/>
          </a:p>
          <a:p>
            <a:r>
              <a:rPr lang="en-US" sz="1200" dirty="0"/>
              <a:t>Database of each airports and each airlines represents with unique code assigned by the international air transport Association  And also Airlines typically use a unique flight numbers. Each flight is scheduled for multiple flight legs per week. This leg has a unique numbers, date of flight, actual time etc.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If the flight leg is delayed or cancelled a special remarks included to the database with the reason .The details about the air crew and the passengers should be recorded in the database. A passenger can book a seat in any flight leg while it can be book by any number of passengers. Ticket number and class of travel are recorded in the database.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According to the rules of airline, passenger must have a seat except an infant. All the details of air crew employees include such as, staff ID, passport number, date joined, qualifications and working experience etc.</a:t>
            </a:r>
          </a:p>
          <a:p>
            <a:r>
              <a:rPr lang="en-US" sz="1200" dirty="0"/>
              <a:t> </a:t>
            </a:r>
          </a:p>
          <a:p>
            <a:r>
              <a:rPr lang="en-GB" sz="1200" dirty="0"/>
              <a:t>This new system should have facilities to display the seat booking details of each flight leg  and should be capable of assigning an available seat to a new passenger. The boarding pass of passenger also should be printed with the necessary information along with the seat number and the gate number include as a result of the new system.   </a:t>
            </a:r>
            <a:endParaRPr lang="en-US" sz="1200" dirty="0"/>
          </a:p>
          <a:p>
            <a:pPr>
              <a:lnSpc>
                <a:spcPct val="110000"/>
              </a:lnSpc>
            </a:pPr>
            <a:r>
              <a:rPr lang="en-GB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73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837" y="523785"/>
            <a:ext cx="3249227" cy="941032"/>
          </a:xfrm>
        </p:spPr>
        <p:txBody>
          <a:bodyPr/>
          <a:lstStyle/>
          <a:p>
            <a:r>
              <a:rPr lang="en-GB" sz="3600" b="1" dirty="0"/>
              <a:t>Assumption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932" y="1118586"/>
            <a:ext cx="9916357" cy="5122416"/>
          </a:xfrm>
        </p:spPr>
        <p:txBody>
          <a:bodyPr>
            <a:noAutofit/>
          </a:bodyPr>
          <a:lstStyle/>
          <a:p>
            <a:r>
              <a:rPr lang="en-GB" sz="1600" dirty="0"/>
              <a:t>1:1</a:t>
            </a:r>
            <a:endParaRPr lang="en-US" sz="1600" b="1" dirty="0"/>
          </a:p>
          <a:p>
            <a:pPr lvl="0"/>
            <a:r>
              <a:rPr lang="en-GB" sz="1600" dirty="0"/>
              <a:t>Passenger : </a:t>
            </a:r>
            <a:r>
              <a:rPr lang="en-GB" sz="1600" dirty="0" err="1"/>
              <a:t>Flightleg</a:t>
            </a:r>
            <a:endParaRPr lang="en-US" sz="1600" dirty="0"/>
          </a:p>
          <a:p>
            <a:r>
              <a:rPr lang="en-GB" sz="1600" dirty="0"/>
              <a:t>One Passenger have one </a:t>
            </a:r>
            <a:r>
              <a:rPr lang="en-GB" sz="1600" dirty="0" err="1"/>
              <a:t>Flightleg</a:t>
            </a:r>
            <a:r>
              <a:rPr lang="en-GB" sz="1600" dirty="0"/>
              <a:t> and One </a:t>
            </a:r>
            <a:r>
              <a:rPr lang="en-GB" sz="1600" dirty="0" err="1"/>
              <a:t>Flightleg</a:t>
            </a:r>
            <a:r>
              <a:rPr lang="en-GB" sz="1600" dirty="0"/>
              <a:t> have one Passenger</a:t>
            </a:r>
            <a:endParaRPr lang="en-US" sz="1600" dirty="0"/>
          </a:p>
          <a:p>
            <a:endParaRPr lang="en-GB" sz="1600" dirty="0"/>
          </a:p>
          <a:p>
            <a:r>
              <a:rPr lang="en-GB" sz="1600" dirty="0"/>
              <a:t>1:M</a:t>
            </a:r>
            <a:endParaRPr lang="en-US" sz="1600" dirty="0"/>
          </a:p>
          <a:p>
            <a:pPr lvl="0"/>
            <a:r>
              <a:rPr lang="en-GB" sz="1600" dirty="0" err="1"/>
              <a:t>AirLine</a:t>
            </a:r>
            <a:r>
              <a:rPr lang="en-GB" sz="1600" dirty="0"/>
              <a:t> : </a:t>
            </a:r>
            <a:r>
              <a:rPr lang="en-GB" sz="1600" dirty="0" err="1"/>
              <a:t>AirCraft</a:t>
            </a:r>
            <a:endParaRPr lang="en-US" sz="1600" dirty="0"/>
          </a:p>
          <a:p>
            <a:r>
              <a:rPr lang="en-GB" sz="1600" dirty="0"/>
              <a:t>One </a:t>
            </a:r>
            <a:r>
              <a:rPr lang="en-GB" sz="1600" dirty="0" err="1"/>
              <a:t>AirLine</a:t>
            </a:r>
            <a:r>
              <a:rPr lang="en-GB" sz="1600" dirty="0"/>
              <a:t> has many </a:t>
            </a:r>
            <a:r>
              <a:rPr lang="en-GB" sz="1600" dirty="0" err="1"/>
              <a:t>AirCraft.But,Many</a:t>
            </a:r>
            <a:r>
              <a:rPr lang="en-GB" sz="1600" dirty="0"/>
              <a:t> </a:t>
            </a:r>
            <a:r>
              <a:rPr lang="en-GB" sz="1600" dirty="0" err="1"/>
              <a:t>AirCraft</a:t>
            </a:r>
            <a:r>
              <a:rPr lang="en-GB" sz="1600" dirty="0"/>
              <a:t> have only one </a:t>
            </a:r>
            <a:r>
              <a:rPr lang="en-GB" sz="1600" dirty="0" err="1"/>
              <a:t>AirLine</a:t>
            </a:r>
            <a:r>
              <a:rPr lang="en-GB" sz="1600" dirty="0"/>
              <a:t>.</a:t>
            </a:r>
            <a:endParaRPr lang="en-US" sz="1600" dirty="0"/>
          </a:p>
          <a:p>
            <a:r>
              <a:rPr lang="en-GB" sz="1600" dirty="0"/>
              <a:t> </a:t>
            </a:r>
            <a:endParaRPr lang="en-US" sz="1600" dirty="0"/>
          </a:p>
          <a:p>
            <a:r>
              <a:rPr lang="en-GB" sz="1600" dirty="0"/>
              <a:t>M:N</a:t>
            </a:r>
            <a:endParaRPr lang="en-US" sz="1600" dirty="0"/>
          </a:p>
          <a:p>
            <a:pPr lvl="0"/>
            <a:r>
              <a:rPr lang="en-GB" sz="1600" dirty="0"/>
              <a:t>AirPort : </a:t>
            </a:r>
            <a:r>
              <a:rPr lang="en-GB" sz="1600" dirty="0" err="1"/>
              <a:t>AirLine</a:t>
            </a:r>
            <a:endParaRPr lang="en-US" sz="1600" dirty="0"/>
          </a:p>
          <a:p>
            <a:r>
              <a:rPr lang="en-GB" sz="1600" dirty="0"/>
              <a:t>One Airport have many </a:t>
            </a:r>
            <a:r>
              <a:rPr lang="en-GB" sz="1600" dirty="0" err="1"/>
              <a:t>AirLine</a:t>
            </a:r>
            <a:r>
              <a:rPr lang="en-GB" sz="1600" dirty="0"/>
              <a:t> and only one </a:t>
            </a:r>
            <a:r>
              <a:rPr lang="en-GB" sz="1600" dirty="0" err="1"/>
              <a:t>AirLine</a:t>
            </a:r>
            <a:r>
              <a:rPr lang="en-GB" sz="1600" dirty="0"/>
              <a:t> have many AirPort.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89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294" y="1376780"/>
            <a:ext cx="2928773" cy="2920014"/>
          </a:xfrm>
        </p:spPr>
        <p:txBody>
          <a:bodyPr/>
          <a:lstStyle/>
          <a:p>
            <a:r>
              <a:rPr lang="en-US" sz="3600" dirty="0"/>
              <a:t>Extended Entity Relationship (EER) Diagram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1066" y="1225117"/>
            <a:ext cx="8398277" cy="53088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65" y="1225117"/>
            <a:ext cx="8398278" cy="53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97" y="1047564"/>
            <a:ext cx="2751220" cy="932155"/>
          </a:xfrm>
        </p:spPr>
        <p:txBody>
          <a:bodyPr/>
          <a:lstStyle/>
          <a:p>
            <a:r>
              <a:rPr lang="en-US" sz="3600" dirty="0"/>
              <a:t>Relational Mapping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90" y="346230"/>
            <a:ext cx="6750728" cy="63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0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188" y="311458"/>
            <a:ext cx="8825658" cy="514165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EF9353-2B3C-4DEE-9ED5-652DE560A357}"/>
              </a:ext>
            </a:extLst>
          </p:cNvPr>
          <p:cNvCxnSpPr/>
          <p:nvPr/>
        </p:nvCxnSpPr>
        <p:spPr>
          <a:xfrm flipV="1">
            <a:off x="804428" y="3313378"/>
            <a:ext cx="3735876" cy="6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FA0A49-AFD1-49EE-9AD9-BC6898CA1027}"/>
              </a:ext>
            </a:extLst>
          </p:cNvPr>
          <p:cNvCxnSpPr/>
          <p:nvPr/>
        </p:nvCxnSpPr>
        <p:spPr>
          <a:xfrm flipV="1">
            <a:off x="9371240" y="3605366"/>
            <a:ext cx="12879" cy="54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0A9F53-6583-4286-ACCB-F5FF1EF38151}"/>
              </a:ext>
            </a:extLst>
          </p:cNvPr>
          <p:cNvCxnSpPr/>
          <p:nvPr/>
        </p:nvCxnSpPr>
        <p:spPr>
          <a:xfrm flipV="1">
            <a:off x="5901744" y="3764670"/>
            <a:ext cx="1216" cy="417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2C713A-1BAF-4569-A16D-61F0D4433736}"/>
              </a:ext>
            </a:extLst>
          </p:cNvPr>
          <p:cNvCxnSpPr/>
          <p:nvPr/>
        </p:nvCxnSpPr>
        <p:spPr>
          <a:xfrm flipV="1">
            <a:off x="3077549" y="2895600"/>
            <a:ext cx="0" cy="42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EF1E6D-C072-4BEF-A787-3F3D109845A7}"/>
              </a:ext>
            </a:extLst>
          </p:cNvPr>
          <p:cNvCxnSpPr/>
          <p:nvPr/>
        </p:nvCxnSpPr>
        <p:spPr>
          <a:xfrm flipV="1">
            <a:off x="1996958" y="2895600"/>
            <a:ext cx="0" cy="424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B72772-8339-4F46-BCEB-5EAFED23791A}"/>
              </a:ext>
            </a:extLst>
          </p:cNvPr>
          <p:cNvSpPr txBox="1"/>
          <p:nvPr/>
        </p:nvSpPr>
        <p:spPr>
          <a:xfrm>
            <a:off x="128648" y="3875822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80F873-6B37-43DA-8CE2-E3F16C4E96CA}"/>
              </a:ext>
            </a:extLst>
          </p:cNvPr>
          <p:cNvCxnSpPr>
            <a:cxnSpLocks/>
          </p:cNvCxnSpPr>
          <p:nvPr/>
        </p:nvCxnSpPr>
        <p:spPr>
          <a:xfrm flipV="1">
            <a:off x="804428" y="2772465"/>
            <a:ext cx="0" cy="54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2000"/>
              </p:ext>
            </p:extLst>
          </p:nvPr>
        </p:nvGraphicFramePr>
        <p:xfrm>
          <a:off x="382035" y="2245241"/>
          <a:ext cx="111800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5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87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183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FDuration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FSchedule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Takeoff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AlCode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80F873-6B37-43DA-8CE2-E3F16C4E96CA}"/>
              </a:ext>
            </a:extLst>
          </p:cNvPr>
          <p:cNvCxnSpPr>
            <a:cxnSpLocks/>
          </p:cNvCxnSpPr>
          <p:nvPr/>
        </p:nvCxnSpPr>
        <p:spPr>
          <a:xfrm flipV="1">
            <a:off x="4540304" y="2772465"/>
            <a:ext cx="0" cy="54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EF9353-2B3C-4DEE-9ED5-652DE560A357}"/>
              </a:ext>
            </a:extLst>
          </p:cNvPr>
          <p:cNvCxnSpPr/>
          <p:nvPr/>
        </p:nvCxnSpPr>
        <p:spPr>
          <a:xfrm flipV="1">
            <a:off x="804428" y="4175760"/>
            <a:ext cx="8573252" cy="6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0A9F53-6583-4286-ACCB-F5FF1EF38151}"/>
              </a:ext>
            </a:extLst>
          </p:cNvPr>
          <p:cNvCxnSpPr/>
          <p:nvPr/>
        </p:nvCxnSpPr>
        <p:spPr>
          <a:xfrm flipV="1">
            <a:off x="8114192" y="3745605"/>
            <a:ext cx="1216" cy="417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0A9F53-6583-4286-ACCB-F5FF1EF38151}"/>
              </a:ext>
            </a:extLst>
          </p:cNvPr>
          <p:cNvCxnSpPr/>
          <p:nvPr/>
        </p:nvCxnSpPr>
        <p:spPr>
          <a:xfrm flipV="1">
            <a:off x="7009184" y="3745605"/>
            <a:ext cx="1216" cy="417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FA0A49-AFD1-49EE-9AD9-BC6898CA1027}"/>
              </a:ext>
            </a:extLst>
          </p:cNvPr>
          <p:cNvCxnSpPr/>
          <p:nvPr/>
        </p:nvCxnSpPr>
        <p:spPr>
          <a:xfrm flipV="1">
            <a:off x="804428" y="3636672"/>
            <a:ext cx="0" cy="545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F9353-2B3C-4DEE-9ED5-652DE560A357}"/>
              </a:ext>
            </a:extLst>
          </p:cNvPr>
          <p:cNvCxnSpPr/>
          <p:nvPr/>
        </p:nvCxnSpPr>
        <p:spPr>
          <a:xfrm flipV="1">
            <a:off x="810867" y="5260220"/>
            <a:ext cx="10222893" cy="6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FA0A49-AFD1-49EE-9AD9-BC6898CA1027}"/>
              </a:ext>
            </a:extLst>
          </p:cNvPr>
          <p:cNvCxnSpPr/>
          <p:nvPr/>
        </p:nvCxnSpPr>
        <p:spPr>
          <a:xfrm flipV="1">
            <a:off x="804428" y="4721132"/>
            <a:ext cx="0" cy="545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FA0A49-AFD1-49EE-9AD9-BC6898CA1027}"/>
              </a:ext>
            </a:extLst>
          </p:cNvPr>
          <p:cNvCxnSpPr/>
          <p:nvPr/>
        </p:nvCxnSpPr>
        <p:spPr>
          <a:xfrm flipV="1">
            <a:off x="11033760" y="4721132"/>
            <a:ext cx="0" cy="545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8648" y="2925519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1NF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7752" y="4859616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3NF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84446"/>
              </p:ext>
            </p:extLst>
          </p:nvPr>
        </p:nvGraphicFramePr>
        <p:xfrm>
          <a:off x="810867" y="56224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EF9353-2B3C-4DEE-9ED5-652DE560A357}"/>
              </a:ext>
            </a:extLst>
          </p:cNvPr>
          <p:cNvCxnSpPr/>
          <p:nvPr/>
        </p:nvCxnSpPr>
        <p:spPr>
          <a:xfrm flipV="1">
            <a:off x="2409708" y="6656828"/>
            <a:ext cx="3735876" cy="6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FA0A49-AFD1-49EE-9AD9-BC6898CA1027}"/>
              </a:ext>
            </a:extLst>
          </p:cNvPr>
          <p:cNvCxnSpPr/>
          <p:nvPr/>
        </p:nvCxnSpPr>
        <p:spPr>
          <a:xfrm flipV="1">
            <a:off x="6147372" y="6117739"/>
            <a:ext cx="0" cy="545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FA0A49-AFD1-49EE-9AD9-BC6898CA1027}"/>
              </a:ext>
            </a:extLst>
          </p:cNvPr>
          <p:cNvCxnSpPr/>
          <p:nvPr/>
        </p:nvCxnSpPr>
        <p:spPr>
          <a:xfrm flipV="1">
            <a:off x="2409708" y="6111052"/>
            <a:ext cx="0" cy="545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51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106" y="870753"/>
            <a:ext cx="8825658" cy="753862"/>
          </a:xfrm>
        </p:spPr>
        <p:txBody>
          <a:bodyPr/>
          <a:lstStyle/>
          <a:p>
            <a:r>
              <a:rPr lang="en-US" sz="3600" dirty="0"/>
              <a:t>Database </a:t>
            </a:r>
            <a:br>
              <a:rPr lang="en-US" sz="3600" dirty="0"/>
            </a:br>
            <a:r>
              <a:rPr lang="en-US" sz="3600" dirty="0"/>
              <a:t>Diagram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70" y="355848"/>
            <a:ext cx="599694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33" y="249315"/>
            <a:ext cx="8825658" cy="744984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Stored Procedure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432" y="1145219"/>
            <a:ext cx="10128563" cy="449358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stored procedure is a set of Structured Query Language (SQL) statements with an assigned name, which are stored in a relational database management system as a group, so it can be reused and shared by multiple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506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 Content</vt:lpstr>
      <vt:lpstr>Introduction </vt:lpstr>
      <vt:lpstr>Assumption  </vt:lpstr>
      <vt:lpstr>Extended Entity Relationship (EER) Diagram </vt:lpstr>
      <vt:lpstr>Relational Mapping</vt:lpstr>
      <vt:lpstr>Normalization</vt:lpstr>
      <vt:lpstr>Database  Diagram </vt:lpstr>
      <vt:lpstr>Stored Procedure </vt:lpstr>
      <vt:lpstr>Triggers </vt:lpstr>
      <vt:lpstr>Views </vt:lpstr>
      <vt:lpstr>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DELL™</dc:creator>
  <cp:lastModifiedBy>Kaveena Wijesinghe</cp:lastModifiedBy>
  <cp:revision>14</cp:revision>
  <dcterms:created xsi:type="dcterms:W3CDTF">2019-01-02T07:16:52Z</dcterms:created>
  <dcterms:modified xsi:type="dcterms:W3CDTF">2021-06-17T10:46:50Z</dcterms:modified>
</cp:coreProperties>
</file>