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1"/>
  </p:sldMasterIdLst>
  <p:notesMasterIdLst>
    <p:notesMasterId r:id="rId17"/>
  </p:notesMasterIdLst>
  <p:sldIdLst>
    <p:sldId id="257" r:id="rId2"/>
    <p:sldId id="269" r:id="rId3"/>
    <p:sldId id="258" r:id="rId4"/>
    <p:sldId id="262" r:id="rId5"/>
    <p:sldId id="261" r:id="rId6"/>
    <p:sldId id="263" r:id="rId7"/>
    <p:sldId id="259" r:id="rId8"/>
    <p:sldId id="273" r:id="rId9"/>
    <p:sldId id="271" r:id="rId10"/>
    <p:sldId id="272" r:id="rId11"/>
    <p:sldId id="264" r:id="rId12"/>
    <p:sldId id="274" r:id="rId13"/>
    <p:sldId id="267" r:id="rId14"/>
    <p:sldId id="266"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266"/>
    <a:srgbClr val="84AF9B"/>
    <a:srgbClr val="C8C7A8"/>
    <a:srgbClr val="FACDAE"/>
    <a:srgbClr val="FC9D99"/>
    <a:srgbClr val="93D6CA"/>
    <a:srgbClr val="F47B44"/>
    <a:srgbClr val="FC4A7E"/>
    <a:srgbClr val="FACDB0"/>
    <a:srgbClr val="34D4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90980" autoAdjust="0"/>
  </p:normalViewPr>
  <p:slideViewPr>
    <p:cSldViewPr snapToGrid="0">
      <p:cViewPr varScale="1">
        <p:scale>
          <a:sx n="75" d="100"/>
          <a:sy n="75" d="100"/>
        </p:scale>
        <p:origin x="32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DEC39C-9B27-4CAE-A549-24CF8797E2EE}"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872B398-EE3F-4416-9668-B184E928A432}">
      <dgm:prSet/>
      <dgm:spPr/>
      <dgm:t>
        <a:bodyPr/>
        <a:lstStyle/>
        <a:p>
          <a:r>
            <a:rPr lang="en-US"/>
            <a:t>1. IT23227804 RANDUNUGE N.V</a:t>
          </a:r>
        </a:p>
      </dgm:t>
    </dgm:pt>
    <dgm:pt modelId="{3CE0F2A8-F2B8-420D-A010-565020B95D6A}" type="parTrans" cxnId="{8C09AE38-0B79-4F1C-B488-D549C96CEBED}">
      <dgm:prSet/>
      <dgm:spPr/>
      <dgm:t>
        <a:bodyPr/>
        <a:lstStyle/>
        <a:p>
          <a:endParaRPr lang="en-US"/>
        </a:p>
      </dgm:t>
    </dgm:pt>
    <dgm:pt modelId="{922536B7-3FFD-4635-A8DD-D676311A5A81}" type="sibTrans" cxnId="{8C09AE38-0B79-4F1C-B488-D549C96CEBED}">
      <dgm:prSet/>
      <dgm:spPr/>
      <dgm:t>
        <a:bodyPr/>
        <a:lstStyle/>
        <a:p>
          <a:endParaRPr lang="en-US"/>
        </a:p>
      </dgm:t>
    </dgm:pt>
    <dgm:pt modelId="{B9E73683-191C-45E1-8DCB-A7C2606B9743}">
      <dgm:prSet/>
      <dgm:spPr/>
      <dgm:t>
        <a:bodyPr/>
        <a:lstStyle/>
        <a:p>
          <a:r>
            <a:rPr lang="en-US"/>
            <a:t>2. IT23227354 W.C.S.A.LOWE</a:t>
          </a:r>
        </a:p>
      </dgm:t>
    </dgm:pt>
    <dgm:pt modelId="{02BB97A9-8BC6-4D26-9967-C9D715F49B23}" type="parTrans" cxnId="{3563C66E-6B30-4E7A-AD79-47B1C264D14C}">
      <dgm:prSet/>
      <dgm:spPr/>
      <dgm:t>
        <a:bodyPr/>
        <a:lstStyle/>
        <a:p>
          <a:endParaRPr lang="en-US"/>
        </a:p>
      </dgm:t>
    </dgm:pt>
    <dgm:pt modelId="{F6121AB5-CD30-4D41-A4ED-037BD7F7283F}" type="sibTrans" cxnId="{3563C66E-6B30-4E7A-AD79-47B1C264D14C}">
      <dgm:prSet/>
      <dgm:spPr/>
      <dgm:t>
        <a:bodyPr/>
        <a:lstStyle/>
        <a:p>
          <a:endParaRPr lang="en-US"/>
        </a:p>
      </dgm:t>
    </dgm:pt>
    <dgm:pt modelId="{FEE25AB0-7661-4637-B5A7-F5DE0D9768A3}">
      <dgm:prSet/>
      <dgm:spPr/>
      <dgm:t>
        <a:bodyPr/>
        <a:lstStyle/>
        <a:p>
          <a:r>
            <a:rPr lang="en-US"/>
            <a:t>3. IT23223912 LAMAHEWA L.H.R.C</a:t>
          </a:r>
        </a:p>
      </dgm:t>
    </dgm:pt>
    <dgm:pt modelId="{52747EE7-9BBF-4A12-BE36-D36E8379DBA5}" type="parTrans" cxnId="{136AEED2-C4EE-4649-AA52-0C66A3E4A7EC}">
      <dgm:prSet/>
      <dgm:spPr/>
      <dgm:t>
        <a:bodyPr/>
        <a:lstStyle/>
        <a:p>
          <a:endParaRPr lang="en-US"/>
        </a:p>
      </dgm:t>
    </dgm:pt>
    <dgm:pt modelId="{EB6A32C0-1458-4367-8602-F4ED8130CD39}" type="sibTrans" cxnId="{136AEED2-C4EE-4649-AA52-0C66A3E4A7EC}">
      <dgm:prSet/>
      <dgm:spPr/>
      <dgm:t>
        <a:bodyPr/>
        <a:lstStyle/>
        <a:p>
          <a:endParaRPr lang="en-US"/>
        </a:p>
      </dgm:t>
    </dgm:pt>
    <dgm:pt modelId="{F7FD3EDF-B1C6-4D16-B152-E2FB43281574}">
      <dgm:prSet/>
      <dgm:spPr/>
      <dgm:t>
        <a:bodyPr/>
        <a:lstStyle/>
        <a:p>
          <a:r>
            <a:rPr lang="en-US"/>
            <a:t>4.IT23218758 SURAWEERA T.R.S</a:t>
          </a:r>
        </a:p>
      </dgm:t>
    </dgm:pt>
    <dgm:pt modelId="{8862AB8E-21BD-4B06-BD45-940DBB96D741}" type="parTrans" cxnId="{E9CB777A-0A58-4092-87EF-2B89AD5A1BD3}">
      <dgm:prSet/>
      <dgm:spPr/>
      <dgm:t>
        <a:bodyPr/>
        <a:lstStyle/>
        <a:p>
          <a:endParaRPr lang="en-US"/>
        </a:p>
      </dgm:t>
    </dgm:pt>
    <dgm:pt modelId="{C90B05BB-06DC-4AD2-B6F2-522910A4D879}" type="sibTrans" cxnId="{E9CB777A-0A58-4092-87EF-2B89AD5A1BD3}">
      <dgm:prSet/>
      <dgm:spPr/>
      <dgm:t>
        <a:bodyPr/>
        <a:lstStyle/>
        <a:p>
          <a:endParaRPr lang="en-US"/>
        </a:p>
      </dgm:t>
    </dgm:pt>
    <dgm:pt modelId="{60682380-7079-4B6B-8B1D-C63EDE6BB9E9}">
      <dgm:prSet/>
      <dgm:spPr/>
      <dgm:t>
        <a:bodyPr/>
        <a:lstStyle/>
        <a:p>
          <a:r>
            <a:rPr lang="en-US"/>
            <a:t>5. IT23228658 HASARANGA I.W.K </a:t>
          </a:r>
        </a:p>
      </dgm:t>
    </dgm:pt>
    <dgm:pt modelId="{B3FA46A0-D751-4960-973F-19FF9D8E99DD}" type="parTrans" cxnId="{BBA69569-6F83-4D1B-A0B3-15C1929076CB}">
      <dgm:prSet/>
      <dgm:spPr/>
      <dgm:t>
        <a:bodyPr/>
        <a:lstStyle/>
        <a:p>
          <a:endParaRPr lang="en-US"/>
        </a:p>
      </dgm:t>
    </dgm:pt>
    <dgm:pt modelId="{558B56F8-7239-4390-92CA-E0395523F569}" type="sibTrans" cxnId="{BBA69569-6F83-4D1B-A0B3-15C1929076CB}">
      <dgm:prSet/>
      <dgm:spPr/>
      <dgm:t>
        <a:bodyPr/>
        <a:lstStyle/>
        <a:p>
          <a:endParaRPr lang="en-US"/>
        </a:p>
      </dgm:t>
    </dgm:pt>
    <dgm:pt modelId="{0EE21C9D-2E67-4800-8E4F-93316F9AE4E8}" type="pres">
      <dgm:prSet presAssocID="{92DEC39C-9B27-4CAE-A549-24CF8797E2EE}" presName="vert0" presStyleCnt="0">
        <dgm:presLayoutVars>
          <dgm:dir/>
          <dgm:animOne val="branch"/>
          <dgm:animLvl val="lvl"/>
        </dgm:presLayoutVars>
      </dgm:prSet>
      <dgm:spPr/>
    </dgm:pt>
    <dgm:pt modelId="{8338B1D7-1C52-4E1B-AB9D-F4747DFC8E6B}" type="pres">
      <dgm:prSet presAssocID="{4872B398-EE3F-4416-9668-B184E928A432}" presName="thickLine" presStyleLbl="alignNode1" presStyleIdx="0" presStyleCnt="5"/>
      <dgm:spPr/>
    </dgm:pt>
    <dgm:pt modelId="{3920D062-D457-48C3-ACFE-CBA411101D88}" type="pres">
      <dgm:prSet presAssocID="{4872B398-EE3F-4416-9668-B184E928A432}" presName="horz1" presStyleCnt="0"/>
      <dgm:spPr/>
    </dgm:pt>
    <dgm:pt modelId="{C0D74224-4BB1-411E-8CD9-1FC8C2BF4B42}" type="pres">
      <dgm:prSet presAssocID="{4872B398-EE3F-4416-9668-B184E928A432}" presName="tx1" presStyleLbl="revTx" presStyleIdx="0" presStyleCnt="5"/>
      <dgm:spPr/>
    </dgm:pt>
    <dgm:pt modelId="{BCB9E5F3-F1E6-4CEA-869B-8A8715430AB5}" type="pres">
      <dgm:prSet presAssocID="{4872B398-EE3F-4416-9668-B184E928A432}" presName="vert1" presStyleCnt="0"/>
      <dgm:spPr/>
    </dgm:pt>
    <dgm:pt modelId="{E7E8C271-B20A-4AAF-AAD0-9F17289D3EED}" type="pres">
      <dgm:prSet presAssocID="{B9E73683-191C-45E1-8DCB-A7C2606B9743}" presName="thickLine" presStyleLbl="alignNode1" presStyleIdx="1" presStyleCnt="5"/>
      <dgm:spPr/>
    </dgm:pt>
    <dgm:pt modelId="{E84A5468-D815-498B-A489-27447EFA1460}" type="pres">
      <dgm:prSet presAssocID="{B9E73683-191C-45E1-8DCB-A7C2606B9743}" presName="horz1" presStyleCnt="0"/>
      <dgm:spPr/>
    </dgm:pt>
    <dgm:pt modelId="{88EE6AEA-F117-4686-95AB-12C242DF210A}" type="pres">
      <dgm:prSet presAssocID="{B9E73683-191C-45E1-8DCB-A7C2606B9743}" presName="tx1" presStyleLbl="revTx" presStyleIdx="1" presStyleCnt="5"/>
      <dgm:spPr/>
    </dgm:pt>
    <dgm:pt modelId="{FF1BB290-A848-4173-9EBE-D99A8C93F78A}" type="pres">
      <dgm:prSet presAssocID="{B9E73683-191C-45E1-8DCB-A7C2606B9743}" presName="vert1" presStyleCnt="0"/>
      <dgm:spPr/>
    </dgm:pt>
    <dgm:pt modelId="{4D793D8A-E921-448E-B4BD-5A7B34814C44}" type="pres">
      <dgm:prSet presAssocID="{FEE25AB0-7661-4637-B5A7-F5DE0D9768A3}" presName="thickLine" presStyleLbl="alignNode1" presStyleIdx="2" presStyleCnt="5"/>
      <dgm:spPr/>
    </dgm:pt>
    <dgm:pt modelId="{0BB5A7EA-AF54-4BC2-9EEE-6532C007DB12}" type="pres">
      <dgm:prSet presAssocID="{FEE25AB0-7661-4637-B5A7-F5DE0D9768A3}" presName="horz1" presStyleCnt="0"/>
      <dgm:spPr/>
    </dgm:pt>
    <dgm:pt modelId="{5432AB03-8AD3-4D2C-8BB0-60E12C0BE6AF}" type="pres">
      <dgm:prSet presAssocID="{FEE25AB0-7661-4637-B5A7-F5DE0D9768A3}" presName="tx1" presStyleLbl="revTx" presStyleIdx="2" presStyleCnt="5"/>
      <dgm:spPr/>
    </dgm:pt>
    <dgm:pt modelId="{ABF4A52F-3A9F-4E92-B9C9-836F632FF808}" type="pres">
      <dgm:prSet presAssocID="{FEE25AB0-7661-4637-B5A7-F5DE0D9768A3}" presName="vert1" presStyleCnt="0"/>
      <dgm:spPr/>
    </dgm:pt>
    <dgm:pt modelId="{FCC3BE73-FD2B-484B-9877-C782436072BD}" type="pres">
      <dgm:prSet presAssocID="{F7FD3EDF-B1C6-4D16-B152-E2FB43281574}" presName="thickLine" presStyleLbl="alignNode1" presStyleIdx="3" presStyleCnt="5"/>
      <dgm:spPr/>
    </dgm:pt>
    <dgm:pt modelId="{024060BB-641C-4D3D-B3CC-D60A3A28B18E}" type="pres">
      <dgm:prSet presAssocID="{F7FD3EDF-B1C6-4D16-B152-E2FB43281574}" presName="horz1" presStyleCnt="0"/>
      <dgm:spPr/>
    </dgm:pt>
    <dgm:pt modelId="{64703416-1601-4D82-BEFA-0ABE6122990A}" type="pres">
      <dgm:prSet presAssocID="{F7FD3EDF-B1C6-4D16-B152-E2FB43281574}" presName="tx1" presStyleLbl="revTx" presStyleIdx="3" presStyleCnt="5"/>
      <dgm:spPr/>
    </dgm:pt>
    <dgm:pt modelId="{63C67FF7-FCE3-4F73-AB97-F4A304B1C56A}" type="pres">
      <dgm:prSet presAssocID="{F7FD3EDF-B1C6-4D16-B152-E2FB43281574}" presName="vert1" presStyleCnt="0"/>
      <dgm:spPr/>
    </dgm:pt>
    <dgm:pt modelId="{D3215D5F-9060-4799-ABED-942902B750D6}" type="pres">
      <dgm:prSet presAssocID="{60682380-7079-4B6B-8B1D-C63EDE6BB9E9}" presName="thickLine" presStyleLbl="alignNode1" presStyleIdx="4" presStyleCnt="5"/>
      <dgm:spPr/>
    </dgm:pt>
    <dgm:pt modelId="{678B09DB-78C1-4885-B28C-D4491FBB8519}" type="pres">
      <dgm:prSet presAssocID="{60682380-7079-4B6B-8B1D-C63EDE6BB9E9}" presName="horz1" presStyleCnt="0"/>
      <dgm:spPr/>
    </dgm:pt>
    <dgm:pt modelId="{5C7C3D07-99B4-41CD-945E-B719A0178E4B}" type="pres">
      <dgm:prSet presAssocID="{60682380-7079-4B6B-8B1D-C63EDE6BB9E9}" presName="tx1" presStyleLbl="revTx" presStyleIdx="4" presStyleCnt="5"/>
      <dgm:spPr/>
    </dgm:pt>
    <dgm:pt modelId="{91691DD5-3FEC-49D9-8CFC-6F5314180218}" type="pres">
      <dgm:prSet presAssocID="{60682380-7079-4B6B-8B1D-C63EDE6BB9E9}" presName="vert1" presStyleCnt="0"/>
      <dgm:spPr/>
    </dgm:pt>
  </dgm:ptLst>
  <dgm:cxnLst>
    <dgm:cxn modelId="{B2050C1A-3298-460B-A44F-BCD55710744A}" type="presOf" srcId="{F7FD3EDF-B1C6-4D16-B152-E2FB43281574}" destId="{64703416-1601-4D82-BEFA-0ABE6122990A}" srcOrd="0" destOrd="0" presId="urn:microsoft.com/office/officeart/2008/layout/LinedList"/>
    <dgm:cxn modelId="{8C09AE38-0B79-4F1C-B488-D549C96CEBED}" srcId="{92DEC39C-9B27-4CAE-A549-24CF8797E2EE}" destId="{4872B398-EE3F-4416-9668-B184E928A432}" srcOrd="0" destOrd="0" parTransId="{3CE0F2A8-F2B8-420D-A010-565020B95D6A}" sibTransId="{922536B7-3FFD-4635-A8DD-D676311A5A81}"/>
    <dgm:cxn modelId="{C6ACBD3C-51BF-4710-8E04-8F55F84DF80B}" type="presOf" srcId="{92DEC39C-9B27-4CAE-A549-24CF8797E2EE}" destId="{0EE21C9D-2E67-4800-8E4F-93316F9AE4E8}" srcOrd="0" destOrd="0" presId="urn:microsoft.com/office/officeart/2008/layout/LinedList"/>
    <dgm:cxn modelId="{BBA69569-6F83-4D1B-A0B3-15C1929076CB}" srcId="{92DEC39C-9B27-4CAE-A549-24CF8797E2EE}" destId="{60682380-7079-4B6B-8B1D-C63EDE6BB9E9}" srcOrd="4" destOrd="0" parTransId="{B3FA46A0-D751-4960-973F-19FF9D8E99DD}" sibTransId="{558B56F8-7239-4390-92CA-E0395523F569}"/>
    <dgm:cxn modelId="{BB8FF94B-72B0-47CF-905E-DE4B38D88106}" type="presOf" srcId="{FEE25AB0-7661-4637-B5A7-F5DE0D9768A3}" destId="{5432AB03-8AD3-4D2C-8BB0-60E12C0BE6AF}" srcOrd="0" destOrd="0" presId="urn:microsoft.com/office/officeart/2008/layout/LinedList"/>
    <dgm:cxn modelId="{3563C66E-6B30-4E7A-AD79-47B1C264D14C}" srcId="{92DEC39C-9B27-4CAE-A549-24CF8797E2EE}" destId="{B9E73683-191C-45E1-8DCB-A7C2606B9743}" srcOrd="1" destOrd="0" parTransId="{02BB97A9-8BC6-4D26-9967-C9D715F49B23}" sibTransId="{F6121AB5-CD30-4D41-A4ED-037BD7F7283F}"/>
    <dgm:cxn modelId="{E9CB777A-0A58-4092-87EF-2B89AD5A1BD3}" srcId="{92DEC39C-9B27-4CAE-A549-24CF8797E2EE}" destId="{F7FD3EDF-B1C6-4D16-B152-E2FB43281574}" srcOrd="3" destOrd="0" parTransId="{8862AB8E-21BD-4B06-BD45-940DBB96D741}" sibTransId="{C90B05BB-06DC-4AD2-B6F2-522910A4D879}"/>
    <dgm:cxn modelId="{0D3523B5-7F47-4738-BAC9-EF6E72293055}" type="presOf" srcId="{60682380-7079-4B6B-8B1D-C63EDE6BB9E9}" destId="{5C7C3D07-99B4-41CD-945E-B719A0178E4B}" srcOrd="0" destOrd="0" presId="urn:microsoft.com/office/officeart/2008/layout/LinedList"/>
    <dgm:cxn modelId="{D4150BD1-1AC2-45C1-878A-D9C94333553A}" type="presOf" srcId="{4872B398-EE3F-4416-9668-B184E928A432}" destId="{C0D74224-4BB1-411E-8CD9-1FC8C2BF4B42}" srcOrd="0" destOrd="0" presId="urn:microsoft.com/office/officeart/2008/layout/LinedList"/>
    <dgm:cxn modelId="{136AEED2-C4EE-4649-AA52-0C66A3E4A7EC}" srcId="{92DEC39C-9B27-4CAE-A549-24CF8797E2EE}" destId="{FEE25AB0-7661-4637-B5A7-F5DE0D9768A3}" srcOrd="2" destOrd="0" parTransId="{52747EE7-9BBF-4A12-BE36-D36E8379DBA5}" sibTransId="{EB6A32C0-1458-4367-8602-F4ED8130CD39}"/>
    <dgm:cxn modelId="{7CE31DD3-3BBC-42DB-8443-9CAEAE656241}" type="presOf" srcId="{B9E73683-191C-45E1-8DCB-A7C2606B9743}" destId="{88EE6AEA-F117-4686-95AB-12C242DF210A}" srcOrd="0" destOrd="0" presId="urn:microsoft.com/office/officeart/2008/layout/LinedList"/>
    <dgm:cxn modelId="{5A248F85-7890-44D5-8F62-7FF7AD8DC2DD}" type="presParOf" srcId="{0EE21C9D-2E67-4800-8E4F-93316F9AE4E8}" destId="{8338B1D7-1C52-4E1B-AB9D-F4747DFC8E6B}" srcOrd="0" destOrd="0" presId="urn:microsoft.com/office/officeart/2008/layout/LinedList"/>
    <dgm:cxn modelId="{8F348A1C-7A69-4DA0-9BD5-9C4963B9045E}" type="presParOf" srcId="{0EE21C9D-2E67-4800-8E4F-93316F9AE4E8}" destId="{3920D062-D457-48C3-ACFE-CBA411101D88}" srcOrd="1" destOrd="0" presId="urn:microsoft.com/office/officeart/2008/layout/LinedList"/>
    <dgm:cxn modelId="{C4446D69-0495-4F51-844D-114DA6B8F407}" type="presParOf" srcId="{3920D062-D457-48C3-ACFE-CBA411101D88}" destId="{C0D74224-4BB1-411E-8CD9-1FC8C2BF4B42}" srcOrd="0" destOrd="0" presId="urn:microsoft.com/office/officeart/2008/layout/LinedList"/>
    <dgm:cxn modelId="{E3309A1B-E6BC-43CC-8B53-0EFF9AF39BC2}" type="presParOf" srcId="{3920D062-D457-48C3-ACFE-CBA411101D88}" destId="{BCB9E5F3-F1E6-4CEA-869B-8A8715430AB5}" srcOrd="1" destOrd="0" presId="urn:microsoft.com/office/officeart/2008/layout/LinedList"/>
    <dgm:cxn modelId="{9C6EBED4-55FE-4066-B8AC-6EED6A995447}" type="presParOf" srcId="{0EE21C9D-2E67-4800-8E4F-93316F9AE4E8}" destId="{E7E8C271-B20A-4AAF-AAD0-9F17289D3EED}" srcOrd="2" destOrd="0" presId="urn:microsoft.com/office/officeart/2008/layout/LinedList"/>
    <dgm:cxn modelId="{451D0FC1-6366-4F79-A1C2-F54FD4013CFF}" type="presParOf" srcId="{0EE21C9D-2E67-4800-8E4F-93316F9AE4E8}" destId="{E84A5468-D815-498B-A489-27447EFA1460}" srcOrd="3" destOrd="0" presId="urn:microsoft.com/office/officeart/2008/layout/LinedList"/>
    <dgm:cxn modelId="{BFD1FE0F-3BB1-4713-8DE5-5DDA550330A5}" type="presParOf" srcId="{E84A5468-D815-498B-A489-27447EFA1460}" destId="{88EE6AEA-F117-4686-95AB-12C242DF210A}" srcOrd="0" destOrd="0" presId="urn:microsoft.com/office/officeart/2008/layout/LinedList"/>
    <dgm:cxn modelId="{2074EF6A-B660-419D-AB2A-8AD4DA1F9B16}" type="presParOf" srcId="{E84A5468-D815-498B-A489-27447EFA1460}" destId="{FF1BB290-A848-4173-9EBE-D99A8C93F78A}" srcOrd="1" destOrd="0" presId="urn:microsoft.com/office/officeart/2008/layout/LinedList"/>
    <dgm:cxn modelId="{EDC2BCA5-C9F4-4C66-80B3-E6D9CA36133A}" type="presParOf" srcId="{0EE21C9D-2E67-4800-8E4F-93316F9AE4E8}" destId="{4D793D8A-E921-448E-B4BD-5A7B34814C44}" srcOrd="4" destOrd="0" presId="urn:microsoft.com/office/officeart/2008/layout/LinedList"/>
    <dgm:cxn modelId="{D5E3416D-8565-4CB0-B051-1F7961265E8E}" type="presParOf" srcId="{0EE21C9D-2E67-4800-8E4F-93316F9AE4E8}" destId="{0BB5A7EA-AF54-4BC2-9EEE-6532C007DB12}" srcOrd="5" destOrd="0" presId="urn:microsoft.com/office/officeart/2008/layout/LinedList"/>
    <dgm:cxn modelId="{3D4F3B5E-BF99-47F8-8271-C3D4BE2284CB}" type="presParOf" srcId="{0BB5A7EA-AF54-4BC2-9EEE-6532C007DB12}" destId="{5432AB03-8AD3-4D2C-8BB0-60E12C0BE6AF}" srcOrd="0" destOrd="0" presId="urn:microsoft.com/office/officeart/2008/layout/LinedList"/>
    <dgm:cxn modelId="{A8465645-0CA8-4267-AE08-9CCEC1557469}" type="presParOf" srcId="{0BB5A7EA-AF54-4BC2-9EEE-6532C007DB12}" destId="{ABF4A52F-3A9F-4E92-B9C9-836F632FF808}" srcOrd="1" destOrd="0" presId="urn:microsoft.com/office/officeart/2008/layout/LinedList"/>
    <dgm:cxn modelId="{A22919E1-FC72-403A-B469-1886B09A2D85}" type="presParOf" srcId="{0EE21C9D-2E67-4800-8E4F-93316F9AE4E8}" destId="{FCC3BE73-FD2B-484B-9877-C782436072BD}" srcOrd="6" destOrd="0" presId="urn:microsoft.com/office/officeart/2008/layout/LinedList"/>
    <dgm:cxn modelId="{08B62CAE-0FB0-4828-A086-D62057F8239D}" type="presParOf" srcId="{0EE21C9D-2E67-4800-8E4F-93316F9AE4E8}" destId="{024060BB-641C-4D3D-B3CC-D60A3A28B18E}" srcOrd="7" destOrd="0" presId="urn:microsoft.com/office/officeart/2008/layout/LinedList"/>
    <dgm:cxn modelId="{F054F019-9DCF-4059-A3CB-4ACE7142CAEB}" type="presParOf" srcId="{024060BB-641C-4D3D-B3CC-D60A3A28B18E}" destId="{64703416-1601-4D82-BEFA-0ABE6122990A}" srcOrd="0" destOrd="0" presId="urn:microsoft.com/office/officeart/2008/layout/LinedList"/>
    <dgm:cxn modelId="{E555BB35-4ADF-4885-A486-533ADFFBBF46}" type="presParOf" srcId="{024060BB-641C-4D3D-B3CC-D60A3A28B18E}" destId="{63C67FF7-FCE3-4F73-AB97-F4A304B1C56A}" srcOrd="1" destOrd="0" presId="urn:microsoft.com/office/officeart/2008/layout/LinedList"/>
    <dgm:cxn modelId="{A197A8D8-214D-4E81-927A-BBD3A7E31F32}" type="presParOf" srcId="{0EE21C9D-2E67-4800-8E4F-93316F9AE4E8}" destId="{D3215D5F-9060-4799-ABED-942902B750D6}" srcOrd="8" destOrd="0" presId="urn:microsoft.com/office/officeart/2008/layout/LinedList"/>
    <dgm:cxn modelId="{B655B88D-363F-47BA-867B-5BF97E3F0C0D}" type="presParOf" srcId="{0EE21C9D-2E67-4800-8E4F-93316F9AE4E8}" destId="{678B09DB-78C1-4885-B28C-D4491FBB8519}" srcOrd="9" destOrd="0" presId="urn:microsoft.com/office/officeart/2008/layout/LinedList"/>
    <dgm:cxn modelId="{1C9AA9FC-FEB3-4ACC-9962-D178AE67A69E}" type="presParOf" srcId="{678B09DB-78C1-4885-B28C-D4491FBB8519}" destId="{5C7C3D07-99B4-41CD-945E-B719A0178E4B}" srcOrd="0" destOrd="0" presId="urn:microsoft.com/office/officeart/2008/layout/LinedList"/>
    <dgm:cxn modelId="{3C0D2472-E054-4D0E-A0FB-EDE65E0C3421}" type="presParOf" srcId="{678B09DB-78C1-4885-B28C-D4491FBB8519}" destId="{91691DD5-3FEC-49D9-8CFC-6F5314180218}"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2AFE9C-1AF5-49E9-9F93-00687CADFC6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13D1047-91BF-42C1-8952-8CABA2062493}">
      <dgm:prSet/>
      <dgm:spPr/>
      <dgm:t>
        <a:bodyPr/>
        <a:lstStyle/>
        <a:p>
          <a:r>
            <a:rPr lang="en-US"/>
            <a:t>Student feedback can inform authorities about areas needing improvement in university canteens.</a:t>
          </a:r>
        </a:p>
      </dgm:t>
    </dgm:pt>
    <dgm:pt modelId="{CF7D88D3-0B6C-434F-966D-7C3D59B2409A}" type="parTrans" cxnId="{0B0F519F-2F4E-438F-82FA-6EBA0E50BBB3}">
      <dgm:prSet/>
      <dgm:spPr/>
      <dgm:t>
        <a:bodyPr/>
        <a:lstStyle/>
        <a:p>
          <a:endParaRPr lang="en-US"/>
        </a:p>
      </dgm:t>
    </dgm:pt>
    <dgm:pt modelId="{676E7073-CC16-4093-BA28-A7CD16CFF004}" type="sibTrans" cxnId="{0B0F519F-2F4E-438F-82FA-6EBA0E50BBB3}">
      <dgm:prSet/>
      <dgm:spPr/>
      <dgm:t>
        <a:bodyPr/>
        <a:lstStyle/>
        <a:p>
          <a:endParaRPr lang="en-US"/>
        </a:p>
      </dgm:t>
    </dgm:pt>
    <dgm:pt modelId="{DDF42B8A-7D8F-4F22-BC8F-6D23769748C4}">
      <dgm:prSet/>
      <dgm:spPr/>
      <dgm:t>
        <a:bodyPr/>
        <a:lstStyle/>
        <a:p>
          <a:r>
            <a:rPr lang="en-US"/>
            <a:t>Implementing an assessment guide can help raise the standard of canteen services at SLIIT.</a:t>
          </a:r>
        </a:p>
      </dgm:t>
    </dgm:pt>
    <dgm:pt modelId="{6C70C949-6639-40A6-BEA3-E8C2E9D9C2C2}" type="parTrans" cxnId="{69E38CBB-38A9-4220-B150-72CDB5C8F1DE}">
      <dgm:prSet/>
      <dgm:spPr/>
      <dgm:t>
        <a:bodyPr/>
        <a:lstStyle/>
        <a:p>
          <a:endParaRPr lang="en-US"/>
        </a:p>
      </dgm:t>
    </dgm:pt>
    <dgm:pt modelId="{111FF964-EFFB-44C6-9CDD-E1A9EF71715E}" type="sibTrans" cxnId="{69E38CBB-38A9-4220-B150-72CDB5C8F1DE}">
      <dgm:prSet/>
      <dgm:spPr/>
      <dgm:t>
        <a:bodyPr/>
        <a:lstStyle/>
        <a:p>
          <a:endParaRPr lang="en-US"/>
        </a:p>
      </dgm:t>
    </dgm:pt>
    <dgm:pt modelId="{7DCE8C6C-A2CD-4090-AE36-8D3D64442013}">
      <dgm:prSet/>
      <dgm:spPr/>
      <dgm:t>
        <a:bodyPr/>
        <a:lstStyle/>
        <a:p>
          <a:r>
            <a:rPr lang="en-US"/>
            <a:t>Continuous monitoring of food quality is crucial for preventing diet-related diseases.</a:t>
          </a:r>
        </a:p>
      </dgm:t>
    </dgm:pt>
    <dgm:pt modelId="{20C92EE1-5A4E-4EED-A3B7-6E9AA51A67A7}" type="parTrans" cxnId="{231DAD7A-30EA-4E5A-823D-ADC30FA2F746}">
      <dgm:prSet/>
      <dgm:spPr/>
      <dgm:t>
        <a:bodyPr/>
        <a:lstStyle/>
        <a:p>
          <a:endParaRPr lang="en-US"/>
        </a:p>
      </dgm:t>
    </dgm:pt>
    <dgm:pt modelId="{D8519DCD-930A-4C86-B4DE-9BF5291AA219}" type="sibTrans" cxnId="{231DAD7A-30EA-4E5A-823D-ADC30FA2F746}">
      <dgm:prSet/>
      <dgm:spPr/>
      <dgm:t>
        <a:bodyPr/>
        <a:lstStyle/>
        <a:p>
          <a:endParaRPr lang="en-US"/>
        </a:p>
      </dgm:t>
    </dgm:pt>
    <dgm:pt modelId="{98D2E8BB-0866-4487-A253-E36535923C50}">
      <dgm:prSet/>
      <dgm:spPr/>
      <dgm:t>
        <a:bodyPr/>
        <a:lstStyle/>
        <a:p>
          <a:r>
            <a:rPr lang="en-US"/>
            <a:t>Besides food quality, other factors like environment and hygiene should also be considered in assessing service quality.</a:t>
          </a:r>
        </a:p>
      </dgm:t>
    </dgm:pt>
    <dgm:pt modelId="{7C1531DC-EAC2-459B-A6CD-9485E9D82FFD}" type="parTrans" cxnId="{6F969C9E-0D70-4944-B9E4-98BDB6AA2C12}">
      <dgm:prSet/>
      <dgm:spPr/>
      <dgm:t>
        <a:bodyPr/>
        <a:lstStyle/>
        <a:p>
          <a:endParaRPr lang="en-US"/>
        </a:p>
      </dgm:t>
    </dgm:pt>
    <dgm:pt modelId="{3E1A84EB-7118-499B-B55B-B2959B450619}" type="sibTrans" cxnId="{6F969C9E-0D70-4944-B9E4-98BDB6AA2C12}">
      <dgm:prSet/>
      <dgm:spPr/>
      <dgm:t>
        <a:bodyPr/>
        <a:lstStyle/>
        <a:p>
          <a:endParaRPr lang="en-US"/>
        </a:p>
      </dgm:t>
    </dgm:pt>
    <dgm:pt modelId="{E6068F02-99F4-4B6B-99EF-91C8106439BB}">
      <dgm:prSet/>
      <dgm:spPr/>
      <dgm:t>
        <a:bodyPr/>
        <a:lstStyle/>
        <a:p>
          <a:r>
            <a:rPr lang="en-US"/>
            <a:t>Given that university canteen diners are mostly young adults, maintaining high standards of food and hygiene is vital for their health and development</a:t>
          </a:r>
        </a:p>
      </dgm:t>
    </dgm:pt>
    <dgm:pt modelId="{F4260106-F8BD-4D3D-BD7C-53DFD1155A09}" type="parTrans" cxnId="{371E7667-BE18-4CD9-932F-352809B4805E}">
      <dgm:prSet/>
      <dgm:spPr/>
      <dgm:t>
        <a:bodyPr/>
        <a:lstStyle/>
        <a:p>
          <a:endParaRPr lang="en-US"/>
        </a:p>
      </dgm:t>
    </dgm:pt>
    <dgm:pt modelId="{F3C3376F-E0B3-4796-AF57-50D60712B52D}" type="sibTrans" cxnId="{371E7667-BE18-4CD9-932F-352809B4805E}">
      <dgm:prSet/>
      <dgm:spPr/>
      <dgm:t>
        <a:bodyPr/>
        <a:lstStyle/>
        <a:p>
          <a:endParaRPr lang="en-US"/>
        </a:p>
      </dgm:t>
    </dgm:pt>
    <dgm:pt modelId="{014A03AB-3477-46B5-B629-6A3AA4ACD50C}" type="pres">
      <dgm:prSet presAssocID="{FD2AFE9C-1AF5-49E9-9F93-00687CADFC62}" presName="vert0" presStyleCnt="0">
        <dgm:presLayoutVars>
          <dgm:dir/>
          <dgm:animOne val="branch"/>
          <dgm:animLvl val="lvl"/>
        </dgm:presLayoutVars>
      </dgm:prSet>
      <dgm:spPr/>
    </dgm:pt>
    <dgm:pt modelId="{414677F0-F629-43E1-924B-D4C34ACF9953}" type="pres">
      <dgm:prSet presAssocID="{513D1047-91BF-42C1-8952-8CABA2062493}" presName="thickLine" presStyleLbl="alignNode1" presStyleIdx="0" presStyleCnt="5"/>
      <dgm:spPr/>
    </dgm:pt>
    <dgm:pt modelId="{4783EB32-D537-4740-A16F-8BBC684D27FD}" type="pres">
      <dgm:prSet presAssocID="{513D1047-91BF-42C1-8952-8CABA2062493}" presName="horz1" presStyleCnt="0"/>
      <dgm:spPr/>
    </dgm:pt>
    <dgm:pt modelId="{490DE5E7-51BD-4410-9AB6-891E56870CBA}" type="pres">
      <dgm:prSet presAssocID="{513D1047-91BF-42C1-8952-8CABA2062493}" presName="tx1" presStyleLbl="revTx" presStyleIdx="0" presStyleCnt="5"/>
      <dgm:spPr/>
    </dgm:pt>
    <dgm:pt modelId="{94609E90-0187-45A7-B9B4-F9B075D96156}" type="pres">
      <dgm:prSet presAssocID="{513D1047-91BF-42C1-8952-8CABA2062493}" presName="vert1" presStyleCnt="0"/>
      <dgm:spPr/>
    </dgm:pt>
    <dgm:pt modelId="{730DCBAC-BC86-4A7C-9B60-7F386BBDA86A}" type="pres">
      <dgm:prSet presAssocID="{DDF42B8A-7D8F-4F22-BC8F-6D23769748C4}" presName="thickLine" presStyleLbl="alignNode1" presStyleIdx="1" presStyleCnt="5"/>
      <dgm:spPr/>
    </dgm:pt>
    <dgm:pt modelId="{C271C680-1246-40A1-85C6-586E64A63F40}" type="pres">
      <dgm:prSet presAssocID="{DDF42B8A-7D8F-4F22-BC8F-6D23769748C4}" presName="horz1" presStyleCnt="0"/>
      <dgm:spPr/>
    </dgm:pt>
    <dgm:pt modelId="{98F8DB98-5228-4245-B59E-FB35F45E831E}" type="pres">
      <dgm:prSet presAssocID="{DDF42B8A-7D8F-4F22-BC8F-6D23769748C4}" presName="tx1" presStyleLbl="revTx" presStyleIdx="1" presStyleCnt="5"/>
      <dgm:spPr/>
    </dgm:pt>
    <dgm:pt modelId="{D2072521-9BC7-4E2E-904A-D7C0284ACAA4}" type="pres">
      <dgm:prSet presAssocID="{DDF42B8A-7D8F-4F22-BC8F-6D23769748C4}" presName="vert1" presStyleCnt="0"/>
      <dgm:spPr/>
    </dgm:pt>
    <dgm:pt modelId="{2654C42E-B619-49B6-9E28-5F9364795D0C}" type="pres">
      <dgm:prSet presAssocID="{7DCE8C6C-A2CD-4090-AE36-8D3D64442013}" presName="thickLine" presStyleLbl="alignNode1" presStyleIdx="2" presStyleCnt="5"/>
      <dgm:spPr/>
    </dgm:pt>
    <dgm:pt modelId="{47ABB24C-A14F-4A82-A5AC-D4E62413A92B}" type="pres">
      <dgm:prSet presAssocID="{7DCE8C6C-A2CD-4090-AE36-8D3D64442013}" presName="horz1" presStyleCnt="0"/>
      <dgm:spPr/>
    </dgm:pt>
    <dgm:pt modelId="{A02CE307-EBA0-460B-90E3-03A69C01D5A9}" type="pres">
      <dgm:prSet presAssocID="{7DCE8C6C-A2CD-4090-AE36-8D3D64442013}" presName="tx1" presStyleLbl="revTx" presStyleIdx="2" presStyleCnt="5"/>
      <dgm:spPr/>
    </dgm:pt>
    <dgm:pt modelId="{F418ED4D-6242-4F6E-9491-6E5989860C19}" type="pres">
      <dgm:prSet presAssocID="{7DCE8C6C-A2CD-4090-AE36-8D3D64442013}" presName="vert1" presStyleCnt="0"/>
      <dgm:spPr/>
    </dgm:pt>
    <dgm:pt modelId="{FC8E7D6F-EEC4-4070-93F2-41F1987B1790}" type="pres">
      <dgm:prSet presAssocID="{98D2E8BB-0866-4487-A253-E36535923C50}" presName="thickLine" presStyleLbl="alignNode1" presStyleIdx="3" presStyleCnt="5"/>
      <dgm:spPr/>
    </dgm:pt>
    <dgm:pt modelId="{0754C6A5-37EB-420A-A8BE-A30BA698B0BD}" type="pres">
      <dgm:prSet presAssocID="{98D2E8BB-0866-4487-A253-E36535923C50}" presName="horz1" presStyleCnt="0"/>
      <dgm:spPr/>
    </dgm:pt>
    <dgm:pt modelId="{B325ED0B-3798-4F20-B492-58D6CC74F9A1}" type="pres">
      <dgm:prSet presAssocID="{98D2E8BB-0866-4487-A253-E36535923C50}" presName="tx1" presStyleLbl="revTx" presStyleIdx="3" presStyleCnt="5"/>
      <dgm:spPr/>
    </dgm:pt>
    <dgm:pt modelId="{F4AAEFA7-B7D5-4BCA-9DE5-672103750B28}" type="pres">
      <dgm:prSet presAssocID="{98D2E8BB-0866-4487-A253-E36535923C50}" presName="vert1" presStyleCnt="0"/>
      <dgm:spPr/>
    </dgm:pt>
    <dgm:pt modelId="{44B4A1E7-5920-4146-ABD5-F036EF4F49C5}" type="pres">
      <dgm:prSet presAssocID="{E6068F02-99F4-4B6B-99EF-91C8106439BB}" presName="thickLine" presStyleLbl="alignNode1" presStyleIdx="4" presStyleCnt="5"/>
      <dgm:spPr/>
    </dgm:pt>
    <dgm:pt modelId="{2712445B-575B-48A8-8A7E-99B09E4B4E3C}" type="pres">
      <dgm:prSet presAssocID="{E6068F02-99F4-4B6B-99EF-91C8106439BB}" presName="horz1" presStyleCnt="0"/>
      <dgm:spPr/>
    </dgm:pt>
    <dgm:pt modelId="{D8E2851C-C778-426C-902E-BFCE0CF9A124}" type="pres">
      <dgm:prSet presAssocID="{E6068F02-99F4-4B6B-99EF-91C8106439BB}" presName="tx1" presStyleLbl="revTx" presStyleIdx="4" presStyleCnt="5"/>
      <dgm:spPr/>
    </dgm:pt>
    <dgm:pt modelId="{26C700D1-B51C-4117-9D5E-CDD38E9A362D}" type="pres">
      <dgm:prSet presAssocID="{E6068F02-99F4-4B6B-99EF-91C8106439BB}" presName="vert1" presStyleCnt="0"/>
      <dgm:spPr/>
    </dgm:pt>
  </dgm:ptLst>
  <dgm:cxnLst>
    <dgm:cxn modelId="{E4E1D129-E3DD-412E-85EC-2F7DF20C890B}" type="presOf" srcId="{513D1047-91BF-42C1-8952-8CABA2062493}" destId="{490DE5E7-51BD-4410-9AB6-891E56870CBA}" srcOrd="0" destOrd="0" presId="urn:microsoft.com/office/officeart/2008/layout/LinedList"/>
    <dgm:cxn modelId="{371E7667-BE18-4CD9-932F-352809B4805E}" srcId="{FD2AFE9C-1AF5-49E9-9F93-00687CADFC62}" destId="{E6068F02-99F4-4B6B-99EF-91C8106439BB}" srcOrd="4" destOrd="0" parTransId="{F4260106-F8BD-4D3D-BD7C-53DFD1155A09}" sibTransId="{F3C3376F-E0B3-4796-AF57-50D60712B52D}"/>
    <dgm:cxn modelId="{231DAD7A-30EA-4E5A-823D-ADC30FA2F746}" srcId="{FD2AFE9C-1AF5-49E9-9F93-00687CADFC62}" destId="{7DCE8C6C-A2CD-4090-AE36-8D3D64442013}" srcOrd="2" destOrd="0" parTransId="{20C92EE1-5A4E-4EED-A3B7-6E9AA51A67A7}" sibTransId="{D8519DCD-930A-4C86-B4DE-9BF5291AA219}"/>
    <dgm:cxn modelId="{6F969C9E-0D70-4944-B9E4-98BDB6AA2C12}" srcId="{FD2AFE9C-1AF5-49E9-9F93-00687CADFC62}" destId="{98D2E8BB-0866-4487-A253-E36535923C50}" srcOrd="3" destOrd="0" parTransId="{7C1531DC-EAC2-459B-A6CD-9485E9D82FFD}" sibTransId="{3E1A84EB-7118-499B-B55B-B2959B450619}"/>
    <dgm:cxn modelId="{0B0F519F-2F4E-438F-82FA-6EBA0E50BBB3}" srcId="{FD2AFE9C-1AF5-49E9-9F93-00687CADFC62}" destId="{513D1047-91BF-42C1-8952-8CABA2062493}" srcOrd="0" destOrd="0" parTransId="{CF7D88D3-0B6C-434F-966D-7C3D59B2409A}" sibTransId="{676E7073-CC16-4093-BA28-A7CD16CFF004}"/>
    <dgm:cxn modelId="{9B1268A8-25BC-40BD-9106-1AEE775E8905}" type="presOf" srcId="{98D2E8BB-0866-4487-A253-E36535923C50}" destId="{B325ED0B-3798-4F20-B492-58D6CC74F9A1}" srcOrd="0" destOrd="0" presId="urn:microsoft.com/office/officeart/2008/layout/LinedList"/>
    <dgm:cxn modelId="{69E38CBB-38A9-4220-B150-72CDB5C8F1DE}" srcId="{FD2AFE9C-1AF5-49E9-9F93-00687CADFC62}" destId="{DDF42B8A-7D8F-4F22-BC8F-6D23769748C4}" srcOrd="1" destOrd="0" parTransId="{6C70C949-6639-40A6-BEA3-E8C2E9D9C2C2}" sibTransId="{111FF964-EFFB-44C6-9CDD-E1A9EF71715E}"/>
    <dgm:cxn modelId="{623DC9D5-99D6-477B-BC1F-1E440CBEB6A6}" type="presOf" srcId="{7DCE8C6C-A2CD-4090-AE36-8D3D64442013}" destId="{A02CE307-EBA0-460B-90E3-03A69C01D5A9}" srcOrd="0" destOrd="0" presId="urn:microsoft.com/office/officeart/2008/layout/LinedList"/>
    <dgm:cxn modelId="{36D9BBD6-152B-4881-9698-FB81C4FBD9E3}" type="presOf" srcId="{FD2AFE9C-1AF5-49E9-9F93-00687CADFC62}" destId="{014A03AB-3477-46B5-B629-6A3AA4ACD50C}" srcOrd="0" destOrd="0" presId="urn:microsoft.com/office/officeart/2008/layout/LinedList"/>
    <dgm:cxn modelId="{AE5151E1-14E7-43F0-B27C-45547841B9C5}" type="presOf" srcId="{DDF42B8A-7D8F-4F22-BC8F-6D23769748C4}" destId="{98F8DB98-5228-4245-B59E-FB35F45E831E}" srcOrd="0" destOrd="0" presId="urn:microsoft.com/office/officeart/2008/layout/LinedList"/>
    <dgm:cxn modelId="{7A9F61F8-DFFA-434C-8F82-C0C048F43864}" type="presOf" srcId="{E6068F02-99F4-4B6B-99EF-91C8106439BB}" destId="{D8E2851C-C778-426C-902E-BFCE0CF9A124}" srcOrd="0" destOrd="0" presId="urn:microsoft.com/office/officeart/2008/layout/LinedList"/>
    <dgm:cxn modelId="{F0D121A8-1E32-4A6E-ADB0-9F713BDC6759}" type="presParOf" srcId="{014A03AB-3477-46B5-B629-6A3AA4ACD50C}" destId="{414677F0-F629-43E1-924B-D4C34ACF9953}" srcOrd="0" destOrd="0" presId="urn:microsoft.com/office/officeart/2008/layout/LinedList"/>
    <dgm:cxn modelId="{8303A4E3-1850-498E-B54B-C1E94BAD322B}" type="presParOf" srcId="{014A03AB-3477-46B5-B629-6A3AA4ACD50C}" destId="{4783EB32-D537-4740-A16F-8BBC684D27FD}" srcOrd="1" destOrd="0" presId="urn:microsoft.com/office/officeart/2008/layout/LinedList"/>
    <dgm:cxn modelId="{825015CD-D1A5-4303-B54E-F8AB70E5778E}" type="presParOf" srcId="{4783EB32-D537-4740-A16F-8BBC684D27FD}" destId="{490DE5E7-51BD-4410-9AB6-891E56870CBA}" srcOrd="0" destOrd="0" presId="urn:microsoft.com/office/officeart/2008/layout/LinedList"/>
    <dgm:cxn modelId="{B080AF57-34C8-4EA7-A62B-928EBA5E1C76}" type="presParOf" srcId="{4783EB32-D537-4740-A16F-8BBC684D27FD}" destId="{94609E90-0187-45A7-B9B4-F9B075D96156}" srcOrd="1" destOrd="0" presId="urn:microsoft.com/office/officeart/2008/layout/LinedList"/>
    <dgm:cxn modelId="{E6E353E7-A2C3-4E87-AD97-CF16113EA009}" type="presParOf" srcId="{014A03AB-3477-46B5-B629-6A3AA4ACD50C}" destId="{730DCBAC-BC86-4A7C-9B60-7F386BBDA86A}" srcOrd="2" destOrd="0" presId="urn:microsoft.com/office/officeart/2008/layout/LinedList"/>
    <dgm:cxn modelId="{4D982451-3A8C-414D-BF26-F86178B3B274}" type="presParOf" srcId="{014A03AB-3477-46B5-B629-6A3AA4ACD50C}" destId="{C271C680-1246-40A1-85C6-586E64A63F40}" srcOrd="3" destOrd="0" presId="urn:microsoft.com/office/officeart/2008/layout/LinedList"/>
    <dgm:cxn modelId="{8FE3B740-5474-4018-B064-C3313BA75E8F}" type="presParOf" srcId="{C271C680-1246-40A1-85C6-586E64A63F40}" destId="{98F8DB98-5228-4245-B59E-FB35F45E831E}" srcOrd="0" destOrd="0" presId="urn:microsoft.com/office/officeart/2008/layout/LinedList"/>
    <dgm:cxn modelId="{566B1F53-7E67-4C71-93AE-0C67F9CE234F}" type="presParOf" srcId="{C271C680-1246-40A1-85C6-586E64A63F40}" destId="{D2072521-9BC7-4E2E-904A-D7C0284ACAA4}" srcOrd="1" destOrd="0" presId="urn:microsoft.com/office/officeart/2008/layout/LinedList"/>
    <dgm:cxn modelId="{26395B38-8092-49D3-BF84-30C17637C403}" type="presParOf" srcId="{014A03AB-3477-46B5-B629-6A3AA4ACD50C}" destId="{2654C42E-B619-49B6-9E28-5F9364795D0C}" srcOrd="4" destOrd="0" presId="urn:microsoft.com/office/officeart/2008/layout/LinedList"/>
    <dgm:cxn modelId="{5DE92D96-E562-49BF-94DF-6A9D8D374B38}" type="presParOf" srcId="{014A03AB-3477-46B5-B629-6A3AA4ACD50C}" destId="{47ABB24C-A14F-4A82-A5AC-D4E62413A92B}" srcOrd="5" destOrd="0" presId="urn:microsoft.com/office/officeart/2008/layout/LinedList"/>
    <dgm:cxn modelId="{9541B04C-9A51-41B1-882F-842518D97975}" type="presParOf" srcId="{47ABB24C-A14F-4A82-A5AC-D4E62413A92B}" destId="{A02CE307-EBA0-460B-90E3-03A69C01D5A9}" srcOrd="0" destOrd="0" presId="urn:microsoft.com/office/officeart/2008/layout/LinedList"/>
    <dgm:cxn modelId="{D5D8C7C4-DD34-4B8B-B9E8-FA861F16FB13}" type="presParOf" srcId="{47ABB24C-A14F-4A82-A5AC-D4E62413A92B}" destId="{F418ED4D-6242-4F6E-9491-6E5989860C19}" srcOrd="1" destOrd="0" presId="urn:microsoft.com/office/officeart/2008/layout/LinedList"/>
    <dgm:cxn modelId="{2B34B4F3-E598-4CDD-81F1-26C53D5140BC}" type="presParOf" srcId="{014A03AB-3477-46B5-B629-6A3AA4ACD50C}" destId="{FC8E7D6F-EEC4-4070-93F2-41F1987B1790}" srcOrd="6" destOrd="0" presId="urn:microsoft.com/office/officeart/2008/layout/LinedList"/>
    <dgm:cxn modelId="{8D9F59E5-857E-4D3D-A87D-E9D112246AD1}" type="presParOf" srcId="{014A03AB-3477-46B5-B629-6A3AA4ACD50C}" destId="{0754C6A5-37EB-420A-A8BE-A30BA698B0BD}" srcOrd="7" destOrd="0" presId="urn:microsoft.com/office/officeart/2008/layout/LinedList"/>
    <dgm:cxn modelId="{7368EA7B-9230-4ED8-930A-39149E9E103D}" type="presParOf" srcId="{0754C6A5-37EB-420A-A8BE-A30BA698B0BD}" destId="{B325ED0B-3798-4F20-B492-58D6CC74F9A1}" srcOrd="0" destOrd="0" presId="urn:microsoft.com/office/officeart/2008/layout/LinedList"/>
    <dgm:cxn modelId="{8A4AAA49-DAC6-4B53-87B2-FAC0EA69EEA2}" type="presParOf" srcId="{0754C6A5-37EB-420A-A8BE-A30BA698B0BD}" destId="{F4AAEFA7-B7D5-4BCA-9DE5-672103750B28}" srcOrd="1" destOrd="0" presId="urn:microsoft.com/office/officeart/2008/layout/LinedList"/>
    <dgm:cxn modelId="{92706399-638A-4CF6-B771-6EF09238AFC9}" type="presParOf" srcId="{014A03AB-3477-46B5-B629-6A3AA4ACD50C}" destId="{44B4A1E7-5920-4146-ABD5-F036EF4F49C5}" srcOrd="8" destOrd="0" presId="urn:microsoft.com/office/officeart/2008/layout/LinedList"/>
    <dgm:cxn modelId="{D976D002-BFF9-48EA-B953-E833CF70C9DB}" type="presParOf" srcId="{014A03AB-3477-46B5-B629-6A3AA4ACD50C}" destId="{2712445B-575B-48A8-8A7E-99B09E4B4E3C}" srcOrd="9" destOrd="0" presId="urn:microsoft.com/office/officeart/2008/layout/LinedList"/>
    <dgm:cxn modelId="{177F42BC-5137-40F3-8C1F-129F3F0EC560}" type="presParOf" srcId="{2712445B-575B-48A8-8A7E-99B09E4B4E3C}" destId="{D8E2851C-C778-426C-902E-BFCE0CF9A124}" srcOrd="0" destOrd="0" presId="urn:microsoft.com/office/officeart/2008/layout/LinedList"/>
    <dgm:cxn modelId="{9317D581-9369-4BEA-B00E-438905789BAD}" type="presParOf" srcId="{2712445B-575B-48A8-8A7E-99B09E4B4E3C}" destId="{26C700D1-B51C-4117-9D5E-CDD38E9A362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8B1D7-1C52-4E1B-AB9D-F4747DFC8E6B}">
      <dsp:nvSpPr>
        <dsp:cNvPr id="0" name=""/>
        <dsp:cNvSpPr/>
      </dsp:nvSpPr>
      <dsp:spPr>
        <a:xfrm>
          <a:off x="0" y="381"/>
          <a:ext cx="574777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74224-4BB1-411E-8CD9-1FC8C2BF4B42}">
      <dsp:nvSpPr>
        <dsp:cNvPr id="0" name=""/>
        <dsp:cNvSpPr/>
      </dsp:nvSpPr>
      <dsp:spPr>
        <a:xfrm>
          <a:off x="0" y="381"/>
          <a:ext cx="5747778"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1. IT23227804 RANDUNUGE N.V</a:t>
          </a:r>
        </a:p>
      </dsp:txBody>
      <dsp:txXfrm>
        <a:off x="0" y="381"/>
        <a:ext cx="5747778" cy="624687"/>
      </dsp:txXfrm>
    </dsp:sp>
    <dsp:sp modelId="{E7E8C271-B20A-4AAF-AAD0-9F17289D3EED}">
      <dsp:nvSpPr>
        <dsp:cNvPr id="0" name=""/>
        <dsp:cNvSpPr/>
      </dsp:nvSpPr>
      <dsp:spPr>
        <a:xfrm>
          <a:off x="0" y="625069"/>
          <a:ext cx="574777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E6AEA-F117-4686-95AB-12C242DF210A}">
      <dsp:nvSpPr>
        <dsp:cNvPr id="0" name=""/>
        <dsp:cNvSpPr/>
      </dsp:nvSpPr>
      <dsp:spPr>
        <a:xfrm>
          <a:off x="0" y="625069"/>
          <a:ext cx="5747778"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2. IT23227354 W.C.S.A.LOWE</a:t>
          </a:r>
        </a:p>
      </dsp:txBody>
      <dsp:txXfrm>
        <a:off x="0" y="625069"/>
        <a:ext cx="5747778" cy="624687"/>
      </dsp:txXfrm>
    </dsp:sp>
    <dsp:sp modelId="{4D793D8A-E921-448E-B4BD-5A7B34814C44}">
      <dsp:nvSpPr>
        <dsp:cNvPr id="0" name=""/>
        <dsp:cNvSpPr/>
      </dsp:nvSpPr>
      <dsp:spPr>
        <a:xfrm>
          <a:off x="0" y="1249756"/>
          <a:ext cx="574777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32AB03-8AD3-4D2C-8BB0-60E12C0BE6AF}">
      <dsp:nvSpPr>
        <dsp:cNvPr id="0" name=""/>
        <dsp:cNvSpPr/>
      </dsp:nvSpPr>
      <dsp:spPr>
        <a:xfrm>
          <a:off x="0" y="1249756"/>
          <a:ext cx="5747778"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3. IT23223912 LAMAHEWA L.H.R.C</a:t>
          </a:r>
        </a:p>
      </dsp:txBody>
      <dsp:txXfrm>
        <a:off x="0" y="1249756"/>
        <a:ext cx="5747778" cy="624687"/>
      </dsp:txXfrm>
    </dsp:sp>
    <dsp:sp modelId="{FCC3BE73-FD2B-484B-9877-C782436072BD}">
      <dsp:nvSpPr>
        <dsp:cNvPr id="0" name=""/>
        <dsp:cNvSpPr/>
      </dsp:nvSpPr>
      <dsp:spPr>
        <a:xfrm>
          <a:off x="0" y="1874444"/>
          <a:ext cx="574777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703416-1601-4D82-BEFA-0ABE6122990A}">
      <dsp:nvSpPr>
        <dsp:cNvPr id="0" name=""/>
        <dsp:cNvSpPr/>
      </dsp:nvSpPr>
      <dsp:spPr>
        <a:xfrm>
          <a:off x="0" y="1874444"/>
          <a:ext cx="5747778"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4.IT23218758 SURAWEERA T.R.S</a:t>
          </a:r>
        </a:p>
      </dsp:txBody>
      <dsp:txXfrm>
        <a:off x="0" y="1874444"/>
        <a:ext cx="5747778" cy="624687"/>
      </dsp:txXfrm>
    </dsp:sp>
    <dsp:sp modelId="{D3215D5F-9060-4799-ABED-942902B750D6}">
      <dsp:nvSpPr>
        <dsp:cNvPr id="0" name=""/>
        <dsp:cNvSpPr/>
      </dsp:nvSpPr>
      <dsp:spPr>
        <a:xfrm>
          <a:off x="0" y="2499131"/>
          <a:ext cx="574777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7C3D07-99B4-41CD-945E-B719A0178E4B}">
      <dsp:nvSpPr>
        <dsp:cNvPr id="0" name=""/>
        <dsp:cNvSpPr/>
      </dsp:nvSpPr>
      <dsp:spPr>
        <a:xfrm>
          <a:off x="0" y="2499131"/>
          <a:ext cx="5747778" cy="624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5. IT23228658 HASARANGA I.W.K </a:t>
          </a:r>
        </a:p>
      </dsp:txBody>
      <dsp:txXfrm>
        <a:off x="0" y="2499131"/>
        <a:ext cx="5747778" cy="624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677F0-F629-43E1-924B-D4C34ACF9953}">
      <dsp:nvSpPr>
        <dsp:cNvPr id="0" name=""/>
        <dsp:cNvSpPr/>
      </dsp:nvSpPr>
      <dsp:spPr>
        <a:xfrm>
          <a:off x="0" y="623"/>
          <a:ext cx="6492875" cy="0"/>
        </a:xfrm>
        <a:prstGeom prst="line">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0DE5E7-51BD-4410-9AB6-891E56870CBA}">
      <dsp:nvSpPr>
        <dsp:cNvPr id="0" name=""/>
        <dsp:cNvSpPr/>
      </dsp:nvSpPr>
      <dsp:spPr>
        <a:xfrm>
          <a:off x="0" y="62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Student feedback can inform authorities about areas needing improvement in university canteens.</a:t>
          </a:r>
        </a:p>
      </dsp:txBody>
      <dsp:txXfrm>
        <a:off x="0" y="623"/>
        <a:ext cx="6492875" cy="1020830"/>
      </dsp:txXfrm>
    </dsp:sp>
    <dsp:sp modelId="{730DCBAC-BC86-4A7C-9B60-7F386BBDA86A}">
      <dsp:nvSpPr>
        <dsp:cNvPr id="0" name=""/>
        <dsp:cNvSpPr/>
      </dsp:nvSpPr>
      <dsp:spPr>
        <a:xfrm>
          <a:off x="0" y="1021453"/>
          <a:ext cx="6492875" cy="0"/>
        </a:xfrm>
        <a:prstGeom prst="line">
          <a:avLst/>
        </a:prstGeom>
        <a:solidFill>
          <a:schemeClr val="accent2">
            <a:hueOff val="-898490"/>
            <a:satOff val="6181"/>
            <a:lumOff val="686"/>
            <a:alphaOff val="0"/>
          </a:schemeClr>
        </a:solidFill>
        <a:ln w="15875" cap="rnd" cmpd="sng" algn="ctr">
          <a:solidFill>
            <a:schemeClr val="accent2">
              <a:hueOff val="-898490"/>
              <a:satOff val="6181"/>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F8DB98-5228-4245-B59E-FB35F45E831E}">
      <dsp:nvSpPr>
        <dsp:cNvPr id="0" name=""/>
        <dsp:cNvSpPr/>
      </dsp:nvSpPr>
      <dsp:spPr>
        <a:xfrm>
          <a:off x="0" y="1021453"/>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Implementing an assessment guide can help raise the standard of canteen services at SLIIT.</a:t>
          </a:r>
        </a:p>
      </dsp:txBody>
      <dsp:txXfrm>
        <a:off x="0" y="1021453"/>
        <a:ext cx="6492875" cy="1020830"/>
      </dsp:txXfrm>
    </dsp:sp>
    <dsp:sp modelId="{2654C42E-B619-49B6-9E28-5F9364795D0C}">
      <dsp:nvSpPr>
        <dsp:cNvPr id="0" name=""/>
        <dsp:cNvSpPr/>
      </dsp:nvSpPr>
      <dsp:spPr>
        <a:xfrm>
          <a:off x="0" y="2042284"/>
          <a:ext cx="6492875" cy="0"/>
        </a:xfrm>
        <a:prstGeom prst="line">
          <a:avLst/>
        </a:prstGeom>
        <a:solidFill>
          <a:schemeClr val="accent2">
            <a:hueOff val="-1796981"/>
            <a:satOff val="12361"/>
            <a:lumOff val="1372"/>
            <a:alphaOff val="0"/>
          </a:schemeClr>
        </a:solidFill>
        <a:ln w="15875" cap="rnd" cmpd="sng" algn="ctr">
          <a:solidFill>
            <a:schemeClr val="accent2">
              <a:hueOff val="-1796981"/>
              <a:satOff val="12361"/>
              <a:lumOff val="13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2CE307-EBA0-460B-90E3-03A69C01D5A9}">
      <dsp:nvSpPr>
        <dsp:cNvPr id="0" name=""/>
        <dsp:cNvSpPr/>
      </dsp:nvSpPr>
      <dsp:spPr>
        <a:xfrm>
          <a:off x="0" y="2042284"/>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Continuous monitoring of food quality is crucial for preventing diet-related diseases.</a:t>
          </a:r>
        </a:p>
      </dsp:txBody>
      <dsp:txXfrm>
        <a:off x="0" y="2042284"/>
        <a:ext cx="6492875" cy="1020830"/>
      </dsp:txXfrm>
    </dsp:sp>
    <dsp:sp modelId="{FC8E7D6F-EEC4-4070-93F2-41F1987B1790}">
      <dsp:nvSpPr>
        <dsp:cNvPr id="0" name=""/>
        <dsp:cNvSpPr/>
      </dsp:nvSpPr>
      <dsp:spPr>
        <a:xfrm>
          <a:off x="0" y="3063115"/>
          <a:ext cx="6492875" cy="0"/>
        </a:xfrm>
        <a:prstGeom prst="line">
          <a:avLst/>
        </a:prstGeom>
        <a:solidFill>
          <a:schemeClr val="accent2">
            <a:hueOff val="-2695471"/>
            <a:satOff val="18542"/>
            <a:lumOff val="2058"/>
            <a:alphaOff val="0"/>
          </a:schemeClr>
        </a:solidFill>
        <a:ln w="15875" cap="rnd" cmpd="sng" algn="ctr">
          <a:solidFill>
            <a:schemeClr val="accent2">
              <a:hueOff val="-2695471"/>
              <a:satOff val="18542"/>
              <a:lumOff val="20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5ED0B-3798-4F20-B492-58D6CC74F9A1}">
      <dsp:nvSpPr>
        <dsp:cNvPr id="0" name=""/>
        <dsp:cNvSpPr/>
      </dsp:nvSpPr>
      <dsp:spPr>
        <a:xfrm>
          <a:off x="0" y="3063115"/>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Besides food quality, other factors like environment and hygiene should also be considered in assessing service quality.</a:t>
          </a:r>
        </a:p>
      </dsp:txBody>
      <dsp:txXfrm>
        <a:off x="0" y="3063115"/>
        <a:ext cx="6492875" cy="1020830"/>
      </dsp:txXfrm>
    </dsp:sp>
    <dsp:sp modelId="{44B4A1E7-5920-4146-ABD5-F036EF4F49C5}">
      <dsp:nvSpPr>
        <dsp:cNvPr id="0" name=""/>
        <dsp:cNvSpPr/>
      </dsp:nvSpPr>
      <dsp:spPr>
        <a:xfrm>
          <a:off x="0" y="4083946"/>
          <a:ext cx="6492875" cy="0"/>
        </a:xfrm>
        <a:prstGeom prst="line">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E2851C-C778-426C-902E-BFCE0CF9A124}">
      <dsp:nvSpPr>
        <dsp:cNvPr id="0" name=""/>
        <dsp:cNvSpPr/>
      </dsp:nvSpPr>
      <dsp:spPr>
        <a:xfrm>
          <a:off x="0" y="4083946"/>
          <a:ext cx="6492875"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t>Given that university canteen diners are mostly young adults, maintaining high standards of food and hygiene is vital for their health and development</a:t>
          </a:r>
        </a:p>
      </dsp:txBody>
      <dsp:txXfrm>
        <a:off x="0" y="4083946"/>
        <a:ext cx="6492875" cy="102083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2EB1A-CE67-4C1D-B65B-63D4B68BB7CE}"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39632-A8D1-4198-B970-3BE17BF3D075}" type="slidenum">
              <a:rPr lang="en-US" smtClean="0"/>
              <a:t>‹#›</a:t>
            </a:fld>
            <a:endParaRPr lang="en-US"/>
          </a:p>
        </p:txBody>
      </p:sp>
    </p:spTree>
    <p:extLst>
      <p:ext uri="{BB962C8B-B14F-4D97-AF65-F5344CB8AC3E}">
        <p14:creationId xmlns:p14="http://schemas.microsoft.com/office/powerpoint/2010/main" val="258348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39632-A8D1-4198-B970-3BE17BF3D075}" type="slidenum">
              <a:rPr lang="en-US" smtClean="0"/>
              <a:t>1</a:t>
            </a:fld>
            <a:endParaRPr lang="en-US"/>
          </a:p>
        </p:txBody>
      </p:sp>
    </p:spTree>
    <p:extLst>
      <p:ext uri="{BB962C8B-B14F-4D97-AF65-F5344CB8AC3E}">
        <p14:creationId xmlns:p14="http://schemas.microsoft.com/office/powerpoint/2010/main" val="400927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39632-A8D1-4198-B970-3BE17BF3D075}" type="slidenum">
              <a:rPr lang="en-US" smtClean="0"/>
              <a:t>2</a:t>
            </a:fld>
            <a:endParaRPr lang="en-US"/>
          </a:p>
        </p:txBody>
      </p:sp>
    </p:spTree>
    <p:extLst>
      <p:ext uri="{BB962C8B-B14F-4D97-AF65-F5344CB8AC3E}">
        <p14:creationId xmlns:p14="http://schemas.microsoft.com/office/powerpoint/2010/main" val="2251244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D39632-A8D1-4198-B970-3BE17BF3D075}" type="slidenum">
              <a:rPr lang="en-US" smtClean="0"/>
              <a:t>8</a:t>
            </a:fld>
            <a:endParaRPr lang="en-US"/>
          </a:p>
        </p:txBody>
      </p:sp>
    </p:spTree>
    <p:extLst>
      <p:ext uri="{BB962C8B-B14F-4D97-AF65-F5344CB8AC3E}">
        <p14:creationId xmlns:p14="http://schemas.microsoft.com/office/powerpoint/2010/main" val="626953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62517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750375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650914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0951314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8482794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668121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9608298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611273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237884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3343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DA69C-A3BC-48FB-828D-5A6E6B919454}"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665042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7DA69C-A3BC-48FB-828D-5A6E6B91945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424404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7DA69C-A3BC-48FB-828D-5A6E6B919454}"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240358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7DA69C-A3BC-48FB-828D-5A6E6B919454}"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4122442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7DA69C-A3BC-48FB-828D-5A6E6B919454}"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1877295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4288757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7DA69C-A3BC-48FB-828D-5A6E6B919454}"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CC475A-FC22-4BB2-81DE-26878B72C705}" type="slidenum">
              <a:rPr lang="en-US" smtClean="0"/>
              <a:t>‹#›</a:t>
            </a:fld>
            <a:endParaRPr lang="en-US"/>
          </a:p>
        </p:txBody>
      </p:sp>
    </p:spTree>
    <p:extLst>
      <p:ext uri="{BB962C8B-B14F-4D97-AF65-F5344CB8AC3E}">
        <p14:creationId xmlns:p14="http://schemas.microsoft.com/office/powerpoint/2010/main" val="36708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7DA69C-A3BC-48FB-828D-5A6E6B919454}" type="datetimeFigureOut">
              <a:rPr lang="en-US" smtClean="0"/>
              <a:t>5/6/2024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0CC475A-FC22-4BB2-81DE-26878B72C705}" type="slidenum">
              <a:rPr lang="en-US" smtClean="0"/>
              <a:t>‹#›</a:t>
            </a:fld>
            <a:endParaRPr lang="en-US"/>
          </a:p>
        </p:txBody>
      </p:sp>
    </p:spTree>
    <p:extLst>
      <p:ext uri="{BB962C8B-B14F-4D97-AF65-F5344CB8AC3E}">
        <p14:creationId xmlns:p14="http://schemas.microsoft.com/office/powerpoint/2010/main" val="2272361853"/>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 id="2147483940" r:id="rId12"/>
    <p:sldLayoutId id="2147483941" r:id="rId13"/>
    <p:sldLayoutId id="2147483942" r:id="rId14"/>
    <p:sldLayoutId id="2147483943" r:id="rId15"/>
    <p:sldLayoutId id="2147483944" r:id="rId16"/>
    <p:sldLayoutId id="214748394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pixabay.com/en/team-colleagues-human-group-2306545/"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extBox 69">
            <a:extLst>
              <a:ext uri="{FF2B5EF4-FFF2-40B4-BE49-F238E27FC236}">
                <a16:creationId xmlns:a16="http://schemas.microsoft.com/office/drawing/2014/main" id="{81B601D1-FC50-1612-FC10-CF2DF08BAAA3}"/>
              </a:ext>
            </a:extLst>
          </p:cNvPr>
          <p:cNvSpPr txBox="1"/>
          <p:nvPr/>
        </p:nvSpPr>
        <p:spPr>
          <a:xfrm>
            <a:off x="5728276" y="1210078"/>
            <a:ext cx="4130013" cy="2400657"/>
          </a:xfrm>
          <a:prstGeom prst="rect">
            <a:avLst/>
          </a:prstGeom>
          <a:noFill/>
        </p:spPr>
        <p:txBody>
          <a:bodyPr wrap="square" rtlCol="0">
            <a:spAutoFit/>
          </a:bodyPr>
          <a:lstStyle/>
          <a:p>
            <a:r>
              <a:rPr lang="en-US" sz="2400" b="1" kern="100" dirty="0">
                <a:solidFill>
                  <a:srgbClr val="000000"/>
                </a:solidFill>
                <a:effectLst/>
                <a:latin typeface="Times New Roman" panose="02020603050405020304" pitchFamily="18" charset="0"/>
                <a:ea typeface="Times New Roman" panose="02020603050405020304" pitchFamily="18" charset="0"/>
              </a:rPr>
              <a:t>SLIIT students' attitudes and preferences regarding services provided by canteens at SLIIT</a:t>
            </a:r>
          </a:p>
          <a:p>
            <a:endParaRPr lang="en-US" sz="1800" b="1" kern="100" dirty="0">
              <a:solidFill>
                <a:srgbClr val="000000"/>
              </a:solidFill>
              <a:effectLst/>
              <a:latin typeface="Times New Roman" panose="02020603050405020304" pitchFamily="18" charset="0"/>
              <a:ea typeface="Times New Roman" panose="02020603050405020304" pitchFamily="18" charset="0"/>
            </a:endParaRPr>
          </a:p>
          <a:p>
            <a:r>
              <a:rPr lang="en-US" sz="1800" dirty="0"/>
              <a:t>MLB_04.02_03</a:t>
            </a:r>
            <a:endParaRPr lang="en-US" sz="1800" b="1" kern="100" dirty="0">
              <a:solidFill>
                <a:srgbClr val="000000"/>
              </a:solidFill>
              <a:latin typeface="Times New Roman" panose="02020603050405020304" pitchFamily="18" charset="0"/>
              <a:ea typeface="Times New Roman" panose="02020603050405020304" pitchFamily="18" charset="0"/>
            </a:endParaRPr>
          </a:p>
          <a:p>
            <a:endParaRPr lang="en-US" dirty="0"/>
          </a:p>
        </p:txBody>
      </p:sp>
      <p:grpSp>
        <p:nvGrpSpPr>
          <p:cNvPr id="72" name="Group 71">
            <a:extLst>
              <a:ext uri="{FF2B5EF4-FFF2-40B4-BE49-F238E27FC236}">
                <a16:creationId xmlns:a16="http://schemas.microsoft.com/office/drawing/2014/main" id="{DAD51648-9E6A-BF1C-17A0-F535A8B601B0}"/>
              </a:ext>
            </a:extLst>
          </p:cNvPr>
          <p:cNvGrpSpPr/>
          <p:nvPr/>
        </p:nvGrpSpPr>
        <p:grpSpPr>
          <a:xfrm>
            <a:off x="-10184598" y="-115581"/>
            <a:ext cx="17472800" cy="7395100"/>
            <a:chOff x="-4261780" y="-182707"/>
            <a:chExt cx="17472800" cy="7395100"/>
          </a:xfrm>
        </p:grpSpPr>
        <p:grpSp>
          <p:nvGrpSpPr>
            <p:cNvPr id="40" name="Group 39">
              <a:extLst>
                <a:ext uri="{FF2B5EF4-FFF2-40B4-BE49-F238E27FC236}">
                  <a16:creationId xmlns:a16="http://schemas.microsoft.com/office/drawing/2014/main" id="{CFAE1717-8F49-C3AF-AAE3-30457BE53C9B}"/>
                </a:ext>
              </a:extLst>
            </p:cNvPr>
            <p:cNvGrpSpPr/>
            <p:nvPr/>
          </p:nvGrpSpPr>
          <p:grpSpPr>
            <a:xfrm>
              <a:off x="-4261780" y="-182707"/>
              <a:ext cx="17472800" cy="7395100"/>
              <a:chOff x="-2269225" y="-182707"/>
              <a:chExt cx="17472803" cy="7395100"/>
            </a:xfrm>
          </p:grpSpPr>
          <p:grpSp>
            <p:nvGrpSpPr>
              <p:cNvPr id="111" name="Group 110">
                <a:extLst>
                  <a:ext uri="{FF2B5EF4-FFF2-40B4-BE49-F238E27FC236}">
                    <a16:creationId xmlns:a16="http://schemas.microsoft.com/office/drawing/2014/main" id="{268DA095-5AA6-45CB-914D-549D391484B4}"/>
                  </a:ext>
                </a:extLst>
              </p:cNvPr>
              <p:cNvGrpSpPr/>
              <p:nvPr/>
            </p:nvGrpSpPr>
            <p:grpSpPr>
              <a:xfrm>
                <a:off x="-2269225" y="-182707"/>
                <a:ext cx="14632544" cy="7395100"/>
                <a:chOff x="7494202" y="-72630"/>
                <a:chExt cx="15355516" cy="7092067"/>
              </a:xfrm>
            </p:grpSpPr>
            <p:grpSp>
              <p:nvGrpSpPr>
                <p:cNvPr id="29" name="Group 28">
                  <a:extLst>
                    <a:ext uri="{FF2B5EF4-FFF2-40B4-BE49-F238E27FC236}">
                      <a16:creationId xmlns:a16="http://schemas.microsoft.com/office/drawing/2014/main" id="{56761E50-ACF4-4AEB-91B2-4D1260FF3876}"/>
                    </a:ext>
                  </a:extLst>
                </p:cNvPr>
                <p:cNvGrpSpPr/>
                <p:nvPr/>
              </p:nvGrpSpPr>
              <p:grpSpPr>
                <a:xfrm>
                  <a:off x="7494202" y="-72630"/>
                  <a:ext cx="15355516" cy="7092067"/>
                  <a:chOff x="-6870204" y="-72630"/>
                  <a:chExt cx="15355516" cy="7092067"/>
                </a:xfrm>
                <a:effectLst>
                  <a:outerShdw blurRad="254000" dist="88900" algn="l" rotWithShape="0">
                    <a:schemeClr val="tx1">
                      <a:lumMod val="95000"/>
                      <a:lumOff val="5000"/>
                      <a:alpha val="51000"/>
                    </a:schemeClr>
                  </a:outerShdw>
                </a:effectLst>
              </p:grpSpPr>
              <p:sp>
                <p:nvSpPr>
                  <p:cNvPr id="8" name="Rectangle 7">
                    <a:extLst>
                      <a:ext uri="{FF2B5EF4-FFF2-40B4-BE49-F238E27FC236}">
                        <a16:creationId xmlns:a16="http://schemas.microsoft.com/office/drawing/2014/main" id="{01A82F37-F384-44AF-8D4D-8E5AB51F36CD}"/>
                      </a:ext>
                    </a:extLst>
                  </p:cNvPr>
                  <p:cNvSpPr/>
                  <p:nvPr/>
                </p:nvSpPr>
                <p:spPr>
                  <a:xfrm>
                    <a:off x="-6870204" y="-72630"/>
                    <a:ext cx="13718938" cy="7092067"/>
                  </a:xfrm>
                  <a:prstGeom prst="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84CE4060-9EA1-4A18-9D41-27A4057CDEAD}"/>
                      </a:ext>
                    </a:extLst>
                  </p:cNvPr>
                  <p:cNvGrpSpPr/>
                  <p:nvPr/>
                </p:nvGrpSpPr>
                <p:grpSpPr>
                  <a:xfrm>
                    <a:off x="4603200" y="3731809"/>
                    <a:ext cx="3882112" cy="919733"/>
                    <a:chOff x="7270200" y="4386847"/>
                    <a:chExt cx="3882112" cy="919733"/>
                  </a:xfrm>
                </p:grpSpPr>
                <p:sp>
                  <p:nvSpPr>
                    <p:cNvPr id="2" name="Rectangle: Top Corners Rounded 1">
                      <a:extLst>
                        <a:ext uri="{FF2B5EF4-FFF2-40B4-BE49-F238E27FC236}">
                          <a16:creationId xmlns:a16="http://schemas.microsoft.com/office/drawing/2014/main" id="{C5D1EB51-A0E9-4F9E-8E46-8B3E890D1A18}"/>
                        </a:ext>
                      </a:extLst>
                    </p:cNvPr>
                    <p:cNvSpPr/>
                    <p:nvPr/>
                  </p:nvSpPr>
                  <p:spPr>
                    <a:xfrm rot="5400000">
                      <a:off x="8270658" y="3386389"/>
                      <a:ext cx="881757" cy="2882673"/>
                    </a:xfrm>
                    <a:prstGeom prst="round2SameRect">
                      <a:avLst/>
                    </a:prstGeom>
                    <a:solidFill>
                      <a:srgbClr val="C8C7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E7756F21-0986-45B4-9493-6206B3F28A73}"/>
                        </a:ext>
                      </a:extLst>
                    </p:cNvPr>
                    <p:cNvSpPr txBox="1"/>
                    <p:nvPr/>
                  </p:nvSpPr>
                  <p:spPr>
                    <a:xfrm flipH="1">
                      <a:off x="8326212" y="4421085"/>
                      <a:ext cx="2826100" cy="885495"/>
                    </a:xfrm>
                    <a:prstGeom prst="rect">
                      <a:avLst/>
                    </a:prstGeom>
                    <a:noFill/>
                  </p:spPr>
                  <p:txBody>
                    <a:bodyPr wrap="square" rtlCol="0">
                      <a:spAutoFit/>
                    </a:bodyPr>
                    <a:lstStyle/>
                    <a:p>
                      <a:pPr algn="ctr"/>
                      <a:r>
                        <a:rPr lang="en-US" sz="5400" b="1" dirty="0">
                          <a:latin typeface="DAGGERSQUARE" pitchFamily="50" charset="0"/>
                        </a:rPr>
                        <a:t>A</a:t>
                      </a:r>
                    </a:p>
                  </p:txBody>
                </p:sp>
              </p:grpSp>
            </p:grpSp>
            <p:sp>
              <p:nvSpPr>
                <p:cNvPr id="49" name="TextBox 48">
                  <a:extLst>
                    <a:ext uri="{FF2B5EF4-FFF2-40B4-BE49-F238E27FC236}">
                      <a16:creationId xmlns:a16="http://schemas.microsoft.com/office/drawing/2014/main" id="{395F4D23-23FA-409E-A146-57262624239E}"/>
                    </a:ext>
                  </a:extLst>
                </p:cNvPr>
                <p:cNvSpPr txBox="1"/>
                <p:nvPr/>
              </p:nvSpPr>
              <p:spPr>
                <a:xfrm>
                  <a:off x="15408325" y="3296304"/>
                  <a:ext cx="2098756" cy="354198"/>
                </a:xfrm>
                <a:prstGeom prst="rect">
                  <a:avLst/>
                </a:prstGeom>
                <a:noFill/>
              </p:spPr>
              <p:txBody>
                <a:bodyPr wrap="square" rtlCol="0">
                  <a:spAutoFit/>
                </a:bodyPr>
                <a:lstStyle/>
                <a:p>
                  <a:pPr algn="ctr"/>
                  <a:r>
                    <a:rPr lang="en-US" dirty="0">
                      <a:solidFill>
                        <a:schemeClr val="bg1"/>
                      </a:solidFill>
                      <a:latin typeface="DAGGERSQUARE" pitchFamily="50" charset="0"/>
                    </a:rPr>
                    <a:t> </a:t>
                  </a:r>
                </a:p>
              </p:txBody>
            </p:sp>
          </p:grpSp>
          <p:grpSp>
            <p:nvGrpSpPr>
              <p:cNvPr id="4" name="Group 3">
                <a:extLst>
                  <a:ext uri="{FF2B5EF4-FFF2-40B4-BE49-F238E27FC236}">
                    <a16:creationId xmlns:a16="http://schemas.microsoft.com/office/drawing/2014/main" id="{A67D4CB9-F876-2CB9-9FEB-C31760C4C679}"/>
                  </a:ext>
                </a:extLst>
              </p:cNvPr>
              <p:cNvGrpSpPr/>
              <p:nvPr/>
            </p:nvGrpSpPr>
            <p:grpSpPr>
              <a:xfrm>
                <a:off x="3469960" y="1224234"/>
                <a:ext cx="11733618" cy="3942292"/>
                <a:chOff x="2456111" y="2274998"/>
                <a:chExt cx="12491642" cy="4201873"/>
              </a:xfrm>
            </p:grpSpPr>
            <p:sp>
              <p:nvSpPr>
                <p:cNvPr id="5" name="TextBox 4">
                  <a:extLst>
                    <a:ext uri="{FF2B5EF4-FFF2-40B4-BE49-F238E27FC236}">
                      <a16:creationId xmlns:a16="http://schemas.microsoft.com/office/drawing/2014/main" id="{9E3C542F-FF0D-89EF-E838-973C8DE645DD}"/>
                    </a:ext>
                  </a:extLst>
                </p:cNvPr>
                <p:cNvSpPr txBox="1">
                  <a:spLocks/>
                </p:cNvSpPr>
                <p:nvPr/>
              </p:nvSpPr>
              <p:spPr>
                <a:xfrm flipH="1">
                  <a:off x="8430024" y="3512311"/>
                  <a:ext cx="6517729" cy="923330"/>
                </a:xfrm>
                <a:prstGeom prst="rect">
                  <a:avLst/>
                </a:prstGeom>
                <a:noFill/>
              </p:spPr>
              <p:txBody>
                <a:bodyPr wrap="square" rtlCol="0">
                  <a:spAutoFit/>
                </a:bodyPr>
                <a:lstStyle/>
                <a:p>
                  <a:pPr algn="ctr"/>
                  <a:r>
                    <a:rPr lang="en-US" sz="5400" b="1" dirty="0">
                      <a:solidFill>
                        <a:srgbClr val="84AF9B"/>
                      </a:solidFill>
                      <a:latin typeface="DAGGERSQUARE" pitchFamily="50" charset="0"/>
                    </a:rPr>
                    <a:t>            </a:t>
                  </a:r>
                </a:p>
              </p:txBody>
            </p:sp>
            <p:grpSp>
              <p:nvGrpSpPr>
                <p:cNvPr id="9" name="Group 8">
                  <a:extLst>
                    <a:ext uri="{FF2B5EF4-FFF2-40B4-BE49-F238E27FC236}">
                      <a16:creationId xmlns:a16="http://schemas.microsoft.com/office/drawing/2014/main" id="{18F90F32-9292-A748-D09E-D8101818668D}"/>
                    </a:ext>
                  </a:extLst>
                </p:cNvPr>
                <p:cNvGrpSpPr/>
                <p:nvPr/>
              </p:nvGrpSpPr>
              <p:grpSpPr>
                <a:xfrm>
                  <a:off x="2456111" y="2274998"/>
                  <a:ext cx="7384244" cy="4201873"/>
                  <a:chOff x="1873608" y="57223"/>
                  <a:chExt cx="10900508" cy="6979990"/>
                </a:xfrm>
              </p:grpSpPr>
              <p:sp>
                <p:nvSpPr>
                  <p:cNvPr id="10" name="Flowchart: Connector 9">
                    <a:extLst>
                      <a:ext uri="{FF2B5EF4-FFF2-40B4-BE49-F238E27FC236}">
                        <a16:creationId xmlns:a16="http://schemas.microsoft.com/office/drawing/2014/main" id="{E58C3828-BC8E-123C-7068-78CA03FBAA9A}"/>
                      </a:ext>
                    </a:extLst>
                  </p:cNvPr>
                  <p:cNvSpPr/>
                  <p:nvPr/>
                </p:nvSpPr>
                <p:spPr>
                  <a:xfrm>
                    <a:off x="1873608" y="778262"/>
                    <a:ext cx="3781920" cy="4087735"/>
                  </a:xfrm>
                  <a:prstGeom prst="flowChartConnector">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Teardrop 17">
                    <a:extLst>
                      <a:ext uri="{FF2B5EF4-FFF2-40B4-BE49-F238E27FC236}">
                        <a16:creationId xmlns:a16="http://schemas.microsoft.com/office/drawing/2014/main" id="{96D29888-F051-D83B-3E90-5FDC90481BA4}"/>
                      </a:ext>
                    </a:extLst>
                  </p:cNvPr>
                  <p:cNvSpPr/>
                  <p:nvPr/>
                </p:nvSpPr>
                <p:spPr>
                  <a:xfrm>
                    <a:off x="2225249" y="1490445"/>
                    <a:ext cx="2867931" cy="2954670"/>
                  </a:xfrm>
                  <a:prstGeom prst="teardrop">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Algerian" panose="04020705040A02060702" pitchFamily="82" charset="0"/>
                      </a:rPr>
                      <a:t>Content</a:t>
                    </a:r>
                  </a:p>
                </p:txBody>
              </p:sp>
              <p:sp>
                <p:nvSpPr>
                  <p:cNvPr id="19" name="Rectangle: Rounded Corners 18">
                    <a:extLst>
                      <a:ext uri="{FF2B5EF4-FFF2-40B4-BE49-F238E27FC236}">
                        <a16:creationId xmlns:a16="http://schemas.microsoft.com/office/drawing/2014/main" id="{FD9D720F-AC47-42E3-3443-3BC90255D8DD}"/>
                      </a:ext>
                    </a:extLst>
                  </p:cNvPr>
                  <p:cNvSpPr/>
                  <p:nvPr/>
                </p:nvSpPr>
                <p:spPr>
                  <a:xfrm>
                    <a:off x="7258555" y="267487"/>
                    <a:ext cx="5299051" cy="767433"/>
                  </a:xfrm>
                  <a:prstGeom prst="roundRect">
                    <a:avLst>
                      <a:gd name="adj" fmla="val 50000"/>
                    </a:avLst>
                  </a:prstGeom>
                  <a:solidFill>
                    <a:srgbClr val="004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r-HR" dirty="0"/>
                      <a:t> INTRODUCTION</a:t>
                    </a:r>
                  </a:p>
                </p:txBody>
              </p:sp>
              <p:sp>
                <p:nvSpPr>
                  <p:cNvPr id="20" name="Rectangle: Rounded Corners 19">
                    <a:extLst>
                      <a:ext uri="{FF2B5EF4-FFF2-40B4-BE49-F238E27FC236}">
                        <a16:creationId xmlns:a16="http://schemas.microsoft.com/office/drawing/2014/main" id="{A4DD6741-2F86-4343-989B-079772122E15}"/>
                      </a:ext>
                    </a:extLst>
                  </p:cNvPr>
                  <p:cNvSpPr/>
                  <p:nvPr/>
                </p:nvSpPr>
                <p:spPr>
                  <a:xfrm>
                    <a:off x="6815315" y="1334994"/>
                    <a:ext cx="5883485" cy="822056"/>
                  </a:xfrm>
                  <a:prstGeom prst="roundRect">
                    <a:avLst>
                      <a:gd name="adj" fmla="val 50000"/>
                    </a:avLst>
                  </a:prstGeom>
                  <a:solidFill>
                    <a:srgbClr val="004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r-HR" dirty="0"/>
                      <a:t> METHODS</a:t>
                    </a:r>
                  </a:p>
                </p:txBody>
              </p:sp>
              <p:sp>
                <p:nvSpPr>
                  <p:cNvPr id="23" name="Rectangle: Rounded Corners 22">
                    <a:extLst>
                      <a:ext uri="{FF2B5EF4-FFF2-40B4-BE49-F238E27FC236}">
                        <a16:creationId xmlns:a16="http://schemas.microsoft.com/office/drawing/2014/main" id="{4A3A8900-56D8-BAF3-2F03-D01652BD8699}"/>
                      </a:ext>
                    </a:extLst>
                  </p:cNvPr>
                  <p:cNvSpPr/>
                  <p:nvPr/>
                </p:nvSpPr>
                <p:spPr>
                  <a:xfrm>
                    <a:off x="6815314" y="2413863"/>
                    <a:ext cx="5958802" cy="804383"/>
                  </a:xfrm>
                  <a:prstGeom prst="roundRect">
                    <a:avLst>
                      <a:gd name="adj" fmla="val 50000"/>
                    </a:avLst>
                  </a:prstGeom>
                  <a:solidFill>
                    <a:srgbClr val="004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INFORMATION GETHERING</a:t>
                    </a:r>
                    <a:endParaRPr lang="hr-HR" dirty="0"/>
                  </a:p>
                </p:txBody>
              </p:sp>
              <p:sp>
                <p:nvSpPr>
                  <p:cNvPr id="24" name="Rectangle: Rounded Corners 23">
                    <a:extLst>
                      <a:ext uri="{FF2B5EF4-FFF2-40B4-BE49-F238E27FC236}">
                        <a16:creationId xmlns:a16="http://schemas.microsoft.com/office/drawing/2014/main" id="{8E908B12-222C-76A5-F7AB-9E0A41A6DE54}"/>
                      </a:ext>
                    </a:extLst>
                  </p:cNvPr>
                  <p:cNvSpPr/>
                  <p:nvPr/>
                </p:nvSpPr>
                <p:spPr>
                  <a:xfrm>
                    <a:off x="6406879" y="3702260"/>
                    <a:ext cx="6265029" cy="798909"/>
                  </a:xfrm>
                  <a:prstGeom prst="roundRect">
                    <a:avLst>
                      <a:gd name="adj" fmla="val 50000"/>
                    </a:avLst>
                  </a:prstGeom>
                  <a:solidFill>
                    <a:srgbClr val="004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r-HR" dirty="0"/>
                      <a:t>DATA ANALYSIS</a:t>
                    </a:r>
                  </a:p>
                </p:txBody>
              </p:sp>
              <p:sp>
                <p:nvSpPr>
                  <p:cNvPr id="25" name="Rectangle: Rounded Corners 24">
                    <a:extLst>
                      <a:ext uri="{FF2B5EF4-FFF2-40B4-BE49-F238E27FC236}">
                        <a16:creationId xmlns:a16="http://schemas.microsoft.com/office/drawing/2014/main" id="{CE3A0D93-B82B-C255-1E34-377080DC78DF}"/>
                      </a:ext>
                    </a:extLst>
                  </p:cNvPr>
                  <p:cNvSpPr/>
                  <p:nvPr/>
                </p:nvSpPr>
                <p:spPr>
                  <a:xfrm>
                    <a:off x="5833180" y="4885999"/>
                    <a:ext cx="6650046" cy="853699"/>
                  </a:xfrm>
                  <a:prstGeom prst="roundRect">
                    <a:avLst>
                      <a:gd name="adj" fmla="val 50000"/>
                    </a:avLst>
                  </a:prstGeom>
                  <a:solidFill>
                    <a:srgbClr val="004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r-HR" dirty="0"/>
                      <a:t>POSITIVE IMPACTS, NEGATIVE IMPACTS</a:t>
                    </a:r>
                  </a:p>
                </p:txBody>
              </p:sp>
              <p:sp>
                <p:nvSpPr>
                  <p:cNvPr id="26" name="Freeform: Shape 25">
                    <a:extLst>
                      <a:ext uri="{FF2B5EF4-FFF2-40B4-BE49-F238E27FC236}">
                        <a16:creationId xmlns:a16="http://schemas.microsoft.com/office/drawing/2014/main" id="{31B795D2-841B-10C3-745A-AFAA5B6D2D1C}"/>
                      </a:ext>
                    </a:extLst>
                  </p:cNvPr>
                  <p:cNvSpPr/>
                  <p:nvPr/>
                </p:nvSpPr>
                <p:spPr>
                  <a:xfrm>
                    <a:off x="3481574" y="82354"/>
                    <a:ext cx="2925305" cy="5857885"/>
                  </a:xfrm>
                  <a:custGeom>
                    <a:avLst/>
                    <a:gdLst>
                      <a:gd name="connsiteX0" fmla="*/ 0 w 2502568"/>
                      <a:gd name="connsiteY0" fmla="*/ 0 h 5759223"/>
                      <a:gd name="connsiteX1" fmla="*/ 177723 w 2502568"/>
                      <a:gd name="connsiteY1" fmla="*/ 27123 h 5759223"/>
                      <a:gd name="connsiteX2" fmla="*/ 2502568 w 2502568"/>
                      <a:gd name="connsiteY2" fmla="*/ 2879611 h 5759223"/>
                      <a:gd name="connsiteX3" fmla="*/ 177723 w 2502568"/>
                      <a:gd name="connsiteY3" fmla="*/ 5732099 h 5759223"/>
                      <a:gd name="connsiteX4" fmla="*/ 0 w 2502568"/>
                      <a:gd name="connsiteY4" fmla="*/ 5759223 h 5759223"/>
                      <a:gd name="connsiteX5" fmla="*/ 0 w 2502568"/>
                      <a:gd name="connsiteY5" fmla="*/ 5700146 h 5759223"/>
                      <a:gd name="connsiteX6" fmla="*/ 165941 w 2502568"/>
                      <a:gd name="connsiteY6" fmla="*/ 5674821 h 5759223"/>
                      <a:gd name="connsiteX7" fmla="*/ 2444102 w 2502568"/>
                      <a:gd name="connsiteY7" fmla="*/ 2879611 h 5759223"/>
                      <a:gd name="connsiteX8" fmla="*/ 165941 w 2502568"/>
                      <a:gd name="connsiteY8" fmla="*/ 84402 h 5759223"/>
                      <a:gd name="connsiteX9" fmla="*/ 0 w 2502568"/>
                      <a:gd name="connsiteY9" fmla="*/ 59076 h 575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02568" h="5759223">
                        <a:moveTo>
                          <a:pt x="0" y="0"/>
                        </a:moveTo>
                        <a:lnTo>
                          <a:pt x="177723" y="27123"/>
                        </a:lnTo>
                        <a:cubicBezTo>
                          <a:pt x="1504509" y="298623"/>
                          <a:pt x="2502568" y="1472563"/>
                          <a:pt x="2502568" y="2879611"/>
                        </a:cubicBezTo>
                        <a:cubicBezTo>
                          <a:pt x="2502568" y="4286659"/>
                          <a:pt x="1504509" y="5460599"/>
                          <a:pt x="177723" y="5732099"/>
                        </a:cubicBezTo>
                        <a:lnTo>
                          <a:pt x="0" y="5759223"/>
                        </a:lnTo>
                        <a:lnTo>
                          <a:pt x="0" y="5700146"/>
                        </a:lnTo>
                        <a:lnTo>
                          <a:pt x="165941" y="5674821"/>
                        </a:lnTo>
                        <a:cubicBezTo>
                          <a:pt x="1466085" y="5408773"/>
                          <a:pt x="2444102" y="4258407"/>
                          <a:pt x="2444102" y="2879611"/>
                        </a:cubicBezTo>
                        <a:cubicBezTo>
                          <a:pt x="2444102" y="1500816"/>
                          <a:pt x="1466085" y="350449"/>
                          <a:pt x="165941" y="84402"/>
                        </a:cubicBezTo>
                        <a:lnTo>
                          <a:pt x="0" y="59076"/>
                        </a:lnTo>
                        <a:close/>
                      </a:path>
                    </a:pathLst>
                  </a:custGeom>
                  <a:ln/>
                </p:spPr>
                <p:style>
                  <a:lnRef idx="1">
                    <a:schemeClr val="dk1"/>
                  </a:lnRef>
                  <a:fillRef idx="2">
                    <a:schemeClr val="dk1"/>
                  </a:fillRef>
                  <a:effectRef idx="1">
                    <a:schemeClr val="dk1"/>
                  </a:effectRef>
                  <a:fontRef idx="minor">
                    <a:schemeClr val="dk1"/>
                  </a:fontRef>
                </p:style>
                <p:txBody>
                  <a:bodyPr lIns="91440" tIns="45720" rIns="91440" bIns="45720"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endParaRPr lang="hr-HR" dirty="0">
                      <a:ln w="0"/>
                      <a:solidFill>
                        <a:schemeClr val="tx1"/>
                      </a:solidFill>
                      <a:effectLst>
                        <a:outerShdw blurRad="38100" dist="19050" dir="2700000" algn="tl" rotWithShape="0">
                          <a:schemeClr val="dk1">
                            <a:alpha val="40000"/>
                          </a:schemeClr>
                        </a:outerShdw>
                      </a:effectLst>
                    </a:endParaRPr>
                  </a:p>
                </p:txBody>
              </p:sp>
              <p:sp>
                <p:nvSpPr>
                  <p:cNvPr id="27" name="Oval 26">
                    <a:extLst>
                      <a:ext uri="{FF2B5EF4-FFF2-40B4-BE49-F238E27FC236}">
                        <a16:creationId xmlns:a16="http://schemas.microsoft.com/office/drawing/2014/main" id="{E518F3E2-3047-BC41-CA71-421D1D83ECD6}"/>
                      </a:ext>
                    </a:extLst>
                  </p:cNvPr>
                  <p:cNvSpPr/>
                  <p:nvPr/>
                </p:nvSpPr>
                <p:spPr>
                  <a:xfrm>
                    <a:off x="3896899" y="57223"/>
                    <a:ext cx="316946" cy="34433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r-HR"/>
                  </a:p>
                </p:txBody>
              </p:sp>
              <p:sp>
                <p:nvSpPr>
                  <p:cNvPr id="28" name="Oval 27">
                    <a:extLst>
                      <a:ext uri="{FF2B5EF4-FFF2-40B4-BE49-F238E27FC236}">
                        <a16:creationId xmlns:a16="http://schemas.microsoft.com/office/drawing/2014/main" id="{E68613D2-435E-4143-7DAA-E211F7B291B5}"/>
                      </a:ext>
                    </a:extLst>
                  </p:cNvPr>
                  <p:cNvSpPr/>
                  <p:nvPr/>
                </p:nvSpPr>
                <p:spPr>
                  <a:xfrm>
                    <a:off x="5023746" y="668419"/>
                    <a:ext cx="316946" cy="34433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r-HR"/>
                  </a:p>
                </p:txBody>
              </p:sp>
              <p:sp>
                <p:nvSpPr>
                  <p:cNvPr id="30" name="Oval 29">
                    <a:extLst>
                      <a:ext uri="{FF2B5EF4-FFF2-40B4-BE49-F238E27FC236}">
                        <a16:creationId xmlns:a16="http://schemas.microsoft.com/office/drawing/2014/main" id="{2B6645DA-16C8-4FC1-4FAE-2F5A362B233C}"/>
                      </a:ext>
                    </a:extLst>
                  </p:cNvPr>
                  <p:cNvSpPr/>
                  <p:nvPr/>
                </p:nvSpPr>
                <p:spPr>
                  <a:xfrm>
                    <a:off x="5833180" y="1594128"/>
                    <a:ext cx="316946" cy="34433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r-HR"/>
                  </a:p>
                </p:txBody>
              </p:sp>
              <p:sp>
                <p:nvSpPr>
                  <p:cNvPr id="33" name="Rectangle: Rounded Corners 32">
                    <a:extLst>
                      <a:ext uri="{FF2B5EF4-FFF2-40B4-BE49-F238E27FC236}">
                        <a16:creationId xmlns:a16="http://schemas.microsoft.com/office/drawing/2014/main" id="{57B993E4-2EB1-A1FA-6EA3-6A519CA5860D}"/>
                      </a:ext>
                    </a:extLst>
                  </p:cNvPr>
                  <p:cNvSpPr/>
                  <p:nvPr/>
                </p:nvSpPr>
                <p:spPr>
                  <a:xfrm>
                    <a:off x="5228289" y="6183515"/>
                    <a:ext cx="6952353" cy="853698"/>
                  </a:xfrm>
                  <a:prstGeom prst="roundRect">
                    <a:avLst>
                      <a:gd name="adj" fmla="val 50000"/>
                    </a:avLst>
                  </a:prstGeom>
                  <a:solidFill>
                    <a:srgbClr val="004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SUGGETIONS &amp; CONCLUTION</a:t>
                    </a:r>
                    <a:endParaRPr lang="hr-HR" dirty="0"/>
                  </a:p>
                </p:txBody>
              </p:sp>
              <p:sp>
                <p:nvSpPr>
                  <p:cNvPr id="34" name="Oval 33">
                    <a:extLst>
                      <a:ext uri="{FF2B5EF4-FFF2-40B4-BE49-F238E27FC236}">
                        <a16:creationId xmlns:a16="http://schemas.microsoft.com/office/drawing/2014/main" id="{7C4E4E01-0506-1654-1315-C82C645F3559}"/>
                      </a:ext>
                    </a:extLst>
                  </p:cNvPr>
                  <p:cNvSpPr/>
                  <p:nvPr/>
                </p:nvSpPr>
                <p:spPr>
                  <a:xfrm>
                    <a:off x="6236075" y="2674438"/>
                    <a:ext cx="316946" cy="34433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r-HR"/>
                  </a:p>
                </p:txBody>
              </p:sp>
              <p:sp>
                <p:nvSpPr>
                  <p:cNvPr id="35" name="Oval 34">
                    <a:extLst>
                      <a:ext uri="{FF2B5EF4-FFF2-40B4-BE49-F238E27FC236}">
                        <a16:creationId xmlns:a16="http://schemas.microsoft.com/office/drawing/2014/main" id="{7F010512-9582-8CD7-12EE-CD5461F901FE}"/>
                      </a:ext>
                    </a:extLst>
                  </p:cNvPr>
                  <p:cNvSpPr/>
                  <p:nvPr/>
                </p:nvSpPr>
                <p:spPr>
                  <a:xfrm>
                    <a:off x="6009805" y="3924434"/>
                    <a:ext cx="316946" cy="34433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r-HR"/>
                  </a:p>
                </p:txBody>
              </p:sp>
              <p:sp>
                <p:nvSpPr>
                  <p:cNvPr id="36" name="Oval 35">
                    <a:extLst>
                      <a:ext uri="{FF2B5EF4-FFF2-40B4-BE49-F238E27FC236}">
                        <a16:creationId xmlns:a16="http://schemas.microsoft.com/office/drawing/2014/main" id="{2537FC04-C668-4D77-5DF6-8B3E464B32C2}"/>
                      </a:ext>
                    </a:extLst>
                  </p:cNvPr>
                  <p:cNvSpPr/>
                  <p:nvPr/>
                </p:nvSpPr>
                <p:spPr>
                  <a:xfrm>
                    <a:off x="5228291" y="4960014"/>
                    <a:ext cx="316946" cy="34433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r-HR"/>
                  </a:p>
                </p:txBody>
              </p:sp>
              <p:sp>
                <p:nvSpPr>
                  <p:cNvPr id="37" name="Oval 36">
                    <a:extLst>
                      <a:ext uri="{FF2B5EF4-FFF2-40B4-BE49-F238E27FC236}">
                        <a16:creationId xmlns:a16="http://schemas.microsoft.com/office/drawing/2014/main" id="{7B50825F-3FE3-3C50-940E-EBDEF5B72532}"/>
                      </a:ext>
                    </a:extLst>
                  </p:cNvPr>
                  <p:cNvSpPr/>
                  <p:nvPr/>
                </p:nvSpPr>
                <p:spPr>
                  <a:xfrm>
                    <a:off x="3847029" y="5705576"/>
                    <a:ext cx="316946" cy="34433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r-HR"/>
                  </a:p>
                </p:txBody>
              </p:sp>
            </p:grpSp>
          </p:grpSp>
        </p:grpSp>
        <p:sp>
          <p:nvSpPr>
            <p:cNvPr id="71" name="Rectangle: Rounded Corners 70">
              <a:extLst>
                <a:ext uri="{FF2B5EF4-FFF2-40B4-BE49-F238E27FC236}">
                  <a16:creationId xmlns:a16="http://schemas.microsoft.com/office/drawing/2014/main" id="{13F5ABA0-8C63-AD4E-869C-BB9DC917B81C}"/>
                </a:ext>
              </a:extLst>
            </p:cNvPr>
            <p:cNvSpPr/>
            <p:nvPr/>
          </p:nvSpPr>
          <p:spPr>
            <a:xfrm>
              <a:off x="2938212" y="5452610"/>
              <a:ext cx="4423881" cy="482168"/>
            </a:xfrm>
            <a:prstGeom prst="roundRect">
              <a:avLst>
                <a:gd name="adj" fmla="val 50000"/>
              </a:avLst>
            </a:prstGeom>
            <a:solidFill>
              <a:srgbClr val="0046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sr-Latn-R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 CONCLUTION</a:t>
              </a:r>
              <a:endParaRPr lang="hr-HR" dirty="0"/>
            </a:p>
          </p:txBody>
        </p:sp>
      </p:grpSp>
      <p:sp>
        <p:nvSpPr>
          <p:cNvPr id="21" name="TextBox 20">
            <a:extLst>
              <a:ext uri="{FF2B5EF4-FFF2-40B4-BE49-F238E27FC236}">
                <a16:creationId xmlns:a16="http://schemas.microsoft.com/office/drawing/2014/main" id="{9E345BBC-45C2-4177-8EB0-87EBD8BF9165}"/>
              </a:ext>
            </a:extLst>
          </p:cNvPr>
          <p:cNvSpPr txBox="1"/>
          <p:nvPr/>
        </p:nvSpPr>
        <p:spPr>
          <a:xfrm>
            <a:off x="4474620" y="3100773"/>
            <a:ext cx="3036915" cy="1384614"/>
          </a:xfrm>
          <a:prstGeom prst="rect">
            <a:avLst/>
          </a:prstGeom>
          <a:noFill/>
        </p:spPr>
        <p:txBody>
          <a:bodyPr wrap="square" rtlCol="0">
            <a:spAutoFit/>
          </a:bodyPr>
          <a:lstStyle/>
          <a:p>
            <a:endParaRPr lang="en-US" kern="100" dirty="0">
              <a:solidFill>
                <a:srgbClr val="000000"/>
              </a:solidFill>
              <a:latin typeface="Times New Roman" panose="02020603050405020304" pitchFamily="18" charset="0"/>
              <a:ea typeface="Times New Roman" panose="02020603050405020304" pitchFamily="18" charset="0"/>
            </a:endParaRPr>
          </a:p>
          <a:p>
            <a:endParaRPr lang="en-US" sz="1800" kern="100" dirty="0">
              <a:solidFill>
                <a:srgbClr val="000000"/>
              </a:solidFill>
              <a:effectLst/>
              <a:latin typeface="Times New Roman" panose="02020603050405020304" pitchFamily="18" charset="0"/>
              <a:ea typeface="Times New Roman" panose="02020603050405020304" pitchFamily="18" charset="0"/>
            </a:endParaRPr>
          </a:p>
          <a:p>
            <a:endParaRPr lang="en-US" sz="2400" dirty="0">
              <a:solidFill>
                <a:srgbClr val="FACDB0"/>
              </a:solidFill>
              <a:latin typeface="Tw Cen MT" panose="020B0602020104020603" pitchFamily="34" charset="0"/>
            </a:endParaRPr>
          </a:p>
        </p:txBody>
      </p:sp>
      <p:grpSp>
        <p:nvGrpSpPr>
          <p:cNvPr id="224" name="Group 223">
            <a:extLst>
              <a:ext uri="{FF2B5EF4-FFF2-40B4-BE49-F238E27FC236}">
                <a16:creationId xmlns:a16="http://schemas.microsoft.com/office/drawing/2014/main" id="{7BD0F8CB-278A-496F-BBAC-6FC9B9EC1783}"/>
              </a:ext>
            </a:extLst>
          </p:cNvPr>
          <p:cNvGrpSpPr/>
          <p:nvPr/>
        </p:nvGrpSpPr>
        <p:grpSpPr>
          <a:xfrm>
            <a:off x="-7838329" y="-152271"/>
            <a:ext cx="10719366" cy="7043921"/>
            <a:chOff x="68213" y="-15122"/>
            <a:chExt cx="10700621" cy="6858000"/>
          </a:xfrm>
        </p:grpSpPr>
        <p:grpSp>
          <p:nvGrpSpPr>
            <p:cNvPr id="32" name="Group 31">
              <a:extLst>
                <a:ext uri="{FF2B5EF4-FFF2-40B4-BE49-F238E27FC236}">
                  <a16:creationId xmlns:a16="http://schemas.microsoft.com/office/drawing/2014/main" id="{D9F87DD0-B660-4FD3-9876-F10CFF006B32}"/>
                </a:ext>
              </a:extLst>
            </p:cNvPr>
            <p:cNvGrpSpPr/>
            <p:nvPr/>
          </p:nvGrpSpPr>
          <p:grpSpPr>
            <a:xfrm>
              <a:off x="68213" y="-15122"/>
              <a:ext cx="10700621" cy="6858000"/>
              <a:chOff x="-5151487" y="-15122"/>
              <a:chExt cx="10700621" cy="6858000"/>
            </a:xfrm>
            <a:effectLst>
              <a:outerShdw blurRad="254000" dist="88900" algn="l" rotWithShape="0">
                <a:prstClr val="black">
                  <a:alpha val="51000"/>
                </a:prstClr>
              </a:outerShdw>
            </a:effectLst>
          </p:grpSpPr>
          <p:sp>
            <p:nvSpPr>
              <p:cNvPr id="6" name="Rectangle 5">
                <a:extLst>
                  <a:ext uri="{FF2B5EF4-FFF2-40B4-BE49-F238E27FC236}">
                    <a16:creationId xmlns:a16="http://schemas.microsoft.com/office/drawing/2014/main" id="{3275D813-8D64-4748-8D21-48563217B55D}"/>
                  </a:ext>
                </a:extLst>
              </p:cNvPr>
              <p:cNvSpPr/>
              <p:nvPr/>
            </p:nvSpPr>
            <p:spPr>
              <a:xfrm>
                <a:off x="-5151487" y="-15122"/>
                <a:ext cx="9848850" cy="6858000"/>
              </a:xfrm>
              <a:prstGeom prst="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5" algn="just"/>
                <a:r>
                  <a:rPr lang="en-US" b="1" dirty="0">
                    <a:ln w="0"/>
                    <a:solidFill>
                      <a:schemeClr val="tx1"/>
                    </a:solidFill>
                    <a:effectLst>
                      <a:outerShdw blurRad="38100" dist="19050" dir="2700000" algn="tl" rotWithShape="0">
                        <a:schemeClr val="dk1">
                          <a:alpha val="40000"/>
                        </a:schemeClr>
                      </a:outerShdw>
                    </a:effectLst>
                    <a:latin typeface="Amasis MT Pro" panose="020F0502020204030204" pitchFamily="18" charset="0"/>
                    <a:ea typeface="ADLaM Display" panose="020F0502020204030204" pitchFamily="2" charset="0"/>
                    <a:cs typeface="ADLaM Display" panose="020F0502020204030204" pitchFamily="2" charset="0"/>
                  </a:rPr>
                  <a:t>INTRODUCTION</a:t>
                </a:r>
              </a:p>
              <a:p>
                <a:pPr lvl="5"/>
                <a:r>
                  <a:rPr lang="en-US" kern="100" dirty="0">
                    <a:solidFill>
                      <a:srgbClr val="000000"/>
                    </a:solidFill>
                    <a:effectLst/>
                    <a:latin typeface="Times New Roman" panose="02020603050405020304" pitchFamily="18" charset="0"/>
                    <a:ea typeface="Times New Roman" panose="02020603050405020304" pitchFamily="18" charset="0"/>
                  </a:rPr>
                  <a:t>This study explores SLIIT students’ perceptions of canteens and their dining habits, emphasizing the Impact on health, mood, </a:t>
                </a:r>
                <a:r>
                  <a:rPr lang="en-US" kern="100" dirty="0" err="1">
                    <a:solidFill>
                      <a:srgbClr val="000000"/>
                    </a:solidFill>
                    <a:effectLst/>
                    <a:latin typeface="Times New Roman" panose="02020603050405020304" pitchFamily="18" charset="0"/>
                    <a:ea typeface="Times New Roman" panose="02020603050405020304" pitchFamily="18" charset="0"/>
                  </a:rPr>
                  <a:t>anddaily</a:t>
                </a:r>
                <a:r>
                  <a:rPr lang="en-US" kern="100" dirty="0">
                    <a:solidFill>
                      <a:srgbClr val="000000"/>
                    </a:solidFill>
                    <a:effectLst/>
                    <a:latin typeface="Times New Roman" panose="02020603050405020304" pitchFamily="18" charset="0"/>
                    <a:ea typeface="Times New Roman" panose="02020603050405020304" pitchFamily="18" charset="0"/>
                  </a:rPr>
                  <a:t> routines.                                                                                                                                                          The canteens serve as more than just eateries; they’re social hubs for students to gather, eat, and enjoy time with friends.</a:t>
                </a:r>
              </a:p>
              <a:p>
                <a:pPr lvl="4" algn="just"/>
                <a:endParaRPr lang="en-US" b="1" dirty="0">
                  <a:ln w="0"/>
                  <a:solidFill>
                    <a:schemeClr val="tx1"/>
                  </a:solidFill>
                  <a:effectLst>
                    <a:outerShdw blurRad="38100" dist="19050" dir="2700000" algn="tl" rotWithShape="0">
                      <a:schemeClr val="dk1">
                        <a:alpha val="40000"/>
                      </a:schemeClr>
                    </a:outerShdw>
                  </a:effectLst>
                  <a:latin typeface="Amasis MT Pro" panose="020F0502020204030204" pitchFamily="18" charset="0"/>
                  <a:ea typeface="ADLaM Display" panose="020F0502020204030204" pitchFamily="2" charset="0"/>
                  <a:cs typeface="ADLaM Display" panose="020F0502020204030204" pitchFamily="2" charset="0"/>
                </a:endParaRPr>
              </a:p>
              <a:p>
                <a:pPr lvl="4" algn="just"/>
                <a:endParaRPr lang="en-US" b="1" dirty="0">
                  <a:ln w="0"/>
                  <a:solidFill>
                    <a:schemeClr val="tx1"/>
                  </a:solidFill>
                  <a:effectLst>
                    <a:outerShdw blurRad="38100" dist="19050" dir="2700000" algn="tl" rotWithShape="0">
                      <a:schemeClr val="dk1">
                        <a:alpha val="40000"/>
                      </a:schemeClr>
                    </a:outerShdw>
                  </a:effectLst>
                  <a:latin typeface="Amasis MT Pro" panose="020F0502020204030204" pitchFamily="18" charset="0"/>
                  <a:ea typeface="ADLaM Display" panose="020F0502020204030204" pitchFamily="2" charset="0"/>
                  <a:cs typeface="ADLaM Display" panose="020F0502020204030204" pitchFamily="2" charset="0"/>
                </a:endParaRPr>
              </a:p>
              <a:p>
                <a:pPr marL="3943350" lvl="8" indent="-285750" algn="just">
                  <a:buFont typeface="Arial" panose="020B0604020202020204" pitchFamily="34" charset="0"/>
                  <a:buChar char="•"/>
                </a:pPr>
                <a:r>
                  <a:rPr lang="en-US" dirty="0">
                    <a:ln w="0"/>
                    <a:solidFill>
                      <a:schemeClr val="tx1"/>
                    </a:solidFill>
                  </a:rPr>
                  <a:t>FOOD QUALITY,</a:t>
                </a:r>
              </a:p>
              <a:p>
                <a:pPr marL="3943350" lvl="8" indent="-285750" algn="just">
                  <a:buFont typeface="Arial" panose="020B0604020202020204" pitchFamily="34" charset="0"/>
                  <a:buChar char="•"/>
                </a:pPr>
                <a:r>
                  <a:rPr lang="en-US" dirty="0">
                    <a:ln w="0"/>
                    <a:solidFill>
                      <a:schemeClr val="tx1"/>
                    </a:solidFill>
                  </a:rPr>
                  <a:t> TASTE,</a:t>
                </a:r>
              </a:p>
              <a:p>
                <a:pPr marL="3943350" lvl="8" indent="-285750" algn="just">
                  <a:buFont typeface="Arial" panose="020B0604020202020204" pitchFamily="34" charset="0"/>
                  <a:buChar char="•"/>
                </a:pPr>
                <a:r>
                  <a:rPr lang="en-US" dirty="0">
                    <a:ln w="0"/>
                    <a:solidFill>
                      <a:schemeClr val="tx1"/>
                    </a:solidFill>
                  </a:rPr>
                  <a:t> HYGIENE AND CLEANLINESS,</a:t>
                </a:r>
              </a:p>
              <a:p>
                <a:pPr marL="3943350" lvl="8" indent="-285750" algn="just">
                  <a:buFont typeface="Arial" panose="020B0604020202020204" pitchFamily="34" charset="0"/>
                  <a:buChar char="•"/>
                </a:pPr>
                <a:r>
                  <a:rPr lang="en-US" dirty="0">
                    <a:ln w="0"/>
                    <a:solidFill>
                      <a:schemeClr val="tx1"/>
                    </a:solidFill>
                  </a:rPr>
                  <a:t> MENU VARIETY, </a:t>
                </a:r>
              </a:p>
              <a:p>
                <a:pPr marL="3943350" lvl="8" indent="-285750" algn="just">
                  <a:buFont typeface="Arial" panose="020B0604020202020204" pitchFamily="34" charset="0"/>
                  <a:buChar char="•"/>
                </a:pPr>
                <a:r>
                  <a:rPr lang="en-US" dirty="0">
                    <a:ln w="0"/>
                    <a:solidFill>
                      <a:schemeClr val="tx1"/>
                    </a:solidFill>
                  </a:rPr>
                  <a:t>WAITING TIME, </a:t>
                </a:r>
              </a:p>
              <a:p>
                <a:pPr marL="3943350" lvl="8" indent="-285750" algn="just">
                  <a:buFont typeface="Arial" panose="020B0604020202020204" pitchFamily="34" charset="0"/>
                  <a:buChar char="•"/>
                </a:pPr>
                <a:r>
                  <a:rPr lang="en-US" dirty="0">
                    <a:ln w="0"/>
                    <a:solidFill>
                      <a:schemeClr val="tx1"/>
                    </a:solidFill>
                  </a:rPr>
                  <a:t>HOSPITLTY OF STAFF, </a:t>
                </a:r>
              </a:p>
              <a:p>
                <a:pPr marL="3943350" lvl="8" indent="-285750" algn="just">
                  <a:buFont typeface="Arial" panose="020B0604020202020204" pitchFamily="34" charset="0"/>
                  <a:buChar char="•"/>
                </a:pPr>
                <a:r>
                  <a:rPr lang="en-US" dirty="0">
                    <a:ln w="0"/>
                    <a:solidFill>
                      <a:schemeClr val="tx1"/>
                    </a:solidFill>
                  </a:rPr>
                  <a:t>PRICE RANGE AND VALUE.</a:t>
                </a:r>
              </a:p>
              <a:p>
                <a:pPr algn="ctr"/>
                <a:endParaRPr lang="en-US" dirty="0"/>
              </a:p>
            </p:txBody>
          </p:sp>
          <p:grpSp>
            <p:nvGrpSpPr>
              <p:cNvPr id="12" name="Group 11">
                <a:extLst>
                  <a:ext uri="{FF2B5EF4-FFF2-40B4-BE49-F238E27FC236}">
                    <a16:creationId xmlns:a16="http://schemas.microsoft.com/office/drawing/2014/main" id="{BC0D95A8-67B5-4055-9C4F-3DBEE1C07201}"/>
                  </a:ext>
                </a:extLst>
              </p:cNvPr>
              <p:cNvGrpSpPr/>
              <p:nvPr/>
            </p:nvGrpSpPr>
            <p:grpSpPr>
              <a:xfrm>
                <a:off x="4485987" y="3218912"/>
                <a:ext cx="1063147" cy="898959"/>
                <a:chOff x="8257887" y="4314828"/>
                <a:chExt cx="1063147" cy="898959"/>
              </a:xfrm>
            </p:grpSpPr>
            <p:sp>
              <p:nvSpPr>
                <p:cNvPr id="13" name="Rectangle: Top Corners Rounded 12">
                  <a:extLst>
                    <a:ext uri="{FF2B5EF4-FFF2-40B4-BE49-F238E27FC236}">
                      <a16:creationId xmlns:a16="http://schemas.microsoft.com/office/drawing/2014/main" id="{4398BEEC-1423-4336-B5D8-03839CBA6908}"/>
                    </a:ext>
                  </a:extLst>
                </p:cNvPr>
                <p:cNvSpPr/>
                <p:nvPr/>
              </p:nvSpPr>
              <p:spPr>
                <a:xfrm rot="5400000">
                  <a:off x="8397513" y="4239509"/>
                  <a:ext cx="779131" cy="1009937"/>
                </a:xfrm>
                <a:prstGeom prst="round2SameRect">
                  <a:avLst/>
                </a:prstGeom>
                <a:solidFill>
                  <a:srgbClr val="FACD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0456715B-D0FD-4499-8AFC-ED7C0F550A86}"/>
                    </a:ext>
                  </a:extLst>
                </p:cNvPr>
                <p:cNvSpPr txBox="1"/>
                <p:nvPr/>
              </p:nvSpPr>
              <p:spPr>
                <a:xfrm>
                  <a:off x="8257887" y="4314828"/>
                  <a:ext cx="1063147" cy="898959"/>
                </a:xfrm>
                <a:prstGeom prst="rect">
                  <a:avLst/>
                </a:prstGeom>
                <a:noFill/>
              </p:spPr>
              <p:txBody>
                <a:bodyPr wrap="square" rtlCol="0">
                  <a:spAutoFit/>
                </a:bodyPr>
                <a:lstStyle/>
                <a:p>
                  <a:pPr algn="ctr"/>
                  <a:r>
                    <a:rPr lang="en-US" sz="5400" b="1" dirty="0">
                      <a:latin typeface="DAGGERSQUARE" pitchFamily="50" charset="0"/>
                    </a:rPr>
                    <a:t>B</a:t>
                  </a:r>
                </a:p>
              </p:txBody>
            </p:sp>
          </p:grpSp>
        </p:grpSp>
        <p:grpSp>
          <p:nvGrpSpPr>
            <p:cNvPr id="43" name="Group 42">
              <a:extLst>
                <a:ext uri="{FF2B5EF4-FFF2-40B4-BE49-F238E27FC236}">
                  <a16:creationId xmlns:a16="http://schemas.microsoft.com/office/drawing/2014/main" id="{774B79D3-2A17-4D81-A029-C45B90DB89C4}"/>
                </a:ext>
              </a:extLst>
            </p:cNvPr>
            <p:cNvGrpSpPr/>
            <p:nvPr/>
          </p:nvGrpSpPr>
          <p:grpSpPr>
            <a:xfrm>
              <a:off x="3100618" y="3185868"/>
              <a:ext cx="6280851" cy="1499071"/>
              <a:chOff x="2963304" y="3185868"/>
              <a:chExt cx="6280851" cy="1499071"/>
            </a:xfrm>
          </p:grpSpPr>
          <p:sp>
            <p:nvSpPr>
              <p:cNvPr id="41" name="TextBox 40">
                <a:extLst>
                  <a:ext uri="{FF2B5EF4-FFF2-40B4-BE49-F238E27FC236}">
                    <a16:creationId xmlns:a16="http://schemas.microsoft.com/office/drawing/2014/main" id="{2289CBEF-8F9F-465C-A267-20782384B6A8}"/>
                  </a:ext>
                </a:extLst>
              </p:cNvPr>
              <p:cNvSpPr txBox="1"/>
              <p:nvPr/>
            </p:nvSpPr>
            <p:spPr>
              <a:xfrm>
                <a:off x="4695719" y="4038608"/>
                <a:ext cx="1825248" cy="646331"/>
              </a:xfrm>
              <a:prstGeom prst="rect">
                <a:avLst/>
              </a:prstGeom>
              <a:noFill/>
            </p:spPr>
            <p:txBody>
              <a:bodyPr wrap="square" rtlCol="0">
                <a:spAutoFit/>
              </a:bodyPr>
              <a:lstStyle/>
              <a:p>
                <a:pPr algn="ctr"/>
                <a:endParaRPr lang="en-US" sz="3600" dirty="0">
                  <a:solidFill>
                    <a:schemeClr val="bg1"/>
                  </a:solidFill>
                  <a:latin typeface="DAGGERSQUARE" pitchFamily="50" charset="0"/>
                </a:endParaRPr>
              </a:p>
            </p:txBody>
          </p:sp>
          <p:sp>
            <p:nvSpPr>
              <p:cNvPr id="42" name="TextBox 41">
                <a:extLst>
                  <a:ext uri="{FF2B5EF4-FFF2-40B4-BE49-F238E27FC236}">
                    <a16:creationId xmlns:a16="http://schemas.microsoft.com/office/drawing/2014/main" id="{8CF0F378-15FC-4714-8428-1B63BC00294F}"/>
                  </a:ext>
                </a:extLst>
              </p:cNvPr>
              <p:cNvSpPr txBox="1"/>
              <p:nvPr/>
            </p:nvSpPr>
            <p:spPr>
              <a:xfrm>
                <a:off x="2963304" y="3185868"/>
                <a:ext cx="6280851" cy="369332"/>
              </a:xfrm>
              <a:prstGeom prst="rect">
                <a:avLst/>
              </a:prstGeom>
              <a:noFill/>
            </p:spPr>
            <p:txBody>
              <a:bodyPr wrap="square" rtlCol="0">
                <a:spAutoFit/>
              </a:bodyPr>
              <a:lstStyle/>
              <a:p>
                <a:r>
                  <a:rPr lang="en-US" dirty="0">
                    <a:solidFill>
                      <a:srgbClr val="84AF9B"/>
                    </a:solidFill>
                    <a:latin typeface="DAGGERSQUARE" pitchFamily="50" charset="0"/>
                  </a:rPr>
                  <a:t> </a:t>
                </a:r>
                <a:endParaRPr lang="en-US" dirty="0">
                  <a:solidFill>
                    <a:srgbClr val="FF0000"/>
                  </a:solidFill>
                  <a:latin typeface="Constantia" panose="02030602050306030303" pitchFamily="18" charset="0"/>
                </a:endParaRPr>
              </a:p>
            </p:txBody>
          </p:sp>
        </p:grpSp>
      </p:grpSp>
      <p:grpSp>
        <p:nvGrpSpPr>
          <p:cNvPr id="223" name="Group 222">
            <a:extLst>
              <a:ext uri="{FF2B5EF4-FFF2-40B4-BE49-F238E27FC236}">
                <a16:creationId xmlns:a16="http://schemas.microsoft.com/office/drawing/2014/main" id="{6E63A556-ED80-4CB3-B3C4-7604C96C4387}"/>
              </a:ext>
            </a:extLst>
          </p:cNvPr>
          <p:cNvGrpSpPr/>
          <p:nvPr/>
        </p:nvGrpSpPr>
        <p:grpSpPr>
          <a:xfrm>
            <a:off x="-8845607" y="-115581"/>
            <a:ext cx="11710946" cy="6994908"/>
            <a:chOff x="-2246244" y="156179"/>
            <a:chExt cx="11710946" cy="6994908"/>
          </a:xfrm>
        </p:grpSpPr>
        <p:grpSp>
          <p:nvGrpSpPr>
            <p:cNvPr id="31" name="Group 30">
              <a:extLst>
                <a:ext uri="{FF2B5EF4-FFF2-40B4-BE49-F238E27FC236}">
                  <a16:creationId xmlns:a16="http://schemas.microsoft.com/office/drawing/2014/main" id="{86AB1F5F-FC4D-4A86-A9E5-BBEB8A5FDA63}"/>
                </a:ext>
              </a:extLst>
            </p:cNvPr>
            <p:cNvGrpSpPr/>
            <p:nvPr/>
          </p:nvGrpSpPr>
          <p:grpSpPr>
            <a:xfrm>
              <a:off x="-2246244" y="156179"/>
              <a:ext cx="11710946" cy="6994908"/>
              <a:chOff x="-7368857" y="156179"/>
              <a:chExt cx="11710946" cy="6994908"/>
            </a:xfrm>
            <a:effectLst>
              <a:outerShdw blurRad="254000" dist="88900" algn="l" rotWithShape="0">
                <a:prstClr val="black">
                  <a:alpha val="51000"/>
                </a:prstClr>
              </a:outerShdw>
            </a:effectLst>
          </p:grpSpPr>
          <p:sp>
            <p:nvSpPr>
              <p:cNvPr id="7" name="Rectangle 6">
                <a:extLst>
                  <a:ext uri="{FF2B5EF4-FFF2-40B4-BE49-F238E27FC236}">
                    <a16:creationId xmlns:a16="http://schemas.microsoft.com/office/drawing/2014/main" id="{1E61F369-01B8-42C0-AB81-1CDAED90BB31}"/>
                  </a:ext>
                </a:extLst>
              </p:cNvPr>
              <p:cNvSpPr/>
              <p:nvPr/>
            </p:nvSpPr>
            <p:spPr>
              <a:xfrm>
                <a:off x="-7368857" y="156179"/>
                <a:ext cx="9941747" cy="6994908"/>
              </a:xfrm>
              <a:prstGeom prst="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r>
                  <a:rPr lang="en-US" b="1" dirty="0">
                    <a:solidFill>
                      <a:schemeClr val="tx1"/>
                    </a:solidFill>
                  </a:rPr>
                  <a:t>METHODS</a:t>
                </a:r>
              </a:p>
              <a:p>
                <a:pPr algn="ctr"/>
                <a:endParaRPr lang="en-US" b="1" dirty="0">
                  <a:solidFill>
                    <a:schemeClr val="tx1"/>
                  </a:solidFill>
                </a:endParaRPr>
              </a:p>
              <a:p>
                <a:pPr algn="ctr"/>
                <a:r>
                  <a:rPr lang="en-US" dirty="0">
                    <a:solidFill>
                      <a:schemeClr val="tx1"/>
                    </a:solidFill>
                  </a:rPr>
                  <a:t>                    This survey explores university students’ </a:t>
                </a:r>
              </a:p>
              <a:p>
                <a:pPr algn="ctr"/>
                <a:r>
                  <a:rPr lang="en-US" dirty="0">
                    <a:solidFill>
                      <a:schemeClr val="tx1"/>
                    </a:solidFill>
                  </a:rPr>
                  <a:t>                                              canteen attitude and preferences using varied methods,</a:t>
                </a:r>
              </a:p>
              <a:p>
                <a:pPr algn="ctr"/>
                <a:r>
                  <a:rPr lang="en-US" dirty="0">
                    <a:solidFill>
                      <a:schemeClr val="tx1"/>
                    </a:solidFill>
                  </a:rPr>
                  <a:t>           </a:t>
                </a:r>
              </a:p>
              <a:p>
                <a:pPr lvl="6" algn="just"/>
                <a:r>
                  <a:rPr lang="en-US" b="1" dirty="0">
                    <a:solidFill>
                      <a:schemeClr val="tx1"/>
                    </a:solidFill>
                  </a:rPr>
                  <a:t>     Including;</a:t>
                </a:r>
              </a:p>
              <a:p>
                <a:pPr lvl="6" algn="just"/>
                <a:endParaRPr lang="en-US" b="1" dirty="0">
                  <a:solidFill>
                    <a:schemeClr val="tx1"/>
                  </a:solidFill>
                </a:endParaRPr>
              </a:p>
              <a:p>
                <a:pPr lvl="6" algn="just"/>
                <a:r>
                  <a:rPr lang="en-US" b="1" dirty="0">
                    <a:solidFill>
                      <a:schemeClr val="tx1"/>
                    </a:solidFill>
                  </a:rPr>
                  <a:t>   • ONLINE SURVEYS</a:t>
                </a:r>
              </a:p>
              <a:p>
                <a:pPr lvl="6" algn="just"/>
                <a:r>
                  <a:rPr lang="en-US" b="1" dirty="0">
                    <a:solidFill>
                      <a:schemeClr val="tx1"/>
                    </a:solidFill>
                  </a:rPr>
                  <a:t>   •OBSERVATIONAL ANALYSIS</a:t>
                </a:r>
              </a:p>
              <a:p>
                <a:pPr lvl="6" algn="just"/>
                <a:r>
                  <a:rPr lang="en-US" b="1" dirty="0">
                    <a:solidFill>
                      <a:schemeClr val="tx1"/>
                    </a:solidFill>
                  </a:rPr>
                  <a:t>   • FOCUS GROUP DISCUSSIONS</a:t>
                </a:r>
              </a:p>
              <a:p>
                <a:pPr algn="ctr"/>
                <a:endParaRPr lang="en-US" dirty="0"/>
              </a:p>
            </p:txBody>
          </p:sp>
          <p:grpSp>
            <p:nvGrpSpPr>
              <p:cNvPr id="15" name="Group 14">
                <a:extLst>
                  <a:ext uri="{FF2B5EF4-FFF2-40B4-BE49-F238E27FC236}">
                    <a16:creationId xmlns:a16="http://schemas.microsoft.com/office/drawing/2014/main" id="{22B5E647-0CEC-423F-B558-37B9E35FDE29}"/>
                  </a:ext>
                </a:extLst>
              </p:cNvPr>
              <p:cNvGrpSpPr/>
              <p:nvPr/>
            </p:nvGrpSpPr>
            <p:grpSpPr>
              <a:xfrm>
                <a:off x="1275454" y="3036400"/>
                <a:ext cx="3066635" cy="940214"/>
                <a:chOff x="6152254" y="4593981"/>
                <a:chExt cx="3066635" cy="940214"/>
              </a:xfrm>
            </p:grpSpPr>
            <p:sp>
              <p:nvSpPr>
                <p:cNvPr id="16" name="Rectangle: Top Corners Rounded 15">
                  <a:extLst>
                    <a:ext uri="{FF2B5EF4-FFF2-40B4-BE49-F238E27FC236}">
                      <a16:creationId xmlns:a16="http://schemas.microsoft.com/office/drawing/2014/main" id="{8FBCEB8D-B1DF-412C-A248-C5E7E6FECF6F}"/>
                    </a:ext>
                  </a:extLst>
                </p:cNvPr>
                <p:cNvSpPr/>
                <p:nvPr/>
              </p:nvSpPr>
              <p:spPr>
                <a:xfrm rot="5400000">
                  <a:off x="7445330" y="4564109"/>
                  <a:ext cx="936008" cy="1004163"/>
                </a:xfrm>
                <a:prstGeom prst="round2SameRect">
                  <a:avLst/>
                </a:prstGeom>
                <a:solidFill>
                  <a:srgbClr val="FC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547BC8A-CC83-433F-B204-2012A7E0FDD3}"/>
                    </a:ext>
                  </a:extLst>
                </p:cNvPr>
                <p:cNvSpPr txBox="1"/>
                <p:nvPr/>
              </p:nvSpPr>
              <p:spPr>
                <a:xfrm>
                  <a:off x="6152254" y="4593981"/>
                  <a:ext cx="3066635" cy="923330"/>
                </a:xfrm>
                <a:prstGeom prst="rect">
                  <a:avLst/>
                </a:prstGeom>
                <a:noFill/>
              </p:spPr>
              <p:txBody>
                <a:bodyPr wrap="square" rtlCol="0">
                  <a:spAutoFit/>
                </a:bodyPr>
                <a:lstStyle/>
                <a:p>
                  <a:pPr algn="ctr"/>
                  <a:r>
                    <a:rPr lang="en-US" sz="5400" b="1" dirty="0">
                      <a:latin typeface="DAGGERSQUARE" pitchFamily="50" charset="0"/>
                    </a:rPr>
                    <a:t>C</a:t>
                  </a:r>
                </a:p>
              </p:txBody>
            </p:sp>
          </p:grpSp>
        </p:grpSp>
        <p:grpSp>
          <p:nvGrpSpPr>
            <p:cNvPr id="183" name="Group 182">
              <a:extLst>
                <a:ext uri="{FF2B5EF4-FFF2-40B4-BE49-F238E27FC236}">
                  <a16:creationId xmlns:a16="http://schemas.microsoft.com/office/drawing/2014/main" id="{186A4B54-1CEA-4CAA-A3EC-0EA505AB2A25}"/>
                </a:ext>
              </a:extLst>
            </p:cNvPr>
            <p:cNvGrpSpPr/>
            <p:nvPr/>
          </p:nvGrpSpPr>
          <p:grpSpPr>
            <a:xfrm>
              <a:off x="4696422" y="5020972"/>
              <a:ext cx="1491912" cy="338554"/>
              <a:chOff x="4696422" y="5020972"/>
              <a:chExt cx="1491912" cy="338554"/>
            </a:xfrm>
          </p:grpSpPr>
          <p:sp>
            <p:nvSpPr>
              <p:cNvPr id="178" name="TextBox 177">
                <a:extLst>
                  <a:ext uri="{FF2B5EF4-FFF2-40B4-BE49-F238E27FC236}">
                    <a16:creationId xmlns:a16="http://schemas.microsoft.com/office/drawing/2014/main" id="{3E17CAEE-C5C9-4541-AF80-A7E06FE5DF0B}"/>
                  </a:ext>
                </a:extLst>
              </p:cNvPr>
              <p:cNvSpPr txBox="1"/>
              <p:nvPr/>
            </p:nvSpPr>
            <p:spPr>
              <a:xfrm>
                <a:off x="4696422"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0" name="TextBox 179">
                <a:extLst>
                  <a:ext uri="{FF2B5EF4-FFF2-40B4-BE49-F238E27FC236}">
                    <a16:creationId xmlns:a16="http://schemas.microsoft.com/office/drawing/2014/main" id="{3AD794E1-758E-4C6B-A0AE-EF3F86D1FE3C}"/>
                  </a:ext>
                </a:extLst>
              </p:cNvPr>
              <p:cNvSpPr txBox="1"/>
              <p:nvPr/>
            </p:nvSpPr>
            <p:spPr>
              <a:xfrm>
                <a:off x="5315689"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sp>
            <p:nvSpPr>
              <p:cNvPr id="182" name="TextBox 181">
                <a:extLst>
                  <a:ext uri="{FF2B5EF4-FFF2-40B4-BE49-F238E27FC236}">
                    <a16:creationId xmlns:a16="http://schemas.microsoft.com/office/drawing/2014/main" id="{B882F211-3381-4614-9C5B-5BC5D9A309C1}"/>
                  </a:ext>
                </a:extLst>
              </p:cNvPr>
              <p:cNvSpPr txBox="1"/>
              <p:nvPr/>
            </p:nvSpPr>
            <p:spPr>
              <a:xfrm>
                <a:off x="5917978" y="5020972"/>
                <a:ext cx="270356" cy="338554"/>
              </a:xfrm>
              <a:prstGeom prst="rect">
                <a:avLst/>
              </a:prstGeom>
              <a:noFill/>
            </p:spPr>
            <p:txBody>
              <a:bodyPr wrap="square" rtlCol="0">
                <a:spAutoFit/>
              </a:bodyPr>
              <a:lstStyle/>
              <a:p>
                <a:pPr algn="ctr"/>
                <a:endParaRPr lang="en-US" sz="1600" dirty="0">
                  <a:solidFill>
                    <a:schemeClr val="bg1"/>
                  </a:solidFill>
                  <a:latin typeface="DAGGERSQUARE" pitchFamily="50" charset="0"/>
                </a:endParaRPr>
              </a:p>
            </p:txBody>
          </p:sp>
        </p:grpSp>
      </p:grpSp>
      <p:grpSp>
        <p:nvGrpSpPr>
          <p:cNvPr id="132" name="Group 131">
            <a:extLst>
              <a:ext uri="{FF2B5EF4-FFF2-40B4-BE49-F238E27FC236}">
                <a16:creationId xmlns:a16="http://schemas.microsoft.com/office/drawing/2014/main" id="{D9E89337-54FF-8A6C-BDC9-D606DD0B76C7}"/>
              </a:ext>
            </a:extLst>
          </p:cNvPr>
          <p:cNvGrpSpPr/>
          <p:nvPr/>
        </p:nvGrpSpPr>
        <p:grpSpPr>
          <a:xfrm>
            <a:off x="-9450581" y="-306650"/>
            <a:ext cx="10916269" cy="7086997"/>
            <a:chOff x="-8613399" y="-50127"/>
            <a:chExt cx="10916269" cy="6858000"/>
          </a:xfrm>
        </p:grpSpPr>
        <p:grpSp>
          <p:nvGrpSpPr>
            <p:cNvPr id="133" name="Group 132">
              <a:extLst>
                <a:ext uri="{FF2B5EF4-FFF2-40B4-BE49-F238E27FC236}">
                  <a16:creationId xmlns:a16="http://schemas.microsoft.com/office/drawing/2014/main" id="{BE97E62E-E96A-74F0-231E-D12FB261F78E}"/>
                </a:ext>
              </a:extLst>
            </p:cNvPr>
            <p:cNvGrpSpPr/>
            <p:nvPr/>
          </p:nvGrpSpPr>
          <p:grpSpPr>
            <a:xfrm>
              <a:off x="-8613399" y="-50127"/>
              <a:ext cx="10916269" cy="6858000"/>
              <a:chOff x="-7325991" y="-50127"/>
              <a:chExt cx="10916269" cy="6858000"/>
            </a:xfrm>
            <a:effectLst>
              <a:outerShdw blurRad="254000" dist="88900" algn="l" rotWithShape="0">
                <a:prstClr val="black">
                  <a:alpha val="51000"/>
                </a:prstClr>
              </a:outerShdw>
            </a:effectLst>
          </p:grpSpPr>
          <p:sp>
            <p:nvSpPr>
              <p:cNvPr id="235" name="Rectangle 234">
                <a:extLst>
                  <a:ext uri="{FF2B5EF4-FFF2-40B4-BE49-F238E27FC236}">
                    <a16:creationId xmlns:a16="http://schemas.microsoft.com/office/drawing/2014/main" id="{82347BE2-16AC-2329-B63B-B24FC87F34C1}"/>
                  </a:ext>
                </a:extLst>
              </p:cNvPr>
              <p:cNvSpPr/>
              <p:nvPr/>
            </p:nvSpPr>
            <p:spPr>
              <a:xfrm>
                <a:off x="-7325991" y="-50127"/>
                <a:ext cx="9848850"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b="1" u="sng" dirty="0">
                    <a:solidFill>
                      <a:schemeClr val="tx1"/>
                    </a:solidFill>
                  </a:rPr>
                  <a:t>INFORMATION GATHERING</a:t>
                </a:r>
              </a:p>
              <a:p>
                <a:pPr lvl="1" algn="ctr"/>
                <a:endParaRPr lang="en-US" b="1" dirty="0">
                  <a:solidFill>
                    <a:schemeClr val="tx1"/>
                  </a:solidFill>
                </a:endParaRPr>
              </a:p>
              <a:p>
                <a:pPr lvl="1" algn="ctr"/>
                <a:endParaRPr lang="en-US" b="1" i="1" dirty="0">
                  <a:solidFill>
                    <a:schemeClr val="tx1"/>
                  </a:solidFill>
                </a:endParaRPr>
              </a:p>
              <a:p>
                <a:pPr marL="3486150" lvl="7" indent="-285750">
                  <a:buFont typeface="Arial" panose="020B0604020202020204" pitchFamily="34" charset="0"/>
                  <a:buChar char="•"/>
                </a:pPr>
                <a:r>
                  <a:rPr lang="en-US" i="1" dirty="0">
                    <a:solidFill>
                      <a:schemeClr val="tx1"/>
                    </a:solidFill>
                  </a:rPr>
                  <a:t> DATA GATHERING TOOL : MICROSOFT FORMS</a:t>
                </a:r>
                <a:endParaRPr lang="en-US" sz="1600" i="1" dirty="0">
                  <a:solidFill>
                    <a:schemeClr val="tx1"/>
                  </a:solidFill>
                </a:endParaRPr>
              </a:p>
              <a:p>
                <a:pPr marL="3486150" lvl="7" indent="-285750">
                  <a:buFont typeface="Arial" panose="020B0604020202020204" pitchFamily="34" charset="0"/>
                  <a:buChar char="•"/>
                </a:pPr>
                <a:r>
                  <a:rPr lang="en-US" sz="1600" i="1" dirty="0">
                    <a:solidFill>
                      <a:schemeClr val="tx1"/>
                    </a:solidFill>
                  </a:rPr>
                  <a:t>RESPONSES: 108 UNDERGRADUATES FROM SLIIT                                </a:t>
                </a:r>
              </a:p>
              <a:p>
                <a:pPr marL="3486150" lvl="7" indent="-285750">
                  <a:buFont typeface="Arial" panose="020B0604020202020204" pitchFamily="34" charset="0"/>
                  <a:buChar char="•"/>
                </a:pPr>
                <a:r>
                  <a:rPr lang="en-US" sz="1600" i="1" dirty="0">
                    <a:solidFill>
                      <a:schemeClr val="tx1"/>
                    </a:solidFill>
                  </a:rPr>
                  <a:t>(ANONYMOUS) RESPONSES  </a:t>
                </a:r>
              </a:p>
              <a:p>
                <a:pPr marL="3486150" lvl="7" indent="-285750">
                  <a:buFont typeface="Arial" panose="020B0604020202020204" pitchFamily="34" charset="0"/>
                  <a:buChar char="•"/>
                </a:pPr>
                <a:r>
                  <a:rPr lang="en-US" sz="1600" i="1" dirty="0">
                    <a:solidFill>
                      <a:schemeClr val="tx1"/>
                    </a:solidFill>
                  </a:rPr>
                  <a:t>INTERVIEW</a:t>
                </a:r>
              </a:p>
            </p:txBody>
          </p:sp>
          <p:grpSp>
            <p:nvGrpSpPr>
              <p:cNvPr id="236" name="Group 235">
                <a:extLst>
                  <a:ext uri="{FF2B5EF4-FFF2-40B4-BE49-F238E27FC236}">
                    <a16:creationId xmlns:a16="http://schemas.microsoft.com/office/drawing/2014/main" id="{36430D0F-73BC-B3BA-95B3-CACB3485CAE0}"/>
                  </a:ext>
                </a:extLst>
              </p:cNvPr>
              <p:cNvGrpSpPr/>
              <p:nvPr/>
            </p:nvGrpSpPr>
            <p:grpSpPr>
              <a:xfrm>
                <a:off x="1958735" y="2105103"/>
                <a:ext cx="1631543" cy="1082341"/>
                <a:chOff x="7940435" y="4124349"/>
                <a:chExt cx="1631543" cy="1082341"/>
              </a:xfrm>
            </p:grpSpPr>
            <p:sp>
              <p:nvSpPr>
                <p:cNvPr id="237" name="Rectangle: Top Corners Rounded 236">
                  <a:extLst>
                    <a:ext uri="{FF2B5EF4-FFF2-40B4-BE49-F238E27FC236}">
                      <a16:creationId xmlns:a16="http://schemas.microsoft.com/office/drawing/2014/main" id="{7170B3C1-98B9-B53B-D6E7-595402EFFD77}"/>
                    </a:ext>
                  </a:extLst>
                </p:cNvPr>
                <p:cNvSpPr/>
                <p:nvPr/>
              </p:nvSpPr>
              <p:spPr>
                <a:xfrm rot="5400000">
                  <a:off x="8215036" y="3849748"/>
                  <a:ext cx="1082341" cy="1631543"/>
                </a:xfrm>
                <a:prstGeom prst="round2Same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TextBox 237">
                  <a:extLst>
                    <a:ext uri="{FF2B5EF4-FFF2-40B4-BE49-F238E27FC236}">
                      <a16:creationId xmlns:a16="http://schemas.microsoft.com/office/drawing/2014/main" id="{0942FDE9-2131-69AC-F8CE-D543659C51F5}"/>
                    </a:ext>
                  </a:extLst>
                </p:cNvPr>
                <p:cNvSpPr txBox="1"/>
                <p:nvPr/>
              </p:nvSpPr>
              <p:spPr>
                <a:xfrm>
                  <a:off x="8278886" y="4135444"/>
                  <a:ext cx="1193062" cy="893495"/>
                </a:xfrm>
                <a:prstGeom prst="rect">
                  <a:avLst/>
                </a:prstGeom>
                <a:noFill/>
              </p:spPr>
              <p:txBody>
                <a:bodyPr wrap="square" rtlCol="0">
                  <a:spAutoFit/>
                </a:bodyPr>
                <a:lstStyle/>
                <a:p>
                  <a:pPr algn="ctr"/>
                  <a:r>
                    <a:rPr lang="en-US" sz="5400" b="1" dirty="0">
                      <a:latin typeface="DAGGERSQUARE" pitchFamily="50" charset="0"/>
                    </a:rPr>
                    <a:t>D</a:t>
                  </a:r>
                </a:p>
              </p:txBody>
            </p:sp>
          </p:grpSp>
        </p:grpSp>
        <p:grpSp>
          <p:nvGrpSpPr>
            <p:cNvPr id="156" name="Group 155">
              <a:extLst>
                <a:ext uri="{FF2B5EF4-FFF2-40B4-BE49-F238E27FC236}">
                  <a16:creationId xmlns:a16="http://schemas.microsoft.com/office/drawing/2014/main" id="{B94F4A8C-A937-2482-2AF5-F58ACEFFC696}"/>
                </a:ext>
              </a:extLst>
            </p:cNvPr>
            <p:cNvGrpSpPr/>
            <p:nvPr/>
          </p:nvGrpSpPr>
          <p:grpSpPr>
            <a:xfrm>
              <a:off x="-1424793" y="4147830"/>
              <a:ext cx="1758766" cy="1256753"/>
              <a:chOff x="828691" y="2039551"/>
              <a:chExt cx="1758766" cy="1256753"/>
            </a:xfrm>
          </p:grpSpPr>
          <p:sp>
            <p:nvSpPr>
              <p:cNvPr id="159" name="TextBox 158">
                <a:extLst>
                  <a:ext uri="{FF2B5EF4-FFF2-40B4-BE49-F238E27FC236}">
                    <a16:creationId xmlns:a16="http://schemas.microsoft.com/office/drawing/2014/main" id="{EB0DDF84-1056-E95C-E542-8135DBB901BF}"/>
                  </a:ext>
                </a:extLst>
              </p:cNvPr>
              <p:cNvSpPr txBox="1"/>
              <p:nvPr/>
            </p:nvSpPr>
            <p:spPr>
              <a:xfrm>
                <a:off x="1229509" y="2039551"/>
                <a:ext cx="963342" cy="461665"/>
              </a:xfrm>
              <a:prstGeom prst="rect">
                <a:avLst/>
              </a:prstGeom>
              <a:noFill/>
            </p:spPr>
            <p:txBody>
              <a:bodyPr wrap="square" rtlCol="0">
                <a:spAutoFit/>
              </a:bodyPr>
              <a:lstStyle/>
              <a:p>
                <a:pPr algn="ctr"/>
                <a:endParaRPr lang="en-US" sz="2400" dirty="0">
                  <a:solidFill>
                    <a:schemeClr val="bg1"/>
                  </a:solidFill>
                  <a:latin typeface="DAGGERSQUARE" pitchFamily="50" charset="0"/>
                </a:endParaRPr>
              </a:p>
            </p:txBody>
          </p:sp>
          <p:sp>
            <p:nvSpPr>
              <p:cNvPr id="160" name="TextBox 159">
                <a:extLst>
                  <a:ext uri="{FF2B5EF4-FFF2-40B4-BE49-F238E27FC236}">
                    <a16:creationId xmlns:a16="http://schemas.microsoft.com/office/drawing/2014/main" id="{4EAFB75B-C58D-385B-0FB5-3F4A18BFA761}"/>
                  </a:ext>
                </a:extLst>
              </p:cNvPr>
              <p:cNvSpPr txBox="1"/>
              <p:nvPr/>
            </p:nvSpPr>
            <p:spPr>
              <a:xfrm>
                <a:off x="828691" y="2988527"/>
                <a:ext cx="1758766" cy="307777"/>
              </a:xfrm>
              <a:prstGeom prst="rect">
                <a:avLst/>
              </a:prstGeom>
              <a:noFill/>
            </p:spPr>
            <p:txBody>
              <a:bodyPr wrap="square" rtlCol="0">
                <a:spAutoFit/>
              </a:bodyPr>
              <a:lstStyle/>
              <a:p>
                <a:pPr algn="ctr"/>
                <a:endParaRPr lang="en-US" sz="1400" dirty="0">
                  <a:solidFill>
                    <a:schemeClr val="bg1"/>
                  </a:solidFill>
                  <a:latin typeface="DAGGERSQUARE" pitchFamily="50" charset="0"/>
                </a:endParaRPr>
              </a:p>
            </p:txBody>
          </p:sp>
        </p:grpSp>
      </p:grpSp>
    </p:spTree>
    <p:extLst>
      <p:ext uri="{BB962C8B-B14F-4D97-AF65-F5344CB8AC3E}">
        <p14:creationId xmlns:p14="http://schemas.microsoft.com/office/powerpoint/2010/main" val="24672904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2.77556E-17 -2.22222E-6 L 0.60482 -0.00972 " pathEditMode="relative" rAng="0" ptsTypes="AA">
                                      <p:cBhvr>
                                        <p:cTn id="6" dur="1250" fill="hold"/>
                                        <p:tgtEl>
                                          <p:spTgt spid="72"/>
                                        </p:tgtEl>
                                        <p:attrNameLst>
                                          <p:attrName>ppt_x</p:attrName>
                                          <p:attrName>ppt_y</p:attrName>
                                        </p:attrNameLst>
                                      </p:cBhvr>
                                      <p:rCtr x="30234" y="-486"/>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4.79167E-6 -3.7037E-6 L 0.60196 0.01482 " pathEditMode="relative" rAng="0" ptsTypes="AA">
                                      <p:cBhvr>
                                        <p:cTn id="10" dur="1250" fill="hold"/>
                                        <p:tgtEl>
                                          <p:spTgt spid="224"/>
                                        </p:tgtEl>
                                        <p:attrNameLst>
                                          <p:attrName>ppt_x</p:attrName>
                                          <p:attrName>ppt_y</p:attrName>
                                        </p:attrNameLst>
                                      </p:cBhvr>
                                      <p:rCtr x="30091" y="741"/>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29167E-6 4.44444E-6 L 0.60429 0.0074 " pathEditMode="relative" rAng="0" ptsTypes="AA">
                                      <p:cBhvr>
                                        <p:cTn id="14" dur="1250" fill="hold"/>
                                        <p:tgtEl>
                                          <p:spTgt spid="223"/>
                                        </p:tgtEl>
                                        <p:attrNameLst>
                                          <p:attrName>ppt_x</p:attrName>
                                          <p:attrName>ppt_y</p:attrName>
                                        </p:attrNameLst>
                                      </p:cBhvr>
                                      <p:rCtr x="30208" y="370"/>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3.54167E-6 3.33333E-6 L 0.59882 0.0037 " pathEditMode="relative" rAng="0" ptsTypes="AA">
                                      <p:cBhvr>
                                        <p:cTn id="18" dur="1250" fill="hold"/>
                                        <p:tgtEl>
                                          <p:spTgt spid="132"/>
                                        </p:tgtEl>
                                        <p:attrNameLst>
                                          <p:attrName>ppt_x</p:attrName>
                                          <p:attrName>ppt_y</p:attrName>
                                        </p:attrNameLst>
                                      </p:cBhvr>
                                      <p:rCtr x="29948"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8F4E90-1DFE-6D92-4225-1D042F492B5D}"/>
              </a:ext>
            </a:extLst>
          </p:cNvPr>
          <p:cNvSpPr txBox="1"/>
          <p:nvPr/>
        </p:nvSpPr>
        <p:spPr>
          <a:xfrm>
            <a:off x="1361440" y="218195"/>
            <a:ext cx="4734560" cy="1384995"/>
          </a:xfrm>
          <a:prstGeom prst="rect">
            <a:avLst/>
          </a:prstGeom>
          <a:noFill/>
        </p:spPr>
        <p:txBody>
          <a:bodyPr wrap="square" rtlCol="0">
            <a:spAutoFit/>
          </a:bodyPr>
          <a:lstStyle/>
          <a:p>
            <a:r>
              <a:rPr lang="en-US" sz="2800" b="1" dirty="0"/>
              <a:t>What are the food item/s would students recommend from this canteens?</a:t>
            </a:r>
          </a:p>
        </p:txBody>
      </p:sp>
      <p:pic>
        <p:nvPicPr>
          <p:cNvPr id="6" name="Picture 5">
            <a:extLst>
              <a:ext uri="{FF2B5EF4-FFF2-40B4-BE49-F238E27FC236}">
                <a16:creationId xmlns:a16="http://schemas.microsoft.com/office/drawing/2014/main" id="{F1B15825-92CC-B909-C71A-655B637AAA48}"/>
              </a:ext>
            </a:extLst>
          </p:cNvPr>
          <p:cNvPicPr>
            <a:picLocks noChangeAspect="1"/>
          </p:cNvPicPr>
          <p:nvPr/>
        </p:nvPicPr>
        <p:blipFill>
          <a:blip r:embed="rId2">
            <a:duotone>
              <a:schemeClr val="accent1">
                <a:shade val="45000"/>
                <a:satMod val="135000"/>
              </a:schemeClr>
              <a:prstClr val="white"/>
            </a:duotone>
          </a:blip>
          <a:stretch>
            <a:fillRect/>
          </a:stretch>
        </p:blipFill>
        <p:spPr>
          <a:xfrm>
            <a:off x="8754617" y="1836384"/>
            <a:ext cx="3017782" cy="1719221"/>
          </a:xfrm>
          <a:prstGeom prst="rect">
            <a:avLst/>
          </a:prstGeom>
        </p:spPr>
      </p:pic>
      <p:pic>
        <p:nvPicPr>
          <p:cNvPr id="8" name="Picture 7">
            <a:extLst>
              <a:ext uri="{FF2B5EF4-FFF2-40B4-BE49-F238E27FC236}">
                <a16:creationId xmlns:a16="http://schemas.microsoft.com/office/drawing/2014/main" id="{1A9C4DFC-077C-1949-249A-4C3CA7EDEA64}"/>
              </a:ext>
            </a:extLst>
          </p:cNvPr>
          <p:cNvPicPr>
            <a:picLocks noChangeAspect="1"/>
          </p:cNvPicPr>
          <p:nvPr/>
        </p:nvPicPr>
        <p:blipFill>
          <a:blip r:embed="rId2">
            <a:duotone>
              <a:schemeClr val="accent1">
                <a:shade val="45000"/>
                <a:satMod val="135000"/>
              </a:schemeClr>
              <a:prstClr val="white"/>
            </a:duotone>
          </a:blip>
          <a:stretch>
            <a:fillRect/>
          </a:stretch>
        </p:blipFill>
        <p:spPr>
          <a:xfrm>
            <a:off x="842343" y="2202544"/>
            <a:ext cx="3017782" cy="1719221"/>
          </a:xfrm>
          <a:prstGeom prst="rect">
            <a:avLst/>
          </a:prstGeom>
          <a:ln>
            <a:solidFill>
              <a:schemeClr val="accent1"/>
            </a:solidFill>
          </a:ln>
        </p:spPr>
      </p:pic>
      <p:pic>
        <p:nvPicPr>
          <p:cNvPr id="11" name="Picture 10">
            <a:extLst>
              <a:ext uri="{FF2B5EF4-FFF2-40B4-BE49-F238E27FC236}">
                <a16:creationId xmlns:a16="http://schemas.microsoft.com/office/drawing/2014/main" id="{7F15F18F-7E5C-698C-C5EF-E563022EADAA}"/>
              </a:ext>
            </a:extLst>
          </p:cNvPr>
          <p:cNvPicPr>
            <a:picLocks noChangeAspect="1"/>
          </p:cNvPicPr>
          <p:nvPr/>
        </p:nvPicPr>
        <p:blipFill>
          <a:blip r:embed="rId2">
            <a:duotone>
              <a:schemeClr val="accent1">
                <a:shade val="45000"/>
                <a:satMod val="135000"/>
              </a:schemeClr>
              <a:prstClr val="white"/>
            </a:duotone>
          </a:blip>
          <a:stretch>
            <a:fillRect/>
          </a:stretch>
        </p:blipFill>
        <p:spPr>
          <a:xfrm>
            <a:off x="5052058" y="1175937"/>
            <a:ext cx="3017782" cy="1719221"/>
          </a:xfrm>
          <a:prstGeom prst="rect">
            <a:avLst/>
          </a:prstGeom>
        </p:spPr>
      </p:pic>
      <p:pic>
        <p:nvPicPr>
          <p:cNvPr id="16" name="Picture 15">
            <a:extLst>
              <a:ext uri="{FF2B5EF4-FFF2-40B4-BE49-F238E27FC236}">
                <a16:creationId xmlns:a16="http://schemas.microsoft.com/office/drawing/2014/main" id="{AD45E7EE-AB20-7F19-7B00-7397FD2FECCD}"/>
              </a:ext>
            </a:extLst>
          </p:cNvPr>
          <p:cNvPicPr>
            <a:picLocks noChangeAspect="1"/>
          </p:cNvPicPr>
          <p:nvPr/>
        </p:nvPicPr>
        <p:blipFill>
          <a:blip r:embed="rId3"/>
          <a:stretch>
            <a:fillRect/>
          </a:stretch>
        </p:blipFill>
        <p:spPr>
          <a:xfrm>
            <a:off x="4513938" y="3429000"/>
            <a:ext cx="3042168" cy="1743607"/>
          </a:xfrm>
          <a:prstGeom prst="rect">
            <a:avLst/>
          </a:prstGeom>
        </p:spPr>
      </p:pic>
      <p:pic>
        <p:nvPicPr>
          <p:cNvPr id="17" name="Picture 16">
            <a:extLst>
              <a:ext uri="{FF2B5EF4-FFF2-40B4-BE49-F238E27FC236}">
                <a16:creationId xmlns:a16="http://schemas.microsoft.com/office/drawing/2014/main" id="{31E2C7B4-10C5-0ACA-EA4E-AB7038166CBB}"/>
              </a:ext>
            </a:extLst>
          </p:cNvPr>
          <p:cNvPicPr>
            <a:picLocks noChangeAspect="1"/>
          </p:cNvPicPr>
          <p:nvPr/>
        </p:nvPicPr>
        <p:blipFill>
          <a:blip r:embed="rId3"/>
          <a:stretch>
            <a:fillRect/>
          </a:stretch>
        </p:blipFill>
        <p:spPr>
          <a:xfrm>
            <a:off x="8118216" y="4394598"/>
            <a:ext cx="3042168" cy="1743607"/>
          </a:xfrm>
          <a:prstGeom prst="rect">
            <a:avLst/>
          </a:prstGeom>
        </p:spPr>
      </p:pic>
      <p:pic>
        <p:nvPicPr>
          <p:cNvPr id="18" name="Picture 17">
            <a:extLst>
              <a:ext uri="{FF2B5EF4-FFF2-40B4-BE49-F238E27FC236}">
                <a16:creationId xmlns:a16="http://schemas.microsoft.com/office/drawing/2014/main" id="{F654E31E-EF27-BBC1-FBB7-AABC78964EE4}"/>
              </a:ext>
            </a:extLst>
          </p:cNvPr>
          <p:cNvPicPr>
            <a:picLocks noChangeAspect="1"/>
          </p:cNvPicPr>
          <p:nvPr/>
        </p:nvPicPr>
        <p:blipFill>
          <a:blip r:embed="rId3"/>
          <a:stretch>
            <a:fillRect/>
          </a:stretch>
        </p:blipFill>
        <p:spPr>
          <a:xfrm>
            <a:off x="1282182" y="4573032"/>
            <a:ext cx="3042168" cy="1743607"/>
          </a:xfrm>
          <a:prstGeom prst="rect">
            <a:avLst/>
          </a:prstGeom>
        </p:spPr>
      </p:pic>
      <p:sp>
        <p:nvSpPr>
          <p:cNvPr id="19" name="TextBox 18">
            <a:extLst>
              <a:ext uri="{FF2B5EF4-FFF2-40B4-BE49-F238E27FC236}">
                <a16:creationId xmlns:a16="http://schemas.microsoft.com/office/drawing/2014/main" id="{3E91E285-2F3C-8693-DC33-17704ADFC7C8}"/>
              </a:ext>
            </a:extLst>
          </p:cNvPr>
          <p:cNvSpPr txBox="1"/>
          <p:nvPr/>
        </p:nvSpPr>
        <p:spPr>
          <a:xfrm>
            <a:off x="5343098" y="1368503"/>
            <a:ext cx="2619426" cy="830997"/>
          </a:xfrm>
          <a:prstGeom prst="rect">
            <a:avLst/>
          </a:prstGeom>
          <a:noFill/>
        </p:spPr>
        <p:txBody>
          <a:bodyPr wrap="square" rtlCol="0">
            <a:spAutoFit/>
          </a:bodyPr>
          <a:lstStyle/>
          <a:p>
            <a:r>
              <a:rPr lang="en-US" sz="2400" b="1" dirty="0">
                <a:solidFill>
                  <a:schemeClr val="bg1"/>
                </a:solidFill>
              </a:rPr>
              <a:t>Ice coffee and chicken rolls</a:t>
            </a:r>
          </a:p>
        </p:txBody>
      </p:sp>
      <p:sp>
        <p:nvSpPr>
          <p:cNvPr id="20" name="TextBox 19">
            <a:extLst>
              <a:ext uri="{FF2B5EF4-FFF2-40B4-BE49-F238E27FC236}">
                <a16:creationId xmlns:a16="http://schemas.microsoft.com/office/drawing/2014/main" id="{732BACAC-6DE1-92BE-FCFA-408D11798221}"/>
              </a:ext>
            </a:extLst>
          </p:cNvPr>
          <p:cNvSpPr txBox="1"/>
          <p:nvPr/>
        </p:nvSpPr>
        <p:spPr>
          <a:xfrm>
            <a:off x="4978163" y="3255825"/>
            <a:ext cx="2486240" cy="1138773"/>
          </a:xfrm>
          <a:prstGeom prst="rect">
            <a:avLst/>
          </a:prstGeom>
          <a:noFill/>
        </p:spPr>
        <p:txBody>
          <a:bodyPr wrap="square" rtlCol="0">
            <a:spAutoFit/>
          </a:bodyPr>
          <a:lstStyle/>
          <a:p>
            <a:endParaRPr lang="en-US" sz="2000" b="1" dirty="0">
              <a:solidFill>
                <a:schemeClr val="bg1"/>
              </a:solidFill>
            </a:endParaRPr>
          </a:p>
          <a:p>
            <a:r>
              <a:rPr lang="en-US" sz="2400" b="1" dirty="0">
                <a:solidFill>
                  <a:schemeClr val="bg1"/>
                </a:solidFill>
              </a:rPr>
              <a:t>Chicken puff pastry  Donut </a:t>
            </a:r>
          </a:p>
        </p:txBody>
      </p:sp>
      <p:sp>
        <p:nvSpPr>
          <p:cNvPr id="22" name="TextBox 21">
            <a:extLst>
              <a:ext uri="{FF2B5EF4-FFF2-40B4-BE49-F238E27FC236}">
                <a16:creationId xmlns:a16="http://schemas.microsoft.com/office/drawing/2014/main" id="{F767A17B-E106-40C2-3B95-8E77317E117B}"/>
              </a:ext>
            </a:extLst>
          </p:cNvPr>
          <p:cNvSpPr txBox="1"/>
          <p:nvPr/>
        </p:nvSpPr>
        <p:spPr>
          <a:xfrm>
            <a:off x="1117600" y="2462481"/>
            <a:ext cx="2518961" cy="646331"/>
          </a:xfrm>
          <a:prstGeom prst="rect">
            <a:avLst/>
          </a:prstGeom>
          <a:noFill/>
        </p:spPr>
        <p:txBody>
          <a:bodyPr wrap="square" rtlCol="0">
            <a:spAutoFit/>
          </a:bodyPr>
          <a:lstStyle/>
          <a:p>
            <a:pPr algn="ctr"/>
            <a:r>
              <a:rPr lang="en-US" sz="3600" b="1" dirty="0">
                <a:solidFill>
                  <a:schemeClr val="bg1"/>
                </a:solidFill>
              </a:rPr>
              <a:t>Pastry</a:t>
            </a:r>
          </a:p>
        </p:txBody>
      </p:sp>
      <p:sp>
        <p:nvSpPr>
          <p:cNvPr id="23" name="TextBox 22">
            <a:extLst>
              <a:ext uri="{FF2B5EF4-FFF2-40B4-BE49-F238E27FC236}">
                <a16:creationId xmlns:a16="http://schemas.microsoft.com/office/drawing/2014/main" id="{B14946D1-EA30-CD35-7631-275D92E6B548}"/>
              </a:ext>
            </a:extLst>
          </p:cNvPr>
          <p:cNvSpPr txBox="1"/>
          <p:nvPr/>
        </p:nvSpPr>
        <p:spPr>
          <a:xfrm>
            <a:off x="1814830" y="5008251"/>
            <a:ext cx="2509520" cy="738664"/>
          </a:xfrm>
          <a:prstGeom prst="rect">
            <a:avLst/>
          </a:prstGeom>
          <a:noFill/>
        </p:spPr>
        <p:txBody>
          <a:bodyPr wrap="square" rtlCol="0">
            <a:spAutoFit/>
          </a:bodyPr>
          <a:lstStyle/>
          <a:p>
            <a:r>
              <a:rPr lang="en-US" sz="2400" b="1" dirty="0">
                <a:solidFill>
                  <a:schemeClr val="bg1"/>
                </a:solidFill>
              </a:rPr>
              <a:t>Domino cakes</a:t>
            </a:r>
          </a:p>
          <a:p>
            <a:endParaRPr lang="en-US" dirty="0"/>
          </a:p>
        </p:txBody>
      </p:sp>
      <p:sp>
        <p:nvSpPr>
          <p:cNvPr id="24" name="TextBox 23">
            <a:extLst>
              <a:ext uri="{FF2B5EF4-FFF2-40B4-BE49-F238E27FC236}">
                <a16:creationId xmlns:a16="http://schemas.microsoft.com/office/drawing/2014/main" id="{0D23915F-08BA-5127-304C-1A7C200D905E}"/>
              </a:ext>
            </a:extLst>
          </p:cNvPr>
          <p:cNvSpPr txBox="1"/>
          <p:nvPr/>
        </p:nvSpPr>
        <p:spPr>
          <a:xfrm>
            <a:off x="9347200" y="2202544"/>
            <a:ext cx="2336800" cy="830997"/>
          </a:xfrm>
          <a:prstGeom prst="rect">
            <a:avLst/>
          </a:prstGeom>
          <a:noFill/>
        </p:spPr>
        <p:txBody>
          <a:bodyPr wrap="square" rtlCol="0">
            <a:spAutoFit/>
          </a:bodyPr>
          <a:lstStyle/>
          <a:p>
            <a:r>
              <a:rPr lang="en-US" sz="2400" b="1" dirty="0">
                <a:solidFill>
                  <a:schemeClr val="bg1"/>
                </a:solidFill>
              </a:rPr>
              <a:t>Chicken puff pastry </a:t>
            </a:r>
          </a:p>
        </p:txBody>
      </p:sp>
      <p:sp>
        <p:nvSpPr>
          <p:cNvPr id="25" name="TextBox 24">
            <a:extLst>
              <a:ext uri="{FF2B5EF4-FFF2-40B4-BE49-F238E27FC236}">
                <a16:creationId xmlns:a16="http://schemas.microsoft.com/office/drawing/2014/main" id="{68BBC15E-1CBE-7D47-3450-5BFCEDE8CC4B}"/>
              </a:ext>
            </a:extLst>
          </p:cNvPr>
          <p:cNvSpPr txBox="1"/>
          <p:nvPr/>
        </p:nvSpPr>
        <p:spPr>
          <a:xfrm>
            <a:off x="8412480" y="4653280"/>
            <a:ext cx="2497338" cy="954107"/>
          </a:xfrm>
          <a:prstGeom prst="rect">
            <a:avLst/>
          </a:prstGeom>
          <a:noFill/>
        </p:spPr>
        <p:txBody>
          <a:bodyPr wrap="square" rtlCol="0">
            <a:spAutoFit/>
          </a:bodyPr>
          <a:lstStyle/>
          <a:p>
            <a:r>
              <a:rPr lang="en-US" dirty="0"/>
              <a:t>	</a:t>
            </a:r>
            <a:r>
              <a:rPr lang="en-US" sz="2800" b="1" dirty="0">
                <a:solidFill>
                  <a:schemeClr val="bg1"/>
                </a:solidFill>
              </a:rPr>
              <a:t>Cheese Sandwich</a:t>
            </a:r>
          </a:p>
        </p:txBody>
      </p:sp>
    </p:spTree>
    <p:extLst>
      <p:ext uri="{BB962C8B-B14F-4D97-AF65-F5344CB8AC3E}">
        <p14:creationId xmlns:p14="http://schemas.microsoft.com/office/powerpoint/2010/main" val="236195281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05E8FF-A02B-20D4-EEEE-7FC39939BA10}"/>
              </a:ext>
            </a:extLst>
          </p:cNvPr>
          <p:cNvSpPr txBox="1"/>
          <p:nvPr/>
        </p:nvSpPr>
        <p:spPr>
          <a:xfrm>
            <a:off x="1641454" y="291067"/>
            <a:ext cx="3979147" cy="584775"/>
          </a:xfrm>
          <a:prstGeom prst="rect">
            <a:avLst/>
          </a:prstGeom>
          <a:noFill/>
        </p:spPr>
        <p:txBody>
          <a:bodyPr wrap="square" rtlCol="0">
            <a:spAutoFit/>
          </a:bodyPr>
          <a:lstStyle/>
          <a:p>
            <a:r>
              <a:rPr lang="en-US" sz="3200" b="1" dirty="0"/>
              <a:t>Student responses</a:t>
            </a:r>
          </a:p>
        </p:txBody>
      </p:sp>
    </p:spTree>
    <p:extLst>
      <p:ext uri="{BB962C8B-B14F-4D97-AF65-F5344CB8AC3E}">
        <p14:creationId xmlns:p14="http://schemas.microsoft.com/office/powerpoint/2010/main" val="42423692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2"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3"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4"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5"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0905E8FF-A02B-20D4-EEEE-7FC39939BA10}"/>
              </a:ext>
            </a:extLst>
          </p:cNvPr>
          <p:cNvSpPr txBox="1"/>
          <p:nvPr/>
        </p:nvSpPr>
        <p:spPr>
          <a:xfrm>
            <a:off x="535021" y="685800"/>
            <a:ext cx="2639962" cy="5105400"/>
          </a:xfrm>
          <a:prstGeom prst="rect">
            <a:avLst/>
          </a:prstGeom>
        </p:spPr>
        <p:txBody>
          <a:bodyPr vert="horz" lIns="91440" tIns="45720" rIns="91440" bIns="45720" rtlCol="0" anchor="ctr">
            <a:normAutofit/>
          </a:bodyPr>
          <a:lstStyle/>
          <a:p>
            <a:pPr algn="ctr">
              <a:spcBef>
                <a:spcPct val="0"/>
              </a:spcBef>
              <a:spcAft>
                <a:spcPts val="600"/>
              </a:spcAft>
            </a:pPr>
            <a:r>
              <a:rPr lang="en-US" sz="4000" b="1">
                <a:ln w="3175" cmpd="sng">
                  <a:noFill/>
                </a:ln>
                <a:solidFill>
                  <a:srgbClr val="FFFFFF"/>
                </a:solidFill>
                <a:latin typeface="+mj-lt"/>
                <a:ea typeface="+mj-ea"/>
                <a:cs typeface="+mj-cs"/>
              </a:rPr>
              <a:t>Conclusion</a:t>
            </a:r>
          </a:p>
        </p:txBody>
      </p:sp>
      <p:grpSp>
        <p:nvGrpSpPr>
          <p:cNvPr id="21" name="Group 20">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2"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3"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4"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5"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6"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7"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aphicFrame>
        <p:nvGraphicFramePr>
          <p:cNvPr id="5" name="TextBox 2">
            <a:extLst>
              <a:ext uri="{FF2B5EF4-FFF2-40B4-BE49-F238E27FC236}">
                <a16:creationId xmlns:a16="http://schemas.microsoft.com/office/drawing/2014/main" id="{171A3371-5D3D-8FC1-C739-6CAF572293E0}"/>
              </a:ext>
            </a:extLst>
          </p:cNvPr>
          <p:cNvGraphicFramePr/>
          <p:nvPr>
            <p:extLst>
              <p:ext uri="{D42A27DB-BD31-4B8C-83A1-F6EECF244321}">
                <p14:modId xmlns:p14="http://schemas.microsoft.com/office/powerpoint/2010/main" val="1970735832"/>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97593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2"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3"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4"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5"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6"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7"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29" name="Rectangle 28">
            <a:extLst>
              <a:ext uri="{FF2B5EF4-FFF2-40B4-BE49-F238E27FC236}">
                <a16:creationId xmlns:a16="http://schemas.microsoft.com/office/drawing/2014/main" id="{E58348C3-6249-4952-AA86-C63DB35EA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DE6174AD-DBB0-43E6-98C2-738DB3A152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59100" y="-4763"/>
            <a:ext cx="5014912" cy="6862763"/>
            <a:chOff x="2928938" y="-4763"/>
            <a:chExt cx="5014912" cy="6862763"/>
          </a:xfrm>
        </p:grpSpPr>
        <p:sp>
          <p:nvSpPr>
            <p:cNvPr id="32" name="Freeform 6">
              <a:extLst>
                <a:ext uri="{FF2B5EF4-FFF2-40B4-BE49-F238E27FC236}">
                  <a16:creationId xmlns:a16="http://schemas.microsoft.com/office/drawing/2014/main" id="{50A59800-3661-4778-9D8A-F816C85C4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3" name="Freeform 7">
              <a:extLst>
                <a:ext uri="{FF2B5EF4-FFF2-40B4-BE49-F238E27FC236}">
                  <a16:creationId xmlns:a16="http://schemas.microsoft.com/office/drawing/2014/main" id="{7A810977-C816-4698-B7E7-0E6BDED7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4" name="Freeform 9">
              <a:extLst>
                <a:ext uri="{FF2B5EF4-FFF2-40B4-BE49-F238E27FC236}">
                  <a16:creationId xmlns:a16="http://schemas.microsoft.com/office/drawing/2014/main" id="{181E4B1B-2437-4A14-8927-817FC7AED6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5" name="Freeform 10">
              <a:extLst>
                <a:ext uri="{FF2B5EF4-FFF2-40B4-BE49-F238E27FC236}">
                  <a16:creationId xmlns:a16="http://schemas.microsoft.com/office/drawing/2014/main" id="{3F98AD26-9FF7-44EA-B876-9C857F8ED9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6" name="Freeform 11">
              <a:extLst>
                <a:ext uri="{FF2B5EF4-FFF2-40B4-BE49-F238E27FC236}">
                  <a16:creationId xmlns:a16="http://schemas.microsoft.com/office/drawing/2014/main" id="{32EBB12A-A9CE-446F-9462-15DAC0D0F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7" name="Freeform 12">
              <a:extLst>
                <a:ext uri="{FF2B5EF4-FFF2-40B4-BE49-F238E27FC236}">
                  <a16:creationId xmlns:a16="http://schemas.microsoft.com/office/drawing/2014/main" id="{85925599-F99B-48E5-A384-76136C081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3" name="TextBox 2">
            <a:extLst>
              <a:ext uri="{FF2B5EF4-FFF2-40B4-BE49-F238E27FC236}">
                <a16:creationId xmlns:a16="http://schemas.microsoft.com/office/drawing/2014/main" id="{6E85FEF2-9441-E935-92F4-EBB1C6F56093}"/>
              </a:ext>
            </a:extLst>
          </p:cNvPr>
          <p:cNvSpPr txBox="1"/>
          <p:nvPr/>
        </p:nvSpPr>
        <p:spPr>
          <a:xfrm>
            <a:off x="5448299" y="1380068"/>
            <a:ext cx="6054723" cy="2616199"/>
          </a:xfrm>
          <a:prstGeom prst="rect">
            <a:avLst/>
          </a:prstGeom>
        </p:spPr>
        <p:txBody>
          <a:bodyPr vert="horz" lIns="91440" tIns="45720" rIns="91440" bIns="45720" rtlCol="0" anchor="b">
            <a:normAutofit/>
          </a:bodyPr>
          <a:lstStyle/>
          <a:p>
            <a:pPr algn="r">
              <a:spcBef>
                <a:spcPct val="0"/>
              </a:spcBef>
              <a:spcAft>
                <a:spcPts val="600"/>
              </a:spcAft>
            </a:pPr>
            <a:r>
              <a:rPr lang="en-US" sz="6000">
                <a:ln w="3175" cmpd="sng">
                  <a:noFill/>
                </a:ln>
                <a:latin typeface="+mj-lt"/>
                <a:ea typeface="+mj-ea"/>
                <a:cs typeface="+mj-cs"/>
              </a:rPr>
              <a:t>Any questions</a:t>
            </a:r>
          </a:p>
        </p:txBody>
      </p:sp>
      <p:pic>
        <p:nvPicPr>
          <p:cNvPr id="16" name="Picture 15" descr="3D black question marks with one yellow question mark">
            <a:extLst>
              <a:ext uri="{FF2B5EF4-FFF2-40B4-BE49-F238E27FC236}">
                <a16:creationId xmlns:a16="http://schemas.microsoft.com/office/drawing/2014/main" id="{357759DB-E061-AF66-EE0A-8D64781F8644}"/>
              </a:ext>
            </a:extLst>
          </p:cNvPr>
          <p:cNvPicPr>
            <a:picLocks noChangeAspect="1"/>
          </p:cNvPicPr>
          <p:nvPr/>
        </p:nvPicPr>
        <p:blipFill rotWithShape="1">
          <a:blip r:embed="rId3"/>
          <a:srcRect l="51903" r="21736" b="9091"/>
          <a:stretch/>
        </p:blipFill>
        <p:spPr>
          <a:xfrm>
            <a:off x="20" y="10"/>
            <a:ext cx="5448280" cy="6857990"/>
          </a:xfrm>
          <a:custGeom>
            <a:avLst/>
            <a:gdLst/>
            <a:ahLst/>
            <a:cxnLst/>
            <a:rect l="l" t="t" r="r" b="b"/>
            <a:pathLst>
              <a:path w="5448300" h="6858000">
                <a:moveTo>
                  <a:pt x="0" y="0"/>
                </a:moveTo>
                <a:lnTo>
                  <a:pt x="3513666" y="0"/>
                </a:lnTo>
                <a:lnTo>
                  <a:pt x="2861733" y="2548466"/>
                </a:lnTo>
                <a:lnTo>
                  <a:pt x="5448300" y="6853767"/>
                </a:lnTo>
                <a:lnTo>
                  <a:pt x="0" y="6858000"/>
                </a:lnTo>
                <a:lnTo>
                  <a:pt x="0" y="0"/>
                </a:lnTo>
                <a:close/>
              </a:path>
            </a:pathLst>
          </a:custGeom>
          <a:ln w="38100">
            <a:noFill/>
          </a:ln>
          <a:effectLst/>
        </p:spPr>
      </p:pic>
    </p:spTree>
    <p:extLst>
      <p:ext uri="{BB962C8B-B14F-4D97-AF65-F5344CB8AC3E}">
        <p14:creationId xmlns:p14="http://schemas.microsoft.com/office/powerpoint/2010/main" val="15367403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C8E1BD-AB90-20FD-9844-A45B6E9C8E64}"/>
              </a:ext>
            </a:extLst>
          </p:cNvPr>
          <p:cNvSpPr txBox="1"/>
          <p:nvPr/>
        </p:nvSpPr>
        <p:spPr>
          <a:xfrm>
            <a:off x="1710006" y="434758"/>
            <a:ext cx="5627077" cy="584775"/>
          </a:xfrm>
          <a:prstGeom prst="rect">
            <a:avLst/>
          </a:prstGeom>
          <a:noFill/>
        </p:spPr>
        <p:txBody>
          <a:bodyPr wrap="square" rtlCol="0">
            <a:spAutoFit/>
          </a:bodyPr>
          <a:lstStyle/>
          <a:p>
            <a:r>
              <a:rPr lang="en-US" sz="3200" dirty="0"/>
              <a:t>References</a:t>
            </a:r>
          </a:p>
        </p:txBody>
      </p:sp>
    </p:spTree>
    <p:extLst>
      <p:ext uri="{BB962C8B-B14F-4D97-AF65-F5344CB8AC3E}">
        <p14:creationId xmlns:p14="http://schemas.microsoft.com/office/powerpoint/2010/main" val="2838052404"/>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9"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0"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1"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2"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3"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4"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extBox 1">
            <a:extLst>
              <a:ext uri="{FF2B5EF4-FFF2-40B4-BE49-F238E27FC236}">
                <a16:creationId xmlns:a16="http://schemas.microsoft.com/office/drawing/2014/main" id="{E3C8E1BD-AB90-20FD-9844-A45B6E9C8E64}"/>
              </a:ext>
            </a:extLst>
          </p:cNvPr>
          <p:cNvSpPr txBox="1"/>
          <p:nvPr/>
        </p:nvSpPr>
        <p:spPr>
          <a:xfrm>
            <a:off x="2253785" y="1380068"/>
            <a:ext cx="4978303" cy="2616199"/>
          </a:xfrm>
          <a:prstGeom prst="rect">
            <a:avLst/>
          </a:prstGeom>
        </p:spPr>
        <p:txBody>
          <a:bodyPr vert="horz" lIns="91440" tIns="45720" rIns="91440" bIns="45720" rtlCol="0" anchor="b">
            <a:normAutofit/>
          </a:bodyPr>
          <a:lstStyle/>
          <a:p>
            <a:pPr algn="r">
              <a:spcBef>
                <a:spcPct val="0"/>
              </a:spcBef>
              <a:spcAft>
                <a:spcPts val="600"/>
              </a:spcAft>
            </a:pPr>
            <a:r>
              <a:rPr lang="en-US" sz="6000">
                <a:ln w="3175" cmpd="sng">
                  <a:noFill/>
                </a:ln>
                <a:latin typeface="+mj-lt"/>
                <a:ea typeface="+mj-ea"/>
                <a:cs typeface="+mj-cs"/>
              </a:rPr>
              <a:t>Thank you</a:t>
            </a:r>
          </a:p>
        </p:txBody>
      </p:sp>
      <p:sp>
        <p:nvSpPr>
          <p:cNvPr id="26"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Handshake">
            <a:extLst>
              <a:ext uri="{FF2B5EF4-FFF2-40B4-BE49-F238E27FC236}">
                <a16:creationId xmlns:a16="http://schemas.microsoft.com/office/drawing/2014/main" id="{B1AC6C15-29E4-AF0E-FF25-EA82004DED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73801" y="1614524"/>
            <a:ext cx="3341190" cy="3341190"/>
          </a:xfrm>
          <a:prstGeom prst="rect">
            <a:avLst/>
          </a:prstGeom>
        </p:spPr>
      </p:pic>
    </p:spTree>
    <p:extLst>
      <p:ext uri="{BB962C8B-B14F-4D97-AF65-F5344CB8AC3E}">
        <p14:creationId xmlns:p14="http://schemas.microsoft.com/office/powerpoint/2010/main" val="89838248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3"/>
                                        </p:tgtEl>
                                        <p:attrNameLst>
                                          <p:attrName>style.visibility</p:attrName>
                                        </p:attrNameLst>
                                      </p:cBhvr>
                                      <p:to>
                                        <p:strVal val="visible"/>
                                      </p:to>
                                    </p:set>
                                    <p:animEffect transition="in" filter="fade">
                                      <p:cBhvr>
                                        <p:cTn id="7"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45785C-6183-6355-FA87-534941C816D6}"/>
              </a:ext>
            </a:extLst>
          </p:cNvPr>
          <p:cNvSpPr txBox="1"/>
          <p:nvPr/>
        </p:nvSpPr>
        <p:spPr>
          <a:xfrm>
            <a:off x="1484312" y="685800"/>
            <a:ext cx="5747778" cy="1752599"/>
          </a:xfrm>
          <a:prstGeom prst="rect">
            <a:avLst/>
          </a:prstGeom>
        </p:spPr>
        <p:txBody>
          <a:bodyPr vert="horz" lIns="91440" tIns="45720" rIns="91440" bIns="45720" rtlCol="0" anchor="ctr">
            <a:normAutofit/>
          </a:bodyPr>
          <a:lstStyle/>
          <a:p>
            <a:pPr algn="ctr">
              <a:spcBef>
                <a:spcPct val="0"/>
              </a:spcBef>
              <a:spcAft>
                <a:spcPts val="600"/>
              </a:spcAft>
            </a:pPr>
            <a:r>
              <a:rPr lang="en-US" sz="4000">
                <a:ln w="3175" cmpd="sng">
                  <a:noFill/>
                </a:ln>
                <a:latin typeface="+mj-lt"/>
                <a:ea typeface="+mj-ea"/>
                <a:cs typeface="+mj-cs"/>
              </a:rPr>
              <a:t>Group Members</a:t>
            </a:r>
          </a:p>
        </p:txBody>
      </p:sp>
      <p:pic>
        <p:nvPicPr>
          <p:cNvPr id="27" name="Picture 26" descr="Cartoon characters holding colorful ribbons&#10;&#10;Description automatically generated">
            <a:extLst>
              <a:ext uri="{FF2B5EF4-FFF2-40B4-BE49-F238E27FC236}">
                <a16:creationId xmlns:a16="http://schemas.microsoft.com/office/drawing/2014/main" id="{C4E183C4-25F8-A46E-E0B5-76CF51E0A3A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710439" y="1306532"/>
            <a:ext cx="3327479" cy="3327479"/>
          </a:xfrm>
          <a:prstGeom prst="round2DiagRect">
            <a:avLst>
              <a:gd name="adj1" fmla="val 16667"/>
              <a:gd name="adj2" fmla="val 0"/>
            </a:avLst>
          </a:prstGeom>
          <a:ln w="88900" cap="sq">
            <a:solidFill>
              <a:srgbClr val="FFFFFF"/>
            </a:solidFill>
            <a:miter lim="800000"/>
          </a:ln>
          <a:effectLst>
            <a:outerShdw blurRad="254000" dir="21540000" sx="107000" sy="107000" algn="tl" rotWithShape="0">
              <a:schemeClr val="bg1">
                <a:alpha val="0"/>
              </a:schemeClr>
            </a:outerShdw>
          </a:effectLst>
        </p:spPr>
      </p:pic>
      <p:grpSp>
        <p:nvGrpSpPr>
          <p:cNvPr id="110" name="Group 109">
            <a:extLst>
              <a:ext uri="{FF2B5EF4-FFF2-40B4-BE49-F238E27FC236}">
                <a16:creationId xmlns:a16="http://schemas.microsoft.com/office/drawing/2014/main" id="{A0010A3B-A076-4F4E-B4CF-EB2607C0268B}"/>
              </a:ext>
            </a:extLst>
          </p:cNvPr>
          <p:cNvGrpSpPr/>
          <p:nvPr/>
        </p:nvGrpSpPr>
        <p:grpSpPr>
          <a:xfrm>
            <a:off x="7552942" y="3995827"/>
            <a:ext cx="3950078" cy="1312761"/>
            <a:chOff x="6879612" y="2270384"/>
            <a:chExt cx="5143500" cy="1709381"/>
          </a:xfrm>
        </p:grpSpPr>
        <p:sp>
          <p:nvSpPr>
            <p:cNvPr id="21" name="TextBox 20">
              <a:extLst>
                <a:ext uri="{FF2B5EF4-FFF2-40B4-BE49-F238E27FC236}">
                  <a16:creationId xmlns:a16="http://schemas.microsoft.com/office/drawing/2014/main" id="{9E345BBC-45C2-4177-8EB0-87EBD8BF9165}"/>
                </a:ext>
              </a:extLst>
            </p:cNvPr>
            <p:cNvSpPr txBox="1"/>
            <p:nvPr/>
          </p:nvSpPr>
          <p:spPr>
            <a:xfrm>
              <a:off x="6879612" y="3035648"/>
              <a:ext cx="3336926" cy="461665"/>
            </a:xfrm>
            <a:prstGeom prst="rect">
              <a:avLst/>
            </a:prstGeom>
            <a:noFill/>
          </p:spPr>
          <p:txBody>
            <a:bodyPr wrap="square" rtlCol="0">
              <a:spAutoFit/>
            </a:bodyPr>
            <a:lstStyle/>
            <a:p>
              <a:endParaRPr lang="en-US" sz="2400">
                <a:solidFill>
                  <a:srgbClr val="FACDB0"/>
                </a:solidFill>
                <a:latin typeface="Tw Cen MT" panose="020B0602020104020603" pitchFamily="34" charset="0"/>
              </a:endParaRPr>
            </a:p>
          </p:txBody>
        </p:sp>
        <p:sp>
          <p:nvSpPr>
            <p:cNvPr id="22" name="TextBox 21">
              <a:extLst>
                <a:ext uri="{FF2B5EF4-FFF2-40B4-BE49-F238E27FC236}">
                  <a16:creationId xmlns:a16="http://schemas.microsoft.com/office/drawing/2014/main" id="{B173E096-BB55-472B-BC17-90588069DAE9}"/>
                </a:ext>
              </a:extLst>
            </p:cNvPr>
            <p:cNvSpPr txBox="1"/>
            <p:nvPr/>
          </p:nvSpPr>
          <p:spPr>
            <a:xfrm>
              <a:off x="6879612" y="2270384"/>
              <a:ext cx="5143500" cy="830997"/>
            </a:xfrm>
            <a:prstGeom prst="rect">
              <a:avLst/>
            </a:prstGeom>
            <a:noFill/>
          </p:spPr>
          <p:txBody>
            <a:bodyPr wrap="square" rtlCol="0">
              <a:spAutoFit/>
            </a:bodyPr>
            <a:lstStyle/>
            <a:p>
              <a:endParaRPr lang="en-US" sz="4800">
                <a:solidFill>
                  <a:srgbClr val="FACDB0"/>
                </a:solidFill>
                <a:latin typeface="Tw Cen MT" panose="020B0602020104020603" pitchFamily="34" charset="0"/>
              </a:endParaRPr>
            </a:p>
          </p:txBody>
        </p:sp>
        <p:sp>
          <p:nvSpPr>
            <p:cNvPr id="23" name="TextBox 22">
              <a:extLst>
                <a:ext uri="{FF2B5EF4-FFF2-40B4-BE49-F238E27FC236}">
                  <a16:creationId xmlns:a16="http://schemas.microsoft.com/office/drawing/2014/main" id="{BA22A125-AE2A-4E24-AEC3-D5CE82BD7E65}"/>
                </a:ext>
              </a:extLst>
            </p:cNvPr>
            <p:cNvSpPr txBox="1"/>
            <p:nvPr/>
          </p:nvSpPr>
          <p:spPr>
            <a:xfrm>
              <a:off x="6879612" y="3518100"/>
              <a:ext cx="3336926" cy="461665"/>
            </a:xfrm>
            <a:prstGeom prst="rect">
              <a:avLst/>
            </a:prstGeom>
            <a:noFill/>
          </p:spPr>
          <p:txBody>
            <a:bodyPr wrap="square" rtlCol="0">
              <a:spAutoFit/>
            </a:bodyPr>
            <a:lstStyle/>
            <a:p>
              <a:endParaRPr lang="en-US" sz="2400">
                <a:solidFill>
                  <a:srgbClr val="FACDB0"/>
                </a:solidFill>
                <a:latin typeface="Tw Cen MT" panose="020B0602020104020603" pitchFamily="34" charset="0"/>
              </a:endParaRPr>
            </a:p>
          </p:txBody>
        </p:sp>
      </p:grpSp>
      <p:graphicFrame>
        <p:nvGraphicFramePr>
          <p:cNvPr id="112" name="TextBox 17">
            <a:extLst>
              <a:ext uri="{FF2B5EF4-FFF2-40B4-BE49-F238E27FC236}">
                <a16:creationId xmlns:a16="http://schemas.microsoft.com/office/drawing/2014/main" id="{0DB87559-89FE-1604-DE24-EBCCAFFD45E1}"/>
              </a:ext>
            </a:extLst>
          </p:cNvPr>
          <p:cNvGraphicFramePr/>
          <p:nvPr>
            <p:extLst>
              <p:ext uri="{D42A27DB-BD31-4B8C-83A1-F6EECF244321}">
                <p14:modId xmlns:p14="http://schemas.microsoft.com/office/powerpoint/2010/main" val="1313819214"/>
              </p:ext>
            </p:extLst>
          </p:nvPr>
        </p:nvGraphicFramePr>
        <p:xfrm>
          <a:off x="1484311" y="2666999"/>
          <a:ext cx="5747778" cy="31242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4954220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A2B753C3-CAC5-E1E4-A2FB-3B55424176B8}"/>
              </a:ext>
            </a:extLst>
          </p:cNvPr>
          <p:cNvSpPr txBox="1"/>
          <p:nvPr/>
        </p:nvSpPr>
        <p:spPr>
          <a:xfrm>
            <a:off x="1575704" y="-15026"/>
            <a:ext cx="4330495" cy="646331"/>
          </a:xfrm>
          <a:prstGeom prst="rect">
            <a:avLst/>
          </a:prstGeom>
          <a:noFill/>
        </p:spPr>
        <p:txBody>
          <a:bodyPr wrap="square" rtlCol="0">
            <a:spAutoFit/>
          </a:bodyPr>
          <a:lstStyle/>
          <a:p>
            <a:r>
              <a:rPr lang="en-US" sz="3600" dirty="0"/>
              <a:t>Graphs 1</a:t>
            </a:r>
          </a:p>
        </p:txBody>
      </p:sp>
      <p:pic>
        <p:nvPicPr>
          <p:cNvPr id="73" name="Picture 72" descr="A graph of a bar graph&#10;&#10;Description automatically generated with medium confidence">
            <a:extLst>
              <a:ext uri="{FF2B5EF4-FFF2-40B4-BE49-F238E27FC236}">
                <a16:creationId xmlns:a16="http://schemas.microsoft.com/office/drawing/2014/main" id="{DC8A9AF6-EDCB-2D08-1E0F-D81170DA3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4239" y="0"/>
            <a:ext cx="8005177" cy="4027342"/>
          </a:xfrm>
          <a:prstGeom prst="rect">
            <a:avLst/>
          </a:prstGeom>
        </p:spPr>
      </p:pic>
      <p:sp>
        <p:nvSpPr>
          <p:cNvPr id="76" name="TextBox 75">
            <a:extLst>
              <a:ext uri="{FF2B5EF4-FFF2-40B4-BE49-F238E27FC236}">
                <a16:creationId xmlns:a16="http://schemas.microsoft.com/office/drawing/2014/main" id="{E3BC8514-2FA2-2B6E-3B0B-E59EF819BA9D}"/>
              </a:ext>
            </a:extLst>
          </p:cNvPr>
          <p:cNvSpPr txBox="1"/>
          <p:nvPr/>
        </p:nvSpPr>
        <p:spPr>
          <a:xfrm>
            <a:off x="1474104" y="4042368"/>
            <a:ext cx="1092109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Various factors influence student canteen visits, including personal schedule, dietary preferences, and budget.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Some students visit canteens at least once a week, while others only on specific days when they can't bring food from home.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graph illustrates visit frequencies across eight different canteens on campus, with bars representing daily, occasional, weekly, rare, and specific day visits.</a:t>
            </a:r>
          </a:p>
          <a:p>
            <a:endParaRPr lang="en-US" dirty="0"/>
          </a:p>
          <a:p>
            <a:pPr marL="285750" indent="-285750">
              <a:buFont typeface="Arial" panose="020B0604020202020204" pitchFamily="34" charset="0"/>
              <a:buChar char="•"/>
            </a:pPr>
            <a:r>
              <a:rPr lang="en-US" dirty="0"/>
              <a:t>Understanding student canteen visit patterns is essential for canteen management to tailor services effectively to student needs.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82240670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7ED47D74-6E4B-0D35-CE56-C4DB78014369}"/>
              </a:ext>
            </a:extLst>
          </p:cNvPr>
          <p:cNvSpPr txBox="1"/>
          <p:nvPr/>
        </p:nvSpPr>
        <p:spPr>
          <a:xfrm>
            <a:off x="1512455" y="253769"/>
            <a:ext cx="3215360" cy="646331"/>
          </a:xfrm>
          <a:prstGeom prst="rect">
            <a:avLst/>
          </a:prstGeom>
          <a:noFill/>
        </p:spPr>
        <p:txBody>
          <a:bodyPr wrap="square" rtlCol="0">
            <a:spAutoFit/>
          </a:bodyPr>
          <a:lstStyle/>
          <a:p>
            <a:r>
              <a:rPr lang="en-US" sz="3600" dirty="0"/>
              <a:t>Graph 2</a:t>
            </a:r>
          </a:p>
        </p:txBody>
      </p:sp>
      <p:pic>
        <p:nvPicPr>
          <p:cNvPr id="73" name="Picture 72" descr="A graph of different colored bars&#10;&#10;Description automatically generated">
            <a:extLst>
              <a:ext uri="{FF2B5EF4-FFF2-40B4-BE49-F238E27FC236}">
                <a16:creationId xmlns:a16="http://schemas.microsoft.com/office/drawing/2014/main" id="{AFA86754-20AD-F9AD-35B3-A6BE0F34E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775" y="91440"/>
            <a:ext cx="8450545" cy="3728720"/>
          </a:xfrm>
          <a:prstGeom prst="rect">
            <a:avLst/>
          </a:prstGeom>
        </p:spPr>
      </p:pic>
      <p:sp>
        <p:nvSpPr>
          <p:cNvPr id="75" name="TextBox 74">
            <a:extLst>
              <a:ext uri="{FF2B5EF4-FFF2-40B4-BE49-F238E27FC236}">
                <a16:creationId xmlns:a16="http://schemas.microsoft.com/office/drawing/2014/main" id="{C9F29AC1-FE84-0A25-C690-AC819D2840F1}"/>
              </a:ext>
            </a:extLst>
          </p:cNvPr>
          <p:cNvSpPr txBox="1"/>
          <p:nvPr/>
        </p:nvSpPr>
        <p:spPr>
          <a:xfrm>
            <a:off x="975123" y="3746675"/>
            <a:ext cx="11369277"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Terrace Canteen is the most frequently chosen option for students to grab a meal, with 18 respondents selecting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Anohana</a:t>
            </a:r>
            <a:r>
              <a:rPr lang="en-US" dirty="0"/>
              <a:t> Canteen and Perera &amp; Sons rank second and third respectively in terms of meal selection frequency.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New Building Canteen and William’s Café are the least popular choices for meals, with only one and three respondents selecting them.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Possible reasons for these choices include perceptions of healthier options or cost considerations.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graph doesn't explicitly express preferences, it provides insights into which canteens students perceive as offering the best dining options for various needs such as studying, socializing, meals, and snacks.</a:t>
            </a:r>
          </a:p>
          <a:p>
            <a:pPr marL="285750" indent="-285750">
              <a:buFont typeface="Arial" panose="020B0604020202020204" pitchFamily="34" charset="0"/>
              <a:buChar char="•"/>
            </a:pPr>
            <a:endParaRPr lang="en-US" dirty="0"/>
          </a:p>
          <a:p>
            <a:endParaRPr lang="en-US" dirty="0"/>
          </a:p>
        </p:txBody>
      </p:sp>
      <p:sp>
        <p:nvSpPr>
          <p:cNvPr id="77" name="TextBox 76">
            <a:extLst>
              <a:ext uri="{FF2B5EF4-FFF2-40B4-BE49-F238E27FC236}">
                <a16:creationId xmlns:a16="http://schemas.microsoft.com/office/drawing/2014/main" id="{5263E591-B568-9CF7-3341-FF645A4AC443}"/>
              </a:ext>
            </a:extLst>
          </p:cNvPr>
          <p:cNvSpPr txBox="1"/>
          <p:nvPr/>
        </p:nvSpPr>
        <p:spPr>
          <a:xfrm>
            <a:off x="2106534" y="3820160"/>
            <a:ext cx="12666106" cy="2031325"/>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62218104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4391B56C-3D82-929B-5799-6B69FEDDB81B}"/>
              </a:ext>
            </a:extLst>
          </p:cNvPr>
          <p:cNvSpPr txBox="1"/>
          <p:nvPr/>
        </p:nvSpPr>
        <p:spPr>
          <a:xfrm>
            <a:off x="1505125" y="369583"/>
            <a:ext cx="2764768" cy="646331"/>
          </a:xfrm>
          <a:prstGeom prst="rect">
            <a:avLst/>
          </a:prstGeom>
          <a:noFill/>
        </p:spPr>
        <p:txBody>
          <a:bodyPr wrap="square" rtlCol="0">
            <a:spAutoFit/>
          </a:bodyPr>
          <a:lstStyle/>
          <a:p>
            <a:r>
              <a:rPr lang="en-US" sz="3600" dirty="0"/>
              <a:t>Graphs 3</a:t>
            </a:r>
          </a:p>
        </p:txBody>
      </p:sp>
      <p:pic>
        <p:nvPicPr>
          <p:cNvPr id="75" name="Picture 74" descr="A graph of different colored bars&#10;&#10;Description automatically generated">
            <a:extLst>
              <a:ext uri="{FF2B5EF4-FFF2-40B4-BE49-F238E27FC236}">
                <a16:creationId xmlns:a16="http://schemas.microsoft.com/office/drawing/2014/main" id="{70AC8C97-0702-3882-0833-C2AB94752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2160" y="461665"/>
            <a:ext cx="7863840" cy="3873023"/>
          </a:xfrm>
          <a:prstGeom prst="rect">
            <a:avLst/>
          </a:prstGeom>
        </p:spPr>
      </p:pic>
      <p:sp>
        <p:nvSpPr>
          <p:cNvPr id="78" name="TextBox 77">
            <a:extLst>
              <a:ext uri="{FF2B5EF4-FFF2-40B4-BE49-F238E27FC236}">
                <a16:creationId xmlns:a16="http://schemas.microsoft.com/office/drawing/2014/main" id="{A993A46C-5142-18EE-E604-240AA17B5CD5}"/>
              </a:ext>
            </a:extLst>
          </p:cNvPr>
          <p:cNvSpPr txBox="1"/>
          <p:nvPr/>
        </p:nvSpPr>
        <p:spPr>
          <a:xfrm>
            <a:off x="1576048" y="0"/>
            <a:ext cx="10109200" cy="461665"/>
          </a:xfrm>
          <a:prstGeom prst="rect">
            <a:avLst/>
          </a:prstGeom>
          <a:noFill/>
        </p:spPr>
        <p:txBody>
          <a:bodyPr wrap="square" rtlCol="0">
            <a:spAutoFit/>
          </a:bodyPr>
          <a:lstStyle/>
          <a:p>
            <a:r>
              <a:rPr lang="en-US" sz="2400" b="1" u="sng" dirty="0"/>
              <a:t>Students’ satisfaction with services provided by each canteen at SLIIT</a:t>
            </a:r>
          </a:p>
        </p:txBody>
      </p:sp>
      <p:sp>
        <p:nvSpPr>
          <p:cNvPr id="79" name="TextBox 78">
            <a:extLst>
              <a:ext uri="{FF2B5EF4-FFF2-40B4-BE49-F238E27FC236}">
                <a16:creationId xmlns:a16="http://schemas.microsoft.com/office/drawing/2014/main" id="{5B6C204F-185F-4A14-F58C-D2FA650E86BC}"/>
              </a:ext>
            </a:extLst>
          </p:cNvPr>
          <p:cNvSpPr txBox="1"/>
          <p:nvPr/>
        </p:nvSpPr>
        <p:spPr>
          <a:xfrm>
            <a:off x="1465733" y="4216400"/>
            <a:ext cx="10850880" cy="3139321"/>
          </a:xfrm>
          <a:prstGeom prst="rect">
            <a:avLst/>
          </a:prstGeom>
          <a:noFill/>
        </p:spPr>
        <p:txBody>
          <a:bodyPr wrap="square" rtlCol="0">
            <a:spAutoFit/>
          </a:bodyPr>
          <a:lstStyle/>
          <a:p>
            <a:pPr marL="285750" indent="-285750">
              <a:buFont typeface="Arial" panose="020B0604020202020204" pitchFamily="34" charset="0"/>
              <a:buChar char="•"/>
            </a:pPr>
            <a:r>
              <a:rPr lang="en-US" dirty="0" err="1"/>
              <a:t>Anohana</a:t>
            </a:r>
            <a:r>
              <a:rPr lang="en-US" dirty="0"/>
              <a:t> Canteen received high satisfaction ratings for food quality and taste, with 60% and 55% of respondents respectively.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Cleanliness and hygiene were also positively rated, with 45% of respondents expressing satisfaction.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Menu variety received a slightly lower satisfaction score of 40%.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Other factors like staff friendliness, waiting time, and price range received the lowest satisfaction ratings, with only 35% of respondents giving the highest ratings.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90490410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Box 70">
            <a:extLst>
              <a:ext uri="{FF2B5EF4-FFF2-40B4-BE49-F238E27FC236}">
                <a16:creationId xmlns:a16="http://schemas.microsoft.com/office/drawing/2014/main" id="{CEDEE6C0-2A2A-0829-8C84-464623A902DD}"/>
              </a:ext>
            </a:extLst>
          </p:cNvPr>
          <p:cNvSpPr txBox="1"/>
          <p:nvPr/>
        </p:nvSpPr>
        <p:spPr>
          <a:xfrm>
            <a:off x="1624014" y="105070"/>
            <a:ext cx="2627946" cy="923330"/>
          </a:xfrm>
          <a:prstGeom prst="rect">
            <a:avLst/>
          </a:prstGeom>
          <a:noFill/>
        </p:spPr>
        <p:txBody>
          <a:bodyPr wrap="square" rtlCol="0">
            <a:spAutoFit/>
          </a:bodyPr>
          <a:lstStyle/>
          <a:p>
            <a:r>
              <a:rPr lang="en-US" sz="3600" dirty="0"/>
              <a:t>Graph 4</a:t>
            </a:r>
          </a:p>
          <a:p>
            <a:endParaRPr lang="en-US" dirty="0"/>
          </a:p>
        </p:txBody>
      </p:sp>
      <p:pic>
        <p:nvPicPr>
          <p:cNvPr id="75" name="Picture 74" descr="A graph of different colored bars&#10;&#10;Description automatically generated">
            <a:extLst>
              <a:ext uri="{FF2B5EF4-FFF2-40B4-BE49-F238E27FC236}">
                <a16:creationId xmlns:a16="http://schemas.microsoft.com/office/drawing/2014/main" id="{743F4C82-A8A7-B38F-DA44-406CD7497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0" y="105070"/>
            <a:ext cx="8361680" cy="3501730"/>
          </a:xfrm>
          <a:prstGeom prst="rect">
            <a:avLst/>
          </a:prstGeom>
        </p:spPr>
      </p:pic>
      <p:sp>
        <p:nvSpPr>
          <p:cNvPr id="76" name="TextBox 75">
            <a:extLst>
              <a:ext uri="{FF2B5EF4-FFF2-40B4-BE49-F238E27FC236}">
                <a16:creationId xmlns:a16="http://schemas.microsoft.com/office/drawing/2014/main" id="{B360CD3A-32D8-E876-366C-40F5B09DCCE5}"/>
              </a:ext>
            </a:extLst>
          </p:cNvPr>
          <p:cNvSpPr txBox="1"/>
          <p:nvPr/>
        </p:nvSpPr>
        <p:spPr>
          <a:xfrm>
            <a:off x="1837374" y="3718679"/>
            <a:ext cx="1226470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bar chart depicts satisfaction levels across six service categories at the Terrace Canteen.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Students express high satisfaction regarding food quality, taste, cleanliness, and hygiene.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However, improvements are suggested for staff friendliness and waiting times.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Overall, the Terrace Canteen receives positive feedback from students.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graph highlights areas of strength and areas for potential enhancement in Terrace Canteen services.</a:t>
            </a:r>
          </a:p>
          <a:p>
            <a:endParaRPr lang="en-US" dirty="0"/>
          </a:p>
          <a:p>
            <a:endParaRPr lang="en-US" dirty="0"/>
          </a:p>
          <a:p>
            <a:endParaRPr lang="en-US" dirty="0"/>
          </a:p>
        </p:txBody>
      </p:sp>
    </p:spTree>
    <p:extLst>
      <p:ext uri="{BB962C8B-B14F-4D97-AF65-F5344CB8AC3E}">
        <p14:creationId xmlns:p14="http://schemas.microsoft.com/office/powerpoint/2010/main" val="346804934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9E847-6A43-43C7-5B00-6F0F35002416}"/>
              </a:ext>
            </a:extLst>
          </p:cNvPr>
          <p:cNvSpPr txBox="1"/>
          <p:nvPr/>
        </p:nvSpPr>
        <p:spPr>
          <a:xfrm>
            <a:off x="1496007" y="1080647"/>
            <a:ext cx="2874561" cy="923330"/>
          </a:xfrm>
          <a:prstGeom prst="rect">
            <a:avLst/>
          </a:prstGeom>
          <a:noFill/>
        </p:spPr>
        <p:txBody>
          <a:bodyPr wrap="square" rtlCol="0">
            <a:spAutoFit/>
          </a:bodyPr>
          <a:lstStyle/>
          <a:p>
            <a:r>
              <a:rPr lang="en-US" sz="3600" dirty="0"/>
              <a:t>Graph 5</a:t>
            </a:r>
          </a:p>
          <a:p>
            <a:endParaRPr lang="en-US" dirty="0"/>
          </a:p>
        </p:txBody>
      </p:sp>
      <p:pic>
        <p:nvPicPr>
          <p:cNvPr id="4" name="Picture 3" descr="A graph of different colored bars&#10;&#10;Description automatically generated with medium confidence">
            <a:extLst>
              <a:ext uri="{FF2B5EF4-FFF2-40B4-BE49-F238E27FC236}">
                <a16:creationId xmlns:a16="http://schemas.microsoft.com/office/drawing/2014/main" id="{827BEAAF-3CC0-C4B3-7C7D-1D1FFBDADF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6872" y="601782"/>
            <a:ext cx="7695841" cy="3327498"/>
          </a:xfrm>
          <a:prstGeom prst="rect">
            <a:avLst/>
          </a:prstGeom>
          <a:ln>
            <a:noFill/>
          </a:ln>
          <a:effectLst>
            <a:softEdge rad="112500"/>
          </a:effectLst>
        </p:spPr>
      </p:pic>
      <p:sp>
        <p:nvSpPr>
          <p:cNvPr id="5" name="TextBox 4">
            <a:extLst>
              <a:ext uri="{FF2B5EF4-FFF2-40B4-BE49-F238E27FC236}">
                <a16:creationId xmlns:a16="http://schemas.microsoft.com/office/drawing/2014/main" id="{2BCCCD8D-2F32-4BD9-19CC-0A1110F106AB}"/>
              </a:ext>
            </a:extLst>
          </p:cNvPr>
          <p:cNvSpPr txBox="1"/>
          <p:nvPr/>
        </p:nvSpPr>
        <p:spPr>
          <a:xfrm>
            <a:off x="3962400" y="0"/>
            <a:ext cx="11013440" cy="646331"/>
          </a:xfrm>
          <a:prstGeom prst="rect">
            <a:avLst/>
          </a:prstGeom>
          <a:noFill/>
        </p:spPr>
        <p:txBody>
          <a:bodyPr wrap="square" rtlCol="0">
            <a:spAutoFit/>
          </a:bodyPr>
          <a:lstStyle/>
          <a:p>
            <a:r>
              <a:rPr lang="en-US" b="1" u="sng" dirty="0"/>
              <a:t>Is SLIIT canteen food really  healthy enough for </a:t>
            </a:r>
          </a:p>
          <a:p>
            <a:r>
              <a:rPr lang="en-US" b="1" u="sng" dirty="0"/>
              <a:t>Students?</a:t>
            </a:r>
          </a:p>
        </p:txBody>
      </p:sp>
      <p:sp>
        <p:nvSpPr>
          <p:cNvPr id="6" name="TextBox 5">
            <a:extLst>
              <a:ext uri="{FF2B5EF4-FFF2-40B4-BE49-F238E27FC236}">
                <a16:creationId xmlns:a16="http://schemas.microsoft.com/office/drawing/2014/main" id="{E98FBD4E-6796-F1E1-0FBD-27FCBFDA127F}"/>
              </a:ext>
            </a:extLst>
          </p:cNvPr>
          <p:cNvSpPr txBox="1"/>
          <p:nvPr/>
        </p:nvSpPr>
        <p:spPr>
          <a:xfrm>
            <a:off x="1927448" y="3804418"/>
            <a:ext cx="10264552" cy="4247317"/>
          </a:xfrm>
          <a:prstGeom prst="rect">
            <a:avLst/>
          </a:prstGeom>
          <a:noFill/>
        </p:spPr>
        <p:txBody>
          <a:bodyPr wrap="square" rtlCol="0">
            <a:spAutoFit/>
          </a:bodyPr>
          <a:lstStyle/>
          <a:p>
            <a:pPr marL="285750" indent="-285750">
              <a:buFont typeface="Arial" panose="020B0604020202020204" pitchFamily="34" charset="0"/>
              <a:buChar char="•"/>
            </a:pPr>
            <a:r>
              <a:rPr lang="en-US" dirty="0"/>
              <a:t>Survey participants responded regarding encountering unsanitary conditions in campus canteens.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Engineering Faculty Canteen had the highest number of respondents reporting unhealthy situations.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Specific incidences of unsanitary conditions were not detailed in the survey.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Comparative analysis suggests a higher percentage of unsanitary conditions at the Terrace Canteen than at the </a:t>
            </a:r>
            <a:r>
              <a:rPr lang="en-US" dirty="0" err="1"/>
              <a:t>Anohana</a:t>
            </a:r>
            <a:r>
              <a:rPr lang="en-US" dirty="0"/>
              <a:t> Canteen.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graph underscores that respondents experienced health concerns at various canteens on campus.</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79644571"/>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9E847-6A43-43C7-5B00-6F0F35002416}"/>
              </a:ext>
            </a:extLst>
          </p:cNvPr>
          <p:cNvSpPr txBox="1"/>
          <p:nvPr/>
        </p:nvSpPr>
        <p:spPr>
          <a:xfrm>
            <a:off x="1640148" y="7330"/>
            <a:ext cx="2874561" cy="923330"/>
          </a:xfrm>
          <a:prstGeom prst="rect">
            <a:avLst/>
          </a:prstGeom>
          <a:noFill/>
        </p:spPr>
        <p:txBody>
          <a:bodyPr wrap="square" rtlCol="0">
            <a:spAutoFit/>
          </a:bodyPr>
          <a:lstStyle/>
          <a:p>
            <a:r>
              <a:rPr lang="en-US" sz="3600" dirty="0"/>
              <a:t>Graph 6</a:t>
            </a:r>
          </a:p>
          <a:p>
            <a:endParaRPr lang="en-US" dirty="0"/>
          </a:p>
        </p:txBody>
      </p:sp>
      <p:pic>
        <p:nvPicPr>
          <p:cNvPr id="5" name="Picture 4" descr="A graph of a sick eating&#10;&#10;Description automatically generated with medium confidence">
            <a:extLst>
              <a:ext uri="{FF2B5EF4-FFF2-40B4-BE49-F238E27FC236}">
                <a16:creationId xmlns:a16="http://schemas.microsoft.com/office/drawing/2014/main" id="{9C139486-49E5-C783-B2A3-2967D73418CC}"/>
              </a:ext>
            </a:extLst>
          </p:cNvPr>
          <p:cNvPicPr>
            <a:picLocks noChangeAspect="1"/>
          </p:cNvPicPr>
          <p:nvPr/>
        </p:nvPicPr>
        <p:blipFill rotWithShape="1">
          <a:blip r:embed="rId3">
            <a:extLst>
              <a:ext uri="{28A0092B-C50C-407E-A947-70E740481C1C}">
                <a14:useLocalDpi xmlns:a14="http://schemas.microsoft.com/office/drawing/2010/main" val="0"/>
              </a:ext>
            </a:extLst>
          </a:blip>
          <a:srcRect l="1607" b="5104"/>
          <a:stretch/>
        </p:blipFill>
        <p:spPr>
          <a:xfrm>
            <a:off x="3803620" y="161723"/>
            <a:ext cx="8032780" cy="3267277"/>
          </a:xfrm>
          <a:prstGeom prst="rect">
            <a:avLst/>
          </a:prstGeom>
        </p:spPr>
      </p:pic>
      <p:sp>
        <p:nvSpPr>
          <p:cNvPr id="6" name="TextBox 5">
            <a:extLst>
              <a:ext uri="{FF2B5EF4-FFF2-40B4-BE49-F238E27FC236}">
                <a16:creationId xmlns:a16="http://schemas.microsoft.com/office/drawing/2014/main" id="{A163FC5B-C5B7-A5B4-8AE6-28AACE6E38A5}"/>
              </a:ext>
            </a:extLst>
          </p:cNvPr>
          <p:cNvSpPr txBox="1"/>
          <p:nvPr/>
        </p:nvSpPr>
        <p:spPr>
          <a:xfrm>
            <a:off x="783275" y="3664673"/>
            <a:ext cx="1140872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Some students reported getting sick after eating at certain SLIIT canteens, notably the Engineering Faculty Canteen.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graph indicates a higher incidence of sickness from food consumed at the Engineering Faculty Canteen compared to other canteens.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Juice Bar and Terrace Canteen also caused sickness for some students, the majority did not fall ill after eating at the Terrace Canteen.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Eevery</a:t>
            </a:r>
            <a:r>
              <a:rPr lang="en-US" dirty="0"/>
              <a:t> canteen had students who reported getting sick, emphasizing the importance of prioritizing hygiene and food quality.</a:t>
            </a:r>
          </a:p>
          <a:p>
            <a:endParaRPr lang="en-US" dirty="0"/>
          </a:p>
          <a:p>
            <a:endParaRPr lang="en-US" dirty="0"/>
          </a:p>
          <a:p>
            <a:endParaRPr lang="en-US" dirty="0"/>
          </a:p>
        </p:txBody>
      </p:sp>
    </p:spTree>
    <p:extLst>
      <p:ext uri="{BB962C8B-B14F-4D97-AF65-F5344CB8AC3E}">
        <p14:creationId xmlns:p14="http://schemas.microsoft.com/office/powerpoint/2010/main" val="58435904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D9E847-6A43-43C7-5B00-6F0F35002416}"/>
              </a:ext>
            </a:extLst>
          </p:cNvPr>
          <p:cNvSpPr txBox="1"/>
          <p:nvPr/>
        </p:nvSpPr>
        <p:spPr>
          <a:xfrm>
            <a:off x="1608232" y="0"/>
            <a:ext cx="2874561" cy="923330"/>
          </a:xfrm>
          <a:prstGeom prst="rect">
            <a:avLst/>
          </a:prstGeom>
          <a:noFill/>
        </p:spPr>
        <p:txBody>
          <a:bodyPr wrap="square" rtlCol="0">
            <a:spAutoFit/>
          </a:bodyPr>
          <a:lstStyle/>
          <a:p>
            <a:r>
              <a:rPr lang="en-US" sz="3600" dirty="0"/>
              <a:t>Graph 7</a:t>
            </a:r>
          </a:p>
          <a:p>
            <a:endParaRPr lang="en-US" dirty="0"/>
          </a:p>
        </p:txBody>
      </p:sp>
      <p:pic>
        <p:nvPicPr>
          <p:cNvPr id="6" name="Picture 5" descr="A graph with different colored bars&#10;&#10;Description automatically generated">
            <a:extLst>
              <a:ext uri="{FF2B5EF4-FFF2-40B4-BE49-F238E27FC236}">
                <a16:creationId xmlns:a16="http://schemas.microsoft.com/office/drawing/2014/main" id="{ABB51366-486F-14F6-59CF-11A4BEBD4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8712" y="141010"/>
            <a:ext cx="6550248" cy="3415326"/>
          </a:xfrm>
          <a:prstGeom prst="rect">
            <a:avLst/>
          </a:prstGeom>
        </p:spPr>
      </p:pic>
      <p:sp>
        <p:nvSpPr>
          <p:cNvPr id="7" name="TextBox 6">
            <a:extLst>
              <a:ext uri="{FF2B5EF4-FFF2-40B4-BE49-F238E27FC236}">
                <a16:creationId xmlns:a16="http://schemas.microsoft.com/office/drawing/2014/main" id="{8EB31823-6B3C-75D7-836C-863276F31862}"/>
              </a:ext>
            </a:extLst>
          </p:cNvPr>
          <p:cNvSpPr txBox="1"/>
          <p:nvPr/>
        </p:nvSpPr>
        <p:spPr>
          <a:xfrm>
            <a:off x="1865329" y="3538752"/>
            <a:ext cx="10326671"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Terrace canteen received the highest number of visits among SLIIT canteens, with 26 responses.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Juice Bar and </a:t>
            </a:r>
            <a:r>
              <a:rPr lang="en-US" dirty="0" err="1"/>
              <a:t>Anohana</a:t>
            </a:r>
            <a:r>
              <a:rPr lang="en-US" dirty="0"/>
              <a:t> canteens followed closely, with approximately 16 and 18 visits respectively.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Perera &amp; Sons had around 14 responses, while the Engineering Faculty Canteen and William Cafe received about eleven and nine visits respectively.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Cafe by Finagle had the fewest visits, averaging about 6 responses.</a:t>
            </a:r>
          </a:p>
          <a:p>
            <a:endParaRPr lang="en-US" dirty="0"/>
          </a:p>
          <a:p>
            <a:pPr marL="285750" indent="-285750">
              <a:buFont typeface="Arial" panose="020B0604020202020204" pitchFamily="34" charset="0"/>
              <a:buChar char="•"/>
            </a:pPr>
            <a:r>
              <a:rPr lang="en-US" dirty="0"/>
              <a:t>The New Building Canteen attracted the least number of students.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539262351"/>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4759</TotalTime>
  <Words>965</Words>
  <Application>Microsoft Office PowerPoint</Application>
  <PresentationFormat>Widescreen</PresentationFormat>
  <Paragraphs>154</Paragraphs>
  <Slides>15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Algerian</vt:lpstr>
      <vt:lpstr>Amasis MT Pro</vt:lpstr>
      <vt:lpstr>Aptos</vt:lpstr>
      <vt:lpstr>Arial</vt:lpstr>
      <vt:lpstr>Constantia</vt:lpstr>
      <vt:lpstr>Corbel</vt:lpstr>
      <vt:lpstr>DAGGERSQUARE</vt:lpstr>
      <vt:lpstr>Times New Roman</vt:lpstr>
      <vt:lpstr>Tw Cen MT</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Nahid Ahmed</dc:creator>
  <cp:lastModifiedBy>SURAWEERA T R S it23218758</cp:lastModifiedBy>
  <cp:revision>70</cp:revision>
  <dcterms:created xsi:type="dcterms:W3CDTF">2017-11-09T17:58:25Z</dcterms:created>
  <dcterms:modified xsi:type="dcterms:W3CDTF">2024-05-06T17:06:18Z</dcterms:modified>
</cp:coreProperties>
</file>