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1" r:id="rId4"/>
    <p:sldId id="257" r:id="rId5"/>
    <p:sldId id="268" r:id="rId6"/>
    <p:sldId id="260" r:id="rId7"/>
    <p:sldId id="258" r:id="rId8"/>
    <p:sldId id="264" r:id="rId9"/>
    <p:sldId id="265" r:id="rId10"/>
    <p:sldId id="259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3"/>
    <a:srgbClr val="FC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7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3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7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2F086-D052-4DA5-9A3B-4F335809A84F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1CD1-96D2-4E74-8FA2-FF64237E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hyperlink" Target="https://fa.wikipedia.org/w/index.php?title=SPSS_Modeler&amp;action=edit&amp;redlink=1" TargetMode="External"/><Relationship Id="rId7" Type="http://schemas.openxmlformats.org/officeDocument/2006/relationships/image" Target="../media/image1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.wikipedia.org/w/index.php?title=(Java(Programming_Language&amp;action=edit&amp;redlink=1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" TargetMode="External"/><Relationship Id="rId2" Type="http://schemas.openxmlformats.org/officeDocument/2006/relationships/hyperlink" Target="https://digitaltransformationpr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ych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  <a14:imgEffect>
                      <a14:brightnessContrast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98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2072" y="627797"/>
            <a:ext cx="97581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 smtClean="0">
                <a:cs typeface="B Zar" panose="00000400000000000000" pitchFamily="2" charset="-78"/>
              </a:rPr>
              <a:t>به نام خدا</a:t>
            </a:r>
          </a:p>
          <a:p>
            <a:pPr algn="ctr"/>
            <a:endParaRPr lang="fa-IR" sz="2800" dirty="0" smtClean="0">
              <a:cs typeface="B Zar" panose="00000400000000000000" pitchFamily="2" charset="-78"/>
            </a:endParaRPr>
          </a:p>
          <a:p>
            <a:pPr algn="ctr"/>
            <a:endParaRPr lang="en-US" sz="2800" dirty="0" smtClean="0">
              <a:cs typeface="B Zar" panose="00000400000000000000" pitchFamily="2" charset="-78"/>
            </a:endParaRPr>
          </a:p>
          <a:p>
            <a:pPr algn="ctr"/>
            <a:r>
              <a:rPr lang="fa-IR" sz="2800" dirty="0" smtClean="0">
                <a:cs typeface="B Zar" panose="00000400000000000000" pitchFamily="2" charset="-78"/>
              </a:rPr>
              <a:t>دانشگاه تهران</a:t>
            </a:r>
          </a:p>
          <a:p>
            <a:pPr algn="ctr"/>
            <a:r>
              <a:rPr lang="fa-IR" sz="2800" dirty="0" smtClean="0">
                <a:cs typeface="B Zar" panose="00000400000000000000" pitchFamily="2" charset="-78"/>
              </a:rPr>
              <a:t>پردیس فارابی</a:t>
            </a:r>
          </a:p>
          <a:p>
            <a:pPr algn="ctr"/>
            <a:r>
              <a:rPr lang="fa-IR" sz="2800" dirty="0" smtClean="0">
                <a:cs typeface="B Zar" panose="00000400000000000000" pitchFamily="2" charset="-78"/>
              </a:rPr>
              <a:t>دانشکده مدیریت و حسابداری</a:t>
            </a:r>
          </a:p>
          <a:p>
            <a:pPr algn="ctr"/>
            <a:endParaRPr lang="fa-IR" sz="2800" dirty="0" smtClean="0">
              <a:cs typeface="B Zar" panose="00000400000000000000" pitchFamily="2" charset="-78"/>
            </a:endParaRPr>
          </a:p>
          <a:p>
            <a:pPr algn="ctr"/>
            <a:r>
              <a:rPr lang="fa-IR" sz="2800" dirty="0" smtClean="0">
                <a:cs typeface="B Zar" panose="00000400000000000000" pitchFamily="2" charset="-78"/>
              </a:rPr>
              <a:t>موضوع: داده کاوی</a:t>
            </a:r>
          </a:p>
          <a:p>
            <a:pPr algn="ctr"/>
            <a:endParaRPr lang="fa-IR" sz="2800" dirty="0" smtClean="0">
              <a:cs typeface="B Zar" panose="00000400000000000000" pitchFamily="2" charset="-78"/>
            </a:endParaRPr>
          </a:p>
          <a:p>
            <a:pPr algn="ctr"/>
            <a:r>
              <a:rPr lang="fa-IR" sz="2800" dirty="0" smtClean="0">
                <a:cs typeface="B Zar" panose="00000400000000000000" pitchFamily="2" charset="-78"/>
              </a:rPr>
              <a:t>استاد: آقای دکتر سید محمدباقر جعفری</a:t>
            </a:r>
          </a:p>
          <a:p>
            <a:pPr algn="ctr"/>
            <a:r>
              <a:rPr lang="fa-IR" sz="2800" dirty="0" smtClean="0">
                <a:cs typeface="B Zar" panose="00000400000000000000" pitchFamily="2" charset="-78"/>
              </a:rPr>
              <a:t>گردآورنده: کاوه فرجی</a:t>
            </a:r>
          </a:p>
        </p:txBody>
      </p:sp>
    </p:spTree>
    <p:extLst>
      <p:ext uri="{BB962C8B-B14F-4D97-AF65-F5344CB8AC3E}">
        <p14:creationId xmlns:p14="http://schemas.microsoft.com/office/powerpoint/2010/main" val="132646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2" y="0"/>
            <a:ext cx="10743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8297" y="272955"/>
            <a:ext cx="107134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cs typeface="B Zar" panose="00000400000000000000" pitchFamily="2" charset="-78"/>
              </a:rPr>
              <a:t>معروف‌ترین ابزارهای داده‌کاوی به ترتیب پرطرفدار </a:t>
            </a:r>
            <a:r>
              <a:rPr lang="fa-IR" sz="2400" b="1" dirty="0" smtClean="0">
                <a:cs typeface="B Zar" panose="00000400000000000000" pitchFamily="2" charset="-78"/>
              </a:rPr>
              <a:t>بودن</a:t>
            </a:r>
          </a:p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 </a:t>
            </a:r>
            <a:endParaRPr lang="fa-IR" sz="2400" b="1" dirty="0">
              <a:cs typeface="B Zar" panose="00000400000000000000" pitchFamily="2" charset="-78"/>
            </a:endParaRPr>
          </a:p>
          <a:p>
            <a:pPr algn="r" rtl="1"/>
            <a:r>
              <a:rPr lang="en-US" sz="2400" b="1" dirty="0" smtClean="0">
                <a:cs typeface="B Zar" panose="00000400000000000000" pitchFamily="2" charset="-78"/>
              </a:rPr>
              <a:t>R</a:t>
            </a:r>
          </a:p>
          <a:p>
            <a:pPr algn="r" rtl="1"/>
            <a:endParaRPr lang="fa-IR" sz="2400" b="1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2400" b="1" dirty="0" smtClean="0"/>
              <a:t>Python</a:t>
            </a:r>
            <a:endParaRPr lang="fa-IR" sz="2400" b="1" dirty="0" smtClean="0"/>
          </a:p>
          <a:p>
            <a:pPr algn="r" rtl="1"/>
            <a:endParaRPr lang="en-US" sz="2400" b="1" dirty="0" smtClean="0"/>
          </a:p>
          <a:p>
            <a:pPr algn="r" rtl="1"/>
            <a:endParaRPr lang="fa-IR" sz="2400" b="1" dirty="0" smtClean="0"/>
          </a:p>
          <a:p>
            <a:pPr algn="r" rtl="1"/>
            <a:r>
              <a:rPr lang="en-US" sz="2400" b="1" dirty="0" smtClean="0">
                <a:cs typeface="B Zar" panose="00000400000000000000" pitchFamily="2" charset="-78"/>
              </a:rPr>
              <a:t>Clementine </a:t>
            </a:r>
            <a:r>
              <a:rPr lang="fa-IR" sz="2400" b="1" dirty="0">
                <a:cs typeface="B Zar" panose="00000400000000000000" pitchFamily="2" charset="-78"/>
              </a:rPr>
              <a:t>که نسخه ۱۳ ان با نام </a:t>
            </a:r>
            <a:r>
              <a:rPr lang="en-US" sz="2400" b="1" dirty="0" smtClean="0">
                <a:cs typeface="B Zar" panose="00000400000000000000" pitchFamily="2" charset="-78"/>
              </a:rPr>
              <a:t> </a:t>
            </a:r>
            <a:r>
              <a:rPr lang="en-US" sz="2400" b="1" dirty="0" smtClean="0">
                <a:cs typeface="B Zar" panose="00000400000000000000" pitchFamily="2" charset="-78"/>
                <a:hlinkClick r:id="rId3" tooltip="SPSS Modeler (صفحه وجود ندارد)"/>
              </a:rPr>
              <a:t>SPSS </a:t>
            </a:r>
            <a:r>
              <a:rPr lang="en-US" sz="2400" b="1" dirty="0">
                <a:cs typeface="B Zar" panose="00000400000000000000" pitchFamily="2" charset="-78"/>
                <a:hlinkClick r:id="rId3" tooltip="SPSS Modeler (صفحه وجود ندارد)"/>
              </a:rPr>
              <a:t>Modeler</a:t>
            </a:r>
            <a:r>
              <a:rPr lang="en-US" sz="2400" b="1" dirty="0">
                <a:cs typeface="B Zar" panose="00000400000000000000" pitchFamily="2" charset="-78"/>
              </a:rPr>
              <a:t> </a:t>
            </a:r>
            <a:r>
              <a:rPr lang="fa-IR" sz="2400" b="1" dirty="0">
                <a:cs typeface="B Zar" panose="00000400000000000000" pitchFamily="2" charset="-78"/>
              </a:rPr>
              <a:t>نامیده می‌شود</a:t>
            </a:r>
            <a:r>
              <a:rPr lang="fa-IR" sz="2400" b="1" dirty="0" smtClean="0">
                <a:cs typeface="B Zar" panose="00000400000000000000" pitchFamily="2" charset="-78"/>
              </a:rPr>
              <a:t>.</a:t>
            </a:r>
          </a:p>
          <a:p>
            <a:pPr algn="r" rtl="1"/>
            <a:endParaRPr lang="fa-IR" sz="2400" b="1" dirty="0" smtClean="0">
              <a:cs typeface="B Zar" panose="00000400000000000000" pitchFamily="2" charset="-78"/>
            </a:endParaRPr>
          </a:p>
          <a:p>
            <a:pPr algn="r" rtl="1"/>
            <a:endParaRPr lang="fa-IR" sz="2400" b="1" dirty="0">
              <a:cs typeface="B Zar" panose="00000400000000000000" pitchFamily="2" charset="-78"/>
            </a:endParaRPr>
          </a:p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نرم افزار وکا</a:t>
            </a:r>
          </a:p>
          <a:p>
            <a:pPr algn="r" rtl="1"/>
            <a:endParaRPr lang="fa-IR" sz="2400" b="1" dirty="0">
              <a:cs typeface="B Zar" panose="00000400000000000000" pitchFamily="2" charset="-78"/>
            </a:endParaRPr>
          </a:p>
          <a:p>
            <a:pPr algn="r" rtl="1"/>
            <a:endParaRPr lang="fa-IR" sz="2400" b="1" dirty="0">
              <a:cs typeface="B Zar" panose="00000400000000000000" pitchFamily="2" charset="-78"/>
            </a:endParaRPr>
          </a:p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متلب</a:t>
            </a:r>
            <a:endParaRPr lang="fa-IR" sz="2400" b="1" dirty="0">
              <a:cs typeface="B Zar" panose="00000400000000000000" pitchFamily="2" charset="-78"/>
            </a:endParaRPr>
          </a:p>
          <a:p>
            <a:pPr algn="r" rtl="1"/>
            <a:endParaRPr lang="en-US" sz="2400" b="1" dirty="0">
              <a:cs typeface="B Zar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60" y="706374"/>
            <a:ext cx="1103378" cy="838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941" y="1425726"/>
            <a:ext cx="1724593" cy="1291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569" y="3728761"/>
            <a:ext cx="1508891" cy="792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83" y="2717255"/>
            <a:ext cx="2687827" cy="756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1" y="4974360"/>
            <a:ext cx="34766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8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0501" y="68237"/>
            <a:ext cx="1134129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>
                <a:cs typeface="B Zar" panose="00000400000000000000" pitchFamily="2" charset="-78"/>
              </a:rPr>
              <a:t>برنامه‌های کاربردی و نرم‌افزارهای داده کاوی متن-باز </a:t>
            </a:r>
            <a:r>
              <a:rPr lang="fa-IR" sz="2400" b="1" dirty="0" smtClean="0">
                <a:cs typeface="B Zar" panose="00000400000000000000" pitchFamily="2" charset="-78"/>
              </a:rPr>
              <a:t>رایگان</a:t>
            </a:r>
            <a:r>
              <a:rPr lang="en-US" sz="2400" b="1" dirty="0" smtClean="0">
                <a:cs typeface="B Zar" panose="00000400000000000000" pitchFamily="2" charset="-78"/>
              </a:rPr>
              <a:t>:</a:t>
            </a:r>
            <a:endParaRPr lang="fa-IR" sz="2400" b="1" dirty="0" smtClean="0">
              <a:cs typeface="B Zar" panose="00000400000000000000" pitchFamily="2" charset="-78"/>
            </a:endParaRPr>
          </a:p>
          <a:p>
            <a:pPr algn="r" rtl="1"/>
            <a:endParaRPr lang="fa-IR" sz="2400" b="1" dirty="0" smtClean="0">
              <a:cs typeface="B Zar" panose="00000400000000000000" pitchFamily="2" charset="-78"/>
            </a:endParaRP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Carrot 2</a:t>
            </a:r>
            <a:r>
              <a:rPr lang="fa-IR" sz="2400" dirty="0">
                <a:cs typeface="B Zar" panose="00000400000000000000" pitchFamily="2" charset="-78"/>
              </a:rPr>
              <a:t> </a:t>
            </a:r>
            <a:r>
              <a:rPr lang="fa-IR" sz="2400" dirty="0" smtClean="0">
                <a:cs typeface="B Zar" panose="00000400000000000000" pitchFamily="2" charset="-78"/>
              </a:rPr>
              <a:t>: پلتفرمی برای خوشه بندی متن و نتایج جستجو</a:t>
            </a: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Chemicalize.org</a:t>
            </a:r>
            <a:r>
              <a:rPr lang="fa-IR" sz="2400" dirty="0" smtClean="0">
                <a:cs typeface="B Zar" panose="00000400000000000000" pitchFamily="2" charset="-78"/>
              </a:rPr>
              <a:t> : یک </a:t>
            </a:r>
            <a:r>
              <a:rPr lang="fa-IR" sz="2400" dirty="0">
                <a:cs typeface="B Zar" panose="00000400000000000000" pitchFamily="2" charset="-78"/>
              </a:rPr>
              <a:t>کاوشگر ساختمان شیمیایی </a:t>
            </a:r>
            <a:r>
              <a:rPr lang="fa-IR" sz="2400" dirty="0" smtClean="0">
                <a:cs typeface="B Zar" panose="00000400000000000000" pitchFamily="2" charset="-78"/>
              </a:rPr>
              <a:t>و موتور جیتو جوی وب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 ELKI </a:t>
            </a:r>
            <a:r>
              <a:rPr lang="fa-IR" sz="2400" dirty="0" smtClean="0">
                <a:cs typeface="B Zar" panose="00000400000000000000" pitchFamily="2" charset="-78"/>
              </a:rPr>
              <a:t>: یک </a:t>
            </a:r>
            <a:r>
              <a:rPr lang="fa-IR" sz="2400" dirty="0">
                <a:cs typeface="B Zar" panose="00000400000000000000" pitchFamily="2" charset="-78"/>
              </a:rPr>
              <a:t>پروژه تحقیقاتی دانشگاهی با تحلیل خوشه‌ای پیشرفته و روش‌های تشخیص داده‌های خارج از محدوده که به زبان </a:t>
            </a:r>
            <a:r>
              <a:rPr lang="fa-IR" sz="2400" dirty="0">
                <a:cs typeface="B Zar" panose="00000400000000000000" pitchFamily="2" charset="-78"/>
                <a:hlinkClick r:id="rId3" tooltip="(Java(Programming Language (صفحه وجود ندارد)"/>
              </a:rPr>
              <a:t>جاوا</a:t>
            </a:r>
            <a:r>
              <a:rPr lang="fa-IR" sz="2400" dirty="0">
                <a:cs typeface="B Zar" panose="00000400000000000000" pitchFamily="2" charset="-78"/>
              </a:rPr>
              <a:t> نوشته شده‌است.</a:t>
            </a: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GATE</a:t>
            </a:r>
            <a:r>
              <a:rPr lang="fa-IR" sz="2400" dirty="0" smtClean="0">
                <a:cs typeface="B Zar" panose="00000400000000000000" pitchFamily="2" charset="-78"/>
              </a:rPr>
              <a:t> : یک </a:t>
            </a:r>
            <a:r>
              <a:rPr lang="fa-IR" sz="2400" dirty="0">
                <a:cs typeface="B Zar" panose="00000400000000000000" pitchFamily="2" charset="-78"/>
              </a:rPr>
              <a:t>پردازشگر زبان بومی و ابزار مهندسی زبان</a:t>
            </a:r>
            <a:r>
              <a:rPr lang="fa-IR" sz="2400" dirty="0" smtClean="0">
                <a:cs typeface="B Zar" panose="00000400000000000000" pitchFamily="2" charset="-78"/>
              </a:rPr>
              <a:t>.</a:t>
            </a:r>
          </a:p>
          <a:p>
            <a:pPr algn="r" rtl="1"/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b="1" dirty="0">
                <a:cs typeface="B Zar" panose="00000400000000000000" pitchFamily="2" charset="-78"/>
              </a:rPr>
              <a:t/>
            </a:r>
            <a:br>
              <a:rPr lang="fa-IR" sz="2400" b="1" dirty="0">
                <a:cs typeface="B Zar" panose="00000400000000000000" pitchFamily="2" charset="-78"/>
              </a:rPr>
            </a:br>
            <a:r>
              <a:rPr lang="fa-IR" sz="2400" b="1" dirty="0">
                <a:cs typeface="B Zar" panose="00000400000000000000" pitchFamily="2" charset="-78"/>
              </a:rPr>
              <a:t>برنامه‌های کاربردی و نرم‌افزارهای داده کاوی </a:t>
            </a:r>
            <a:r>
              <a:rPr lang="fa-IR" sz="2400" b="1" dirty="0" smtClean="0">
                <a:cs typeface="B Zar" panose="00000400000000000000" pitchFamily="2" charset="-78"/>
              </a:rPr>
              <a:t>تجاری</a:t>
            </a:r>
          </a:p>
          <a:p>
            <a:pPr algn="r" rtl="1"/>
            <a:r>
              <a:rPr lang="fa-IR" sz="2400" b="1" dirty="0" smtClean="0">
                <a:cs typeface="B Zar" panose="00000400000000000000" pitchFamily="2" charset="-78"/>
              </a:rPr>
              <a:t> </a:t>
            </a:r>
            <a:endParaRPr lang="fa-IR" sz="2400" b="1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Angoss KnowledgeSTUDIO</a:t>
            </a:r>
            <a:r>
              <a:rPr lang="fa-IR" sz="2400" dirty="0" smtClean="0">
                <a:cs typeface="B Zar" panose="00000400000000000000" pitchFamily="2" charset="-78"/>
              </a:rPr>
              <a:t> : ابزار </a:t>
            </a:r>
            <a:r>
              <a:rPr lang="fa-IR" sz="2400" dirty="0">
                <a:cs typeface="B Zar" panose="00000400000000000000" pitchFamily="2" charset="-78"/>
              </a:rPr>
              <a:t>داده کاوی تولید شده توسط </a:t>
            </a:r>
            <a:r>
              <a:rPr lang="en-US" sz="2400" dirty="0" smtClean="0">
                <a:cs typeface="B Zar" panose="00000400000000000000" pitchFamily="2" charset="-78"/>
              </a:rPr>
              <a:t>Angoss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BIRT Analytics</a:t>
            </a:r>
            <a:r>
              <a:rPr lang="fa-IR" sz="2400" dirty="0" smtClean="0">
                <a:cs typeface="B Zar" panose="00000400000000000000" pitchFamily="2" charset="-78"/>
              </a:rPr>
              <a:t> : ابزار </a:t>
            </a:r>
            <a:r>
              <a:rPr lang="fa-IR" sz="2400" dirty="0">
                <a:cs typeface="B Zar" panose="00000400000000000000" pitchFamily="2" charset="-78"/>
              </a:rPr>
              <a:t>داده کاوی بصری و تحلیل پیش‌بینی گر تولید شده توسط </a:t>
            </a:r>
            <a:r>
              <a:rPr lang="en-US" sz="2400" dirty="0" smtClean="0">
                <a:cs typeface="B Zar" panose="00000400000000000000" pitchFamily="2" charset="-78"/>
              </a:rPr>
              <a:t>Actuate Corporation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Clarabridge</a:t>
            </a:r>
            <a:r>
              <a:rPr lang="fa-IR" sz="2400" dirty="0" smtClean="0">
                <a:cs typeface="B Zar" panose="00000400000000000000" pitchFamily="2" charset="-78"/>
              </a:rPr>
              <a:t> : راه </a:t>
            </a:r>
            <a:r>
              <a:rPr lang="fa-IR" sz="2400" dirty="0">
                <a:cs typeface="B Zar" panose="00000400000000000000" pitchFamily="2" charset="-78"/>
              </a:rPr>
              <a:t>حل تحلیلگر کلاس </a:t>
            </a:r>
            <a:r>
              <a:rPr lang="fa-IR" sz="2400" dirty="0" smtClean="0">
                <a:cs typeface="B Zar" panose="00000400000000000000" pitchFamily="2" charset="-78"/>
              </a:rPr>
              <a:t>متن.</a:t>
            </a: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E-NI(e-mining, e-monitor)</a:t>
            </a:r>
            <a:r>
              <a:rPr lang="fa-IR" sz="2400" dirty="0" smtClean="0">
                <a:cs typeface="B Zar" panose="00000400000000000000" pitchFamily="2" charset="-78"/>
              </a:rPr>
              <a:t> : ابزار داده کاوی مبتنی بر الگوهای موقتی.</a:t>
            </a: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IBM SPSS modeler</a:t>
            </a:r>
            <a:r>
              <a:rPr lang="fa-IR" sz="2400" dirty="0" smtClean="0">
                <a:cs typeface="B Zar" panose="00000400000000000000" pitchFamily="2" charset="-78"/>
              </a:rPr>
              <a:t>: نرم‌افزار </a:t>
            </a:r>
            <a:r>
              <a:rPr lang="fa-IR" sz="2400" dirty="0">
                <a:cs typeface="B Zar" panose="00000400000000000000" pitchFamily="2" charset="-78"/>
              </a:rPr>
              <a:t>داده کاوی تولید شده توسط </a:t>
            </a:r>
            <a:r>
              <a:rPr lang="en-US" sz="2400" dirty="0" smtClean="0">
                <a:cs typeface="B Zar" panose="00000400000000000000" pitchFamily="2" charset="-78"/>
              </a:rPr>
              <a:t>IBM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Microsoft Analysis Services</a:t>
            </a:r>
            <a:r>
              <a:rPr lang="fa-IR" sz="2400" dirty="0" smtClean="0">
                <a:cs typeface="B Zar" panose="00000400000000000000" pitchFamily="2" charset="-78"/>
              </a:rPr>
              <a:t> : نرم‌افزار </a:t>
            </a:r>
            <a:r>
              <a:rPr lang="fa-IR" sz="2400" dirty="0">
                <a:cs typeface="B Zar" panose="00000400000000000000" pitchFamily="2" charset="-78"/>
              </a:rPr>
              <a:t>داده کاوی تولید شده توسط </a:t>
            </a:r>
            <a:r>
              <a:rPr lang="fa-IR" sz="2400" dirty="0" smtClean="0">
                <a:cs typeface="B Zar" panose="00000400000000000000" pitchFamily="2" charset="-78"/>
              </a:rPr>
              <a:t>مایکروسافت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 smtClean="0">
                <a:cs typeface="B Zar" panose="00000400000000000000" pitchFamily="2" charset="-78"/>
              </a:rPr>
              <a:t>Oracle Data Mining</a:t>
            </a:r>
            <a:r>
              <a:rPr lang="fa-IR" sz="2400" dirty="0" smtClean="0">
                <a:cs typeface="B Zar" panose="00000400000000000000" pitchFamily="2" charset="-78"/>
              </a:rPr>
              <a:t> : نرم‌افزار </a:t>
            </a:r>
            <a:r>
              <a:rPr lang="fa-IR" sz="2400" dirty="0">
                <a:cs typeface="B Zar" panose="00000400000000000000" pitchFamily="2" charset="-78"/>
              </a:rPr>
              <a:t>داده کاوی تولید شده توسط </a:t>
            </a:r>
            <a:r>
              <a:rPr lang="fa-IR" sz="2400" dirty="0" smtClean="0">
                <a:cs typeface="B Zar" panose="00000400000000000000" pitchFamily="2" charset="-78"/>
              </a:rPr>
              <a:t>شرکت اوراکل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426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5215" y="631762"/>
            <a:ext cx="1103460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منابع</a:t>
            </a:r>
            <a:r>
              <a:rPr lang="fa-IR" dirty="0">
                <a:cs typeface="B Zar" panose="00000400000000000000" pitchFamily="2" charset="-78"/>
              </a:rPr>
              <a:t>:</a:t>
            </a:r>
            <a:endParaRPr lang="fa-IR" dirty="0" smtClean="0">
              <a:cs typeface="B Zar" panose="00000400000000000000" pitchFamily="2" charset="-78"/>
            </a:endParaRPr>
          </a:p>
          <a:p>
            <a:pPr algn="l"/>
            <a:r>
              <a:rPr lang="en-US" dirty="0" smtClean="0">
                <a:cs typeface="B Zar" panose="00000400000000000000" pitchFamily="2" charset="-78"/>
                <a:hlinkClick r:id="rId2"/>
              </a:rPr>
              <a:t>https</a:t>
            </a:r>
            <a:r>
              <a:rPr lang="en-US" dirty="0">
                <a:cs typeface="B Zar" panose="00000400000000000000" pitchFamily="2" charset="-78"/>
                <a:hlinkClick r:id="rId2"/>
              </a:rPr>
              <a:t>://</a:t>
            </a:r>
            <a:r>
              <a:rPr lang="en-US" dirty="0" smtClean="0">
                <a:cs typeface="B Zar" panose="00000400000000000000" pitchFamily="2" charset="-78"/>
                <a:hlinkClick r:id="rId2"/>
              </a:rPr>
              <a:t>digitaltransformationpro.com</a:t>
            </a:r>
            <a:endParaRPr lang="en-US" dirty="0" smtClean="0">
              <a:cs typeface="B Zar" panose="00000400000000000000" pitchFamily="2" charset="-78"/>
            </a:endParaRPr>
          </a:p>
          <a:p>
            <a:pPr algn="l"/>
            <a:endParaRPr lang="en-US" dirty="0" smtClean="0">
              <a:cs typeface="B Zar" panose="00000400000000000000" pitchFamily="2" charset="-78"/>
            </a:endParaRPr>
          </a:p>
          <a:p>
            <a:r>
              <a:rPr lang="en-US" dirty="0">
                <a:cs typeface="B Zar" panose="00000400000000000000" pitchFamily="2" charset="-78"/>
                <a:hlinkClick r:id="rId3"/>
              </a:rPr>
              <a:t>https://</a:t>
            </a:r>
            <a:r>
              <a:rPr lang="en-US" dirty="0" smtClean="0">
                <a:cs typeface="B Zar" panose="00000400000000000000" pitchFamily="2" charset="-78"/>
                <a:hlinkClick r:id="rId3"/>
              </a:rPr>
              <a:t>en.wikipedia.org</a:t>
            </a:r>
            <a:endParaRPr lang="fa-IR" dirty="0" smtClean="0">
              <a:cs typeface="B Zar" panose="00000400000000000000" pitchFamily="2" charset="-78"/>
            </a:endParaRPr>
          </a:p>
          <a:p>
            <a:endParaRPr lang="fa-IR" dirty="0">
              <a:cs typeface="B Zar" panose="00000400000000000000" pitchFamily="2" charset="-78"/>
            </a:endParaRPr>
          </a:p>
          <a:p>
            <a:r>
              <a:rPr lang="en-US" dirty="0">
                <a:cs typeface="B Zar" panose="00000400000000000000" pitchFamily="2" charset="-78"/>
                <a:hlinkClick r:id="rId4"/>
              </a:rPr>
              <a:t>http://</a:t>
            </a:r>
            <a:r>
              <a:rPr lang="en-US" dirty="0" smtClean="0">
                <a:cs typeface="B Zar" panose="00000400000000000000" pitchFamily="2" charset="-78"/>
                <a:hlinkClick r:id="rId4"/>
              </a:rPr>
              <a:t>www.dayche.com</a:t>
            </a:r>
            <a:endParaRPr lang="fa-IR" dirty="0">
              <a:cs typeface="B Zar" panose="00000400000000000000" pitchFamily="2" charset="-78"/>
            </a:endParaRPr>
          </a:p>
          <a:p>
            <a:endParaRPr lang="en-US" dirty="0" smtClean="0">
              <a:cs typeface="B Zar" panose="00000400000000000000" pitchFamily="2" charset="-78"/>
            </a:endParaRPr>
          </a:p>
          <a:p>
            <a:endParaRPr lang="en-US" dirty="0" smtClean="0">
              <a:cs typeface="B Zar" panose="00000400000000000000" pitchFamily="2" charset="-78"/>
            </a:endParaRPr>
          </a:p>
          <a:p>
            <a:r>
              <a:rPr lang="en-US" dirty="0">
                <a:cs typeface="B Zar" panose="00000400000000000000" pitchFamily="2" charset="-78"/>
              </a:rPr>
              <a:t>Barko, C. D., &amp; Nemati, H. R. (2003). Key factors for achieving organizational data-mining success. Industrial Management &amp; Data Systems, 103(4). </a:t>
            </a:r>
            <a:endParaRPr lang="en-US" dirty="0" smtClean="0">
              <a:cs typeface="B Zar" panose="00000400000000000000" pitchFamily="2" charset="-78"/>
            </a:endParaRPr>
          </a:p>
          <a:p>
            <a:endParaRPr lang="en-US" dirty="0">
              <a:cs typeface="B Zar" panose="00000400000000000000" pitchFamily="2" charset="-78"/>
            </a:endParaRPr>
          </a:p>
          <a:p>
            <a:r>
              <a:rPr lang="en-US" dirty="0">
                <a:cs typeface="B Zar" panose="00000400000000000000" pitchFamily="2" charset="-78"/>
              </a:rPr>
              <a:t>Raggad, B. G., &amp; Gargano, M. L. (1999). Data mining - a powerful information creating tool. OCLC Systems &amp; Services: International digital library perspectives, 15(2), 81-90. </a:t>
            </a:r>
            <a:endParaRPr lang="fa-IR" dirty="0" smtClean="0">
              <a:cs typeface="B Zar" panose="00000400000000000000" pitchFamily="2" charset="-78"/>
            </a:endParaRPr>
          </a:p>
          <a:p>
            <a:endParaRPr lang="fa-IR" dirty="0">
              <a:cs typeface="B Zar" panose="00000400000000000000" pitchFamily="2" charset="-78"/>
            </a:endParaRP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www.dayche.com</a:t>
            </a:r>
            <a:endParaRPr lang="fa-IR" dirty="0" smtClean="0"/>
          </a:p>
          <a:p>
            <a:endParaRPr lang="en-US" dirty="0">
              <a:cs typeface="B Zar" panose="00000400000000000000" pitchFamily="2" charset="-78"/>
            </a:endParaRPr>
          </a:p>
          <a:p>
            <a:endParaRPr lang="fa-IR" dirty="0" smtClean="0">
              <a:cs typeface="B Zar" panose="00000400000000000000" pitchFamily="2" charset="-78"/>
            </a:endParaRPr>
          </a:p>
          <a:p>
            <a:endParaRPr lang="en-US" dirty="0" smtClean="0">
              <a:cs typeface="B Zar" panose="00000400000000000000" pitchFamily="2" charset="-78"/>
            </a:endParaRPr>
          </a:p>
          <a:p>
            <a:endParaRPr lang="fa-IR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63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chemeClr val="bg1">
              <a:alpha val="22000"/>
            </a:schemeClr>
          </a:solidFill>
        </p:spPr>
        <p:txBody>
          <a:bodyPr>
            <a:noAutofit/>
          </a:bodyPr>
          <a:lstStyle/>
          <a:p>
            <a:r>
              <a:rPr lang="fa-IR" sz="11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CR A Extended" panose="02010509020102010303" pitchFamily="50" charset="0"/>
              </a:rPr>
              <a:t/>
            </a:r>
            <a:br>
              <a:rPr lang="fa-IR" sz="11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CR A Extended" panose="02010509020102010303" pitchFamily="50" charset="0"/>
              </a:rPr>
            </a:br>
            <a:r>
              <a:rPr lang="en-US" sz="11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CR A Extended" panose="02010509020102010303" pitchFamily="50" charset="0"/>
              </a:rPr>
              <a:t>Data Mining</a:t>
            </a:r>
            <a:r>
              <a:rPr lang="fa-IR" sz="11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CR A Extended" panose="02010509020102010303" pitchFamily="50" charset="0"/>
              </a:rPr>
              <a:t/>
            </a:r>
            <a:br>
              <a:rPr lang="fa-IR" sz="11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CR A Extended" panose="02010509020102010303" pitchFamily="50" charset="0"/>
              </a:rPr>
            </a:br>
            <a:r>
              <a:rPr lang="fa-IR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CR A Extended" panose="02010509020102010303" pitchFamily="50" charset="0"/>
              </a:rPr>
              <a:t/>
            </a:r>
            <a:br>
              <a:rPr lang="fa-IR" sz="115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OCR A Extended" panose="02010509020102010303" pitchFamily="50" charset="0"/>
              </a:rPr>
            </a:br>
            <a:endParaRPr lang="en-US" sz="11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OCR A Extended" panose="02010509020102010303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188" y="5021367"/>
            <a:ext cx="9144000" cy="1655762"/>
          </a:xfrm>
        </p:spPr>
        <p:txBody>
          <a:bodyPr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Presenter: Kaveh Faraji</a:t>
            </a:r>
          </a:p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Professor: Dr. seyed 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Mohammad Bagher 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Jafari </a:t>
            </a:r>
          </a:p>
        </p:txBody>
      </p:sp>
    </p:spTree>
    <p:extLst>
      <p:ext uri="{BB962C8B-B14F-4D97-AF65-F5344CB8AC3E}">
        <p14:creationId xmlns:p14="http://schemas.microsoft.com/office/powerpoint/2010/main" val="5429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645673" cy="70016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1977" y="492415"/>
            <a:ext cx="5947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dirty="0" smtClean="0">
                <a:cs typeface="B Zar" panose="00000400000000000000" pitchFamily="2" charset="-78"/>
              </a:rPr>
              <a:t>در سال ۱۹۶۰ آماردانان اصطلاح "</a:t>
            </a:r>
            <a:r>
              <a:rPr lang="en-US" sz="2400" dirty="0" smtClean="0">
                <a:cs typeface="B Zar" panose="00000400000000000000" pitchFamily="2" charset="-78"/>
              </a:rPr>
              <a:t>Data Fishing" </a:t>
            </a:r>
            <a:r>
              <a:rPr lang="fa-IR" sz="2400" dirty="0" smtClean="0">
                <a:cs typeface="B Zar" panose="00000400000000000000" pitchFamily="2" charset="-78"/>
              </a:rPr>
              <a:t>یا "</a:t>
            </a:r>
            <a:r>
              <a:rPr lang="en-US" sz="2400" dirty="0" smtClean="0">
                <a:cs typeface="B Zar" panose="00000400000000000000" pitchFamily="2" charset="-78"/>
              </a:rPr>
              <a:t>Data Dredging</a:t>
            </a:r>
            <a:r>
              <a:rPr lang="fa-IR" sz="2400" dirty="0" smtClean="0">
                <a:cs typeface="B Zar" panose="00000400000000000000" pitchFamily="2" charset="-78"/>
              </a:rPr>
              <a:t> " به معنای صید داده</a:t>
            </a:r>
            <a:r>
              <a:rPr lang="en-US" sz="2400" dirty="0" smtClean="0">
                <a:cs typeface="B Zar" panose="00000400000000000000" pitchFamily="2" charset="-78"/>
              </a:rPr>
              <a:t> </a:t>
            </a:r>
            <a:r>
              <a:rPr lang="fa-IR" sz="2400" dirty="0" smtClean="0">
                <a:cs typeface="B Zar" panose="00000400000000000000" pitchFamily="2" charset="-78"/>
              </a:rPr>
              <a:t>را جهت کشف هر گونه ارتباط در حجم بسیار بزرگی از داده‌ها بدون در نظر گرفتن هیچگونه پیش فرضی بکار بردند. بعد از سی سال و با انباشته شدن داده‌ها در پایگاه داده اصطلاح داده کاوی در حدود سال ۱۹۹۰ رواج بیشتری یافت</a:t>
            </a:r>
            <a:r>
              <a:rPr lang="en-US" sz="2400" dirty="0" smtClean="0">
                <a:cs typeface="B Zar" panose="00000400000000000000" pitchFamily="2" charset="-78"/>
              </a:rPr>
              <a:t>.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525" y="208135"/>
            <a:ext cx="6283235" cy="644031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839097" y="666206"/>
            <a:ext cx="5956663" cy="5630091"/>
            <a:chOff x="5839097" y="666206"/>
            <a:chExt cx="5956663" cy="5630091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8752115" y="666206"/>
              <a:ext cx="1" cy="56300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839097" y="3422469"/>
              <a:ext cx="5956663" cy="18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8490" y="450376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b="1" dirty="0">
                <a:cs typeface="B Zar" panose="00000400000000000000" pitchFamily="2" charset="-78"/>
              </a:rPr>
              <a:t>داده کاوی به ساده سازی و خلاصه کردن داده ها در چارچوبی که برای ما قابل درک باشد می پردازد و به ما اجازه می دهد تا با مشاهده الگوها به استنتاج چیزهای مفید از مجموعه داده ها نائل شویم.</a:t>
            </a:r>
            <a:endParaRPr lang="en-US" sz="2400" b="1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211245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478" y="191069"/>
            <a:ext cx="118326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latin typeface="Arial" pitchFamily="34" charset="0"/>
                <a:cs typeface="B Zar" panose="00000400000000000000" pitchFamily="2" charset="-78"/>
              </a:rPr>
              <a:t>تعاریفی از داده کاوی: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latin typeface="Arial" pitchFamily="34" charset="0"/>
                <a:cs typeface="B Zar" panose="00000400000000000000" pitchFamily="2" charset="-78"/>
              </a:rPr>
              <a:t>داده </a:t>
            </a:r>
            <a:r>
              <a:rPr lang="fa-IR" sz="2400" dirty="0">
                <a:latin typeface="Arial" pitchFamily="34" charset="0"/>
                <a:cs typeface="B Zar" panose="00000400000000000000" pitchFamily="2" charset="-78"/>
              </a:rPr>
              <a:t>کاوی فرآیندی پیچیده جهت شناسایی الگوها و مدل های صحیح، جدید و به صورت بالقوه مفید، در حجم وسیعی از داده می باشد، به طریقی که این الگوها و مدلها برای انسانها قـابل درک باشند.  داده کـاوی به صورت یک محصـول قـابل خـریداری نمی باشد، بلکه یک رشته علـمی و فرآیندی است که بایستی به صورت یک پروژه  پیاده سازی </a:t>
            </a:r>
            <a:r>
              <a:rPr lang="fa-IR" sz="2400" dirty="0" smtClean="0">
                <a:latin typeface="Arial" pitchFamily="34" charset="0"/>
                <a:cs typeface="B Zar" panose="00000400000000000000" pitchFamily="2" charset="-78"/>
              </a:rPr>
              <a:t>شود.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>
              <a:latin typeface="Arial" pitchFamily="34" charset="0"/>
              <a:cs typeface="B Zar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Arial" pitchFamily="34" charset="0"/>
                <a:cs typeface="B Zar" panose="00000400000000000000" pitchFamily="2" charset="-78"/>
              </a:rPr>
              <a:t>داده کاوی عبارت از تحلیل و آنالیز مجموعه داده های بزرگ به منظور یافتن ارتباطات غیر قابل انتظار  اما قابل فهم و مفید برای صاحب داده میباشد. این ارتباطات پیدا شده را اصطلاحا مدل میگویند</a:t>
            </a:r>
            <a:r>
              <a:rPr lang="fa-IR" sz="2400" dirty="0" smtClean="0">
                <a:latin typeface="Arial" pitchFamily="34" charset="0"/>
                <a:cs typeface="B Zar" panose="00000400000000000000" pitchFamily="2" charset="-78"/>
              </a:rPr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latin typeface="Arial" pitchFamily="34" charset="0"/>
              <a:cs typeface="B Zar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Arial" pitchFamily="34" charset="0"/>
                <a:cs typeface="B Zar" panose="00000400000000000000" pitchFamily="2" charset="-78"/>
              </a:rPr>
              <a:t>داده کاوي عبارت است از فرايند استخراج اطلاعات معتبر ، از پيش ناشناخته ، قابل فهم و قابل اعتماد از پايگاه داده هاي بزرگ و استفاده از آن در تصميم گيري در فعاليت هاي تجاري مهم. </a:t>
            </a:r>
            <a:endParaRPr lang="fa-IR" sz="2400" dirty="0" smtClean="0">
              <a:latin typeface="Arial" pitchFamily="34" charset="0"/>
              <a:cs typeface="B Zar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latin typeface="Arial" pitchFamily="34" charset="0"/>
              <a:cs typeface="B Zar" panose="00000400000000000000" pitchFamily="2" charset="-78"/>
            </a:endParaRPr>
          </a:p>
          <a:p>
            <a:pPr marL="342900" indent="-342900" algn="justLow">
              <a:buFont typeface="Arial" panose="020B0604020202020204" pitchFamily="34" charset="0"/>
              <a:buChar char="•"/>
            </a:pPr>
            <a:r>
              <a:rPr lang="en-US" sz="2400" dirty="0">
                <a:latin typeface="Arial" pitchFamily="34" charset="0"/>
                <a:cs typeface="B Zar" panose="00000400000000000000" pitchFamily="2" charset="-78"/>
              </a:rPr>
              <a:t>Data mining is the </a:t>
            </a:r>
            <a:r>
              <a:rPr lang="en-US" sz="2400" dirty="0" smtClean="0">
                <a:latin typeface="Arial" pitchFamily="34" charset="0"/>
                <a:cs typeface="B Zar" panose="00000400000000000000" pitchFamily="2" charset="-78"/>
              </a:rPr>
              <a:t>process</a:t>
            </a:r>
            <a:r>
              <a:rPr lang="fa-IR" sz="2400" dirty="0" smtClean="0">
                <a:latin typeface="Arial" pitchFamily="34" charset="0"/>
                <a:cs typeface="B Zar" panose="00000400000000000000" pitchFamily="2" charset="-78"/>
              </a:rPr>
              <a:t> </a:t>
            </a:r>
            <a:r>
              <a:rPr lang="en-US" sz="2400" dirty="0" smtClean="0">
                <a:latin typeface="Arial" pitchFamily="34" charset="0"/>
                <a:cs typeface="B Zar" panose="00000400000000000000" pitchFamily="2" charset="-78"/>
              </a:rPr>
              <a:t>of </a:t>
            </a:r>
            <a:r>
              <a:rPr lang="en-US" sz="2400" dirty="0">
                <a:latin typeface="Arial" pitchFamily="34" charset="0"/>
                <a:cs typeface="B Zar" panose="00000400000000000000" pitchFamily="2" charset="-78"/>
              </a:rPr>
              <a:t>applying algorithms in order to analyze sets of data, and extract useful </a:t>
            </a:r>
            <a:r>
              <a:rPr lang="en-US" sz="2400" dirty="0" smtClean="0">
                <a:latin typeface="Arial" pitchFamily="34" charset="0"/>
                <a:cs typeface="B Zar" panose="00000400000000000000" pitchFamily="2" charset="-78"/>
              </a:rPr>
              <a:t>and</a:t>
            </a:r>
            <a:r>
              <a:rPr lang="fa-IR" sz="2400" dirty="0" smtClean="0">
                <a:latin typeface="Arial" pitchFamily="34" charset="0"/>
                <a:cs typeface="B Zar" panose="00000400000000000000" pitchFamily="2" charset="-78"/>
              </a:rPr>
              <a:t> </a:t>
            </a:r>
            <a:r>
              <a:rPr lang="en-US" sz="2400" dirty="0" smtClean="0">
                <a:latin typeface="Arial" pitchFamily="34" charset="0"/>
                <a:cs typeface="B Zar" panose="00000400000000000000" pitchFamily="2" charset="-78"/>
              </a:rPr>
              <a:t>unknown </a:t>
            </a:r>
            <a:r>
              <a:rPr lang="en-US" sz="2400" dirty="0">
                <a:latin typeface="Arial" pitchFamily="34" charset="0"/>
                <a:cs typeface="B Zar" panose="00000400000000000000" pitchFamily="2" charset="-78"/>
              </a:rPr>
              <a:t>patterns, relationships, and information (Adams, 2010</a:t>
            </a:r>
            <a:r>
              <a:rPr lang="en-US" sz="2400" dirty="0" smtClean="0">
                <a:latin typeface="Arial" pitchFamily="34" charset="0"/>
                <a:cs typeface="B Zar" panose="00000400000000000000" pitchFamily="2" charset="-78"/>
              </a:rPr>
              <a:t>).</a:t>
            </a:r>
            <a:endParaRPr lang="fa-IR" sz="2400" dirty="0" smtClean="0">
              <a:latin typeface="Arial" pitchFamily="34" charset="0"/>
              <a:cs typeface="B Zar" panose="00000400000000000000" pitchFamily="2" charset="-78"/>
            </a:endParaRPr>
          </a:p>
          <a:p>
            <a:pPr marL="342900" indent="-342900" algn="justLow">
              <a:buFont typeface="Arial" panose="020B0604020202020204" pitchFamily="34" charset="0"/>
              <a:buChar char="•"/>
            </a:pPr>
            <a:endParaRPr lang="fa-IR" sz="2400" dirty="0" smtClean="0">
              <a:latin typeface="Arial" pitchFamily="34" charset="0"/>
              <a:cs typeface="B Zar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314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40" y="-169817"/>
            <a:ext cx="10330643" cy="73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5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995" y="-130629"/>
            <a:ext cx="13487212" cy="75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41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1645688" y="176982"/>
            <a:ext cx="9363730" cy="6405007"/>
            <a:chOff x="2254879" y="183955"/>
            <a:chExt cx="9363730" cy="6405007"/>
          </a:xfrm>
        </p:grpSpPr>
        <p:grpSp>
          <p:nvGrpSpPr>
            <p:cNvPr id="49" name="Group 48"/>
            <p:cNvGrpSpPr/>
            <p:nvPr/>
          </p:nvGrpSpPr>
          <p:grpSpPr>
            <a:xfrm>
              <a:off x="2254879" y="811319"/>
              <a:ext cx="8408637" cy="5777643"/>
              <a:chOff x="1058092" y="75521"/>
              <a:chExt cx="7263764" cy="628173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058092" y="3135086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mining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7" name="Straight Connector 6"/>
              <p:cNvCxnSpPr>
                <a:stCxn id="5" idx="3"/>
                <a:endCxn id="10" idx="1"/>
              </p:cNvCxnSpPr>
              <p:nvPr/>
            </p:nvCxnSpPr>
            <p:spPr>
              <a:xfrm flipV="1">
                <a:off x="2782390" y="2684419"/>
                <a:ext cx="849084" cy="7511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5" idx="3"/>
                <a:endCxn id="12" idx="1"/>
              </p:cNvCxnSpPr>
              <p:nvPr/>
            </p:nvCxnSpPr>
            <p:spPr>
              <a:xfrm>
                <a:off x="2782390" y="3435532"/>
                <a:ext cx="849084" cy="600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/>
              <p:cNvSpPr/>
              <p:nvPr/>
            </p:nvSpPr>
            <p:spPr>
              <a:xfrm>
                <a:off x="3631474" y="2383973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predictive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3631474" y="3735977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descriptive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6" name="Straight Connector 15"/>
              <p:cNvCxnSpPr>
                <a:stCxn id="10" idx="3"/>
                <a:endCxn id="31" idx="1"/>
              </p:cNvCxnSpPr>
              <p:nvPr/>
            </p:nvCxnSpPr>
            <p:spPr>
              <a:xfrm flipV="1">
                <a:off x="5355772" y="375967"/>
                <a:ext cx="1240971" cy="23084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3"/>
                <a:endCxn id="32" idx="1"/>
              </p:cNvCxnSpPr>
              <p:nvPr/>
            </p:nvCxnSpPr>
            <p:spPr>
              <a:xfrm flipV="1">
                <a:off x="5355772" y="1170899"/>
                <a:ext cx="1240971" cy="15135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3"/>
                <a:endCxn id="33" idx="1"/>
              </p:cNvCxnSpPr>
              <p:nvPr/>
            </p:nvCxnSpPr>
            <p:spPr>
              <a:xfrm flipV="1">
                <a:off x="5355772" y="1987054"/>
                <a:ext cx="1240971" cy="6973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0" idx="3"/>
                <a:endCxn id="34" idx="1"/>
              </p:cNvCxnSpPr>
              <p:nvPr/>
            </p:nvCxnSpPr>
            <p:spPr>
              <a:xfrm>
                <a:off x="5355772" y="2684419"/>
                <a:ext cx="1240971" cy="1187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2" idx="3"/>
                <a:endCxn id="40" idx="1"/>
              </p:cNvCxnSpPr>
              <p:nvPr/>
            </p:nvCxnSpPr>
            <p:spPr>
              <a:xfrm flipV="1">
                <a:off x="5355772" y="3629570"/>
                <a:ext cx="1241786" cy="4068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2" idx="3"/>
                <a:endCxn id="41" idx="1"/>
              </p:cNvCxnSpPr>
              <p:nvPr/>
            </p:nvCxnSpPr>
            <p:spPr>
              <a:xfrm>
                <a:off x="5355772" y="4036423"/>
                <a:ext cx="1241786" cy="388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3"/>
                <a:endCxn id="42" idx="1"/>
              </p:cNvCxnSpPr>
              <p:nvPr/>
            </p:nvCxnSpPr>
            <p:spPr>
              <a:xfrm>
                <a:off x="5355772" y="4036423"/>
                <a:ext cx="1241786" cy="12042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2" idx="3"/>
                <a:endCxn id="43" idx="1"/>
              </p:cNvCxnSpPr>
              <p:nvPr/>
            </p:nvCxnSpPr>
            <p:spPr>
              <a:xfrm>
                <a:off x="5355772" y="4036423"/>
                <a:ext cx="1241786" cy="20203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/>
              <p:cNvSpPr/>
              <p:nvPr/>
            </p:nvSpPr>
            <p:spPr>
              <a:xfrm>
                <a:off x="6596743" y="75521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Classification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596743" y="870453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Regression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596743" y="1686608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Time series analysis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596743" y="2502763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Prediction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6597558" y="3329124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Clustering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597558" y="4124056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Association rules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597558" y="4940211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Summarization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597558" y="5756366"/>
                <a:ext cx="1724298" cy="6008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Sequence Discovery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3484469" y="183955"/>
              <a:ext cx="81341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Data mining Functionality(tasks)</a:t>
              </a:r>
              <a:endParaRPr lang="en-US" sz="32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4211506" y="3852531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184136" y="3167157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184136" y="4396339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180209" y="4405202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7180208" y="3146901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616775" y="3270720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8616775" y="4030768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616774" y="2530714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8616773" y="1780053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8616773" y="1048765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8616773" y="4762139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8616772" y="5512799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616772" y="6245958"/>
              <a:ext cx="99453" cy="98331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15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979" y="191068"/>
            <a:ext cx="1131399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400" b="1" dirty="0">
                <a:cs typeface="B Zar" panose="00000400000000000000" pitchFamily="2" charset="-78"/>
              </a:rPr>
              <a:t>قواعد </a:t>
            </a:r>
            <a:r>
              <a:rPr lang="fa-IR" sz="2400" b="1" dirty="0" smtClean="0">
                <a:cs typeface="B Zar" panose="00000400000000000000" pitchFamily="2" charset="-78"/>
              </a:rPr>
              <a:t>انجمن(</a:t>
            </a:r>
            <a:r>
              <a:rPr lang="en-US" sz="2400" b="1" dirty="0" smtClean="0">
                <a:cs typeface="B Zar" panose="00000400000000000000" pitchFamily="2" charset="-78"/>
              </a:rPr>
              <a:t>Association rules</a:t>
            </a:r>
            <a:r>
              <a:rPr lang="fa-IR" sz="2400" b="1" dirty="0" smtClean="0">
                <a:cs typeface="B Zar" panose="00000400000000000000" pitchFamily="2" charset="-78"/>
              </a:rPr>
              <a:t>):</a:t>
            </a:r>
          </a:p>
          <a:p>
            <a:pPr algn="justLow" rtl="1"/>
            <a:r>
              <a:rPr lang="fa-IR" sz="2400" dirty="0" smtClean="0">
                <a:cs typeface="B Zar" panose="00000400000000000000" pitchFamily="2" charset="-78"/>
              </a:rPr>
              <a:t>	 		الگوهایی </a:t>
            </a:r>
            <a:r>
              <a:rPr lang="fa-IR" sz="2400" dirty="0">
                <a:cs typeface="B Zar" panose="00000400000000000000" pitchFamily="2" charset="-78"/>
              </a:rPr>
              <a:t>که بر اساس آن یک رویداد به دیگری مربوط می‌شود مثلاً خرید قلم به خرید کاغذ</a:t>
            </a:r>
            <a:r>
              <a:rPr lang="fa-IR" sz="2400" dirty="0" smtClean="0">
                <a:cs typeface="B Zar" panose="00000400000000000000" pitchFamily="2" charset="-78"/>
              </a:rPr>
              <a:t>.</a:t>
            </a:r>
          </a:p>
          <a:p>
            <a:pPr algn="justLow" rtl="1"/>
            <a:r>
              <a:rPr lang="fa-IR" sz="2400" b="1" dirty="0" smtClean="0">
                <a:cs typeface="B Zar" panose="00000400000000000000" pitchFamily="2" charset="-78"/>
              </a:rPr>
              <a:t>اکتشاف متوالی(</a:t>
            </a:r>
            <a:r>
              <a:rPr lang="en-US" sz="2400" b="1" dirty="0" smtClean="0">
                <a:cs typeface="B Zar" panose="00000400000000000000" pitchFamily="2" charset="-78"/>
              </a:rPr>
              <a:t>sequence discovery</a:t>
            </a:r>
            <a:r>
              <a:rPr lang="fa-IR" sz="2400" b="1" dirty="0" smtClean="0">
                <a:cs typeface="B Zar" panose="00000400000000000000" pitchFamily="2" charset="-78"/>
              </a:rPr>
              <a:t>): </a:t>
            </a:r>
            <a:endParaRPr lang="en-US" sz="2400" b="1" dirty="0" smtClean="0">
              <a:cs typeface="B Zar" panose="00000400000000000000" pitchFamily="2" charset="-78"/>
            </a:endParaRPr>
          </a:p>
          <a:p>
            <a:pPr algn="justLow" rtl="1"/>
            <a:r>
              <a:rPr lang="en-US" sz="2400" dirty="0" smtClean="0">
                <a:cs typeface="B Zar" panose="00000400000000000000" pitchFamily="2" charset="-78"/>
              </a:rPr>
              <a:t>			</a:t>
            </a:r>
            <a:r>
              <a:rPr lang="fa-IR" sz="2400" dirty="0" smtClean="0">
                <a:cs typeface="B Zar" panose="00000400000000000000" pitchFamily="2" charset="-78"/>
              </a:rPr>
              <a:t> الگویی </a:t>
            </a:r>
            <a:r>
              <a:rPr lang="fa-IR" sz="2400" dirty="0">
                <a:cs typeface="B Zar" panose="00000400000000000000" pitchFamily="2" charset="-78"/>
              </a:rPr>
              <a:t>که به تجزیه و تحلیل توالی رویدادها پرداخته و مشخص می‌کند کدام رویداد، </a:t>
            </a:r>
            <a:r>
              <a:rPr lang="fa-IR" sz="2400" dirty="0" smtClean="0">
                <a:cs typeface="B Zar" panose="00000400000000000000" pitchFamily="2" charset="-78"/>
              </a:rPr>
              <a:t>				رویدادهای </a:t>
            </a:r>
            <a:r>
              <a:rPr lang="fa-IR" sz="2400" dirty="0">
                <a:cs typeface="B Zar" panose="00000400000000000000" pitchFamily="2" charset="-78"/>
              </a:rPr>
              <a:t>دیگری را در پی دارد مثلاً تولد یک نوزاد و خرید پوشک</a:t>
            </a:r>
            <a:r>
              <a:rPr lang="fa-IR" sz="2400" dirty="0" smtClean="0">
                <a:cs typeface="B Zar" panose="00000400000000000000" pitchFamily="2" charset="-78"/>
              </a:rPr>
              <a:t>.</a:t>
            </a:r>
            <a:endParaRPr lang="en-US" sz="2400" dirty="0" smtClean="0">
              <a:cs typeface="B Zar" panose="00000400000000000000" pitchFamily="2" charset="-78"/>
            </a:endParaRPr>
          </a:p>
          <a:p>
            <a:pPr algn="justLow" rtl="1"/>
            <a:r>
              <a:rPr lang="fa-IR" sz="2400" b="1" dirty="0">
                <a:cs typeface="B Zar" panose="00000400000000000000" pitchFamily="2" charset="-78"/>
              </a:rPr>
              <a:t>پیش </a:t>
            </a:r>
            <a:r>
              <a:rPr lang="fa-IR" sz="2400" b="1" dirty="0" smtClean="0">
                <a:cs typeface="B Zar" panose="00000400000000000000" pitchFamily="2" charset="-78"/>
              </a:rPr>
              <a:t>بینی(</a:t>
            </a:r>
            <a:r>
              <a:rPr lang="en-US" sz="2400" b="1" dirty="0" smtClean="0">
                <a:cs typeface="B Zar" panose="00000400000000000000" pitchFamily="2" charset="-78"/>
              </a:rPr>
              <a:t>prediction</a:t>
            </a:r>
            <a:r>
              <a:rPr lang="fa-IR" sz="2400" b="1" dirty="0" smtClean="0">
                <a:cs typeface="B Zar" panose="00000400000000000000" pitchFamily="2" charset="-78"/>
              </a:rPr>
              <a:t>): </a:t>
            </a:r>
            <a:endParaRPr lang="en-US" sz="2400" b="1" dirty="0" smtClean="0">
              <a:cs typeface="B Zar" panose="00000400000000000000" pitchFamily="2" charset="-78"/>
            </a:endParaRPr>
          </a:p>
          <a:p>
            <a:pPr algn="justLow" rtl="1"/>
            <a:r>
              <a:rPr lang="en-US" sz="2400" dirty="0">
                <a:cs typeface="B Zar" panose="00000400000000000000" pitchFamily="2" charset="-78"/>
              </a:rPr>
              <a:t>	</a:t>
            </a:r>
            <a:r>
              <a:rPr lang="en-US" sz="2400" dirty="0" smtClean="0">
                <a:cs typeface="B Zar" panose="00000400000000000000" pitchFamily="2" charset="-78"/>
              </a:rPr>
              <a:t>		</a:t>
            </a:r>
            <a:r>
              <a:rPr lang="fa-IR" sz="2400" dirty="0" smtClean="0">
                <a:cs typeface="B Zar" panose="00000400000000000000" pitchFamily="2" charset="-78"/>
              </a:rPr>
              <a:t>در </a:t>
            </a:r>
            <a:r>
              <a:rPr lang="fa-IR" sz="2400" dirty="0">
                <a:cs typeface="B Zar" panose="00000400000000000000" pitchFamily="2" charset="-78"/>
              </a:rPr>
              <a:t>پیش‌بینی هدف پیش‌بینی یک متغیر پیوسته می‌باشد. مانند پیش‌بینی نرخ ارز یا هزینه‌های </a:t>
            </a:r>
            <a:r>
              <a:rPr lang="fa-IR" sz="2400" dirty="0" smtClean="0">
                <a:cs typeface="B Zar" panose="00000400000000000000" pitchFamily="2" charset="-78"/>
              </a:rPr>
              <a:t>				درمانی.</a:t>
            </a:r>
            <a:endParaRPr lang="en-US" sz="2400" dirty="0" smtClean="0">
              <a:cs typeface="B Zar" panose="00000400000000000000" pitchFamily="2" charset="-78"/>
            </a:endParaRPr>
          </a:p>
          <a:p>
            <a:pPr algn="justLow" rtl="1"/>
            <a:r>
              <a:rPr lang="fa-IR" sz="2400" b="1" dirty="0">
                <a:cs typeface="B Zar" panose="00000400000000000000" pitchFamily="2" charset="-78"/>
              </a:rPr>
              <a:t>رده‌بندی یا </a:t>
            </a:r>
            <a:r>
              <a:rPr lang="fa-IR" sz="2400" b="1" dirty="0" smtClean="0">
                <a:cs typeface="B Zar" panose="00000400000000000000" pitchFamily="2" charset="-78"/>
              </a:rPr>
              <a:t>طبقه‌بندی(</a:t>
            </a:r>
            <a:r>
              <a:rPr lang="en-US" sz="2400" b="1" dirty="0" smtClean="0">
                <a:cs typeface="B Zar" panose="00000400000000000000" pitchFamily="2" charset="-78"/>
              </a:rPr>
              <a:t>Classification</a:t>
            </a:r>
            <a:r>
              <a:rPr lang="fa-IR" sz="2400" b="1" dirty="0" smtClean="0">
                <a:cs typeface="B Zar" panose="00000400000000000000" pitchFamily="2" charset="-78"/>
              </a:rPr>
              <a:t>): </a:t>
            </a:r>
          </a:p>
          <a:p>
            <a:pPr algn="justLow" rtl="1"/>
            <a:r>
              <a:rPr lang="fa-IR" sz="2400" dirty="0" smtClean="0">
                <a:cs typeface="B Zar" panose="00000400000000000000" pitchFamily="2" charset="-78"/>
              </a:rPr>
              <a:t>			فرایندی </a:t>
            </a:r>
            <a:r>
              <a:rPr lang="fa-IR" sz="2400" dirty="0">
                <a:cs typeface="B Zar" panose="00000400000000000000" pitchFamily="2" charset="-78"/>
              </a:rPr>
              <a:t>برای پیدا کردن مدلی است که رده‌های موجود در داده‌ها را تعریف می‌نماید و متمایز </a:t>
            </a:r>
            <a:r>
              <a:rPr lang="fa-IR" sz="2400" dirty="0" smtClean="0">
                <a:cs typeface="B Zar" panose="00000400000000000000" pitchFamily="2" charset="-78"/>
              </a:rPr>
              <a:t>			می‌کند</a:t>
            </a:r>
            <a:r>
              <a:rPr lang="fa-IR" sz="2400" dirty="0">
                <a:cs typeface="B Zar" panose="00000400000000000000" pitchFamily="2" charset="-78"/>
              </a:rPr>
              <a:t>، با این هدف که بتوان از این مدل برای پیش‌بینی رده رکوردهایی که برچسب رده آن‌ها </a:t>
            </a:r>
            <a:r>
              <a:rPr lang="fa-IR" sz="2400" dirty="0" smtClean="0">
                <a:cs typeface="B Zar" panose="00000400000000000000" pitchFamily="2" charset="-78"/>
              </a:rPr>
              <a:t>			(</a:t>
            </a:r>
            <a:r>
              <a:rPr lang="fa-IR" sz="2400" dirty="0">
                <a:cs typeface="B Zar" panose="00000400000000000000" pitchFamily="2" charset="-78"/>
              </a:rPr>
              <a:t>متغیر هدف) ناشناخته می‌باشد، استفاده </a:t>
            </a:r>
            <a:r>
              <a:rPr lang="fa-IR" sz="2400" dirty="0" smtClean="0">
                <a:cs typeface="B Zar" panose="00000400000000000000" pitchFamily="2" charset="-78"/>
              </a:rPr>
              <a:t>نمود.</a:t>
            </a:r>
            <a:endParaRPr lang="en-US" sz="2400" dirty="0" smtClean="0">
              <a:cs typeface="B Zar" panose="00000400000000000000" pitchFamily="2" charset="-78"/>
            </a:endParaRPr>
          </a:p>
          <a:p>
            <a:pPr algn="justLow" rtl="1"/>
            <a:r>
              <a:rPr lang="fa-IR" sz="2400" b="1" dirty="0" smtClean="0">
                <a:cs typeface="B Zar" panose="00000400000000000000" pitchFamily="2" charset="-78"/>
              </a:rPr>
              <a:t>خوشه بندی(</a:t>
            </a:r>
            <a:r>
              <a:rPr lang="en-US" sz="2400" b="1" dirty="0" smtClean="0">
                <a:cs typeface="B Zar" panose="00000400000000000000" pitchFamily="2" charset="-78"/>
              </a:rPr>
              <a:t>clustering</a:t>
            </a:r>
            <a:r>
              <a:rPr lang="fa-IR" sz="2400" b="1" dirty="0" smtClean="0">
                <a:cs typeface="B Zar" panose="00000400000000000000" pitchFamily="2" charset="-78"/>
              </a:rPr>
              <a:t>): </a:t>
            </a:r>
          </a:p>
          <a:p>
            <a:pPr algn="justLow" rtl="1"/>
            <a:r>
              <a:rPr lang="fa-IR" sz="2400" b="1" dirty="0">
                <a:cs typeface="B Zar" panose="00000400000000000000" pitchFamily="2" charset="-78"/>
              </a:rPr>
              <a:t>	</a:t>
            </a:r>
            <a:r>
              <a:rPr lang="fa-IR" sz="2400" b="1" dirty="0" smtClean="0">
                <a:cs typeface="B Zar" panose="00000400000000000000" pitchFamily="2" charset="-78"/>
              </a:rPr>
              <a:t>		</a:t>
            </a:r>
            <a:r>
              <a:rPr lang="fa-IR" sz="2400" dirty="0" smtClean="0">
                <a:cs typeface="B Zar" panose="00000400000000000000" pitchFamily="2" charset="-78"/>
              </a:rPr>
              <a:t>گروه بندی مجموعه ای از اعضا، رکورد ها یا اشیاء به نحوی که اعضا موجود در یک خوشه 				بیشترین شباهت را به یکدیگر و کمترین شباهت را به اعضای خوشه های دیگر داشته باشند.</a:t>
            </a:r>
            <a:endParaRPr lang="fa-IR" sz="2400" b="1" dirty="0" smtClean="0">
              <a:cs typeface="B Zar" panose="00000400000000000000" pitchFamily="2" charset="-78"/>
            </a:endParaRPr>
          </a:p>
          <a:p>
            <a:pPr algn="justLow" rtl="1"/>
            <a:r>
              <a:rPr lang="fa-IR" sz="2400" b="1" dirty="0" smtClean="0">
                <a:cs typeface="B Zar" panose="00000400000000000000" pitchFamily="2" charset="-78"/>
              </a:rPr>
              <a:t>مصور سازی(</a:t>
            </a:r>
            <a:r>
              <a:rPr lang="en-US" sz="2400" b="1" dirty="0" smtClean="0">
                <a:cs typeface="B Zar" panose="00000400000000000000" pitchFamily="2" charset="-78"/>
              </a:rPr>
              <a:t>visualization</a:t>
            </a:r>
            <a:r>
              <a:rPr lang="fa-IR" sz="2400" b="1" dirty="0" smtClean="0">
                <a:cs typeface="B Zar" panose="00000400000000000000" pitchFamily="2" charset="-78"/>
              </a:rPr>
              <a:t>):</a:t>
            </a:r>
            <a:r>
              <a:rPr lang="fa-IR" sz="2400" dirty="0" smtClean="0">
                <a:cs typeface="B Zar" panose="00000400000000000000" pitchFamily="2" charset="-78"/>
              </a:rPr>
              <a:t> </a:t>
            </a:r>
          </a:p>
          <a:p>
            <a:pPr algn="justLow" rtl="1"/>
            <a:r>
              <a:rPr lang="fa-IR" sz="2400" dirty="0">
                <a:cs typeface="B Zar" panose="00000400000000000000" pitchFamily="2" charset="-78"/>
              </a:rPr>
              <a:t>	</a:t>
            </a:r>
            <a:r>
              <a:rPr lang="fa-IR" sz="2400" dirty="0" smtClean="0">
                <a:cs typeface="B Zar" panose="00000400000000000000" pitchFamily="2" charset="-78"/>
              </a:rPr>
              <a:t>		مصور سازی داده ها یکی از قدرتمندترین و جذابترین روش های اکتشاف در داده ها می باشد.</a:t>
            </a:r>
          </a:p>
          <a:p>
            <a:pPr algn="justLow" rtl="1"/>
            <a:endParaRPr lang="fa-IR" sz="2400" dirty="0" smtClean="0">
              <a:cs typeface="B Zar" panose="00000400000000000000" pitchFamily="2" charset="-78"/>
            </a:endParaRPr>
          </a:p>
          <a:p>
            <a:pPr algn="justLow" rtl="1"/>
            <a:endParaRPr lang="fa-IR" sz="2400" dirty="0" smtClean="0">
              <a:cs typeface="B Zar" panose="00000400000000000000" pitchFamily="2" charset="-78"/>
            </a:endParaRPr>
          </a:p>
          <a:p>
            <a:pPr algn="justLow" rtl="1"/>
            <a:endParaRPr lang="fa-IR" sz="2400" dirty="0" smtClean="0">
              <a:cs typeface="B Zar" panose="00000400000000000000" pitchFamily="2" charset="-78"/>
            </a:endParaRPr>
          </a:p>
          <a:p>
            <a:pPr algn="justLow" rtl="1"/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26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524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 Zar</vt:lpstr>
      <vt:lpstr>Calibri</vt:lpstr>
      <vt:lpstr>Calibri Light</vt:lpstr>
      <vt:lpstr>OCR A Extended</vt:lpstr>
      <vt:lpstr>Times New Roman</vt:lpstr>
      <vt:lpstr>Office Theme</vt:lpstr>
      <vt:lpstr>PowerPoint Presentation</vt:lpstr>
      <vt:lpstr> Data Mining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faraji</dc:creator>
  <cp:lastModifiedBy>faraji</cp:lastModifiedBy>
  <cp:revision>33</cp:revision>
  <dcterms:created xsi:type="dcterms:W3CDTF">2018-04-06T12:18:32Z</dcterms:created>
  <dcterms:modified xsi:type="dcterms:W3CDTF">2018-04-27T11:50:58Z</dcterms:modified>
</cp:coreProperties>
</file>