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Didact Gothic"/>
      <p:regular r:id="rId24"/>
    </p:embeddedFont>
    <p:embeddedFont>
      <p:font typeface="Roboto Mono Thin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Bree Serif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Didact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Thin-bold.fntdata"/><Relationship Id="rId25" Type="http://schemas.openxmlformats.org/officeDocument/2006/relationships/font" Target="fonts/RobotoMonoThin-regular.fntdata"/><Relationship Id="rId28" Type="http://schemas.openxmlformats.org/officeDocument/2006/relationships/font" Target="fonts/RobotoMonoThin-boldItalic.fntdata"/><Relationship Id="rId27" Type="http://schemas.openxmlformats.org/officeDocument/2006/relationships/font" Target="fonts/RobotoMonoTh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7.xml"/><Relationship Id="rId33" Type="http://schemas.openxmlformats.org/officeDocument/2006/relationships/font" Target="fonts/BreeSerif-regular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bb19152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bb19152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2cf257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2cf257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bb191526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bb191526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bb3dc6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bb3dc6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WEB Scraping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812975" y="4181150"/>
            <a:ext cx="2207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Done by Kaveh Karimadini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0" name="Google Shape;210;p19"/>
          <p:cNvSpPr txBox="1"/>
          <p:nvPr>
            <p:ph idx="8" type="title"/>
          </p:nvPr>
        </p:nvSpPr>
        <p:spPr>
          <a:xfrm>
            <a:off x="2776750" y="20689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1" name="Google Shape;211;p19"/>
          <p:cNvSpPr txBox="1"/>
          <p:nvPr>
            <p:ph idx="13" type="title"/>
          </p:nvPr>
        </p:nvSpPr>
        <p:spPr>
          <a:xfrm>
            <a:off x="6863075" y="19441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19"/>
          <p:cNvSpPr txBox="1"/>
          <p:nvPr>
            <p:ph idx="16" type="ctrTitle"/>
          </p:nvPr>
        </p:nvSpPr>
        <p:spPr>
          <a:xfrm>
            <a:off x="998200" y="2184775"/>
            <a:ext cx="16704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</a:t>
            </a:r>
            <a:r>
              <a:rPr lang="es" sz="1400"/>
              <a:t>eb crawling</a:t>
            </a:r>
            <a:endParaRPr sz="1400"/>
          </a:p>
        </p:txBody>
      </p:sp>
      <p:grpSp>
        <p:nvGrpSpPr>
          <p:cNvPr id="213" name="Google Shape;213;p19"/>
          <p:cNvGrpSpPr/>
          <p:nvPr/>
        </p:nvGrpSpPr>
        <p:grpSpPr>
          <a:xfrm>
            <a:off x="3547031" y="2183563"/>
            <a:ext cx="428915" cy="426116"/>
            <a:chOff x="6226275" y="3911538"/>
            <a:chExt cx="900325" cy="894450"/>
          </a:xfrm>
        </p:grpSpPr>
        <p:sp>
          <p:nvSpPr>
            <p:cNvPr id="214" name="Google Shape;214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9"/>
          <p:cNvSpPr/>
          <p:nvPr/>
        </p:nvSpPr>
        <p:spPr>
          <a:xfrm>
            <a:off x="7633344" y="206893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19"/>
          <p:cNvSpPr txBox="1"/>
          <p:nvPr>
            <p:ph idx="16" type="ctrTitle"/>
          </p:nvPr>
        </p:nvSpPr>
        <p:spPr>
          <a:xfrm>
            <a:off x="5471050" y="2032122"/>
            <a:ext cx="13002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Web scraping</a:t>
            </a:r>
            <a:endParaRPr sz="1400"/>
          </a:p>
        </p:txBody>
      </p:sp>
      <p:sp>
        <p:nvSpPr>
          <p:cNvPr id="225" name="Google Shape;225;p19"/>
          <p:cNvSpPr txBox="1"/>
          <p:nvPr>
            <p:ph idx="13" type="title"/>
          </p:nvPr>
        </p:nvSpPr>
        <p:spPr>
          <a:xfrm>
            <a:off x="2754438" y="37331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524706" y="3857913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16" type="ctrTitle"/>
          </p:nvPr>
        </p:nvSpPr>
        <p:spPr>
          <a:xfrm>
            <a:off x="1362413" y="3821088"/>
            <a:ext cx="13002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crawling VS scraping</a:t>
            </a:r>
            <a:endParaRPr sz="1400"/>
          </a:p>
        </p:txBody>
      </p:sp>
      <p:sp>
        <p:nvSpPr>
          <p:cNvPr id="228" name="Google Shape;228;p19"/>
          <p:cNvSpPr txBox="1"/>
          <p:nvPr>
            <p:ph idx="13" type="title"/>
          </p:nvPr>
        </p:nvSpPr>
        <p:spPr>
          <a:xfrm>
            <a:off x="6863063" y="37771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7633331" y="3901913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 txBox="1"/>
          <p:nvPr>
            <p:ph idx="16" type="ctrTitle"/>
          </p:nvPr>
        </p:nvSpPr>
        <p:spPr>
          <a:xfrm>
            <a:off x="5471050" y="3865096"/>
            <a:ext cx="1300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Hands 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Crawling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0"/>
          <p:cNvSpPr txBox="1"/>
          <p:nvPr>
            <p:ph idx="1" type="subTitle"/>
          </p:nvPr>
        </p:nvSpPr>
        <p:spPr>
          <a:xfrm>
            <a:off x="4893700" y="2746375"/>
            <a:ext cx="34575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The ART of Data Collection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37" name="Google Shape;237;p20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0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0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286" name="Google Shape;286;p20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288" name="Google Shape;288;p20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289" name="Google Shape;289;p20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0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294" name="Google Shape;294;p20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0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299" name="Google Shape;299;p20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0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05" name="Google Shape;305;p20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>
            <p:ph type="ctrTitle"/>
          </p:nvPr>
        </p:nvSpPr>
        <p:spPr>
          <a:xfrm>
            <a:off x="2891200" y="837700"/>
            <a:ext cx="46533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What is web crawling?</a:t>
            </a:r>
            <a:endParaRPr sz="3000"/>
          </a:p>
        </p:txBody>
      </p:sp>
      <p:sp>
        <p:nvSpPr>
          <p:cNvPr id="317" name="Google Shape;317;p21"/>
          <p:cNvSpPr txBox="1"/>
          <p:nvPr>
            <p:ph idx="1" type="subTitle"/>
          </p:nvPr>
        </p:nvSpPr>
        <p:spPr>
          <a:xfrm>
            <a:off x="2891200" y="1846575"/>
            <a:ext cx="50598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 sz="1600"/>
              <a:t>Google use crawlers to discover and index web pages.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 sz="1600"/>
              <a:t>Crawling process: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following links, discovering new pages, and storing information.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 sz="1600"/>
              <a:t>Benefits: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Helps users find relevant information on the web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21"/>
          <p:cNvCxnSpPr/>
          <p:nvPr/>
        </p:nvCxnSpPr>
        <p:spPr>
          <a:xfrm>
            <a:off x="2967325" y="13840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" name="Google Shape;319;p21"/>
          <p:cNvGrpSpPr/>
          <p:nvPr/>
        </p:nvGrpSpPr>
        <p:grpSpPr>
          <a:xfrm>
            <a:off x="442023" y="258191"/>
            <a:ext cx="2006626" cy="1620011"/>
            <a:chOff x="160325" y="221250"/>
            <a:chExt cx="7199950" cy="5116900"/>
          </a:xfrm>
        </p:grpSpPr>
        <p:sp>
          <p:nvSpPr>
            <p:cNvPr id="320" name="Google Shape;320;p21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1"/>
          <p:cNvSpPr txBox="1"/>
          <p:nvPr>
            <p:ph type="ctrTitle"/>
          </p:nvPr>
        </p:nvSpPr>
        <p:spPr>
          <a:xfrm>
            <a:off x="388325" y="2007083"/>
            <a:ext cx="2114400" cy="12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Web Crawling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ctrTitle"/>
          </p:nvPr>
        </p:nvSpPr>
        <p:spPr>
          <a:xfrm>
            <a:off x="2891200" y="837700"/>
            <a:ext cx="46533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What is web scraping?</a:t>
            </a:r>
            <a:endParaRPr sz="3000"/>
          </a:p>
        </p:txBody>
      </p:sp>
      <p:sp>
        <p:nvSpPr>
          <p:cNvPr id="330" name="Google Shape;330;p22"/>
          <p:cNvSpPr txBox="1"/>
          <p:nvPr>
            <p:ph idx="1" type="subTitle"/>
          </p:nvPr>
        </p:nvSpPr>
        <p:spPr>
          <a:xfrm>
            <a:off x="2891200" y="1846575"/>
            <a:ext cx="50598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 sz="1600"/>
              <a:t>web scraping extracts specific data points from web pages.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 sz="1600"/>
              <a:t>Techniques</a:t>
            </a:r>
            <a:r>
              <a:rPr lang="es" sz="1600"/>
              <a:t>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Selenium with python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 sz="1600"/>
              <a:t>Applications: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Data Collection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22"/>
          <p:cNvCxnSpPr/>
          <p:nvPr/>
        </p:nvCxnSpPr>
        <p:spPr>
          <a:xfrm>
            <a:off x="2967325" y="13840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2" name="Google Shape;332;p22"/>
          <p:cNvGrpSpPr/>
          <p:nvPr/>
        </p:nvGrpSpPr>
        <p:grpSpPr>
          <a:xfrm>
            <a:off x="442023" y="258191"/>
            <a:ext cx="2006626" cy="1620011"/>
            <a:chOff x="160325" y="221250"/>
            <a:chExt cx="7199950" cy="5116900"/>
          </a:xfrm>
        </p:grpSpPr>
        <p:sp>
          <p:nvSpPr>
            <p:cNvPr id="333" name="Google Shape;333;p22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22"/>
          <p:cNvSpPr txBox="1"/>
          <p:nvPr>
            <p:ph type="ctrTitle"/>
          </p:nvPr>
        </p:nvSpPr>
        <p:spPr>
          <a:xfrm>
            <a:off x="388325" y="2007083"/>
            <a:ext cx="2114400" cy="12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Web Scraping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269" y="2382700"/>
            <a:ext cx="2362506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ctrTitle"/>
          </p:nvPr>
        </p:nvSpPr>
        <p:spPr>
          <a:xfrm>
            <a:off x="4893700" y="1132375"/>
            <a:ext cx="4012800" cy="12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Crawling VS Scraping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4" name="Google Shape;344;p23"/>
          <p:cNvSpPr txBox="1"/>
          <p:nvPr>
            <p:ph idx="1" type="subTitle"/>
          </p:nvPr>
        </p:nvSpPr>
        <p:spPr>
          <a:xfrm>
            <a:off x="4893700" y="2746375"/>
            <a:ext cx="3457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General to Specific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345" name="Google Shape;345;p23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3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3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94" name="Google Shape;394;p23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96" name="Google Shape;396;p23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97" name="Google Shape;397;p23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23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402" name="Google Shape;402;p23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3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407" name="Google Shape;407;p23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3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413" name="Google Shape;413;p23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3d funnel structure design stock illustration. Illustration of creativity -  28957839" id="420" name="Google Shape;420;p23"/>
          <p:cNvPicPr preferRelativeResize="0"/>
          <p:nvPr/>
        </p:nvPicPr>
        <p:blipFill rotWithShape="1">
          <a:blip r:embed="rId3">
            <a:alphaModFix/>
          </a:blip>
          <a:srcRect b="12077" l="6353" r="7795" t="7992"/>
          <a:stretch/>
        </p:blipFill>
        <p:spPr>
          <a:xfrm>
            <a:off x="7133025" y="2429776"/>
            <a:ext cx="1887526" cy="15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Differences</a:t>
            </a:r>
            <a:endParaRPr/>
          </a:p>
        </p:txBody>
      </p:sp>
      <p:sp>
        <p:nvSpPr>
          <p:cNvPr id="426" name="Google Shape;426;p24"/>
          <p:cNvSpPr txBox="1"/>
          <p:nvPr>
            <p:ph idx="3" type="subTitle"/>
          </p:nvPr>
        </p:nvSpPr>
        <p:spPr>
          <a:xfrm>
            <a:off x="3015425" y="1786275"/>
            <a:ext cx="4935600" cy="11556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Crawling: Discovers and indexes web pages. It's like exploring the entire library to find all the books.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Scraping: Typically targets specific websites or sections of a website, like a product category page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/>
          </a:p>
        </p:txBody>
      </p:sp>
      <p:sp>
        <p:nvSpPr>
          <p:cNvPr id="427" name="Google Shape;427;p24"/>
          <p:cNvSpPr/>
          <p:nvPr/>
        </p:nvSpPr>
        <p:spPr>
          <a:xfrm>
            <a:off x="929044" y="17376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 rot="-5400000">
            <a:off x="2302221" y="1732533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1079642" y="1870052"/>
            <a:ext cx="727410" cy="641042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988336" y="18497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4"/>
          <p:cNvSpPr txBox="1"/>
          <p:nvPr/>
        </p:nvSpPr>
        <p:spPr>
          <a:xfrm>
            <a:off x="1232000" y="1837100"/>
            <a:ext cx="727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3" name="Google Shape;433;p24"/>
          <p:cNvCxnSpPr>
            <a:stCxn id="426" idx="1"/>
            <a:endCxn id="426" idx="3"/>
          </p:cNvCxnSpPr>
          <p:nvPr/>
        </p:nvCxnSpPr>
        <p:spPr>
          <a:xfrm>
            <a:off x="3015425" y="2364075"/>
            <a:ext cx="493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4"/>
          <p:cNvSpPr txBox="1"/>
          <p:nvPr>
            <p:ph idx="3" type="subTitle"/>
          </p:nvPr>
        </p:nvSpPr>
        <p:spPr>
          <a:xfrm>
            <a:off x="3074700" y="3453275"/>
            <a:ext cx="4935600" cy="11556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Crawling: Often stores basic information about web pages, like titles and URLs, for indexing purposes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Scraping: Needs to parse and clean the extracted data to make it usable (e.g., removing HTML tags, converting formats).</a:t>
            </a:r>
            <a:endParaRPr sz="1300"/>
          </a:p>
        </p:txBody>
      </p:sp>
      <p:sp>
        <p:nvSpPr>
          <p:cNvPr id="435" name="Google Shape;435;p24"/>
          <p:cNvSpPr/>
          <p:nvPr/>
        </p:nvSpPr>
        <p:spPr>
          <a:xfrm>
            <a:off x="988319" y="34046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 rot="-5400000">
            <a:off x="2361496" y="3399533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1138917" y="3537052"/>
            <a:ext cx="727410" cy="641042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047611" y="35167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1291275" y="3504100"/>
            <a:ext cx="727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0" name="Google Shape;440;p24"/>
          <p:cNvCxnSpPr>
            <a:stCxn id="434" idx="1"/>
            <a:endCxn id="434" idx="3"/>
          </p:cNvCxnSpPr>
          <p:nvPr/>
        </p:nvCxnSpPr>
        <p:spPr>
          <a:xfrm>
            <a:off x="3074700" y="4031075"/>
            <a:ext cx="493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6" name="Google Shape;446;p25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5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8" name="Google Shape;448;p25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0" name="Google Shape;450;p25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1" name="Google Shape;451;p25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5" name="Google Shape;455;p25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6" name="Google Shape;456;p25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7" name="Google Shape;457;p25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60" name="Google Shape;460;p25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 txBox="1"/>
          <p:nvPr>
            <p:ph type="ctrTitle"/>
          </p:nvPr>
        </p:nvSpPr>
        <p:spPr>
          <a:xfrm>
            <a:off x="2634000" y="2101300"/>
            <a:ext cx="3530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 Kaveh Karimadini</a:t>
            </a:r>
            <a:endParaRPr/>
          </a:p>
        </p:txBody>
      </p:sp>
      <p:sp>
        <p:nvSpPr>
          <p:cNvPr id="463" name="Google Shape;463;p25"/>
          <p:cNvSpPr txBox="1"/>
          <p:nvPr>
            <p:ph idx="1" type="subTitle"/>
          </p:nvPr>
        </p:nvSpPr>
        <p:spPr>
          <a:xfrm>
            <a:off x="2749775" y="1529500"/>
            <a:ext cx="34575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1234"/>
                </a:solidFill>
              </a:rPr>
              <a:t>“Practice makes perfect”</a:t>
            </a:r>
            <a:endParaRPr/>
          </a:p>
        </p:txBody>
      </p:sp>
      <p:sp>
        <p:nvSpPr>
          <p:cNvPr id="464" name="Google Shape;464;p25"/>
          <p:cNvSpPr txBox="1"/>
          <p:nvPr/>
        </p:nvSpPr>
        <p:spPr>
          <a:xfrm>
            <a:off x="2312250" y="2909613"/>
            <a:ext cx="45195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Hands On Project: LinkedIn_scraper.ipynb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470" name="Google Shape;470;p26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Does anyone have any question?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kavehkarimoodini@gmail.com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+9</a:t>
            </a:r>
            <a:r>
              <a:rPr lang="es"/>
              <a:t>8 09058605654</a:t>
            </a:r>
            <a:endParaRPr sz="1000"/>
          </a:p>
        </p:txBody>
      </p:sp>
      <p:grpSp>
        <p:nvGrpSpPr>
          <p:cNvPr id="471" name="Google Shape;471;p26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472" name="Google Shape;472;p26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6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613" name="Google Shape;613;p26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6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616" name="Google Shape;616;p26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26"/>
          <p:cNvSpPr/>
          <p:nvPr/>
        </p:nvSpPr>
        <p:spPr>
          <a:xfrm>
            <a:off x="4460678" y="3526139"/>
            <a:ext cx="168752" cy="137635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