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2F84A-2DC7-04AE-874E-D721D926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BAC3AC-1D8D-7498-3CCE-0B7F5ECAC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11BC36-734B-E47D-F160-3617BA51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CA0673-7EB6-44CF-7918-22DB65E5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EA8C22-056E-6A93-12CE-B18A970C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0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A19FD-406A-52CB-BB64-3C935A02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992243-B11C-83E0-012A-A9062E685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6A38D-F576-E4E3-58D2-084F7E40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FC14C7-93ED-F6F3-60B0-A759AB8B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21C8F-3308-EF59-F538-529B1DAF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3823E6-ED66-E2AF-8495-C3EEE3690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F2FAE4-8439-4D8D-052D-83FE5A08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7EC88-FE8B-214F-0427-BD62B691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D74AFA-211E-98A6-876F-EF0CD69B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56A72-8190-D8DF-6FA8-709FE926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9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2F21A-2450-DF42-532B-0199C8C2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3A3DA-0400-5A5E-1D22-C113DABB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F20D5-61F9-FA44-F122-B1A18ABC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A83637-E6BF-F392-7A80-937BC1CA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1B587A-E004-8D36-1973-7D082A03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7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DB1ED-EF21-721A-0EAA-40A55DCA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CAD23C-102C-FD47-29A6-F43DCB52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2BA5C6-20DC-F439-249B-5B2C0D74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5B53D-D055-7718-6A9F-8D6A82BB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0F18CF-5A77-1617-607F-55C30A25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12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B9EB1-C6E3-2087-D164-D275AD59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9B171-DC22-DCF0-1040-2693DA560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F7A0A-D8D2-9B6B-51A1-2CF473DA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B3E11B-AADE-4957-A635-F127A1F0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19D614-491B-D6B0-88A9-556C92D5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492D4D-4075-7B26-784A-6D843F60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5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9E87-67A8-7AE7-834E-28AEAA38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EC5908-A25B-2FA0-E6EF-63815CD7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F08CD5-89E9-468C-D105-6E20BA0D5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4A0337-8D51-4714-BD5B-8496BAD6E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BCBC95-88F8-6ACB-BF17-218056089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A5ECCD-B766-8625-CE99-B952F2F5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8D72F6-9E52-CC2D-9B57-FC86EB21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A871AD-6FF0-0617-4C51-3CEC0480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8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1382E-74FF-7B2F-C1BF-AA0E1755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222E03-106C-1E90-9CEB-4D46B129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07B021-C501-724E-E01F-0FBDF95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58A157-5DBE-8F33-D03D-FDC07B97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36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E3512E-8D10-9DFE-CD2F-47343CD6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A46742-4621-8B77-0729-5BC1A48F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C3AB9B-5336-0631-2846-D77EAB35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24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8D48C-C641-D705-2C07-81EBF905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BD2C1-8517-9601-1084-C2052FE8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BC6F35-7D20-3C2B-0BBF-82F2229DB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715551-F77A-6D49-C160-46E6FAA0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954641-D233-C10F-9B12-EBDF4BEE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C63B79-059E-38CA-93E8-3C0CFAB4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48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3A79D-78FF-97DF-F269-257D3E4A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E79D96-B66C-35EE-4836-38767525E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A1A762-D55C-6679-A984-6D860E113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219E1F-5BFE-C598-6AC9-B0243CA2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61CB7F-E053-1D4C-27FD-5FEDCD88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132434-0543-BA79-3133-9DD15704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C4355-935A-C204-395E-A2D9F300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963804-7178-7EA3-4945-C3C8C5C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D2E1DC-D045-3AFB-FA28-5BF37E2C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158E-85F7-40FF-94AF-A350FA6068A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8F411F-46B0-8F9D-42A3-FA1CC533F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D1D00-F3FE-D6D0-3F90-48910725D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2A26-733F-41BB-919B-219EBEC8A8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2F510-5ACF-7E7F-DE6B-3D579CB45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Оптимальный порядок отправки агрегатов в ремонт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296C4E-5C9A-6F7C-D287-9A72C17C6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Киреев А. В.</a:t>
            </a:r>
          </a:p>
        </p:txBody>
      </p:sp>
    </p:spTree>
    <p:extLst>
      <p:ext uri="{BB962C8B-B14F-4D97-AF65-F5344CB8AC3E}">
        <p14:creationId xmlns:p14="http://schemas.microsoft.com/office/powerpoint/2010/main" val="15007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43EC0-E4FF-2876-3E18-83CA46D3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78F18-E2F6-D415-CDD0-1D611D40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организации эксплуатируется 15 агрегатов, имеющих ограниченный срок службы и ресурс до первого капитального ремонта. </a:t>
            </a:r>
          </a:p>
          <a:p>
            <a:r>
              <a:rPr lang="ru-RU" dirty="0"/>
              <a:t>Большинство изделий изготовлено в один год с разницей в несколько месяцев.</a:t>
            </a:r>
          </a:p>
          <a:p>
            <a:r>
              <a:rPr lang="ru-RU" dirty="0"/>
              <a:t>Необходимо составить оптимальное расписание отправки изделий в кап. ремонт так, чтобы постоянно работающими оставались не менее 5 изделий.</a:t>
            </a:r>
          </a:p>
          <a:p>
            <a:r>
              <a:rPr lang="ru-RU" dirty="0"/>
              <a:t>Производитель для подобных ситуаций позволяет индивидуально продлять сроки службы и ремонт изделий, для предотвращения полного вывода их из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102412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F3912-18C8-71ED-BC88-AB7DC636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 для задачи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C03CAB2-9EF2-1CEF-01E5-184065580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405869"/>
              </p:ext>
            </p:extLst>
          </p:nvPr>
        </p:nvGraphicFramePr>
        <p:xfrm>
          <a:off x="246647" y="1825625"/>
          <a:ext cx="1171273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812">
                  <a:extLst>
                    <a:ext uri="{9D8B030D-6E8A-4147-A177-3AD203B41FA5}">
                      <a16:colId xmlns:a16="http://schemas.microsoft.com/office/drawing/2014/main" val="3052800922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2721526781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2678524865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4207655892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1491542423"/>
                    </a:ext>
                  </a:extLst>
                </a:gridCol>
                <a:gridCol w="690103">
                  <a:extLst>
                    <a:ext uri="{9D8B030D-6E8A-4147-A177-3AD203B41FA5}">
                      <a16:colId xmlns:a16="http://schemas.microsoft.com/office/drawing/2014/main" val="2437302304"/>
                    </a:ext>
                  </a:extLst>
                </a:gridCol>
                <a:gridCol w="704153">
                  <a:extLst>
                    <a:ext uri="{9D8B030D-6E8A-4147-A177-3AD203B41FA5}">
                      <a16:colId xmlns:a16="http://schemas.microsoft.com/office/drawing/2014/main" val="3958664452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1434434277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3446231385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4127799763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1381479762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809983190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1914452780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1534532408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872511453"/>
                    </a:ext>
                  </a:extLst>
                </a:gridCol>
                <a:gridCol w="697128">
                  <a:extLst>
                    <a:ext uri="{9D8B030D-6E8A-4147-A177-3AD203B41FA5}">
                      <a16:colId xmlns:a16="http://schemas.microsoft.com/office/drawing/2014/main" val="1782650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Номера агрегатов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  <a:r>
                        <a:rPr lang="en-US" sz="1400" dirty="0"/>
                        <a:t>7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09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1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Наработка на момент истечения срока службы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 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 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83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Месяц изготовления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647504"/>
                  </a:ext>
                </a:extLst>
              </a:tr>
            </a:tbl>
          </a:graphicData>
        </a:graphic>
      </p:graphicFrame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3883443-4251-D316-99F2-F88E1AF7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382179"/>
              </p:ext>
            </p:extLst>
          </p:nvPr>
        </p:nvGraphicFramePr>
        <p:xfrm>
          <a:off x="1169068" y="4034365"/>
          <a:ext cx="45539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5269">
                  <a:extLst>
                    <a:ext uri="{9D8B030D-6E8A-4147-A177-3AD203B41FA5}">
                      <a16:colId xmlns:a16="http://schemas.microsoft.com/office/drawing/2014/main" val="3410892346"/>
                    </a:ext>
                  </a:extLst>
                </a:gridCol>
                <a:gridCol w="768684">
                  <a:extLst>
                    <a:ext uri="{9D8B030D-6E8A-4147-A177-3AD203B41FA5}">
                      <a16:colId xmlns:a16="http://schemas.microsoft.com/office/drawing/2014/main" val="40985444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Ресурс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Назначенный ресурс до К.Р., час.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3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Максимальный ресурс до К.Р., час.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47505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C491D12-5F19-A903-A305-A81DAD573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38223"/>
              </p:ext>
            </p:extLst>
          </p:nvPr>
        </p:nvGraphicFramePr>
        <p:xfrm>
          <a:off x="6096000" y="4034365"/>
          <a:ext cx="50693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634">
                  <a:extLst>
                    <a:ext uri="{9D8B030D-6E8A-4147-A177-3AD203B41FA5}">
                      <a16:colId xmlns:a16="http://schemas.microsoft.com/office/drawing/2014/main" val="3410892346"/>
                    </a:ext>
                  </a:extLst>
                </a:gridCol>
                <a:gridCol w="855673">
                  <a:extLst>
                    <a:ext uri="{9D8B030D-6E8A-4147-A177-3AD203B41FA5}">
                      <a16:colId xmlns:a16="http://schemas.microsoft.com/office/drawing/2014/main" val="40985444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Срок службы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Назначенный срок службы до К.Р., мес.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3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Максимальный срок службы до К.Р., мес.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475053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31762077-4324-E494-B1E8-BE9B0961A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02579"/>
              </p:ext>
            </p:extLst>
          </p:nvPr>
        </p:nvGraphicFramePr>
        <p:xfrm>
          <a:off x="1117597" y="5374425"/>
          <a:ext cx="46054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650">
                  <a:extLst>
                    <a:ext uri="{9D8B030D-6E8A-4147-A177-3AD203B41FA5}">
                      <a16:colId xmlns:a16="http://schemas.microsoft.com/office/drawing/2014/main" val="843741762"/>
                    </a:ext>
                  </a:extLst>
                </a:gridCol>
                <a:gridCol w="675774">
                  <a:extLst>
                    <a:ext uri="{9D8B030D-6E8A-4147-A177-3AD203B41FA5}">
                      <a16:colId xmlns:a16="http://schemas.microsoft.com/office/drawing/2014/main" val="4023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Примерная наработка в месяц после выхода срока службы, час./мес.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384413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34066E1-23B8-C20E-8F41-D6EC44827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52527"/>
              </p:ext>
            </p:extLst>
          </p:nvPr>
        </p:nvGraphicFramePr>
        <p:xfrm>
          <a:off x="6096000" y="5374425"/>
          <a:ext cx="50693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063">
                  <a:extLst>
                    <a:ext uri="{9D8B030D-6E8A-4147-A177-3AD203B41FA5}">
                      <a16:colId xmlns:a16="http://schemas.microsoft.com/office/drawing/2014/main" val="843741762"/>
                    </a:ext>
                  </a:extLst>
                </a:gridCol>
                <a:gridCol w="854243">
                  <a:extLst>
                    <a:ext uri="{9D8B030D-6E8A-4147-A177-3AD203B41FA5}">
                      <a16:colId xmlns:a16="http://schemas.microsoft.com/office/drawing/2014/main" val="4023385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Продолжительность ремонта, мес.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38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16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84468-DB5E-7ACF-DE47-B456CA8C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D0D5F-493F-041E-A246-B6AC6DC5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Агрегат должен быть отправлен в ремонт не раньше, чем за 3 месяца до конца срока службы: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 агрегата не должен выйти ресурс до отправки в ремонт: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 эксплуатанта должно оставаться, как минимум, </a:t>
            </a:r>
            <a:r>
              <a:rPr lang="en-US" dirty="0"/>
              <a:t>4-</a:t>
            </a:r>
            <a:r>
              <a:rPr lang="ru-RU" dirty="0"/>
              <a:t>5 изделий в работе постоянно: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8AD8A0-09D6-459C-5FDF-51A0863E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37" y="2674792"/>
            <a:ext cx="8640381" cy="4763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7534CF-73A8-AD7D-52C1-A5CF4A37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37" y="3727556"/>
            <a:ext cx="6268325" cy="4286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57E59A-13F6-2B4D-17B4-E2915104D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037" y="5209005"/>
            <a:ext cx="2076740" cy="4477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4E940CA-1E81-1D03-34D8-5D0A3A894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037" y="5657778"/>
            <a:ext cx="1102196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7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52FEC-1DDD-FA05-D79E-34BF074A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Смягчение условий модели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199D91-52EA-472F-3C85-31B9D49AA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Как оказалось, невозможно решить задачу при заданных условиях. Необходимо вносить изменения.</a:t>
            </a:r>
          </a:p>
          <a:p>
            <a:pPr marL="0" indent="0">
              <a:buNone/>
            </a:pPr>
            <a:r>
              <a:rPr lang="ru-RU" dirty="0"/>
              <a:t>При необходимости, производитель позволяет: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Увеличить ресурс до первого К.Р. до 1200 часов;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Увеличить срок службы до ремонта до 155 месяцев;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Уменьшить продолжительность ремонта с 12 мес., до 8 месяцев.</a:t>
            </a:r>
          </a:p>
          <a:p>
            <a:pPr marL="0" indent="0">
              <a:buNone/>
            </a:pPr>
            <a:r>
              <a:rPr lang="ru-RU" dirty="0"/>
              <a:t>В случае крайней необходимости можно оставить в работе 4 агрегата, а не 5.</a:t>
            </a:r>
          </a:p>
          <a:p>
            <a:pPr marL="0" indent="0">
              <a:buNone/>
            </a:pPr>
            <a:r>
              <a:rPr lang="ru-RU" dirty="0"/>
              <a:t>Для всех этих изменений необходимо задать вес, т.к. все эти изменения требуют проведения регулярных исследований технического состояния изделий спец. комиссией. Увеличение срока службы или ресурса повышает риск поломки изделия в работе.</a:t>
            </a:r>
          </a:p>
        </p:txBody>
      </p:sp>
    </p:spTree>
    <p:extLst>
      <p:ext uri="{BB962C8B-B14F-4D97-AF65-F5344CB8AC3E}">
        <p14:creationId xmlns:p14="http://schemas.microsoft.com/office/powerpoint/2010/main" val="111435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B2604F0-B7B2-03F1-9A80-3DBADA20D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8482"/>
            <a:ext cx="10515600" cy="214760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D3376-1CE9-EB83-D808-20FC65EF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Веса изменений условий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DCAE7-CF02-89DB-FA64-FDA2203DB980}"/>
              </a:ext>
            </a:extLst>
          </p:cNvPr>
          <p:cNvSpPr txBox="1"/>
          <p:nvPr/>
        </p:nvSpPr>
        <p:spPr>
          <a:xfrm>
            <a:off x="769463" y="4856087"/>
            <a:ext cx="8165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каждого изменения вводим вес, в зависимости от критичности изменения:</a:t>
            </a:r>
          </a:p>
          <a:p>
            <a:pPr marL="342900" indent="-342900">
              <a:buAutoNum type="arabicParenR"/>
            </a:pPr>
            <a:r>
              <a:rPr lang="ru-RU" dirty="0"/>
              <a:t>Превышение установленного ресурса на 1 час;</a:t>
            </a:r>
          </a:p>
          <a:p>
            <a:pPr marL="342900" indent="-342900">
              <a:buAutoNum type="arabicParenR"/>
            </a:pPr>
            <a:r>
              <a:rPr lang="ru-RU" dirty="0"/>
              <a:t>Уменьшение времени ремонта на заводе;</a:t>
            </a:r>
          </a:p>
          <a:p>
            <a:pPr marL="342900" indent="-342900">
              <a:buAutoNum type="arabicParenR"/>
            </a:pPr>
            <a:r>
              <a:rPr lang="ru-RU" dirty="0"/>
              <a:t>Увеличение срока службы выше установленного на 1 месяц;</a:t>
            </a:r>
          </a:p>
          <a:p>
            <a:pPr marL="342900" indent="-342900">
              <a:buAutoNum type="arabicParenR"/>
            </a:pPr>
            <a:r>
              <a:rPr lang="ru-RU" dirty="0"/>
              <a:t>Уменьшение на 1 агрегат остающихся в эксплуатации;</a:t>
            </a:r>
          </a:p>
          <a:p>
            <a:pPr marL="342900" indent="-342900">
              <a:buAutoNum type="arabicParenR"/>
            </a:pPr>
            <a:r>
              <a:rPr lang="ru-RU" dirty="0"/>
              <a:t>За 1 час неиспользованный ресурс до установленного при отправке в ремонт.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9F74F9-02B6-E016-27A9-E79950BE4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743"/>
            <a:ext cx="607779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3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D8B12-EB78-23DE-7BFA-219A444B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аннотации поиска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09EBF1-C913-7AD7-BDAA-EDA4A3905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924" y="1966257"/>
            <a:ext cx="5115639" cy="5048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0E7463-C382-0F0E-FACD-D6A490F42357}"/>
              </a:ext>
            </a:extLst>
          </p:cNvPr>
          <p:cNvSpPr txBox="1"/>
          <p:nvPr/>
        </p:nvSpPr>
        <p:spPr>
          <a:xfrm>
            <a:off x="980361" y="1596925"/>
            <a:ext cx="827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1) Настройки поиска переменных в конечной области, дающие лучший результат: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AAF36-F4AA-7B2D-905E-470ECDC6462A}"/>
              </a:ext>
            </a:extLst>
          </p:cNvPr>
          <p:cNvSpPr txBox="1"/>
          <p:nvPr/>
        </p:nvSpPr>
        <p:spPr>
          <a:xfrm>
            <a:off x="980361" y="2471152"/>
            <a:ext cx="1037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поиске решения в домене наименьшей степени расчёт сходится медленнее, чем при стандартных настройках.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3BCA9-9A7C-D2C1-6969-5D895AAA1DEE}"/>
              </a:ext>
            </a:extLst>
          </p:cNvPr>
          <p:cNvSpPr txBox="1"/>
          <p:nvPr/>
        </p:nvSpPr>
        <p:spPr>
          <a:xfrm>
            <a:off x="980361" y="3299212"/>
            <a:ext cx="690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2) Настройки </a:t>
            </a:r>
            <a:r>
              <a:rPr lang="ru-RU" dirty="0" err="1"/>
              <a:t>перезапусков</a:t>
            </a:r>
            <a:r>
              <a:rPr lang="en-US" dirty="0"/>
              <a:t> </a:t>
            </a:r>
            <a:r>
              <a:rPr lang="ru-RU" dirty="0"/>
              <a:t>приводят к худшей сходимости расчетов.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48DD4-54FA-3DBB-8507-A3BB5A8DABD8}"/>
              </a:ext>
            </a:extLst>
          </p:cNvPr>
          <p:cNvSpPr txBox="1"/>
          <p:nvPr/>
        </p:nvSpPr>
        <p:spPr>
          <a:xfrm>
            <a:off x="675560" y="4605131"/>
            <a:ext cx="3187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3) Тёплый запуск позволяет использовать предыдущие результаты при усложнении модели, что даёт ощутимый прирост скорости решения задачи.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EE8C6D-C520-7416-69A5-2C802289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08" y="3778739"/>
            <a:ext cx="4429743" cy="3905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C268D4-D200-B648-C0A8-52086E6B4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008" y="4550403"/>
            <a:ext cx="7855748" cy="21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1D20B-31BF-91BC-5670-2FD02FA1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0001F-1ABB-7891-95ED-1247F9A6D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09" y="1619712"/>
            <a:ext cx="489999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Настройки вывода в </a:t>
            </a:r>
            <a:r>
              <a:rPr lang="en-US" dirty="0" err="1"/>
              <a:t>MiniZinc</a:t>
            </a:r>
            <a:r>
              <a:rPr lang="en-US" dirty="0"/>
              <a:t> IDE </a:t>
            </a:r>
            <a:r>
              <a:rPr lang="ru-RU" dirty="0"/>
              <a:t>почему-то замедляли скорость выполнения программы, поэтому было принято решение выводить при решении все переменные, а затем обработать результаты при помощи </a:t>
            </a:r>
            <a:r>
              <a:rPr lang="en-US" dirty="0"/>
              <a:t>Python.</a:t>
            </a:r>
          </a:p>
          <a:p>
            <a:pPr marL="0" indent="0">
              <a:buNone/>
            </a:pPr>
            <a:r>
              <a:rPr lang="ru-RU" dirty="0"/>
              <a:t>Были использованы библиотеки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Plotly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6BF15B-8E73-4700-FA45-F8C225EB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20" y="1619712"/>
            <a:ext cx="6476887" cy="39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4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F895EB-DB16-43A0-5D9A-1F75B70B9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1844675"/>
            <a:ext cx="9439275" cy="1895475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DF64CDB-B0BD-64CE-C777-9A7BB2435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3805238"/>
            <a:ext cx="9439275" cy="24892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1A8B1-FBED-914E-7AE7-830EB974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301781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524</Words>
  <Application>Microsoft Office PowerPoint</Application>
  <PresentationFormat>Широкоэкранный</PresentationFormat>
  <Paragraphs>100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Оптимальный порядок отправки агрегатов в ремонт</vt:lpstr>
      <vt:lpstr>Постановка задачи</vt:lpstr>
      <vt:lpstr>Исходные данные для задачи</vt:lpstr>
      <vt:lpstr>Ограничения</vt:lpstr>
      <vt:lpstr>Смягчение условий модели </vt:lpstr>
      <vt:lpstr>Веса изменений условий</vt:lpstr>
      <vt:lpstr>Используемые аннотации поиска</vt:lpstr>
      <vt:lpstr>Обработка результатов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Оптимальный порядок отправки агрегатов в ремонт</dc:title>
  <dc:creator>Artur Kireev</dc:creator>
  <cp:lastModifiedBy>Artur Kireev</cp:lastModifiedBy>
  <cp:revision>16</cp:revision>
  <dcterms:created xsi:type="dcterms:W3CDTF">2022-06-18T19:46:51Z</dcterms:created>
  <dcterms:modified xsi:type="dcterms:W3CDTF">2022-06-23T08:08:06Z</dcterms:modified>
</cp:coreProperties>
</file>