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8" r:id="rId2"/>
    <p:sldId id="259" r:id="rId3"/>
    <p:sldId id="262" r:id="rId4"/>
    <p:sldId id="260" r:id="rId5"/>
    <p:sldId id="261"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1" autoAdjust="0"/>
    <p:restoredTop sz="94660"/>
  </p:normalViewPr>
  <p:slideViewPr>
    <p:cSldViewPr snapToGrid="0">
      <p:cViewPr varScale="1">
        <p:scale>
          <a:sx n="74" d="100"/>
          <a:sy n="74" d="100"/>
        </p:scale>
        <p:origin x="4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A4135A-4BEF-4B90-B210-37E64A101E34}"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733E5BF6-1785-4EB4-886E-559898E5F916}">
      <dgm:prSet/>
      <dgm:spPr/>
      <dgm:t>
        <a:bodyPr/>
        <a:lstStyle/>
        <a:p>
          <a:r>
            <a:rPr lang="en-US" dirty="0"/>
            <a:t>THANK YOU</a:t>
          </a:r>
          <a:endParaRPr lang="en-IN" dirty="0"/>
        </a:p>
      </dgm:t>
    </dgm:pt>
    <dgm:pt modelId="{2CF59417-A1CA-43E5-B281-FF6CA5A35FE6}" type="parTrans" cxnId="{DCA71562-3FF8-4231-9EF9-2E0E66D21CBD}">
      <dgm:prSet/>
      <dgm:spPr/>
      <dgm:t>
        <a:bodyPr/>
        <a:lstStyle/>
        <a:p>
          <a:endParaRPr lang="en-IN"/>
        </a:p>
      </dgm:t>
    </dgm:pt>
    <dgm:pt modelId="{197B2166-56EF-4469-A996-ACDBCB62F86E}" type="sibTrans" cxnId="{DCA71562-3FF8-4231-9EF9-2E0E66D21CBD}">
      <dgm:prSet/>
      <dgm:spPr/>
      <dgm:t>
        <a:bodyPr/>
        <a:lstStyle/>
        <a:p>
          <a:endParaRPr lang="en-IN"/>
        </a:p>
      </dgm:t>
    </dgm:pt>
    <dgm:pt modelId="{23F2081C-80CE-4BD0-8D73-45E7B77DAB1E}" type="pres">
      <dgm:prSet presAssocID="{7FA4135A-4BEF-4B90-B210-37E64A101E34}" presName="Name0" presStyleCnt="0">
        <dgm:presLayoutVars>
          <dgm:chPref val="1"/>
          <dgm:dir/>
          <dgm:animOne val="branch"/>
          <dgm:animLvl val="lvl"/>
          <dgm:resizeHandles/>
        </dgm:presLayoutVars>
      </dgm:prSet>
      <dgm:spPr/>
    </dgm:pt>
    <dgm:pt modelId="{3B54AF67-EBF3-4848-8572-0BC51B8D9857}" type="pres">
      <dgm:prSet presAssocID="{733E5BF6-1785-4EB4-886E-559898E5F916}" presName="vertOne" presStyleCnt="0"/>
      <dgm:spPr/>
    </dgm:pt>
    <dgm:pt modelId="{6391CAAA-D38B-40B2-B383-DEF154614204}" type="pres">
      <dgm:prSet presAssocID="{733E5BF6-1785-4EB4-886E-559898E5F916}" presName="txOne" presStyleLbl="node0" presStyleIdx="0" presStyleCnt="1">
        <dgm:presLayoutVars>
          <dgm:chPref val="3"/>
        </dgm:presLayoutVars>
      </dgm:prSet>
      <dgm:spPr/>
    </dgm:pt>
    <dgm:pt modelId="{0EB58BEB-DB1E-433E-A44A-9C5CF8BAA866}" type="pres">
      <dgm:prSet presAssocID="{733E5BF6-1785-4EB4-886E-559898E5F916}" presName="horzOne" presStyleCnt="0"/>
      <dgm:spPr/>
    </dgm:pt>
  </dgm:ptLst>
  <dgm:cxnLst>
    <dgm:cxn modelId="{DCA71562-3FF8-4231-9EF9-2E0E66D21CBD}" srcId="{7FA4135A-4BEF-4B90-B210-37E64A101E34}" destId="{733E5BF6-1785-4EB4-886E-559898E5F916}" srcOrd="0" destOrd="0" parTransId="{2CF59417-A1CA-43E5-B281-FF6CA5A35FE6}" sibTransId="{197B2166-56EF-4469-A996-ACDBCB62F86E}"/>
    <dgm:cxn modelId="{53CCE870-D4F6-4194-826C-326CF1C0817C}" type="presOf" srcId="{7FA4135A-4BEF-4B90-B210-37E64A101E34}" destId="{23F2081C-80CE-4BD0-8D73-45E7B77DAB1E}" srcOrd="0" destOrd="0" presId="urn:microsoft.com/office/officeart/2005/8/layout/hierarchy4"/>
    <dgm:cxn modelId="{D8EF9AAD-2D2B-4AF0-BF1B-4B27EE10AB97}" type="presOf" srcId="{733E5BF6-1785-4EB4-886E-559898E5F916}" destId="{6391CAAA-D38B-40B2-B383-DEF154614204}" srcOrd="0" destOrd="0" presId="urn:microsoft.com/office/officeart/2005/8/layout/hierarchy4"/>
    <dgm:cxn modelId="{FB42A9C3-674B-43CA-878C-3D1135507435}" type="presParOf" srcId="{23F2081C-80CE-4BD0-8D73-45E7B77DAB1E}" destId="{3B54AF67-EBF3-4848-8572-0BC51B8D9857}" srcOrd="0" destOrd="0" presId="urn:microsoft.com/office/officeart/2005/8/layout/hierarchy4"/>
    <dgm:cxn modelId="{10CDFC1C-D4DF-417E-A6B7-E6EB73850717}" type="presParOf" srcId="{3B54AF67-EBF3-4848-8572-0BC51B8D9857}" destId="{6391CAAA-D38B-40B2-B383-DEF154614204}" srcOrd="0" destOrd="0" presId="urn:microsoft.com/office/officeart/2005/8/layout/hierarchy4"/>
    <dgm:cxn modelId="{558865F6-E064-48AA-AA2A-3E86C28A84E9}" type="presParOf" srcId="{3B54AF67-EBF3-4848-8572-0BC51B8D9857}" destId="{0EB58BEB-DB1E-433E-A44A-9C5CF8BAA86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1CAAA-D38B-40B2-B383-DEF154614204}">
      <dsp:nvSpPr>
        <dsp:cNvPr id="0" name=""/>
        <dsp:cNvSpPr/>
      </dsp:nvSpPr>
      <dsp:spPr>
        <a:xfrm>
          <a:off x="0" y="0"/>
          <a:ext cx="9154160" cy="31089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THANK YOU</a:t>
          </a:r>
          <a:endParaRPr lang="en-IN" sz="6500" kern="1200" dirty="0"/>
        </a:p>
      </dsp:txBody>
      <dsp:txXfrm>
        <a:off x="91058" y="91058"/>
        <a:ext cx="8972044" cy="29268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067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03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0307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737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791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17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89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91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8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1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96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79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49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66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13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90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27029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9E7-9B5A-4495-A2B6-DE198BE85AAC}"/>
              </a:ext>
            </a:extLst>
          </p:cNvPr>
          <p:cNvSpPr>
            <a:spLocks noGrp="1"/>
          </p:cNvSpPr>
          <p:nvPr>
            <p:ph type="ctrTitle"/>
          </p:nvPr>
        </p:nvSpPr>
        <p:spPr>
          <a:xfrm>
            <a:off x="1662959" y="1019417"/>
            <a:ext cx="8825658" cy="2858560"/>
          </a:xfrm>
        </p:spPr>
        <p:txBody>
          <a:bodyPr>
            <a:normAutofit/>
          </a:bodyPr>
          <a:lstStyle/>
          <a:p>
            <a:pPr algn="ctr"/>
            <a:r>
              <a:rPr lang="en-US" sz="4800" dirty="0"/>
              <a:t>Driver Drowsiness Detection System </a:t>
            </a:r>
            <a:endParaRPr lang="en-IN" sz="4800" dirty="0"/>
          </a:p>
        </p:txBody>
      </p:sp>
      <p:sp>
        <p:nvSpPr>
          <p:cNvPr id="3" name="Subtitle 2">
            <a:extLst>
              <a:ext uri="{FF2B5EF4-FFF2-40B4-BE49-F238E27FC236}">
                <a16:creationId xmlns:a16="http://schemas.microsoft.com/office/drawing/2014/main" id="{31944306-8FC1-4774-BE92-9959C97BE920}"/>
              </a:ext>
            </a:extLst>
          </p:cNvPr>
          <p:cNvSpPr>
            <a:spLocks noGrp="1"/>
          </p:cNvSpPr>
          <p:nvPr>
            <p:ph type="subTitle" idx="1"/>
          </p:nvPr>
        </p:nvSpPr>
        <p:spPr>
          <a:xfrm>
            <a:off x="8318289" y="4080523"/>
            <a:ext cx="8825658" cy="2551481"/>
          </a:xfrm>
        </p:spPr>
        <p:txBody>
          <a:bodyPr>
            <a:normAutofit fontScale="32500" lnSpcReduction="20000"/>
          </a:bodyPr>
          <a:lstStyle/>
          <a:p>
            <a:r>
              <a:rPr lang="en-US" sz="5500" b="1" dirty="0"/>
              <a:t>Guided by</a:t>
            </a:r>
          </a:p>
          <a:p>
            <a:r>
              <a:rPr lang="en-US" sz="5500" dirty="0"/>
              <a:t>Ms. S. </a:t>
            </a:r>
            <a:r>
              <a:rPr lang="en-US" sz="5500" dirty="0" err="1"/>
              <a:t>Sivaselvi,AP</a:t>
            </a:r>
            <a:r>
              <a:rPr lang="en-US" sz="5500" dirty="0"/>
              <a:t>/CSE</a:t>
            </a:r>
          </a:p>
          <a:p>
            <a:endParaRPr lang="en-US" sz="5500" b="1" dirty="0"/>
          </a:p>
          <a:p>
            <a:r>
              <a:rPr lang="en-US" sz="5500" b="1" dirty="0"/>
              <a:t>Presented by</a:t>
            </a:r>
          </a:p>
          <a:p>
            <a:r>
              <a:rPr lang="en-US" sz="5500" dirty="0"/>
              <a:t>DHARANI R [ES19CS13]</a:t>
            </a:r>
          </a:p>
          <a:p>
            <a:r>
              <a:rPr lang="en-US" sz="5500" dirty="0"/>
              <a:t>KAVENESH N [ES19CS36]</a:t>
            </a:r>
          </a:p>
          <a:p>
            <a:r>
              <a:rPr lang="en-US" sz="5500" dirty="0"/>
              <a:t>NANDHAKUMAR S [ES19CS44]</a:t>
            </a:r>
          </a:p>
          <a:p>
            <a:endParaRPr lang="en-US" sz="5500" dirty="0"/>
          </a:p>
          <a:p>
            <a:endParaRPr lang="en-IN" dirty="0"/>
          </a:p>
        </p:txBody>
      </p:sp>
      <p:pic>
        <p:nvPicPr>
          <p:cNvPr id="4" name="Picture 3">
            <a:extLst>
              <a:ext uri="{FF2B5EF4-FFF2-40B4-BE49-F238E27FC236}">
                <a16:creationId xmlns:a16="http://schemas.microsoft.com/office/drawing/2014/main" id="{57ED03BD-9598-4F8B-B9D4-464BDF629DE6}"/>
              </a:ext>
            </a:extLst>
          </p:cNvPr>
          <p:cNvPicPr>
            <a:picLocks noChangeAspect="1"/>
          </p:cNvPicPr>
          <p:nvPr/>
        </p:nvPicPr>
        <p:blipFill>
          <a:blip r:embed="rId2"/>
          <a:stretch>
            <a:fillRect/>
          </a:stretch>
        </p:blipFill>
        <p:spPr>
          <a:xfrm>
            <a:off x="776970" y="336606"/>
            <a:ext cx="755970" cy="682811"/>
          </a:xfrm>
          <a:prstGeom prst="rect">
            <a:avLst/>
          </a:prstGeom>
        </p:spPr>
      </p:pic>
      <p:sp>
        <p:nvSpPr>
          <p:cNvPr id="5" name="Rectangle 4">
            <a:extLst>
              <a:ext uri="{FF2B5EF4-FFF2-40B4-BE49-F238E27FC236}">
                <a16:creationId xmlns:a16="http://schemas.microsoft.com/office/drawing/2014/main" id="{4240722D-0485-4062-83D3-CE44CD5D53BF}"/>
              </a:ext>
            </a:extLst>
          </p:cNvPr>
          <p:cNvSpPr/>
          <p:nvPr/>
        </p:nvSpPr>
        <p:spPr>
          <a:xfrm>
            <a:off x="1662959" y="419915"/>
            <a:ext cx="8866081" cy="584775"/>
          </a:xfrm>
          <a:prstGeom prst="rect">
            <a:avLst/>
          </a:prstGeom>
        </p:spPr>
        <p:txBody>
          <a:bodyPr wrap="none">
            <a:spAutoFit/>
          </a:bodyPr>
          <a:lstStyle/>
          <a:p>
            <a:r>
              <a:rPr lang="en-US" sz="3200" dirty="0">
                <a:latin typeface="Constantia" panose="02030602050306030303" pitchFamily="18" charset="0"/>
              </a:rPr>
              <a:t>ERODE SENGUTHAR ENGINEERING COLLEGE</a:t>
            </a:r>
            <a:endParaRPr lang="en-001" sz="3200" dirty="0"/>
          </a:p>
        </p:txBody>
      </p:sp>
      <p:sp>
        <p:nvSpPr>
          <p:cNvPr id="6" name="Rectangle 5">
            <a:extLst>
              <a:ext uri="{FF2B5EF4-FFF2-40B4-BE49-F238E27FC236}">
                <a16:creationId xmlns:a16="http://schemas.microsoft.com/office/drawing/2014/main" id="{88423BB7-5756-4402-9D66-A23B3668D4C4}"/>
              </a:ext>
            </a:extLst>
          </p:cNvPr>
          <p:cNvSpPr/>
          <p:nvPr/>
        </p:nvSpPr>
        <p:spPr>
          <a:xfrm>
            <a:off x="4386173" y="933004"/>
            <a:ext cx="3419654" cy="369332"/>
          </a:xfrm>
          <a:prstGeom prst="rect">
            <a:avLst/>
          </a:prstGeom>
        </p:spPr>
        <p:txBody>
          <a:bodyPr wrap="none">
            <a:spAutoFit/>
          </a:bodyPr>
          <a:lstStyle/>
          <a:p>
            <a:r>
              <a:rPr lang="en-US" b="1" dirty="0">
                <a:latin typeface="Constantia" panose="02030602050306030303" pitchFamily="18" charset="0"/>
                <a:ea typeface="Times New Roman" panose="02020603050405020304" pitchFamily="18" charset="0"/>
              </a:rPr>
              <a:t>( An Autonomous Institution)</a:t>
            </a:r>
            <a:endParaRPr lang="en-US" dirty="0">
              <a:latin typeface="Constantia" panose="02030602050306030303"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BC12AD9-6FBE-425B-B818-21A2D0577D9D}"/>
              </a:ext>
            </a:extLst>
          </p:cNvPr>
          <p:cNvSpPr/>
          <p:nvPr/>
        </p:nvSpPr>
        <p:spPr>
          <a:xfrm>
            <a:off x="4623674" y="1250551"/>
            <a:ext cx="2944652" cy="369332"/>
          </a:xfrm>
          <a:prstGeom prst="rect">
            <a:avLst/>
          </a:prstGeom>
        </p:spPr>
        <p:txBody>
          <a:bodyPr wrap="none">
            <a:spAutoFit/>
          </a:bodyPr>
          <a:lstStyle/>
          <a:p>
            <a:r>
              <a:rPr lang="en-US" b="1" dirty="0" err="1">
                <a:latin typeface="Calibri" panose="020F0502020204030204" pitchFamily="34" charset="0"/>
                <a:ea typeface="Times New Roman" panose="02020603050405020304" pitchFamily="18" charset="0"/>
                <a:cs typeface="Calibri" panose="020F0502020204030204" pitchFamily="34" charset="0"/>
              </a:rPr>
              <a:t>Perundurai</a:t>
            </a:r>
            <a:r>
              <a:rPr lang="en-US" b="1" dirty="0">
                <a:latin typeface="Calibri" panose="020F0502020204030204" pitchFamily="34" charset="0"/>
                <a:ea typeface="Times New Roman" panose="02020603050405020304" pitchFamily="18" charset="0"/>
                <a:cs typeface="Calibri" panose="020F0502020204030204" pitchFamily="34" charset="0"/>
              </a:rPr>
              <a:t>, Erode – 638 057.</a:t>
            </a:r>
            <a:endParaRPr lang="en-US" dirty="0">
              <a:latin typeface="Calibri" panose="020F0502020204030204" pitchFamily="34" charset="0"/>
              <a:ea typeface="Times New Roman" panose="02020603050405020304" pitchFamily="18" charset="0"/>
              <a:cs typeface="Calibri" panose="020F0502020204030204" pitchFamily="34" charset="0"/>
            </a:endParaRPr>
          </a:p>
        </p:txBody>
      </p:sp>
      <p:pic>
        <p:nvPicPr>
          <p:cNvPr id="11" name="Picture 10">
            <a:extLst>
              <a:ext uri="{FF2B5EF4-FFF2-40B4-BE49-F238E27FC236}">
                <a16:creationId xmlns:a16="http://schemas.microsoft.com/office/drawing/2014/main" id="{6241F14E-046B-4C92-89E8-643B32F73B5D}"/>
              </a:ext>
            </a:extLst>
          </p:cNvPr>
          <p:cNvPicPr>
            <a:picLocks noChangeAspect="1"/>
          </p:cNvPicPr>
          <p:nvPr/>
        </p:nvPicPr>
        <p:blipFill>
          <a:blip r:embed="rId3"/>
          <a:stretch>
            <a:fillRect/>
          </a:stretch>
        </p:blipFill>
        <p:spPr>
          <a:xfrm>
            <a:off x="10686973" y="340415"/>
            <a:ext cx="762066" cy="713294"/>
          </a:xfrm>
          <a:prstGeom prst="rect">
            <a:avLst/>
          </a:prstGeom>
        </p:spPr>
      </p:pic>
      <p:pic>
        <p:nvPicPr>
          <p:cNvPr id="8" name="Picture 27" descr="Image result for national board of accreditation logo">
            <a:extLst>
              <a:ext uri="{FF2B5EF4-FFF2-40B4-BE49-F238E27FC236}">
                <a16:creationId xmlns:a16="http://schemas.microsoft.com/office/drawing/2014/main" id="{7F514F5E-24E1-EA4C-AB95-7EFC66140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322" y="1250551"/>
            <a:ext cx="865367" cy="68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832ED33-7C92-4F83-9F46-A6FF7112DE42}"/>
              </a:ext>
            </a:extLst>
          </p:cNvPr>
          <p:cNvSpPr/>
          <p:nvPr/>
        </p:nvSpPr>
        <p:spPr>
          <a:xfrm>
            <a:off x="2083980" y="1701038"/>
            <a:ext cx="8024037" cy="400110"/>
          </a:xfrm>
          <a:prstGeom prst="rect">
            <a:avLst/>
          </a:prstGeom>
        </p:spPr>
        <p:txBody>
          <a:bodyPr wrap="square">
            <a:spAutoFit/>
          </a:bodyPr>
          <a:lstStyle/>
          <a:p>
            <a:pPr algn="ctr"/>
            <a:r>
              <a:rPr lang="en-US" sz="2000" dirty="0"/>
              <a:t>Department Of Computer Science And Engineering</a:t>
            </a:r>
          </a:p>
        </p:txBody>
      </p:sp>
    </p:spTree>
    <p:extLst>
      <p:ext uri="{BB962C8B-B14F-4D97-AF65-F5344CB8AC3E}">
        <p14:creationId xmlns:p14="http://schemas.microsoft.com/office/powerpoint/2010/main" val="3543317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47A0-F54B-43E0-9A6E-9EFFB21F320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409D7CE-E3CB-4C5F-ADF4-B641B7FBCFE8}"/>
              </a:ext>
            </a:extLst>
          </p:cNvPr>
          <p:cNvSpPr>
            <a:spLocks noGrp="1"/>
          </p:cNvSpPr>
          <p:nvPr>
            <p:ph idx="1"/>
          </p:nvPr>
        </p:nvSpPr>
        <p:spPr/>
        <p:txBody>
          <a:bodyPr/>
          <a:lstStyle/>
          <a:p>
            <a:r>
              <a:rPr lang="en-US" b="0" i="0" dirty="0">
                <a:solidFill>
                  <a:schemeClr val="tx1"/>
                </a:solidFill>
                <a:effectLst/>
                <a:latin typeface="IBM Plex Sans" panose="020B0604020202020204" pitchFamily="34" charset="0"/>
              </a:rPr>
              <a:t>Drowsiness detection is a safety technology that can prevent accidents that are caused by drivers who fell asleep while driving</a:t>
            </a:r>
            <a:r>
              <a:rPr lang="en-US" b="0" i="0" dirty="0">
                <a:solidFill>
                  <a:srgbClr val="3C3C3B"/>
                </a:solidFill>
                <a:effectLst/>
                <a:latin typeface="IBM Plex Sans" panose="020B0604020202020204" pitchFamily="34" charset="0"/>
              </a:rPr>
              <a:t>.</a:t>
            </a:r>
          </a:p>
          <a:p>
            <a:pPr marL="0" indent="0">
              <a:buNone/>
            </a:pPr>
            <a:endParaRPr lang="en-US" b="0" i="0" dirty="0">
              <a:solidFill>
                <a:srgbClr val="3C3C3B"/>
              </a:solidFill>
              <a:effectLst/>
              <a:latin typeface="IBM Plex Sans" panose="020B0604020202020204" pitchFamily="34" charset="0"/>
            </a:endParaRPr>
          </a:p>
          <a:p>
            <a:r>
              <a:rPr lang="en-US" b="0" i="0" dirty="0">
                <a:solidFill>
                  <a:schemeClr val="tx1"/>
                </a:solidFill>
                <a:effectLst/>
                <a:latin typeface="IBM Plex Sans" panose="020B0503050203000203" pitchFamily="34" charset="0"/>
              </a:rPr>
              <a:t>The main </a:t>
            </a:r>
            <a:r>
              <a:rPr lang="en-US" dirty="0">
                <a:solidFill>
                  <a:schemeClr val="tx1"/>
                </a:solidFill>
                <a:latin typeface="IBM Plex Sans" panose="020B0503050203000203" pitchFamily="34" charset="0"/>
              </a:rPr>
              <a:t>aim is</a:t>
            </a:r>
            <a:r>
              <a:rPr lang="en-US" b="0" i="0" dirty="0">
                <a:solidFill>
                  <a:srgbClr val="3C3C3B"/>
                </a:solidFill>
                <a:effectLst/>
                <a:latin typeface="IBM Plex Sans" panose="020B0503050203000203" pitchFamily="34" charset="0"/>
              </a:rPr>
              <a:t> </a:t>
            </a:r>
            <a:r>
              <a:rPr lang="en-US" b="0" i="0" dirty="0">
                <a:solidFill>
                  <a:schemeClr val="tx1"/>
                </a:solidFill>
                <a:effectLst/>
                <a:latin typeface="IBM Plex Sans" panose="020B0503050203000203" pitchFamily="34" charset="0"/>
              </a:rPr>
              <a:t>to build a drowsiness detection system is that </a:t>
            </a:r>
            <a:r>
              <a:rPr lang="en-US" dirty="0">
                <a:solidFill>
                  <a:schemeClr val="tx1"/>
                </a:solidFill>
                <a:latin typeface="IBM Plex Sans" panose="020B0503050203000203" pitchFamily="34" charset="0"/>
              </a:rPr>
              <a:t>alerts the driver whenever he/she feels drowsy </a:t>
            </a:r>
          </a:p>
          <a:p>
            <a:pPr marL="0" indent="0">
              <a:buNone/>
            </a:pPr>
            <a:endParaRPr lang="en-US" dirty="0">
              <a:solidFill>
                <a:schemeClr val="tx1"/>
              </a:solidFill>
              <a:latin typeface="IBM Plex Sans" panose="020B0503050203000203" pitchFamily="34" charset="0"/>
            </a:endParaRPr>
          </a:p>
          <a:p>
            <a:r>
              <a:rPr lang="en-US" b="0" i="0" dirty="0">
                <a:solidFill>
                  <a:schemeClr val="tx1"/>
                </a:solidFill>
                <a:effectLst/>
                <a:latin typeface="IBM Plex Sans" panose="020B0503050203000203" pitchFamily="34" charset="0"/>
              </a:rPr>
              <a:t>The eye movement of the driver is monitored live and whenever the driver feels asleep or closes eye for more than few seconds then it alerts the driver with the help of alarm sound</a:t>
            </a:r>
            <a:endParaRPr lang="en-IN" dirty="0">
              <a:solidFill>
                <a:schemeClr val="tx1"/>
              </a:solidFill>
            </a:endParaRPr>
          </a:p>
        </p:txBody>
      </p:sp>
    </p:spTree>
    <p:extLst>
      <p:ext uri="{BB962C8B-B14F-4D97-AF65-F5344CB8AC3E}">
        <p14:creationId xmlns:p14="http://schemas.microsoft.com/office/powerpoint/2010/main" val="35633089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9061-1327-4B6B-8802-089C375D2D7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F450848-FF09-4A13-A872-FF885ACC6F60}"/>
              </a:ext>
            </a:extLst>
          </p:cNvPr>
          <p:cNvSpPr>
            <a:spLocks noGrp="1"/>
          </p:cNvSpPr>
          <p:nvPr>
            <p:ph idx="1"/>
          </p:nvPr>
        </p:nvSpPr>
        <p:spPr>
          <a:xfrm>
            <a:off x="2589212" y="2456268"/>
            <a:ext cx="8915400" cy="3777622"/>
          </a:xfrm>
        </p:spPr>
        <p:txBody>
          <a:bodyPr/>
          <a:lstStyle/>
          <a:p>
            <a:r>
              <a:rPr lang="en-US" dirty="0"/>
              <a:t>This system can be used to reduce the amount of road accidents that happens to great extent.</a:t>
            </a:r>
          </a:p>
          <a:p>
            <a:pPr marL="0" indent="0">
              <a:buNone/>
            </a:pPr>
            <a:endParaRPr lang="en-US" dirty="0"/>
          </a:p>
          <a:p>
            <a:r>
              <a:rPr lang="en-US" dirty="0"/>
              <a:t>The main motive of this system is that it can save a lot of lives.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30063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6F7-E0D7-436E-AB4A-9FE6A027BAEF}"/>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4732BCA1-973D-40D0-8835-B62E3CEC556C}"/>
              </a:ext>
            </a:extLst>
          </p:cNvPr>
          <p:cNvSpPr>
            <a:spLocks noGrp="1"/>
          </p:cNvSpPr>
          <p:nvPr>
            <p:ph idx="1"/>
          </p:nvPr>
        </p:nvSpPr>
        <p:spPr/>
        <p:txBody>
          <a:bodyPr>
            <a:normAutofit lnSpcReduction="10000"/>
          </a:bodyPr>
          <a:lstStyle/>
          <a:p>
            <a:r>
              <a:rPr lang="en-US" dirty="0"/>
              <a:t>Python		     -  2.7 or 3.9 Version</a:t>
            </a:r>
          </a:p>
          <a:p>
            <a:pPr marL="0" indent="0">
              <a:buNone/>
            </a:pPr>
            <a:endParaRPr lang="en-US" dirty="0"/>
          </a:p>
          <a:p>
            <a:r>
              <a:rPr lang="en-US" dirty="0"/>
              <a:t>OpenCV         </a:t>
            </a:r>
            <a:r>
              <a:rPr lang="en-GB" dirty="0"/>
              <a:t>   </a:t>
            </a:r>
            <a:r>
              <a:rPr lang="en-US" dirty="0"/>
              <a:t>-  Face and Eye Detection</a:t>
            </a:r>
          </a:p>
          <a:p>
            <a:pPr marL="0" indent="0">
              <a:buNone/>
            </a:pPr>
            <a:endParaRPr lang="en-US" dirty="0"/>
          </a:p>
          <a:p>
            <a:r>
              <a:rPr lang="en-US" dirty="0" err="1"/>
              <a:t>Keras</a:t>
            </a:r>
            <a:r>
              <a:rPr lang="en-US" dirty="0"/>
              <a:t>                </a:t>
            </a:r>
            <a:r>
              <a:rPr lang="en-GB" dirty="0"/>
              <a:t> </a:t>
            </a:r>
            <a:r>
              <a:rPr lang="en-US" dirty="0"/>
              <a:t> -  To build our classification model Convolutional Neural              					Networks(CNN)</a:t>
            </a:r>
          </a:p>
          <a:p>
            <a:pPr marL="0" indent="0">
              <a:buNone/>
            </a:pPr>
            <a:endParaRPr lang="en-US" dirty="0"/>
          </a:p>
          <a:p>
            <a:r>
              <a:rPr lang="en-US" dirty="0"/>
              <a:t>TensorFlow         -  </a:t>
            </a:r>
            <a:r>
              <a:rPr lang="en-US" dirty="0" err="1"/>
              <a:t>Keras</a:t>
            </a:r>
            <a:r>
              <a:rPr lang="en-US" dirty="0"/>
              <a:t> uses </a:t>
            </a:r>
            <a:r>
              <a:rPr lang="en-US" dirty="0" err="1"/>
              <a:t>Tensorflow</a:t>
            </a:r>
            <a:r>
              <a:rPr lang="en-US" dirty="0"/>
              <a:t> as backend</a:t>
            </a:r>
          </a:p>
          <a:p>
            <a:pPr marL="0" indent="0">
              <a:buNone/>
            </a:pPr>
            <a:endParaRPr lang="en-US" dirty="0"/>
          </a:p>
          <a:p>
            <a:r>
              <a:rPr lang="en-US" dirty="0" err="1"/>
              <a:t>Pygame</a:t>
            </a:r>
            <a:r>
              <a:rPr lang="en-US" dirty="0"/>
              <a:t>           </a:t>
            </a:r>
            <a:r>
              <a:rPr lang="en-GB" dirty="0"/>
              <a:t>  </a:t>
            </a:r>
            <a:r>
              <a:rPr lang="en-US" dirty="0"/>
              <a:t>-  To play alarm sound</a:t>
            </a:r>
            <a:endParaRPr lang="en-IN" dirty="0"/>
          </a:p>
        </p:txBody>
      </p:sp>
    </p:spTree>
    <p:extLst>
      <p:ext uri="{BB962C8B-B14F-4D97-AF65-F5344CB8AC3E}">
        <p14:creationId xmlns:p14="http://schemas.microsoft.com/office/powerpoint/2010/main" val="354396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27B8-8D9B-41F4-9D11-A5CE92B4B5BF}"/>
              </a:ext>
            </a:extLst>
          </p:cNvPr>
          <p:cNvSpPr>
            <a:spLocks noGrp="1"/>
          </p:cNvSpPr>
          <p:nvPr>
            <p:ph type="title"/>
          </p:nvPr>
        </p:nvSpPr>
        <p:spPr/>
        <p:txBody>
          <a:bodyPr/>
          <a:lstStyle/>
          <a:p>
            <a:r>
              <a:rPr lang="en-US" dirty="0"/>
              <a:t>WORKING PROCEDURES</a:t>
            </a:r>
            <a:endParaRPr lang="en-IN" dirty="0"/>
          </a:p>
        </p:txBody>
      </p:sp>
      <p:sp>
        <p:nvSpPr>
          <p:cNvPr id="3" name="Content Placeholder 2">
            <a:extLst>
              <a:ext uri="{FF2B5EF4-FFF2-40B4-BE49-F238E27FC236}">
                <a16:creationId xmlns:a16="http://schemas.microsoft.com/office/drawing/2014/main" id="{BCB24F77-E209-4004-9303-DE3D362E33AD}"/>
              </a:ext>
            </a:extLst>
          </p:cNvPr>
          <p:cNvSpPr>
            <a:spLocks noGrp="1"/>
          </p:cNvSpPr>
          <p:nvPr>
            <p:ph idx="1"/>
          </p:nvPr>
        </p:nvSpPr>
        <p:spPr/>
        <p:txBody>
          <a:bodyPr>
            <a:normAutofit lnSpcReduction="10000"/>
          </a:bodyPr>
          <a:lstStyle/>
          <a:p>
            <a:pPr algn="l" fontAlgn="base"/>
            <a:r>
              <a:rPr lang="en-US" b="1" i="0" dirty="0">
                <a:solidFill>
                  <a:schemeClr val="tx1"/>
                </a:solidFill>
                <a:effectLst/>
                <a:latin typeface="inherit"/>
              </a:rPr>
              <a:t>Step 1 –</a:t>
            </a:r>
            <a:r>
              <a:rPr lang="en-US" b="0" i="0" dirty="0">
                <a:solidFill>
                  <a:schemeClr val="tx1"/>
                </a:solidFill>
                <a:effectLst/>
                <a:latin typeface="Georgia" panose="02040502050405020303" pitchFamily="18" charset="0"/>
              </a:rPr>
              <a:t> Take image as input from a camera.</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2 –</a:t>
            </a:r>
            <a:r>
              <a:rPr lang="en-US" b="0" i="0" dirty="0">
                <a:solidFill>
                  <a:schemeClr val="tx1"/>
                </a:solidFill>
                <a:effectLst/>
                <a:latin typeface="Georgia" panose="02040502050405020303" pitchFamily="18" charset="0"/>
              </a:rPr>
              <a:t> Detect the face in the image and create a Region of Interest (ROI).</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3 –</a:t>
            </a:r>
            <a:r>
              <a:rPr lang="en-US" b="0" i="0" dirty="0">
                <a:solidFill>
                  <a:schemeClr val="tx1"/>
                </a:solidFill>
                <a:effectLst/>
                <a:latin typeface="Georgia" panose="02040502050405020303" pitchFamily="18" charset="0"/>
              </a:rPr>
              <a:t> Detect the eyes from ROI and feed it to the classifier.</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4 –</a:t>
            </a:r>
            <a:r>
              <a:rPr lang="en-US" b="0" i="0" dirty="0">
                <a:solidFill>
                  <a:schemeClr val="tx1"/>
                </a:solidFill>
                <a:effectLst/>
                <a:latin typeface="Georgia" panose="02040502050405020303" pitchFamily="18" charset="0"/>
              </a:rPr>
              <a:t> Classifier will categorize whether eyes are open or closed.</a:t>
            </a:r>
          </a:p>
          <a:p>
            <a:pPr marL="0" indent="0" algn="l" fontAlgn="base">
              <a:buNone/>
            </a:pPr>
            <a:endParaRPr lang="en-US" b="0" i="0" dirty="0">
              <a:solidFill>
                <a:schemeClr val="tx1"/>
              </a:solidFill>
              <a:effectLst/>
              <a:latin typeface="Georgia" panose="02040502050405020303" pitchFamily="18" charset="0"/>
            </a:endParaRPr>
          </a:p>
          <a:p>
            <a:pPr algn="l" fontAlgn="base"/>
            <a:r>
              <a:rPr lang="en-US" b="1" i="0" dirty="0">
                <a:solidFill>
                  <a:schemeClr val="tx1"/>
                </a:solidFill>
                <a:effectLst/>
                <a:latin typeface="inherit"/>
              </a:rPr>
              <a:t>Step 5 –</a:t>
            </a:r>
            <a:r>
              <a:rPr lang="en-US" b="0" i="0" dirty="0">
                <a:solidFill>
                  <a:schemeClr val="tx1"/>
                </a:solidFill>
                <a:effectLst/>
                <a:latin typeface="Georgia" panose="02040502050405020303" pitchFamily="18" charset="0"/>
              </a:rPr>
              <a:t> Calculate score to check whether the person is drowsy</a:t>
            </a:r>
            <a:r>
              <a:rPr lang="en-US" b="0" i="0" dirty="0">
                <a:solidFill>
                  <a:srgbClr val="444444"/>
                </a:solidFill>
                <a:effectLst/>
                <a:latin typeface="Georgia" panose="02040502050405020303" pitchFamily="18" charset="0"/>
              </a:rPr>
              <a:t>.</a:t>
            </a:r>
            <a:br>
              <a:rPr lang="en-US" dirty="0"/>
            </a:br>
            <a:endParaRPr lang="en-IN" dirty="0"/>
          </a:p>
        </p:txBody>
      </p:sp>
    </p:spTree>
    <p:extLst>
      <p:ext uri="{BB962C8B-B14F-4D97-AF65-F5344CB8AC3E}">
        <p14:creationId xmlns:p14="http://schemas.microsoft.com/office/powerpoint/2010/main" val="382309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E8D7-C967-4D38-8EEA-D4C34306CB7B}"/>
              </a:ext>
            </a:extLst>
          </p:cNvPr>
          <p:cNvSpPr>
            <a:spLocks noGrp="1"/>
          </p:cNvSpPr>
          <p:nvPr>
            <p:ph type="title"/>
          </p:nvPr>
        </p:nvSpPr>
        <p:spPr>
          <a:xfrm>
            <a:off x="2592925" y="624110"/>
            <a:ext cx="8911687" cy="816070"/>
          </a:xfrm>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BB3F342D-6DEF-4B27-BD1A-617ED8CE591F}"/>
              </a:ext>
            </a:extLst>
          </p:cNvPr>
          <p:cNvSpPr>
            <a:spLocks noGrp="1"/>
          </p:cNvSpPr>
          <p:nvPr>
            <p:ph idx="1"/>
          </p:nvPr>
        </p:nvSpPr>
        <p:spPr>
          <a:xfrm>
            <a:off x="2589212" y="2074460"/>
            <a:ext cx="8915400" cy="3836762"/>
          </a:xfrm>
        </p:spPr>
        <p:txBody>
          <a:bodyPr/>
          <a:lstStyle/>
          <a:p>
            <a:r>
              <a:rPr lang="en-IN" dirty="0" err="1"/>
              <a:t>Kaushish</a:t>
            </a:r>
            <a:r>
              <a:rPr lang="en-IN" dirty="0"/>
              <a:t>, V., Singh, N., </a:t>
            </a:r>
            <a:r>
              <a:rPr lang="en-IN" dirty="0" err="1"/>
              <a:t>Maggo</a:t>
            </a:r>
            <a:r>
              <a:rPr lang="en-IN" dirty="0"/>
              <a:t>, K., </a:t>
            </a:r>
            <a:r>
              <a:rPr lang="en-IN" dirty="0" err="1"/>
              <a:t>Nagrath</a:t>
            </a:r>
            <a:r>
              <a:rPr lang="en-IN" dirty="0"/>
              <a:t>, P., &amp; Jain, R. (2021). Driver drowsiness detection system with </a:t>
            </a:r>
            <a:r>
              <a:rPr lang="en-IN" dirty="0" err="1"/>
              <a:t>opencv</a:t>
            </a:r>
            <a:r>
              <a:rPr lang="en-IN" dirty="0"/>
              <a:t> and </a:t>
            </a:r>
            <a:r>
              <a:rPr lang="en-IN" dirty="0" err="1"/>
              <a:t>keras</a:t>
            </a:r>
            <a:r>
              <a:rPr lang="en-IN" dirty="0"/>
              <a:t>. SSRN Electronic Journal.</a:t>
            </a:r>
            <a:endParaRPr lang="en-US" dirty="0"/>
          </a:p>
          <a:p>
            <a:r>
              <a:rPr lang="en-US" dirty="0" err="1"/>
              <a:t>Vandna</a:t>
            </a:r>
            <a:r>
              <a:rPr lang="en-US" dirty="0"/>
              <a:t> Saini, Rekha Saini “Driver Drowsiness Detection System and Techniques”,  IJCSIT, Vol. 5 (3), 2014. </a:t>
            </a:r>
          </a:p>
          <a:p>
            <a:r>
              <a:rPr lang="en-US" dirty="0" err="1"/>
              <a:t>Mitharwal</a:t>
            </a:r>
            <a:r>
              <a:rPr lang="en-US" dirty="0"/>
              <a:t> Surendra Singh L., </a:t>
            </a:r>
            <a:r>
              <a:rPr lang="en-US" dirty="0" err="1"/>
              <a:t>Ajgar</a:t>
            </a:r>
            <a:r>
              <a:rPr lang="en-US" dirty="0"/>
              <a:t> Bhavana G., Shinde Pooja S., </a:t>
            </a:r>
            <a:r>
              <a:rPr lang="en-US" dirty="0" err="1"/>
              <a:t>Maske</a:t>
            </a:r>
            <a:r>
              <a:rPr lang="en-US" dirty="0"/>
              <a:t> Ashish M. “Eye  Tracking Based Driver Drowsiness Monitoring &amp; Warning System”,  IJTRA, Volume 3, Issue 3, May-June 2015.</a:t>
            </a:r>
          </a:p>
        </p:txBody>
      </p:sp>
    </p:spTree>
    <p:extLst>
      <p:ext uri="{BB962C8B-B14F-4D97-AF65-F5344CB8AC3E}">
        <p14:creationId xmlns:p14="http://schemas.microsoft.com/office/powerpoint/2010/main" val="40799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A89B8CA-F8C3-4A2E-827B-64814D82B4EE}"/>
              </a:ext>
            </a:extLst>
          </p:cNvPr>
          <p:cNvGraphicFramePr/>
          <p:nvPr>
            <p:extLst>
              <p:ext uri="{D42A27DB-BD31-4B8C-83A1-F6EECF244321}">
                <p14:modId xmlns:p14="http://schemas.microsoft.com/office/powerpoint/2010/main" val="2089362443"/>
              </p:ext>
            </p:extLst>
          </p:nvPr>
        </p:nvGraphicFramePr>
        <p:xfrm>
          <a:off x="1960881" y="1767840"/>
          <a:ext cx="9154160" cy="310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30803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
  <TotalTime>593</TotalTime>
  <Words>224</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Century Gothic</vt:lpstr>
      <vt:lpstr>Constantia</vt:lpstr>
      <vt:lpstr>Georgia</vt:lpstr>
      <vt:lpstr>IBM Plex Sans</vt:lpstr>
      <vt:lpstr>inherit</vt:lpstr>
      <vt:lpstr>Times New Roman</vt:lpstr>
      <vt:lpstr>Wingdings 3</vt:lpstr>
      <vt:lpstr>Wisp</vt:lpstr>
      <vt:lpstr>Driver Drowsiness Detection System </vt:lpstr>
      <vt:lpstr>ABSTRACT</vt:lpstr>
      <vt:lpstr>OBJECTIVES</vt:lpstr>
      <vt:lpstr>REQUIREMENTS</vt:lpstr>
      <vt:lpstr>WORKING PROCEDURES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 Using Python</dc:title>
  <dc:creator>dharani0234@gmail.com</dc:creator>
  <cp:lastModifiedBy>ELCOT</cp:lastModifiedBy>
  <cp:revision>44</cp:revision>
  <dcterms:created xsi:type="dcterms:W3CDTF">2022-03-06T11:50:24Z</dcterms:created>
  <dcterms:modified xsi:type="dcterms:W3CDTF">2022-06-08T17:18:50Z</dcterms:modified>
</cp:coreProperties>
</file>