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10"/>
  </p:notesMasterIdLst>
  <p:sldIdLst>
    <p:sldId id="297" r:id="rId2"/>
    <p:sldId id="256" r:id="rId3"/>
    <p:sldId id="259" r:id="rId4"/>
    <p:sldId id="258" r:id="rId5"/>
    <p:sldId id="298" r:id="rId6"/>
    <p:sldId id="265" r:id="rId7"/>
    <p:sldId id="299" r:id="rId8"/>
    <p:sldId id="275" r:id="rId9"/>
  </p:sldIdLst>
  <p:sldSz cx="9144000" cy="5143500" type="screen16x9"/>
  <p:notesSz cx="6858000" cy="9144000"/>
  <p:embeddedFontLst>
    <p:embeddedFont>
      <p:font typeface="Assistant" pitchFamily="2" charset="-79"/>
      <p:regular r:id="rId11"/>
      <p:bold r:id="rId12"/>
    </p:embeddedFont>
    <p:embeddedFont>
      <p:font typeface="Assistant Medium" panose="020B0604020202020204" charset="0"/>
      <p:regular r:id="rId13"/>
      <p:bold r:id="rId14"/>
    </p:embeddedFont>
    <p:embeddedFont>
      <p:font typeface="Bebas Neue" panose="020B0606020202050201" pitchFamily="34" charset="0"/>
      <p:regular r:id="rId15"/>
    </p:embeddedFont>
    <p:embeddedFont>
      <p:font typeface="Fira Sans Extra Condensed SemiBold" panose="020B0604020202020204" charset="0"/>
      <p:regular r:id="rId16"/>
      <p:bold r:id="rId17"/>
      <p:italic r:id="rId18"/>
      <p:boldItalic r:id="rId19"/>
    </p:embeddedFont>
    <p:embeddedFont>
      <p:font typeface="Open Sans" panose="020B06060305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1516"/>
    <a:srgbClr val="0A9AFF"/>
    <a:srgbClr val="FFFFFF"/>
    <a:srgbClr val="FF6D01"/>
    <a:srgbClr val="F3B318"/>
    <a:srgbClr val="0ED678"/>
    <a:srgbClr val="FFFFCC"/>
    <a:srgbClr val="FF9D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75A9BE-55EF-4CB2-B131-E94AA833BA2E}" v="1" dt="2024-11-18T12:12:16.353"/>
  </p1510:revLst>
</p1510:revInfo>
</file>

<file path=ppt/tableStyles.xml><?xml version="1.0" encoding="utf-8"?>
<a:tblStyleLst xmlns:a="http://schemas.openxmlformats.org/drawingml/2006/main" def="{F3A1C2ED-C452-408A-8B80-CC35C7F6BD67}">
  <a:tblStyle styleId="{F3A1C2ED-C452-408A-8B80-CC35C7F6BD6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2CA1B1D-33FD-420D-8D8C-EA38044D3237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11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VER" userId="b25ef2be1e03c28d" providerId="LiveId" clId="{7A6B4A66-42BD-4A1E-AD5B-F4A8E3AA3EBE}"/>
    <pc:docChg chg="undo custSel modSld">
      <pc:chgData name="KAVER" userId="b25ef2be1e03c28d" providerId="LiveId" clId="{7A6B4A66-42BD-4A1E-AD5B-F4A8E3AA3EBE}" dt="2024-10-04T16:03:09.044" v="78" actId="1038"/>
      <pc:docMkLst>
        <pc:docMk/>
      </pc:docMkLst>
      <pc:sldChg chg="addSp delSp modSp mod">
        <pc:chgData name="KAVER" userId="b25ef2be1e03c28d" providerId="LiveId" clId="{7A6B4A66-42BD-4A1E-AD5B-F4A8E3AA3EBE}" dt="2024-10-04T16:03:09.044" v="78" actId="1038"/>
        <pc:sldMkLst>
          <pc:docMk/>
          <pc:sldMk cId="0" sldId="275"/>
        </pc:sldMkLst>
        <pc:picChg chg="add del mod">
          <ac:chgData name="KAVER" userId="b25ef2be1e03c28d" providerId="LiveId" clId="{7A6B4A66-42BD-4A1E-AD5B-F4A8E3AA3EBE}" dt="2024-10-04T15:58:40.942" v="6"/>
          <ac:picMkLst>
            <pc:docMk/>
            <pc:sldMk cId="0" sldId="275"/>
            <ac:picMk id="3" creationId="{86109691-A609-0912-C693-EAA220D0B619}"/>
          </ac:picMkLst>
        </pc:picChg>
        <pc:picChg chg="add del">
          <ac:chgData name="KAVER" userId="b25ef2be1e03c28d" providerId="LiveId" clId="{7A6B4A66-42BD-4A1E-AD5B-F4A8E3AA3EBE}" dt="2024-10-04T15:58:47.002" v="7" actId="478"/>
          <ac:picMkLst>
            <pc:docMk/>
            <pc:sldMk cId="0" sldId="275"/>
            <ac:picMk id="6" creationId="{F498830F-44B9-30F6-8CCE-4683B0F2A8BD}"/>
          </ac:picMkLst>
        </pc:picChg>
        <pc:picChg chg="add del mod">
          <ac:chgData name="KAVER" userId="b25ef2be1e03c28d" providerId="LiveId" clId="{7A6B4A66-42BD-4A1E-AD5B-F4A8E3AA3EBE}" dt="2024-10-04T15:58:40.594" v="5"/>
          <ac:picMkLst>
            <pc:docMk/>
            <pc:sldMk cId="0" sldId="275"/>
            <ac:picMk id="8" creationId="{28FC1157-F154-49B3-F94D-0794FF8AF100}"/>
          </ac:picMkLst>
        </pc:picChg>
        <pc:picChg chg="add mod modCrop">
          <ac:chgData name="KAVER" userId="b25ef2be1e03c28d" providerId="LiveId" clId="{7A6B4A66-42BD-4A1E-AD5B-F4A8E3AA3EBE}" dt="2024-10-04T16:03:09.044" v="78" actId="1038"/>
          <ac:picMkLst>
            <pc:docMk/>
            <pc:sldMk cId="0" sldId="275"/>
            <ac:picMk id="17" creationId="{F32BC853-22E4-EF34-FBBA-584C89E0A888}"/>
          </ac:picMkLst>
        </pc:picChg>
      </pc:sldChg>
    </pc:docChg>
  </pc:docChgLst>
  <pc:docChgLst>
    <pc:chgData name="Guest User" providerId="Windows Live" clId="Web-{5E75A9BE-55EF-4CB2-B131-E94AA833BA2E}"/>
    <pc:docChg chg="modSld">
      <pc:chgData name="Guest User" userId="" providerId="Windows Live" clId="Web-{5E75A9BE-55EF-4CB2-B131-E94AA833BA2E}" dt="2024-11-18T12:12:16.353" v="0"/>
      <pc:docMkLst>
        <pc:docMk/>
      </pc:docMkLst>
      <pc:sldChg chg="delSp">
        <pc:chgData name="Guest User" userId="" providerId="Windows Live" clId="Web-{5E75A9BE-55EF-4CB2-B131-E94AA833BA2E}" dt="2024-11-18T12:12:16.353" v="0"/>
        <pc:sldMkLst>
          <pc:docMk/>
          <pc:sldMk cId="0" sldId="259"/>
        </pc:sldMkLst>
        <pc:spChg chg="del">
          <ac:chgData name="Guest User" userId="" providerId="Windows Live" clId="Web-{5E75A9BE-55EF-4CB2-B131-E94AA833BA2E}" dt="2024-11-18T12:12:16.353" v="0"/>
          <ac:spMkLst>
            <pc:docMk/>
            <pc:sldMk cId="0" sldId="259"/>
            <ac:spMk id="8" creationId="{59447034-03ED-9879-7E4A-495219A95D1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9990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1fe0865c0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1fe0865c0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00d3bade5e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00d3bade5e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1485a77ac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1485a77ac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25879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00d3bade5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00d3bade5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200d3bade5e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200d3bade5e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196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11e151b4c5e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11e151b4c5e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9.png"/><Relationship Id="rId7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.png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5100" y="850488"/>
            <a:ext cx="4752300" cy="205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500">
                <a:solidFill>
                  <a:srgbClr val="191919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5100" y="3122913"/>
            <a:ext cx="3565200" cy="4095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ctrTitle"/>
          </p:nvPr>
        </p:nvSpPr>
        <p:spPr>
          <a:xfrm>
            <a:off x="1765775" y="535000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2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subTitle" idx="1"/>
          </p:nvPr>
        </p:nvSpPr>
        <p:spPr>
          <a:xfrm>
            <a:off x="1760900" y="1644100"/>
            <a:ext cx="4293900" cy="134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190" name="Google Shape;190;p2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9117" y="4131062"/>
            <a:ext cx="6773509" cy="152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90213" y="783663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28"/>
          <p:cNvSpPr/>
          <p:nvPr/>
        </p:nvSpPr>
        <p:spPr>
          <a:xfrm rot="-5400000">
            <a:off x="344811" y="-373386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" name="Google Shape;196;p28"/>
          <p:cNvSpPr/>
          <p:nvPr/>
        </p:nvSpPr>
        <p:spPr>
          <a:xfrm rot="9000033">
            <a:off x="1954049" y="136687"/>
            <a:ext cx="359303" cy="292351"/>
          </a:xfrm>
          <a:custGeom>
            <a:avLst/>
            <a:gdLst/>
            <a:ahLst/>
            <a:cxnLst/>
            <a:rect l="l" t="t" r="r" b="b"/>
            <a:pathLst>
              <a:path w="8385" h="6822" extrusionOk="0">
                <a:moveTo>
                  <a:pt x="6100" y="5412"/>
                </a:moveTo>
                <a:cubicBezTo>
                  <a:pt x="8385" y="2725"/>
                  <a:pt x="1940" y="0"/>
                  <a:pt x="524" y="2496"/>
                </a:cubicBezTo>
                <a:cubicBezTo>
                  <a:pt x="1" y="3423"/>
                  <a:pt x="512" y="5528"/>
                  <a:pt x="1950" y="6257"/>
                </a:cubicBezTo>
                <a:cubicBezTo>
                  <a:pt x="3061" y="6821"/>
                  <a:pt x="4921" y="6297"/>
                  <a:pt x="6100" y="541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7" name="Google Shape;197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18365" y="1800604"/>
            <a:ext cx="985085" cy="13906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8" name="Google Shape;198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170498" y="2513174"/>
            <a:ext cx="1386580" cy="730528"/>
          </a:xfrm>
          <a:prstGeom prst="rect">
            <a:avLst/>
          </a:prstGeom>
          <a:noFill/>
          <a:ln>
            <a:noFill/>
          </a:ln>
        </p:spPr>
      </p:pic>
      <p:sp>
        <p:nvSpPr>
          <p:cNvPr id="199" name="Google Shape;199;p28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25950" y="66438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55300" y="2229800"/>
            <a:ext cx="2115201" cy="286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8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9"/>
          <p:cNvSpPr/>
          <p:nvPr/>
        </p:nvSpPr>
        <p:spPr>
          <a:xfrm rot="5400000" flipH="1">
            <a:off x="7185430" y="-308345"/>
            <a:ext cx="1650206" cy="2266975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6" name="Google Shape;206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425697" y="753176"/>
            <a:ext cx="2455199" cy="59104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4378" y="3607560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7600" y="3848892"/>
            <a:ext cx="493497" cy="1251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4130" y="3452570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949" y="3504209"/>
            <a:ext cx="646936" cy="16401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3475" y="2308412"/>
            <a:ext cx="2168825" cy="30618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38825" y="4295049"/>
            <a:ext cx="5005174" cy="11261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0" y="4421392"/>
            <a:ext cx="4697519" cy="10569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2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845387" y="4179399"/>
            <a:ext cx="803474" cy="606311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2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210574" y="4196200"/>
            <a:ext cx="745189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6" name="Google Shape;216;p29"/>
          <p:cNvSpPr/>
          <p:nvPr/>
        </p:nvSpPr>
        <p:spPr>
          <a:xfrm rot="-5400000">
            <a:off x="780396" y="3391584"/>
            <a:ext cx="1049068" cy="2609810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7" name="Google Shape;217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364691" y="124526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362900" y="1810400"/>
            <a:ext cx="3744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pic>
        <p:nvPicPr>
          <p:cNvPr id="39" name="Google Shape;39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0" y="4245756"/>
            <a:ext cx="9144000" cy="1042988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7"/>
          <p:cNvSpPr/>
          <p:nvPr/>
        </p:nvSpPr>
        <p:spPr>
          <a:xfrm rot="5400000">
            <a:off x="7817931" y="3371388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 flipH="1">
            <a:off x="282717" y="-664886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1_One column 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>
            <a:spLocks noGrp="1"/>
          </p:cNvSpPr>
          <p:nvPr>
            <p:ph type="title"/>
          </p:nvPr>
        </p:nvSpPr>
        <p:spPr>
          <a:xfrm>
            <a:off x="4367800" y="1055225"/>
            <a:ext cx="374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1"/>
          </p:nvPr>
        </p:nvSpPr>
        <p:spPr>
          <a:xfrm>
            <a:off x="4362900" y="1810400"/>
            <a:ext cx="3744300" cy="175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/>
          <p:nvPr/>
        </p:nvSpPr>
        <p:spPr>
          <a:xfrm rot="5400000">
            <a:off x="7627431" y="3257087"/>
            <a:ext cx="2151024" cy="1948905"/>
          </a:xfrm>
          <a:custGeom>
            <a:avLst/>
            <a:gdLst/>
            <a:ahLst/>
            <a:cxnLst/>
            <a:rect l="l" t="t" r="r" b="b"/>
            <a:pathLst>
              <a:path w="29456" h="17199" extrusionOk="0">
                <a:moveTo>
                  <a:pt x="2737" y="0"/>
                </a:moveTo>
                <a:cubicBezTo>
                  <a:pt x="1797" y="918"/>
                  <a:pt x="872" y="1945"/>
                  <a:pt x="556" y="3222"/>
                </a:cubicBezTo>
                <a:cubicBezTo>
                  <a:pt x="1" y="5461"/>
                  <a:pt x="1573" y="7800"/>
                  <a:pt x="3628" y="8846"/>
                </a:cubicBezTo>
                <a:cubicBezTo>
                  <a:pt x="4677" y="9381"/>
                  <a:pt x="5855" y="9658"/>
                  <a:pt x="7032" y="9658"/>
                </a:cubicBezTo>
                <a:cubicBezTo>
                  <a:pt x="7494" y="9658"/>
                  <a:pt x="7956" y="9615"/>
                  <a:pt x="8410" y="9529"/>
                </a:cubicBezTo>
                <a:cubicBezTo>
                  <a:pt x="9714" y="9282"/>
                  <a:pt x="10967" y="8684"/>
                  <a:pt x="12292" y="8684"/>
                </a:cubicBezTo>
                <a:cubicBezTo>
                  <a:pt x="12314" y="8684"/>
                  <a:pt x="12337" y="8684"/>
                  <a:pt x="12359" y="8684"/>
                </a:cubicBezTo>
                <a:cubicBezTo>
                  <a:pt x="13852" y="8708"/>
                  <a:pt x="15372" y="9676"/>
                  <a:pt x="15734" y="11126"/>
                </a:cubicBezTo>
                <a:cubicBezTo>
                  <a:pt x="16007" y="12220"/>
                  <a:pt x="15623" y="13430"/>
                  <a:pt x="16047" y="14475"/>
                </a:cubicBezTo>
                <a:cubicBezTo>
                  <a:pt x="16302" y="15107"/>
                  <a:pt x="16825" y="15594"/>
                  <a:pt x="17390" y="15976"/>
                </a:cubicBezTo>
                <a:cubicBezTo>
                  <a:pt x="18615" y="16801"/>
                  <a:pt x="20092" y="17198"/>
                  <a:pt x="21574" y="17198"/>
                </a:cubicBezTo>
                <a:cubicBezTo>
                  <a:pt x="22251" y="17198"/>
                  <a:pt x="22928" y="17115"/>
                  <a:pt x="23583" y="16953"/>
                </a:cubicBezTo>
                <a:cubicBezTo>
                  <a:pt x="25672" y="16434"/>
                  <a:pt x="27529" y="15157"/>
                  <a:pt x="28937" y="13529"/>
                </a:cubicBezTo>
                <a:lnTo>
                  <a:pt x="29456" y="0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" name="Google Shape;41;p7"/>
          <p:cNvSpPr/>
          <p:nvPr/>
        </p:nvSpPr>
        <p:spPr>
          <a:xfrm rot="-5400000" flipH="1">
            <a:off x="508095" y="-510195"/>
            <a:ext cx="1498366" cy="2514556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971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1388100" y="110685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44" name="Google Shape;44;p8"/>
          <p:cNvSpPr/>
          <p:nvPr/>
        </p:nvSpPr>
        <p:spPr>
          <a:xfrm flipH="1">
            <a:off x="6296537" y="-1035350"/>
            <a:ext cx="3827832" cy="1915232"/>
          </a:xfrm>
          <a:custGeom>
            <a:avLst/>
            <a:gdLst/>
            <a:ahLst/>
            <a:cxnLst/>
            <a:rect l="l" t="t" r="r" b="b"/>
            <a:pathLst>
              <a:path w="13907" h="15069" extrusionOk="0">
                <a:moveTo>
                  <a:pt x="7718" y="14985"/>
                </a:moveTo>
                <a:cubicBezTo>
                  <a:pt x="11431" y="14483"/>
                  <a:pt x="13907" y="11705"/>
                  <a:pt x="13602" y="7941"/>
                </a:cubicBezTo>
                <a:cubicBezTo>
                  <a:pt x="12988" y="330"/>
                  <a:pt x="972" y="0"/>
                  <a:pt x="303" y="8468"/>
                </a:cubicBezTo>
                <a:cubicBezTo>
                  <a:pt x="1" y="12317"/>
                  <a:pt x="3246" y="15069"/>
                  <a:pt x="6912" y="15028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5" name="Google Shape;45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430059" y="3770312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6" name="Google Shape;46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98759" y="377029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47" name="Google Shape;47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8666" y="3770312"/>
            <a:ext cx="1037124" cy="782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title"/>
          </p:nvPr>
        </p:nvSpPr>
        <p:spPr>
          <a:xfrm>
            <a:off x="720100" y="534998"/>
            <a:ext cx="77040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subTitle" idx="1"/>
          </p:nvPr>
        </p:nvSpPr>
        <p:spPr>
          <a:xfrm>
            <a:off x="2241550" y="2207325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pic>
        <p:nvPicPr>
          <p:cNvPr id="51" name="Google Shape;51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-24900" y="4361404"/>
            <a:ext cx="9144000" cy="1042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2" name="Google Shape;52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3675175" y="-35300"/>
            <a:ext cx="2759975" cy="6644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 flipH="1">
            <a:off x="344811" y="3664937"/>
            <a:ext cx="1186800" cy="1933622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" name="Google Shape;54;p9"/>
          <p:cNvSpPr/>
          <p:nvPr/>
        </p:nvSpPr>
        <p:spPr>
          <a:xfrm rot="5400000">
            <a:off x="7506527" y="-432028"/>
            <a:ext cx="1205621" cy="2069725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"/>
          <p:cNvSpPr txBox="1">
            <a:spLocks noGrp="1"/>
          </p:cNvSpPr>
          <p:nvPr>
            <p:ph type="title"/>
          </p:nvPr>
        </p:nvSpPr>
        <p:spPr>
          <a:xfrm>
            <a:off x="720000" y="40358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2716592" y="4433600"/>
            <a:ext cx="6773509" cy="1524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-85679" y="4492871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10800000" flipH="1">
            <a:off x="0" y="-2761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title" hasCustomPrompt="1"/>
          </p:nvPr>
        </p:nvSpPr>
        <p:spPr>
          <a:xfrm>
            <a:off x="7200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title" idx="2" hasCustomPrompt="1"/>
          </p:nvPr>
        </p:nvSpPr>
        <p:spPr>
          <a:xfrm>
            <a:off x="3720400" y="16345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3" hasCustomPrompt="1"/>
          </p:nvPr>
        </p:nvSpPr>
        <p:spPr>
          <a:xfrm>
            <a:off x="7151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title" idx="4" hasCustomPrompt="1"/>
          </p:nvPr>
        </p:nvSpPr>
        <p:spPr>
          <a:xfrm>
            <a:off x="3720400" y="2776475"/>
            <a:ext cx="761400" cy="7368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5"/>
          </p:nvPr>
        </p:nvSpPr>
        <p:spPr>
          <a:xfrm>
            <a:off x="720000" y="544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46342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ubTitle" idx="6"/>
          </p:nvPr>
        </p:nvSpPr>
        <p:spPr>
          <a:xfrm>
            <a:off x="4634200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7"/>
          </p:nvPr>
        </p:nvSpPr>
        <p:spPr>
          <a:xfrm>
            <a:off x="1636114" y="2902478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8"/>
          </p:nvPr>
        </p:nvSpPr>
        <p:spPr>
          <a:xfrm>
            <a:off x="1633800" y="1779700"/>
            <a:ext cx="12012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pic>
        <p:nvPicPr>
          <p:cNvPr id="75" name="Google Shape;75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539004" y="4000500"/>
            <a:ext cx="5662146" cy="1273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6" name="Google Shape;7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75740" y="4000499"/>
            <a:ext cx="5662151" cy="127397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13"/>
          <p:cNvSpPr/>
          <p:nvPr/>
        </p:nvSpPr>
        <p:spPr>
          <a:xfrm rot="5400000">
            <a:off x="235269" y="-235262"/>
            <a:ext cx="1181120" cy="1651643"/>
          </a:xfrm>
          <a:custGeom>
            <a:avLst/>
            <a:gdLst/>
            <a:ahLst/>
            <a:cxnLst/>
            <a:rect l="l" t="t" r="r" b="b"/>
            <a:pathLst>
              <a:path w="23325" h="32617" extrusionOk="0">
                <a:moveTo>
                  <a:pt x="22682" y="32617"/>
                </a:moveTo>
                <a:cubicBezTo>
                  <a:pt x="23324" y="21921"/>
                  <a:pt x="16761" y="23230"/>
                  <a:pt x="11376" y="18954"/>
                </a:cubicBezTo>
                <a:cubicBezTo>
                  <a:pt x="4086" y="13170"/>
                  <a:pt x="15998" y="2562"/>
                  <a:pt x="1" y="0"/>
                </a:cubicBezTo>
                <a:lnTo>
                  <a:pt x="1" y="32617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8" name="Google Shape;78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6100" y="175013"/>
            <a:ext cx="1917824" cy="46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 txBox="1">
            <a:spLocks noGrp="1"/>
          </p:cNvSpPr>
          <p:nvPr>
            <p:ph type="title" hasCustomPrompt="1"/>
          </p:nvPr>
        </p:nvSpPr>
        <p:spPr>
          <a:xfrm>
            <a:off x="715100" y="3330025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715100" y="3959852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title" idx="2" hasCustomPrompt="1"/>
          </p:nvPr>
        </p:nvSpPr>
        <p:spPr>
          <a:xfrm>
            <a:off x="715100" y="2046811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5" name="Google Shape;145;p20"/>
          <p:cNvSpPr txBox="1">
            <a:spLocks noGrp="1"/>
          </p:cNvSpPr>
          <p:nvPr>
            <p:ph type="subTitle" idx="3"/>
          </p:nvPr>
        </p:nvSpPr>
        <p:spPr>
          <a:xfrm>
            <a:off x="715100" y="2676639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0"/>
          <p:cNvSpPr txBox="1">
            <a:spLocks noGrp="1"/>
          </p:cNvSpPr>
          <p:nvPr>
            <p:ph type="title" idx="4" hasCustomPrompt="1"/>
          </p:nvPr>
        </p:nvSpPr>
        <p:spPr>
          <a:xfrm>
            <a:off x="715100" y="763597"/>
            <a:ext cx="3399300" cy="828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2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147" name="Google Shape;147;p20"/>
          <p:cNvSpPr txBox="1">
            <a:spLocks noGrp="1"/>
          </p:cNvSpPr>
          <p:nvPr>
            <p:ph type="subTitle" idx="5"/>
          </p:nvPr>
        </p:nvSpPr>
        <p:spPr>
          <a:xfrm>
            <a:off x="715100" y="1393425"/>
            <a:ext cx="3399300" cy="44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0"/>
          <p:cNvSpPr/>
          <p:nvPr/>
        </p:nvSpPr>
        <p:spPr>
          <a:xfrm>
            <a:off x="7600950" y="-32625"/>
            <a:ext cx="1543046" cy="2119684"/>
          </a:xfrm>
          <a:custGeom>
            <a:avLst/>
            <a:gdLst/>
            <a:ahLst/>
            <a:cxnLst/>
            <a:rect l="l" t="t" r="r" b="b"/>
            <a:pathLst>
              <a:path w="24921" h="34234" extrusionOk="0">
                <a:moveTo>
                  <a:pt x="1" y="1"/>
                </a:moveTo>
                <a:cubicBezTo>
                  <a:pt x="322" y="7272"/>
                  <a:pt x="2047" y="12141"/>
                  <a:pt x="11708" y="11532"/>
                </a:cubicBezTo>
                <a:cubicBezTo>
                  <a:pt x="15523" y="11292"/>
                  <a:pt x="16436" y="14101"/>
                  <a:pt x="15020" y="17598"/>
                </a:cubicBezTo>
                <a:cubicBezTo>
                  <a:pt x="12526" y="23744"/>
                  <a:pt x="9384" y="32054"/>
                  <a:pt x="24920" y="34233"/>
                </a:cubicBezTo>
                <a:lnTo>
                  <a:pt x="24920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50" name="Google Shape;150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734409" y="-32624"/>
            <a:ext cx="2455199" cy="5910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535000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●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○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Char char="■"/>
              <a:defRPr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80" r:id="rId3"/>
    <p:sldLayoutId id="2147483654" r:id="rId4"/>
    <p:sldLayoutId id="2147483655" r:id="rId5"/>
    <p:sldLayoutId id="2147483656" r:id="rId6"/>
    <p:sldLayoutId id="2147483658" r:id="rId7"/>
    <p:sldLayoutId id="2147483659" r:id="rId8"/>
    <p:sldLayoutId id="2147483666" r:id="rId9"/>
    <p:sldLayoutId id="2147483673" r:id="rId10"/>
    <p:sldLayoutId id="2147483674" r:id="rId11"/>
    <p:sldLayoutId id="2147483675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5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jpeg"/><Relationship Id="rId9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34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3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35.png"/><Relationship Id="rId7" Type="http://schemas.openxmlformats.org/officeDocument/2006/relationships/image" Target="../media/image27.png"/><Relationship Id="rId12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11" Type="http://schemas.openxmlformats.org/officeDocument/2006/relationships/image" Target="../media/image42.png"/><Relationship Id="rId5" Type="http://schemas.openxmlformats.org/officeDocument/2006/relationships/image" Target="../media/image37.png"/><Relationship Id="rId10" Type="http://schemas.openxmlformats.org/officeDocument/2006/relationships/image" Target="../media/image41.png"/><Relationship Id="rId4" Type="http://schemas.openxmlformats.org/officeDocument/2006/relationships/image" Target="../media/image36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jpg"/><Relationship Id="rId3" Type="http://schemas.openxmlformats.org/officeDocument/2006/relationships/image" Target="../media/image45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6.png"/><Relationship Id="rId11" Type="http://schemas.openxmlformats.org/officeDocument/2006/relationships/image" Target="../media/image48.jpg"/><Relationship Id="rId5" Type="http://schemas.openxmlformats.org/officeDocument/2006/relationships/image" Target="../media/image7.png"/><Relationship Id="rId10" Type="http://schemas.microsoft.com/office/2007/relationships/hdphoto" Target="../media/hdphoto2.wdp"/><Relationship Id="rId4" Type="http://schemas.openxmlformats.org/officeDocument/2006/relationships/image" Target="../media/image3.png"/><Relationship Id="rId9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251" y="6587829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762507" y="540965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20907" y="5680534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831214" y="-2175308"/>
            <a:ext cx="3565200" cy="182110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800" dirty="0">
                <a:solidFill>
                  <a:schemeClr val="dk1"/>
                </a:solidFill>
              </a:rPr>
              <a:t>AGRO-X</a:t>
            </a:r>
            <a:endParaRPr sz="9600" dirty="0">
              <a:solidFill>
                <a:schemeClr val="dk2"/>
              </a:solidFill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>
            <a:off x="831214" y="6033045"/>
            <a:ext cx="35652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Cultivating Life, Saving Animals</a:t>
            </a:r>
            <a:endParaRPr sz="1600" dirty="0"/>
          </a:p>
        </p:txBody>
      </p:sp>
      <p:sp>
        <p:nvSpPr>
          <p:cNvPr id="235" name="Google Shape;235;p33"/>
          <p:cNvSpPr/>
          <p:nvPr/>
        </p:nvSpPr>
        <p:spPr>
          <a:xfrm rot="257312">
            <a:off x="10460329" y="313015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3931965" y="4958106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Google Shape;229;p33">
            <a:extLst>
              <a:ext uri="{FF2B5EF4-FFF2-40B4-BE49-F238E27FC236}">
                <a16:creationId xmlns:a16="http://schemas.microsoft.com/office/drawing/2014/main" id="{3640B619-D4CE-4B5D-5BD0-BF559625E23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7588" y="-979028"/>
            <a:ext cx="2595451" cy="6248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40147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Google Shape;22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9075" y="3623391"/>
            <a:ext cx="6947400" cy="192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71500" y="719831"/>
            <a:ext cx="2595451" cy="62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97550" y="2899646"/>
            <a:ext cx="6773501" cy="1524023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3"/>
          <p:cNvSpPr txBox="1">
            <a:spLocks noGrp="1"/>
          </p:cNvSpPr>
          <p:nvPr>
            <p:ph type="ctrTitle"/>
          </p:nvPr>
        </p:nvSpPr>
        <p:spPr>
          <a:xfrm>
            <a:off x="1031189" y="1116708"/>
            <a:ext cx="4184278" cy="209582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800" dirty="0">
                <a:solidFill>
                  <a:schemeClr val="dk1"/>
                </a:solidFill>
              </a:rPr>
              <a:t>AGRO-X</a:t>
            </a:r>
            <a:endParaRPr sz="11500" dirty="0">
              <a:solidFill>
                <a:schemeClr val="dk2"/>
              </a:solidFill>
            </a:endParaRPr>
          </a:p>
        </p:txBody>
      </p:sp>
      <p:sp>
        <p:nvSpPr>
          <p:cNvPr id="232" name="Google Shape;232;p33"/>
          <p:cNvSpPr txBox="1">
            <a:spLocks noGrp="1"/>
          </p:cNvSpPr>
          <p:nvPr>
            <p:ph type="subTitle" idx="1"/>
          </p:nvPr>
        </p:nvSpPr>
        <p:spPr>
          <a:xfrm>
            <a:off x="1031189" y="2806301"/>
            <a:ext cx="4184278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Cultivating Life, Saving Animals</a:t>
            </a:r>
            <a:endParaRPr sz="1600" dirty="0"/>
          </a:p>
        </p:txBody>
      </p:sp>
      <p:sp>
        <p:nvSpPr>
          <p:cNvPr id="235" name="Google Shape;235;p33"/>
          <p:cNvSpPr/>
          <p:nvPr/>
        </p:nvSpPr>
        <p:spPr>
          <a:xfrm rot="257312">
            <a:off x="8399299" y="2998769"/>
            <a:ext cx="1199809" cy="273594"/>
          </a:xfrm>
          <a:custGeom>
            <a:avLst/>
            <a:gdLst/>
            <a:ahLst/>
            <a:cxnLst/>
            <a:rect l="l" t="t" r="r" b="b"/>
            <a:pathLst>
              <a:path w="20673" h="4390" extrusionOk="0">
                <a:moveTo>
                  <a:pt x="20490" y="3765"/>
                </a:moveTo>
                <a:cubicBezTo>
                  <a:pt x="20398" y="3681"/>
                  <a:pt x="20300" y="3673"/>
                  <a:pt x="20224" y="3681"/>
                </a:cubicBezTo>
                <a:cubicBezTo>
                  <a:pt x="20249" y="3608"/>
                  <a:pt x="20261" y="3501"/>
                  <a:pt x="20202" y="3417"/>
                </a:cubicBezTo>
                <a:cubicBezTo>
                  <a:pt x="20138" y="3323"/>
                  <a:pt x="19995" y="3336"/>
                  <a:pt x="19897" y="3360"/>
                </a:cubicBezTo>
                <a:cubicBezTo>
                  <a:pt x="19925" y="3274"/>
                  <a:pt x="19932" y="3155"/>
                  <a:pt x="19831" y="3049"/>
                </a:cubicBezTo>
                <a:cubicBezTo>
                  <a:pt x="19737" y="2947"/>
                  <a:pt x="19637" y="2955"/>
                  <a:pt x="19567" y="2980"/>
                </a:cubicBezTo>
                <a:cubicBezTo>
                  <a:pt x="19567" y="2918"/>
                  <a:pt x="19545" y="2849"/>
                  <a:pt x="19463" y="2781"/>
                </a:cubicBezTo>
                <a:cubicBezTo>
                  <a:pt x="19383" y="2718"/>
                  <a:pt x="19304" y="2707"/>
                  <a:pt x="19240" y="2712"/>
                </a:cubicBezTo>
                <a:cubicBezTo>
                  <a:pt x="19293" y="2617"/>
                  <a:pt x="19340" y="2491"/>
                  <a:pt x="19261" y="2407"/>
                </a:cubicBezTo>
                <a:cubicBezTo>
                  <a:pt x="19218" y="2360"/>
                  <a:pt x="19166" y="2345"/>
                  <a:pt x="19117" y="2343"/>
                </a:cubicBezTo>
                <a:cubicBezTo>
                  <a:pt x="19205" y="2229"/>
                  <a:pt x="19289" y="2077"/>
                  <a:pt x="19179" y="2002"/>
                </a:cubicBezTo>
                <a:cubicBezTo>
                  <a:pt x="19107" y="1950"/>
                  <a:pt x="19033" y="1957"/>
                  <a:pt x="18974" y="1977"/>
                </a:cubicBezTo>
                <a:cubicBezTo>
                  <a:pt x="19007" y="1862"/>
                  <a:pt x="19011" y="1711"/>
                  <a:pt x="18851" y="1644"/>
                </a:cubicBezTo>
                <a:cubicBezTo>
                  <a:pt x="18741" y="1594"/>
                  <a:pt x="18653" y="1609"/>
                  <a:pt x="18587" y="1644"/>
                </a:cubicBezTo>
                <a:cubicBezTo>
                  <a:pt x="18618" y="1515"/>
                  <a:pt x="18626" y="1351"/>
                  <a:pt x="18508" y="1292"/>
                </a:cubicBezTo>
                <a:cubicBezTo>
                  <a:pt x="18422" y="1249"/>
                  <a:pt x="18319" y="1265"/>
                  <a:pt x="18236" y="1292"/>
                </a:cubicBezTo>
                <a:cubicBezTo>
                  <a:pt x="18256" y="1234"/>
                  <a:pt x="18258" y="1165"/>
                  <a:pt x="18217" y="1091"/>
                </a:cubicBezTo>
                <a:cubicBezTo>
                  <a:pt x="18158" y="972"/>
                  <a:pt x="18029" y="958"/>
                  <a:pt x="17939" y="962"/>
                </a:cubicBezTo>
                <a:cubicBezTo>
                  <a:pt x="17994" y="835"/>
                  <a:pt x="18045" y="606"/>
                  <a:pt x="17816" y="498"/>
                </a:cubicBezTo>
                <a:cubicBezTo>
                  <a:pt x="17634" y="410"/>
                  <a:pt x="17481" y="555"/>
                  <a:pt x="17380" y="692"/>
                </a:cubicBezTo>
                <a:cubicBezTo>
                  <a:pt x="17380" y="543"/>
                  <a:pt x="17337" y="377"/>
                  <a:pt x="17133" y="361"/>
                </a:cubicBezTo>
                <a:cubicBezTo>
                  <a:pt x="16918" y="346"/>
                  <a:pt x="16832" y="518"/>
                  <a:pt x="16795" y="664"/>
                </a:cubicBezTo>
                <a:cubicBezTo>
                  <a:pt x="16742" y="551"/>
                  <a:pt x="16650" y="432"/>
                  <a:pt x="16497" y="461"/>
                </a:cubicBezTo>
                <a:cubicBezTo>
                  <a:pt x="16337" y="492"/>
                  <a:pt x="16294" y="655"/>
                  <a:pt x="16290" y="794"/>
                </a:cubicBezTo>
                <a:cubicBezTo>
                  <a:pt x="16224" y="709"/>
                  <a:pt x="16130" y="635"/>
                  <a:pt x="16010" y="684"/>
                </a:cubicBezTo>
                <a:cubicBezTo>
                  <a:pt x="15866" y="743"/>
                  <a:pt x="15832" y="960"/>
                  <a:pt x="15823" y="1112"/>
                </a:cubicBezTo>
                <a:cubicBezTo>
                  <a:pt x="15795" y="1093"/>
                  <a:pt x="15758" y="1085"/>
                  <a:pt x="15709" y="1101"/>
                </a:cubicBezTo>
                <a:cubicBezTo>
                  <a:pt x="15627" y="1126"/>
                  <a:pt x="15586" y="1238"/>
                  <a:pt x="15566" y="1337"/>
                </a:cubicBezTo>
                <a:cubicBezTo>
                  <a:pt x="15514" y="1267"/>
                  <a:pt x="15435" y="1216"/>
                  <a:pt x="15312" y="1300"/>
                </a:cubicBezTo>
                <a:cubicBezTo>
                  <a:pt x="15191" y="1382"/>
                  <a:pt x="15167" y="1513"/>
                  <a:pt x="15169" y="1613"/>
                </a:cubicBezTo>
                <a:cubicBezTo>
                  <a:pt x="15105" y="1572"/>
                  <a:pt x="15013" y="1545"/>
                  <a:pt x="14892" y="1599"/>
                </a:cubicBezTo>
                <a:cubicBezTo>
                  <a:pt x="14749" y="1666"/>
                  <a:pt x="14749" y="1850"/>
                  <a:pt x="14778" y="2002"/>
                </a:cubicBezTo>
                <a:cubicBezTo>
                  <a:pt x="14737" y="1977"/>
                  <a:pt x="14688" y="1971"/>
                  <a:pt x="14633" y="1991"/>
                </a:cubicBezTo>
                <a:lnTo>
                  <a:pt x="14629" y="1993"/>
                </a:lnTo>
                <a:cubicBezTo>
                  <a:pt x="14561" y="2018"/>
                  <a:pt x="14514" y="2090"/>
                  <a:pt x="14485" y="2169"/>
                </a:cubicBezTo>
                <a:cubicBezTo>
                  <a:pt x="14475" y="2159"/>
                  <a:pt x="14463" y="2151"/>
                  <a:pt x="14446" y="2147"/>
                </a:cubicBezTo>
                <a:cubicBezTo>
                  <a:pt x="14381" y="2118"/>
                  <a:pt x="14307" y="2137"/>
                  <a:pt x="14248" y="2165"/>
                </a:cubicBezTo>
                <a:cubicBezTo>
                  <a:pt x="14281" y="2045"/>
                  <a:pt x="14299" y="1875"/>
                  <a:pt x="14168" y="1791"/>
                </a:cubicBezTo>
                <a:cubicBezTo>
                  <a:pt x="14058" y="1719"/>
                  <a:pt x="13951" y="1740"/>
                  <a:pt x="13878" y="1770"/>
                </a:cubicBezTo>
                <a:cubicBezTo>
                  <a:pt x="13904" y="1637"/>
                  <a:pt x="13912" y="1441"/>
                  <a:pt x="13737" y="1394"/>
                </a:cubicBezTo>
                <a:cubicBezTo>
                  <a:pt x="13622" y="1361"/>
                  <a:pt x="13520" y="1404"/>
                  <a:pt x="13442" y="1459"/>
                </a:cubicBezTo>
                <a:cubicBezTo>
                  <a:pt x="13462" y="1357"/>
                  <a:pt x="13450" y="1245"/>
                  <a:pt x="13329" y="1204"/>
                </a:cubicBezTo>
                <a:cubicBezTo>
                  <a:pt x="13213" y="1163"/>
                  <a:pt x="13096" y="1230"/>
                  <a:pt x="13020" y="1302"/>
                </a:cubicBezTo>
                <a:cubicBezTo>
                  <a:pt x="13018" y="1224"/>
                  <a:pt x="12990" y="1136"/>
                  <a:pt x="12898" y="1071"/>
                </a:cubicBezTo>
                <a:cubicBezTo>
                  <a:pt x="12789" y="995"/>
                  <a:pt x="12681" y="1040"/>
                  <a:pt x="12603" y="1097"/>
                </a:cubicBezTo>
                <a:cubicBezTo>
                  <a:pt x="12611" y="979"/>
                  <a:pt x="12572" y="829"/>
                  <a:pt x="12360" y="770"/>
                </a:cubicBezTo>
                <a:cubicBezTo>
                  <a:pt x="12151" y="715"/>
                  <a:pt x="11987" y="852"/>
                  <a:pt x="11885" y="972"/>
                </a:cubicBezTo>
                <a:cubicBezTo>
                  <a:pt x="11883" y="960"/>
                  <a:pt x="11883" y="944"/>
                  <a:pt x="11877" y="934"/>
                </a:cubicBezTo>
                <a:cubicBezTo>
                  <a:pt x="11862" y="870"/>
                  <a:pt x="11826" y="819"/>
                  <a:pt x="11781" y="788"/>
                </a:cubicBezTo>
                <a:cubicBezTo>
                  <a:pt x="11736" y="758"/>
                  <a:pt x="11682" y="739"/>
                  <a:pt x="11623" y="737"/>
                </a:cubicBezTo>
                <a:cubicBezTo>
                  <a:pt x="11535" y="733"/>
                  <a:pt x="11435" y="758"/>
                  <a:pt x="11343" y="809"/>
                </a:cubicBezTo>
                <a:cubicBezTo>
                  <a:pt x="11361" y="729"/>
                  <a:pt x="11361" y="666"/>
                  <a:pt x="11347" y="610"/>
                </a:cubicBezTo>
                <a:cubicBezTo>
                  <a:pt x="11335" y="551"/>
                  <a:pt x="11310" y="508"/>
                  <a:pt x="11273" y="477"/>
                </a:cubicBezTo>
                <a:cubicBezTo>
                  <a:pt x="11238" y="449"/>
                  <a:pt x="11193" y="432"/>
                  <a:pt x="11146" y="436"/>
                </a:cubicBezTo>
                <a:cubicBezTo>
                  <a:pt x="11081" y="438"/>
                  <a:pt x="11005" y="469"/>
                  <a:pt x="10927" y="524"/>
                </a:cubicBezTo>
                <a:cubicBezTo>
                  <a:pt x="10948" y="398"/>
                  <a:pt x="10946" y="226"/>
                  <a:pt x="10805" y="181"/>
                </a:cubicBezTo>
                <a:cubicBezTo>
                  <a:pt x="10707" y="146"/>
                  <a:pt x="10621" y="215"/>
                  <a:pt x="10555" y="297"/>
                </a:cubicBezTo>
                <a:cubicBezTo>
                  <a:pt x="10545" y="205"/>
                  <a:pt x="10502" y="115"/>
                  <a:pt x="10379" y="72"/>
                </a:cubicBezTo>
                <a:cubicBezTo>
                  <a:pt x="10228" y="21"/>
                  <a:pt x="10113" y="101"/>
                  <a:pt x="10042" y="187"/>
                </a:cubicBezTo>
                <a:cubicBezTo>
                  <a:pt x="10027" y="91"/>
                  <a:pt x="9974" y="1"/>
                  <a:pt x="9798" y="19"/>
                </a:cubicBezTo>
                <a:cubicBezTo>
                  <a:pt x="9612" y="40"/>
                  <a:pt x="9532" y="203"/>
                  <a:pt x="9499" y="338"/>
                </a:cubicBezTo>
                <a:cubicBezTo>
                  <a:pt x="9450" y="244"/>
                  <a:pt x="9371" y="150"/>
                  <a:pt x="9246" y="181"/>
                </a:cubicBezTo>
                <a:cubicBezTo>
                  <a:pt x="9096" y="218"/>
                  <a:pt x="9045" y="406"/>
                  <a:pt x="9033" y="533"/>
                </a:cubicBezTo>
                <a:cubicBezTo>
                  <a:pt x="8990" y="508"/>
                  <a:pt x="8920" y="498"/>
                  <a:pt x="8814" y="533"/>
                </a:cubicBezTo>
                <a:cubicBezTo>
                  <a:pt x="8661" y="584"/>
                  <a:pt x="8640" y="745"/>
                  <a:pt x="8652" y="870"/>
                </a:cubicBezTo>
                <a:cubicBezTo>
                  <a:pt x="8591" y="825"/>
                  <a:pt x="8501" y="790"/>
                  <a:pt x="8389" y="831"/>
                </a:cubicBezTo>
                <a:cubicBezTo>
                  <a:pt x="8227" y="889"/>
                  <a:pt x="8196" y="1097"/>
                  <a:pt x="8194" y="1238"/>
                </a:cubicBezTo>
                <a:cubicBezTo>
                  <a:pt x="8143" y="1200"/>
                  <a:pt x="8069" y="1169"/>
                  <a:pt x="7961" y="1183"/>
                </a:cubicBezTo>
                <a:cubicBezTo>
                  <a:pt x="7842" y="1198"/>
                  <a:pt x="7764" y="1277"/>
                  <a:pt x="7719" y="1353"/>
                </a:cubicBezTo>
                <a:cubicBezTo>
                  <a:pt x="7693" y="1279"/>
                  <a:pt x="7640" y="1208"/>
                  <a:pt x="7529" y="1224"/>
                </a:cubicBezTo>
                <a:cubicBezTo>
                  <a:pt x="7388" y="1240"/>
                  <a:pt x="7306" y="1392"/>
                  <a:pt x="7269" y="1492"/>
                </a:cubicBezTo>
                <a:cubicBezTo>
                  <a:pt x="7228" y="1453"/>
                  <a:pt x="7153" y="1425"/>
                  <a:pt x="7028" y="1455"/>
                </a:cubicBezTo>
                <a:cubicBezTo>
                  <a:pt x="6948" y="1476"/>
                  <a:pt x="6891" y="1521"/>
                  <a:pt x="6850" y="1568"/>
                </a:cubicBezTo>
                <a:cubicBezTo>
                  <a:pt x="6844" y="1421"/>
                  <a:pt x="6801" y="1259"/>
                  <a:pt x="6645" y="1230"/>
                </a:cubicBezTo>
                <a:cubicBezTo>
                  <a:pt x="6492" y="1204"/>
                  <a:pt x="6381" y="1257"/>
                  <a:pt x="6318" y="1306"/>
                </a:cubicBezTo>
                <a:cubicBezTo>
                  <a:pt x="6310" y="1116"/>
                  <a:pt x="6267" y="756"/>
                  <a:pt x="6044" y="756"/>
                </a:cubicBezTo>
                <a:cubicBezTo>
                  <a:pt x="5858" y="756"/>
                  <a:pt x="5729" y="903"/>
                  <a:pt x="5663" y="1003"/>
                </a:cubicBezTo>
                <a:cubicBezTo>
                  <a:pt x="5618" y="882"/>
                  <a:pt x="5524" y="702"/>
                  <a:pt x="5352" y="729"/>
                </a:cubicBezTo>
                <a:cubicBezTo>
                  <a:pt x="5197" y="756"/>
                  <a:pt x="5097" y="938"/>
                  <a:pt x="5045" y="1060"/>
                </a:cubicBezTo>
                <a:cubicBezTo>
                  <a:pt x="4998" y="960"/>
                  <a:pt x="4898" y="842"/>
                  <a:pt x="4696" y="899"/>
                </a:cubicBezTo>
                <a:cubicBezTo>
                  <a:pt x="4554" y="938"/>
                  <a:pt x="4481" y="1103"/>
                  <a:pt x="4442" y="1275"/>
                </a:cubicBezTo>
                <a:cubicBezTo>
                  <a:pt x="4405" y="1136"/>
                  <a:pt x="4338" y="1024"/>
                  <a:pt x="4217" y="1020"/>
                </a:cubicBezTo>
                <a:cubicBezTo>
                  <a:pt x="4072" y="1013"/>
                  <a:pt x="3982" y="1157"/>
                  <a:pt x="3930" y="1302"/>
                </a:cubicBezTo>
                <a:cubicBezTo>
                  <a:pt x="3898" y="1163"/>
                  <a:pt x="3816" y="1032"/>
                  <a:pt x="3628" y="1040"/>
                </a:cubicBezTo>
                <a:cubicBezTo>
                  <a:pt x="3374" y="1052"/>
                  <a:pt x="3276" y="1361"/>
                  <a:pt x="3241" y="1572"/>
                </a:cubicBezTo>
                <a:cubicBezTo>
                  <a:pt x="3171" y="1418"/>
                  <a:pt x="3036" y="1234"/>
                  <a:pt x="2824" y="1349"/>
                </a:cubicBezTo>
                <a:cubicBezTo>
                  <a:pt x="2635" y="1451"/>
                  <a:pt x="2609" y="1717"/>
                  <a:pt x="2621" y="1926"/>
                </a:cubicBezTo>
                <a:cubicBezTo>
                  <a:pt x="2519" y="1772"/>
                  <a:pt x="2351" y="1625"/>
                  <a:pt x="2120" y="1727"/>
                </a:cubicBezTo>
                <a:cubicBezTo>
                  <a:pt x="1848" y="1850"/>
                  <a:pt x="1885" y="2159"/>
                  <a:pt x="1950" y="2362"/>
                </a:cubicBezTo>
                <a:cubicBezTo>
                  <a:pt x="1852" y="2300"/>
                  <a:pt x="1709" y="2257"/>
                  <a:pt x="1555" y="2335"/>
                </a:cubicBezTo>
                <a:cubicBezTo>
                  <a:pt x="1351" y="2444"/>
                  <a:pt x="1367" y="2712"/>
                  <a:pt x="1400" y="2881"/>
                </a:cubicBezTo>
                <a:cubicBezTo>
                  <a:pt x="1297" y="2816"/>
                  <a:pt x="1125" y="2763"/>
                  <a:pt x="943" y="2902"/>
                </a:cubicBezTo>
                <a:cubicBezTo>
                  <a:pt x="753" y="3047"/>
                  <a:pt x="739" y="3333"/>
                  <a:pt x="759" y="3516"/>
                </a:cubicBezTo>
                <a:cubicBezTo>
                  <a:pt x="667" y="3428"/>
                  <a:pt x="524" y="3362"/>
                  <a:pt x="397" y="3561"/>
                </a:cubicBezTo>
                <a:cubicBezTo>
                  <a:pt x="227" y="3825"/>
                  <a:pt x="37" y="3982"/>
                  <a:pt x="23" y="3992"/>
                </a:cubicBezTo>
                <a:cubicBezTo>
                  <a:pt x="8" y="4003"/>
                  <a:pt x="0" y="4023"/>
                  <a:pt x="2" y="4048"/>
                </a:cubicBezTo>
                <a:cubicBezTo>
                  <a:pt x="8" y="4078"/>
                  <a:pt x="29" y="4099"/>
                  <a:pt x="51" y="4093"/>
                </a:cubicBezTo>
                <a:cubicBezTo>
                  <a:pt x="391" y="4031"/>
                  <a:pt x="538" y="4039"/>
                  <a:pt x="665" y="4050"/>
                </a:cubicBezTo>
                <a:cubicBezTo>
                  <a:pt x="749" y="4054"/>
                  <a:pt x="827" y="4060"/>
                  <a:pt x="943" y="4043"/>
                </a:cubicBezTo>
                <a:cubicBezTo>
                  <a:pt x="1091" y="4027"/>
                  <a:pt x="1207" y="4019"/>
                  <a:pt x="1340" y="4023"/>
                </a:cubicBezTo>
                <a:cubicBezTo>
                  <a:pt x="1471" y="4029"/>
                  <a:pt x="1619" y="4043"/>
                  <a:pt x="1829" y="4070"/>
                </a:cubicBezTo>
                <a:lnTo>
                  <a:pt x="1997" y="4093"/>
                </a:lnTo>
                <a:cubicBezTo>
                  <a:pt x="2423" y="4150"/>
                  <a:pt x="3000" y="4226"/>
                  <a:pt x="3296" y="4131"/>
                </a:cubicBezTo>
                <a:cubicBezTo>
                  <a:pt x="3458" y="4080"/>
                  <a:pt x="3746" y="4068"/>
                  <a:pt x="4129" y="4090"/>
                </a:cubicBezTo>
                <a:cubicBezTo>
                  <a:pt x="4514" y="4115"/>
                  <a:pt x="4990" y="4176"/>
                  <a:pt x="5526" y="4273"/>
                </a:cubicBezTo>
                <a:cubicBezTo>
                  <a:pt x="6177" y="4389"/>
                  <a:pt x="6893" y="4248"/>
                  <a:pt x="7464" y="4142"/>
                </a:cubicBezTo>
                <a:cubicBezTo>
                  <a:pt x="7834" y="4070"/>
                  <a:pt x="8143" y="4011"/>
                  <a:pt x="8323" y="4043"/>
                </a:cubicBezTo>
                <a:cubicBezTo>
                  <a:pt x="9154" y="4203"/>
                  <a:pt x="10240" y="4166"/>
                  <a:pt x="11314" y="4131"/>
                </a:cubicBezTo>
                <a:cubicBezTo>
                  <a:pt x="12102" y="4105"/>
                  <a:pt x="12881" y="4080"/>
                  <a:pt x="13544" y="4133"/>
                </a:cubicBezTo>
                <a:cubicBezTo>
                  <a:pt x="13790" y="4154"/>
                  <a:pt x="14072" y="4154"/>
                  <a:pt x="14359" y="4152"/>
                </a:cubicBezTo>
                <a:cubicBezTo>
                  <a:pt x="14825" y="4150"/>
                  <a:pt x="15300" y="4146"/>
                  <a:pt x="15611" y="4238"/>
                </a:cubicBezTo>
                <a:lnTo>
                  <a:pt x="15613" y="4242"/>
                </a:lnTo>
                <a:cubicBezTo>
                  <a:pt x="15989" y="4313"/>
                  <a:pt x="16707" y="4328"/>
                  <a:pt x="17464" y="4313"/>
                </a:cubicBezTo>
                <a:cubicBezTo>
                  <a:pt x="18547" y="4289"/>
                  <a:pt x="19711" y="4211"/>
                  <a:pt x="20077" y="4154"/>
                </a:cubicBezTo>
                <a:cubicBezTo>
                  <a:pt x="20322" y="4115"/>
                  <a:pt x="20613" y="4162"/>
                  <a:pt x="20615" y="4162"/>
                </a:cubicBezTo>
                <a:cubicBezTo>
                  <a:pt x="20621" y="4164"/>
                  <a:pt x="20623" y="4162"/>
                  <a:pt x="20629" y="4162"/>
                </a:cubicBezTo>
                <a:cubicBezTo>
                  <a:pt x="20652" y="4156"/>
                  <a:pt x="20666" y="4129"/>
                  <a:pt x="20664" y="4101"/>
                </a:cubicBezTo>
                <a:cubicBezTo>
                  <a:pt x="20672" y="4095"/>
                  <a:pt x="20650" y="3910"/>
                  <a:pt x="20490" y="3765"/>
                </a:cubicBezTo>
                <a:close/>
                <a:moveTo>
                  <a:pt x="14880" y="2198"/>
                </a:moveTo>
                <a:lnTo>
                  <a:pt x="14880" y="2198"/>
                </a:lnTo>
                <a:close/>
              </a:path>
            </a:pathLst>
          </a:custGeom>
          <a:solidFill>
            <a:srgbClr val="0026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37" name="Google Shape;237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-85679" y="3752825"/>
            <a:ext cx="6773509" cy="15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33"/>
          <p:cNvSpPr/>
          <p:nvPr/>
        </p:nvSpPr>
        <p:spPr>
          <a:xfrm rot="5400000" flipH="1">
            <a:off x="6255404" y="2254704"/>
            <a:ext cx="1390666" cy="4386927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" name="Google Shape;229;p33">
            <a:extLst>
              <a:ext uri="{FF2B5EF4-FFF2-40B4-BE49-F238E27FC236}">
                <a16:creationId xmlns:a16="http://schemas.microsoft.com/office/drawing/2014/main" id="{D1550639-92E0-18D2-4325-3A5C32D1E7F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280300" y="58485"/>
            <a:ext cx="2595451" cy="624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2" name="Google Shape;272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93998" y="82411"/>
            <a:ext cx="3394926" cy="817275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893739" y="666799"/>
            <a:ext cx="3744300" cy="63630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PROBLEM</a:t>
            </a:r>
            <a:endParaRPr dirty="0"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893738" y="1411278"/>
            <a:ext cx="5619765" cy="7614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Aft>
                <a:spcPts val="3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Incursion of Wild Animals into the rural landscapes, plantations, and agricultural areas Agricultural damage inflicted by insects and pests on farms and estates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FED3B4F-1050-0345-734C-1081A56528A3}"/>
              </a:ext>
            </a:extLst>
          </p:cNvPr>
          <p:cNvGrpSpPr/>
          <p:nvPr/>
        </p:nvGrpSpPr>
        <p:grpSpPr>
          <a:xfrm>
            <a:off x="1056792" y="2740939"/>
            <a:ext cx="2096414" cy="911279"/>
            <a:chOff x="1297950" y="2260938"/>
            <a:chExt cx="2096414" cy="911279"/>
          </a:xfrm>
        </p:grpSpPr>
        <p:pic>
          <p:nvPicPr>
            <p:cNvPr id="3" name="Picture 2" descr="A grey elephant with tusks&#10;&#10;Description automatically generated">
              <a:extLst>
                <a:ext uri="{FF2B5EF4-FFF2-40B4-BE49-F238E27FC236}">
                  <a16:creationId xmlns:a16="http://schemas.microsoft.com/office/drawing/2014/main" id="{B953EBC0-A3C3-D56B-DC21-89BE991D7E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483860" y="2312209"/>
              <a:ext cx="676388" cy="676388"/>
            </a:xfrm>
            <a:prstGeom prst="rect">
              <a:avLst/>
            </a:prstGeom>
          </p:spPr>
        </p:pic>
        <p:pic>
          <p:nvPicPr>
            <p:cNvPr id="4" name="Picture 3" descr="A cartoon of a wild boar&#10;&#10;Description automatically generated">
              <a:extLst>
                <a:ext uri="{FF2B5EF4-FFF2-40B4-BE49-F238E27FC236}">
                  <a16:creationId xmlns:a16="http://schemas.microsoft.com/office/drawing/2014/main" id="{92020CDE-9F29-155D-3492-FEBEBE8D4E7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70639" y="2260938"/>
              <a:ext cx="599242" cy="599242"/>
            </a:xfrm>
            <a:prstGeom prst="rect">
              <a:avLst/>
            </a:prstGeom>
          </p:spPr>
        </p:pic>
        <p:sp>
          <p:nvSpPr>
            <p:cNvPr id="6" name="Google Shape;274;p36">
              <a:extLst>
                <a:ext uri="{FF2B5EF4-FFF2-40B4-BE49-F238E27FC236}">
                  <a16:creationId xmlns:a16="http://schemas.microsoft.com/office/drawing/2014/main" id="{0E7AFF56-74AF-AF9B-134B-216CF4BC6110}"/>
                </a:ext>
              </a:extLst>
            </p:cNvPr>
            <p:cNvSpPr txBox="1">
              <a:spLocks/>
            </p:cNvSpPr>
            <p:nvPr/>
          </p:nvSpPr>
          <p:spPr>
            <a:xfrm>
              <a:off x="1297950" y="2860180"/>
              <a:ext cx="1048207" cy="312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/>
                <a:t>ELEPHANT</a:t>
              </a:r>
            </a:p>
          </p:txBody>
        </p:sp>
        <p:sp>
          <p:nvSpPr>
            <p:cNvPr id="7" name="Google Shape;274;p36">
              <a:extLst>
                <a:ext uri="{FF2B5EF4-FFF2-40B4-BE49-F238E27FC236}">
                  <a16:creationId xmlns:a16="http://schemas.microsoft.com/office/drawing/2014/main" id="{A8302D2D-A63B-5AC0-574D-77D311D3E52F}"/>
                </a:ext>
              </a:extLst>
            </p:cNvPr>
            <p:cNvSpPr txBox="1">
              <a:spLocks/>
            </p:cNvSpPr>
            <p:nvPr/>
          </p:nvSpPr>
          <p:spPr>
            <a:xfrm>
              <a:off x="2346157" y="2860180"/>
              <a:ext cx="1048207" cy="312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/>
                <a:t>WILD BOAR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3A07F7-30BE-DE4F-214C-43C25F679878}"/>
              </a:ext>
            </a:extLst>
          </p:cNvPr>
          <p:cNvGrpSpPr/>
          <p:nvPr/>
        </p:nvGrpSpPr>
        <p:grpSpPr>
          <a:xfrm>
            <a:off x="6682269" y="2795456"/>
            <a:ext cx="1375945" cy="1375945"/>
            <a:chOff x="6816436" y="2058902"/>
            <a:chExt cx="1375945" cy="137594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094C0D6-2242-CEDB-0DB1-C4A8DC1463D0}"/>
                </a:ext>
              </a:extLst>
            </p:cNvPr>
            <p:cNvSpPr/>
            <p:nvPr/>
          </p:nvSpPr>
          <p:spPr>
            <a:xfrm>
              <a:off x="6816436" y="2058902"/>
              <a:ext cx="1375945" cy="1375945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0" name="Google Shape;274;p36">
              <a:extLst>
                <a:ext uri="{FF2B5EF4-FFF2-40B4-BE49-F238E27FC236}">
                  <a16:creationId xmlns:a16="http://schemas.microsoft.com/office/drawing/2014/main" id="{1839460A-8CDB-A84F-D2FD-31D87DD887EC}"/>
                </a:ext>
              </a:extLst>
            </p:cNvPr>
            <p:cNvSpPr txBox="1">
              <a:spLocks/>
            </p:cNvSpPr>
            <p:nvPr/>
          </p:nvSpPr>
          <p:spPr>
            <a:xfrm>
              <a:off x="6883653" y="2222354"/>
              <a:ext cx="1241508" cy="884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400" b="1" dirty="0">
                  <a:solidFill>
                    <a:srgbClr val="C00000"/>
                  </a:solidFill>
                </a:rPr>
                <a:t>55</a:t>
              </a:r>
              <a:r>
                <a:rPr lang="en-US" sz="2400" b="1" dirty="0">
                  <a:solidFill>
                    <a:srgbClr val="C00000"/>
                  </a:solidFill>
                </a:rPr>
                <a:t>%</a:t>
              </a:r>
              <a:endParaRPr lang="en-US" sz="4400" b="1" dirty="0">
                <a:solidFill>
                  <a:srgbClr val="C00000"/>
                </a:solidFill>
              </a:endParaRPr>
            </a:p>
          </p:txBody>
        </p:sp>
        <p:sp>
          <p:nvSpPr>
            <p:cNvPr id="11" name="Google Shape;274;p36">
              <a:extLst>
                <a:ext uri="{FF2B5EF4-FFF2-40B4-BE49-F238E27FC236}">
                  <a16:creationId xmlns:a16="http://schemas.microsoft.com/office/drawing/2014/main" id="{86A53617-E711-BDB6-0FEF-1AC294187845}"/>
                </a:ext>
              </a:extLst>
            </p:cNvPr>
            <p:cNvSpPr txBox="1">
              <a:spLocks/>
            </p:cNvSpPr>
            <p:nvPr/>
          </p:nvSpPr>
          <p:spPr>
            <a:xfrm>
              <a:off x="6946761" y="2822092"/>
              <a:ext cx="1115293" cy="339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Crop Loss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C3B9148-82C6-A070-AFCA-744DE9E998FF}"/>
              </a:ext>
            </a:extLst>
          </p:cNvPr>
          <p:cNvGrpSpPr/>
          <p:nvPr/>
        </p:nvGrpSpPr>
        <p:grpSpPr>
          <a:xfrm>
            <a:off x="6616968" y="1054015"/>
            <a:ext cx="1506544" cy="1506544"/>
            <a:chOff x="4081601" y="2133601"/>
            <a:chExt cx="1629770" cy="1629770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7F1636D-B4DB-B061-0C08-FF2ACE2FE6DE}"/>
                </a:ext>
              </a:extLst>
            </p:cNvPr>
            <p:cNvSpPr/>
            <p:nvPr/>
          </p:nvSpPr>
          <p:spPr>
            <a:xfrm>
              <a:off x="4081601" y="2133601"/>
              <a:ext cx="1629770" cy="1629770"/>
            </a:xfrm>
            <a:prstGeom prst="ellipse">
              <a:avLst/>
            </a:prstGeom>
            <a:solidFill>
              <a:srgbClr val="FFFF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Google Shape;274;p36">
              <a:extLst>
                <a:ext uri="{FF2B5EF4-FFF2-40B4-BE49-F238E27FC236}">
                  <a16:creationId xmlns:a16="http://schemas.microsoft.com/office/drawing/2014/main" id="{5FF56192-8868-00F8-71F2-F1B7511286B3}"/>
                </a:ext>
              </a:extLst>
            </p:cNvPr>
            <p:cNvSpPr txBox="1">
              <a:spLocks/>
            </p:cNvSpPr>
            <p:nvPr/>
          </p:nvSpPr>
          <p:spPr>
            <a:xfrm>
              <a:off x="4223499" y="2269923"/>
              <a:ext cx="1375945" cy="8844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4800" b="1" dirty="0">
                  <a:solidFill>
                    <a:srgbClr val="C00000"/>
                  </a:solidFill>
                </a:rPr>
                <a:t>21</a:t>
              </a:r>
              <a:r>
                <a:rPr lang="en-US" sz="2400" b="1" dirty="0">
                  <a:solidFill>
                    <a:srgbClr val="C00000"/>
                  </a:solidFill>
                </a:rPr>
                <a:t>%</a:t>
              </a:r>
              <a:endParaRPr lang="en-US" sz="4800" b="1" dirty="0">
                <a:solidFill>
                  <a:srgbClr val="C00000"/>
                </a:solidFill>
              </a:endParaRPr>
            </a:p>
          </p:txBody>
        </p:sp>
        <p:sp>
          <p:nvSpPr>
            <p:cNvPr id="18" name="Google Shape;274;p36">
              <a:extLst>
                <a:ext uri="{FF2B5EF4-FFF2-40B4-BE49-F238E27FC236}">
                  <a16:creationId xmlns:a16="http://schemas.microsoft.com/office/drawing/2014/main" id="{939B544D-B4C5-0D77-1EBD-6D38A517E4EC}"/>
                </a:ext>
              </a:extLst>
            </p:cNvPr>
            <p:cNvSpPr txBox="1">
              <a:spLocks/>
            </p:cNvSpPr>
            <p:nvPr/>
          </p:nvSpPr>
          <p:spPr>
            <a:xfrm>
              <a:off x="4094958" y="3004520"/>
              <a:ext cx="1603055" cy="3392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L="457200" marR="0" lvl="0" indent="-3175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2"/>
                </a:buClr>
                <a:buSzPts val="14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1pPr>
              <a:lvl2pPr marL="914400" marR="0" lvl="1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2pPr>
              <a:lvl3pPr marL="1371600" marR="0" lvl="2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3pPr>
              <a:lvl4pPr marL="1828800" marR="0" lvl="3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4pPr>
              <a:lvl5pPr marL="2286000" marR="0" lvl="4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5pPr>
              <a:lvl6pPr marL="2743200" marR="0" lvl="5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6pPr>
              <a:lvl7pPr marL="3200400" marR="0" lvl="6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●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7pPr>
              <a:lvl8pPr marL="3657600" marR="0" lvl="7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○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8pPr>
              <a:lvl9pPr marL="4114800" marR="0" lvl="8" indent="-30480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434343"/>
                </a:buClr>
                <a:buSzPts val="1200"/>
                <a:buFont typeface="Open Sans"/>
                <a:buChar char="■"/>
                <a:defRPr sz="1200" b="0" i="0" u="none" strike="noStrike" cap="none">
                  <a:solidFill>
                    <a:srgbClr val="434343"/>
                  </a:solidFill>
                  <a:latin typeface="Open Sans"/>
                  <a:ea typeface="Open Sans"/>
                  <a:cs typeface="Open Sans"/>
                  <a:sym typeface="Open Sans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 dirty="0">
                  <a:solidFill>
                    <a:schemeClr val="tx1"/>
                  </a:solidFill>
                </a:rPr>
                <a:t>Productivity Loss</a:t>
              </a:r>
              <a:endParaRPr lang="en-US" sz="14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4009C8E-6D22-7129-B923-A5BFA77E5D8F}"/>
              </a:ext>
            </a:extLst>
          </p:cNvPr>
          <p:cNvGrpSpPr/>
          <p:nvPr/>
        </p:nvGrpSpPr>
        <p:grpSpPr>
          <a:xfrm>
            <a:off x="3592319" y="2396568"/>
            <a:ext cx="2493130" cy="1760979"/>
            <a:chOff x="3582088" y="2410421"/>
            <a:chExt cx="2493130" cy="1760979"/>
          </a:xfrm>
        </p:grpSpPr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A802D86D-D0B0-5AAE-8013-6D2224BFF1B5}"/>
                </a:ext>
              </a:extLst>
            </p:cNvPr>
            <p:cNvSpPr/>
            <p:nvPr/>
          </p:nvSpPr>
          <p:spPr>
            <a:xfrm>
              <a:off x="3582088" y="2455449"/>
              <a:ext cx="2493130" cy="1715951"/>
            </a:xfrm>
            <a:prstGeom prst="roundRect">
              <a:avLst>
                <a:gd name="adj" fmla="val 11419"/>
              </a:avLst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chemeClr val="lt1"/>
                  </a:solidFill>
                  <a:latin typeface="+mn-lt"/>
                  <a:ea typeface="+mn-ea"/>
                  <a:cs typeface="+mn-cs"/>
                  <a:sym typeface="Arial"/>
                </a:defRPr>
              </a:lvl9pPr>
            </a:lstStyle>
            <a:p>
              <a:pPr algn="ctr"/>
              <a:endParaRPr lang="en-IN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CD847A9-A404-E7DD-8AB1-1F1FC38D46E4}"/>
                </a:ext>
              </a:extLst>
            </p:cNvPr>
            <p:cNvGrpSpPr/>
            <p:nvPr/>
          </p:nvGrpSpPr>
          <p:grpSpPr>
            <a:xfrm>
              <a:off x="3683158" y="3022744"/>
              <a:ext cx="1054216" cy="951179"/>
              <a:chOff x="4028666" y="2133601"/>
              <a:chExt cx="1735639" cy="162977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B4FA1DB-014F-F5D0-64FF-4DDA3AE76C90}"/>
                  </a:ext>
                </a:extLst>
              </p:cNvPr>
              <p:cNvSpPr/>
              <p:nvPr/>
            </p:nvSpPr>
            <p:spPr>
              <a:xfrm>
                <a:off x="4081602" y="2133601"/>
                <a:ext cx="1629770" cy="162977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6" name="Google Shape;274;p36">
                <a:extLst>
                  <a:ext uri="{FF2B5EF4-FFF2-40B4-BE49-F238E27FC236}">
                    <a16:creationId xmlns:a16="http://schemas.microsoft.com/office/drawing/2014/main" id="{080BBB00-AE6D-48C9-4966-179B2C43AD7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28666" y="2376355"/>
                <a:ext cx="1735639" cy="6009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2300</a:t>
                </a:r>
              </a:p>
            </p:txBody>
          </p:sp>
          <p:sp>
            <p:nvSpPr>
              <p:cNvPr id="27" name="Google Shape;274;p36">
                <a:extLst>
                  <a:ext uri="{FF2B5EF4-FFF2-40B4-BE49-F238E27FC236}">
                    <a16:creationId xmlns:a16="http://schemas.microsoft.com/office/drawing/2014/main" id="{ECAF47CB-D063-8D44-2E0B-0B8345B2ACB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960" y="2878082"/>
                <a:ext cx="1603055" cy="339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People</a:t>
                </a:r>
              </a:p>
            </p:txBody>
          </p:sp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D75FB7D-1488-C22E-856D-64F2A1C9D126}"/>
                </a:ext>
              </a:extLst>
            </p:cNvPr>
            <p:cNvGrpSpPr/>
            <p:nvPr/>
          </p:nvGrpSpPr>
          <p:grpSpPr>
            <a:xfrm>
              <a:off x="4955011" y="3019839"/>
              <a:ext cx="1028756" cy="963049"/>
              <a:chOff x="4050189" y="2133601"/>
              <a:chExt cx="1735639" cy="1629770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822646B3-1A21-B887-B5F1-8431E2B5E09A}"/>
                  </a:ext>
                </a:extLst>
              </p:cNvPr>
              <p:cNvSpPr/>
              <p:nvPr/>
            </p:nvSpPr>
            <p:spPr>
              <a:xfrm>
                <a:off x="4081602" y="2133601"/>
                <a:ext cx="1629770" cy="1629770"/>
              </a:xfrm>
              <a:prstGeom prst="ellipse">
                <a:avLst/>
              </a:prstGeom>
              <a:solidFill>
                <a:srgbClr val="FFFF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chemeClr val="lt1"/>
                    </a:solidFill>
                    <a:latin typeface="+mn-lt"/>
                    <a:ea typeface="+mn-ea"/>
                    <a:cs typeface="+mn-cs"/>
                    <a:sym typeface="Arial"/>
                  </a:defRPr>
                </a:lvl9pPr>
              </a:lstStyle>
              <a:p>
                <a:pPr algn="ctr"/>
                <a:endParaRPr lang="en-IN"/>
              </a:p>
            </p:txBody>
          </p:sp>
          <p:sp>
            <p:nvSpPr>
              <p:cNvPr id="21" name="Google Shape;274;p36">
                <a:extLst>
                  <a:ext uri="{FF2B5EF4-FFF2-40B4-BE49-F238E27FC236}">
                    <a16:creationId xmlns:a16="http://schemas.microsoft.com/office/drawing/2014/main" id="{5D4C57F5-6731-B66D-577B-02696693163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50189" y="2374823"/>
                <a:ext cx="1735639" cy="60099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2400" b="1" dirty="0">
                    <a:solidFill>
                      <a:srgbClr val="C00000"/>
                    </a:solidFill>
                  </a:rPr>
                  <a:t>500</a:t>
                </a:r>
              </a:p>
            </p:txBody>
          </p:sp>
          <p:sp>
            <p:nvSpPr>
              <p:cNvPr id="22" name="Google Shape;274;p36">
                <a:extLst>
                  <a:ext uri="{FF2B5EF4-FFF2-40B4-BE49-F238E27FC236}">
                    <a16:creationId xmlns:a16="http://schemas.microsoft.com/office/drawing/2014/main" id="{5EA72E67-44E8-F58B-D44B-0F46E80EDD2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4960" y="2878082"/>
                <a:ext cx="1603055" cy="33929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0" indent="0" algn="ctr"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400" dirty="0">
                    <a:solidFill>
                      <a:schemeClr val="tx1"/>
                    </a:solidFill>
                  </a:rPr>
                  <a:t>Animals</a:t>
                </a:r>
              </a:p>
            </p:txBody>
          </p:sp>
        </p:grpSp>
        <p:sp>
          <p:nvSpPr>
            <p:cNvPr id="14" name="Google Shape;274;p36">
              <a:extLst>
                <a:ext uri="{FF2B5EF4-FFF2-40B4-BE49-F238E27FC236}">
                  <a16:creationId xmlns:a16="http://schemas.microsoft.com/office/drawing/2014/main" id="{BB941E53-3844-C6DF-431F-38F49E4AED5F}"/>
                </a:ext>
              </a:extLst>
            </p:cNvPr>
            <p:cNvSpPr txBox="1">
              <a:spLocks/>
            </p:cNvSpPr>
            <p:nvPr/>
          </p:nvSpPr>
          <p:spPr>
            <a:xfrm>
              <a:off x="4179196" y="2410421"/>
              <a:ext cx="1298914" cy="312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dirty="0"/>
                <a:t>Total Deaths</a:t>
              </a:r>
            </a:p>
          </p:txBody>
        </p:sp>
        <p:sp>
          <p:nvSpPr>
            <p:cNvPr id="19" name="Google Shape;274;p36">
              <a:extLst>
                <a:ext uri="{FF2B5EF4-FFF2-40B4-BE49-F238E27FC236}">
                  <a16:creationId xmlns:a16="http://schemas.microsoft.com/office/drawing/2014/main" id="{4104AD44-273A-6E6F-A8C1-0A61EAEA97A1}"/>
                </a:ext>
              </a:extLst>
            </p:cNvPr>
            <p:cNvSpPr txBox="1">
              <a:spLocks/>
            </p:cNvSpPr>
            <p:nvPr/>
          </p:nvSpPr>
          <p:spPr>
            <a:xfrm>
              <a:off x="4270728" y="2646871"/>
              <a:ext cx="1115849" cy="31203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indent="0" algn="ctr"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100" dirty="0">
                  <a:solidFill>
                    <a:srgbClr val="FF0000"/>
                  </a:solidFill>
                </a:rPr>
                <a:t>2018-19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5"/>
          <p:cNvSpPr txBox="1">
            <a:spLocks noGrp="1"/>
          </p:cNvSpPr>
          <p:nvPr>
            <p:ph type="title" idx="5"/>
          </p:nvPr>
        </p:nvSpPr>
        <p:spPr>
          <a:xfrm>
            <a:off x="783812" y="544400"/>
            <a:ext cx="1981636" cy="82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/>
              <a:t>SOLUTION</a:t>
            </a:r>
            <a:endParaRPr sz="4800" dirty="0"/>
          </a:p>
        </p:txBody>
      </p:sp>
      <p:pic>
        <p:nvPicPr>
          <p:cNvPr id="266" name="Google Shape;266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21070" y="405855"/>
            <a:ext cx="1917824" cy="46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Google Shape;267;p35"/>
          <p:cNvSpPr/>
          <p:nvPr/>
        </p:nvSpPr>
        <p:spPr>
          <a:xfrm>
            <a:off x="0" y="4599100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3E3EFC5-DC60-9FF8-A2F5-D115DE696E81}"/>
              </a:ext>
            </a:extLst>
          </p:cNvPr>
          <p:cNvSpPr/>
          <p:nvPr/>
        </p:nvSpPr>
        <p:spPr>
          <a:xfrm>
            <a:off x="4788112" y="1338823"/>
            <a:ext cx="3812191" cy="1377748"/>
          </a:xfrm>
          <a:prstGeom prst="rect">
            <a:avLst/>
          </a:prstGeom>
          <a:ln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9C67FE-A7C7-15F0-AFD8-E3C6864986E5}"/>
              </a:ext>
            </a:extLst>
          </p:cNvPr>
          <p:cNvSpPr/>
          <p:nvPr/>
        </p:nvSpPr>
        <p:spPr>
          <a:xfrm>
            <a:off x="6953843" y="3085827"/>
            <a:ext cx="1399997" cy="74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C3655F1-ADF6-E835-5A42-1678B2B88B90}"/>
              </a:ext>
            </a:extLst>
          </p:cNvPr>
          <p:cNvSpPr/>
          <p:nvPr/>
        </p:nvSpPr>
        <p:spPr>
          <a:xfrm>
            <a:off x="2676125" y="1525123"/>
            <a:ext cx="1399997" cy="74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5" name="Picture 4" descr="15,815 Motion Sensor Images, Stock Photos, 3D objects, &amp; Vectors |  Shutterstock">
            <a:extLst>
              <a:ext uri="{FF2B5EF4-FFF2-40B4-BE49-F238E27FC236}">
                <a16:creationId xmlns:a16="http://schemas.microsoft.com/office/drawing/2014/main" id="{F0E1A459-C353-F007-80F2-D2B06C625CB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32" t="26897" r="8594" b="33811"/>
          <a:stretch/>
        </p:blipFill>
        <p:spPr bwMode="auto">
          <a:xfrm>
            <a:off x="2829154" y="1621807"/>
            <a:ext cx="1095517" cy="55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 descr="Base Station Silhouette Icon Radio Wave And Communication Tower Vector  Stock Illustration - Download Image Now - iStock">
            <a:extLst>
              <a:ext uri="{FF2B5EF4-FFF2-40B4-BE49-F238E27FC236}">
                <a16:creationId xmlns:a16="http://schemas.microsoft.com/office/drawing/2014/main" id="{6418299F-475D-40B3-C4F2-7F934369C29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51" t="14155" r="22331" b="14362"/>
          <a:stretch/>
        </p:blipFill>
        <p:spPr bwMode="auto">
          <a:xfrm>
            <a:off x="7315646" y="3109285"/>
            <a:ext cx="613409" cy="6849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B44E7E0-3F4B-2C79-377C-41BC84CC1349}"/>
              </a:ext>
            </a:extLst>
          </p:cNvPr>
          <p:cNvSpPr/>
          <p:nvPr/>
        </p:nvSpPr>
        <p:spPr>
          <a:xfrm>
            <a:off x="527962" y="1515814"/>
            <a:ext cx="1399997" cy="74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pic>
        <p:nvPicPr>
          <p:cNvPr id="8" name="Picture 7" descr="56,600+ Video Surveillance Stock Photos, Pictures &amp; Royalty-Free Images -  iStock | Home security camera, Surveillance, Video surveillance traffic">
            <a:extLst>
              <a:ext uri="{FF2B5EF4-FFF2-40B4-BE49-F238E27FC236}">
                <a16:creationId xmlns:a16="http://schemas.microsoft.com/office/drawing/2014/main" id="{14D2A2D9-01E0-CBC9-0786-D8DD6CB8E4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41" t="20111" r="10109" b="20748"/>
          <a:stretch/>
        </p:blipFill>
        <p:spPr bwMode="auto">
          <a:xfrm flipH="1">
            <a:off x="785817" y="1556302"/>
            <a:ext cx="962257" cy="6908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C638BB2-794E-597B-108A-1CDFF6CAC552}"/>
              </a:ext>
            </a:extLst>
          </p:cNvPr>
          <p:cNvSpPr/>
          <p:nvPr/>
        </p:nvSpPr>
        <p:spPr>
          <a:xfrm>
            <a:off x="4885187" y="1543036"/>
            <a:ext cx="1399997" cy="74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pic>
        <p:nvPicPr>
          <p:cNvPr id="10" name="Picture 9" descr="Car beacon On icon">
            <a:extLst>
              <a:ext uri="{FF2B5EF4-FFF2-40B4-BE49-F238E27FC236}">
                <a16:creationId xmlns:a16="http://schemas.microsoft.com/office/drawing/2014/main" id="{A9E603EA-906E-D2D8-113C-6E3C4B04D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0607" y="1499929"/>
            <a:ext cx="842847" cy="842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430BD40-7DD3-AE2C-9D91-BD2596F32F24}"/>
              </a:ext>
            </a:extLst>
          </p:cNvPr>
          <p:cNvSpPr/>
          <p:nvPr/>
        </p:nvSpPr>
        <p:spPr>
          <a:xfrm>
            <a:off x="7033350" y="1543857"/>
            <a:ext cx="1399997" cy="74658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/>
          </a:p>
        </p:txBody>
      </p:sp>
      <p:pic>
        <p:nvPicPr>
          <p:cNvPr id="12" name="Picture 11" descr="Sound Wave Icon - Free PNG &amp; SVG 370406 - Noun Project">
            <a:extLst>
              <a:ext uri="{FF2B5EF4-FFF2-40B4-BE49-F238E27FC236}">
                <a16:creationId xmlns:a16="http://schemas.microsoft.com/office/drawing/2014/main" id="{133835D2-69ED-AAE9-99CB-869E06D25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9685" y="1338823"/>
            <a:ext cx="1220921" cy="1126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2FA5B11-8A03-8E0D-3907-894B2C9FA1E8}"/>
              </a:ext>
            </a:extLst>
          </p:cNvPr>
          <p:cNvSpPr/>
          <p:nvPr/>
        </p:nvSpPr>
        <p:spPr>
          <a:xfrm>
            <a:off x="2492735" y="3014756"/>
            <a:ext cx="1164678" cy="8641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endParaRPr lang="en-IN" dirty="0"/>
          </a:p>
        </p:txBody>
      </p:sp>
      <p:pic>
        <p:nvPicPr>
          <p:cNvPr id="14" name="Picture 13" descr="Smart Control Icons - Free SVG &amp; PNG Smart Control Images - Noun Project">
            <a:extLst>
              <a:ext uri="{FF2B5EF4-FFF2-40B4-BE49-F238E27FC236}">
                <a16:creationId xmlns:a16="http://schemas.microsoft.com/office/drawing/2014/main" id="{30AFE4BA-E9EC-891A-775D-A01E90F04C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4642" y="2996477"/>
            <a:ext cx="789727" cy="789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Google Shape;274;p36">
            <a:extLst>
              <a:ext uri="{FF2B5EF4-FFF2-40B4-BE49-F238E27FC236}">
                <a16:creationId xmlns:a16="http://schemas.microsoft.com/office/drawing/2014/main" id="{84B3AA7D-373B-6AAE-7C6A-970AE61BBC72}"/>
              </a:ext>
            </a:extLst>
          </p:cNvPr>
          <p:cNvSpPr txBox="1">
            <a:spLocks/>
          </p:cNvSpPr>
          <p:nvPr/>
        </p:nvSpPr>
        <p:spPr>
          <a:xfrm>
            <a:off x="605646" y="2181347"/>
            <a:ext cx="1231295" cy="31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Surveillance</a:t>
            </a:r>
          </a:p>
        </p:txBody>
      </p:sp>
      <p:sp>
        <p:nvSpPr>
          <p:cNvPr id="16" name="Google Shape;274;p36">
            <a:extLst>
              <a:ext uri="{FF2B5EF4-FFF2-40B4-BE49-F238E27FC236}">
                <a16:creationId xmlns:a16="http://schemas.microsoft.com/office/drawing/2014/main" id="{02A19F60-C585-88D9-3744-4568E5283518}"/>
              </a:ext>
            </a:extLst>
          </p:cNvPr>
          <p:cNvSpPr txBox="1">
            <a:spLocks/>
          </p:cNvSpPr>
          <p:nvPr/>
        </p:nvSpPr>
        <p:spPr>
          <a:xfrm>
            <a:off x="2848533" y="2181347"/>
            <a:ext cx="1048207" cy="31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Detection</a:t>
            </a:r>
          </a:p>
        </p:txBody>
      </p:sp>
      <p:sp>
        <p:nvSpPr>
          <p:cNvPr id="17" name="Google Shape;274;p36">
            <a:extLst>
              <a:ext uri="{FF2B5EF4-FFF2-40B4-BE49-F238E27FC236}">
                <a16:creationId xmlns:a16="http://schemas.microsoft.com/office/drawing/2014/main" id="{BA6F5EB8-EFA1-1825-A011-7DA6838F694E}"/>
              </a:ext>
            </a:extLst>
          </p:cNvPr>
          <p:cNvSpPr txBox="1">
            <a:spLocks/>
          </p:cNvSpPr>
          <p:nvPr/>
        </p:nvSpPr>
        <p:spPr>
          <a:xfrm>
            <a:off x="4828592" y="2215478"/>
            <a:ext cx="1513185" cy="513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High Beam Flickering Lights </a:t>
            </a:r>
          </a:p>
        </p:txBody>
      </p:sp>
      <p:sp>
        <p:nvSpPr>
          <p:cNvPr id="18" name="Google Shape;274;p36">
            <a:extLst>
              <a:ext uri="{FF2B5EF4-FFF2-40B4-BE49-F238E27FC236}">
                <a16:creationId xmlns:a16="http://schemas.microsoft.com/office/drawing/2014/main" id="{F08CB285-A32A-509D-4240-3DA7267E0D99}"/>
              </a:ext>
            </a:extLst>
          </p:cNvPr>
          <p:cNvSpPr txBox="1">
            <a:spLocks/>
          </p:cNvSpPr>
          <p:nvPr/>
        </p:nvSpPr>
        <p:spPr>
          <a:xfrm>
            <a:off x="6921626" y="2247326"/>
            <a:ext cx="1588099" cy="31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/>
              <a:t>Acoustic Frequency</a:t>
            </a:r>
          </a:p>
        </p:txBody>
      </p:sp>
      <p:sp>
        <p:nvSpPr>
          <p:cNvPr id="19" name="Google Shape;274;p36">
            <a:extLst>
              <a:ext uri="{FF2B5EF4-FFF2-40B4-BE49-F238E27FC236}">
                <a16:creationId xmlns:a16="http://schemas.microsoft.com/office/drawing/2014/main" id="{62611317-227A-F31A-A7A2-0EA81C496D20}"/>
              </a:ext>
            </a:extLst>
          </p:cNvPr>
          <p:cNvSpPr txBox="1">
            <a:spLocks/>
          </p:cNvSpPr>
          <p:nvPr/>
        </p:nvSpPr>
        <p:spPr>
          <a:xfrm>
            <a:off x="6485355" y="3782951"/>
            <a:ext cx="2273989" cy="31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Wireless Transmitter</a:t>
            </a:r>
          </a:p>
        </p:txBody>
      </p:sp>
      <p:sp>
        <p:nvSpPr>
          <p:cNvPr id="20" name="Google Shape;274;p36">
            <a:extLst>
              <a:ext uri="{FF2B5EF4-FFF2-40B4-BE49-F238E27FC236}">
                <a16:creationId xmlns:a16="http://schemas.microsoft.com/office/drawing/2014/main" id="{0DF74951-0F0A-A3DB-DBD3-ACCACACBE032}"/>
              </a:ext>
            </a:extLst>
          </p:cNvPr>
          <p:cNvSpPr txBox="1">
            <a:spLocks/>
          </p:cNvSpPr>
          <p:nvPr/>
        </p:nvSpPr>
        <p:spPr>
          <a:xfrm>
            <a:off x="2550970" y="3782951"/>
            <a:ext cx="1048207" cy="31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Receiver</a:t>
            </a:r>
          </a:p>
        </p:txBody>
      </p:sp>
      <p:sp>
        <p:nvSpPr>
          <p:cNvPr id="21" name="Google Shape;274;p36">
            <a:extLst>
              <a:ext uri="{FF2B5EF4-FFF2-40B4-BE49-F238E27FC236}">
                <a16:creationId xmlns:a16="http://schemas.microsoft.com/office/drawing/2014/main" id="{1247EF2E-B6A8-E532-72EB-84919C0D1D18}"/>
              </a:ext>
            </a:extLst>
          </p:cNvPr>
          <p:cNvSpPr txBox="1">
            <a:spLocks/>
          </p:cNvSpPr>
          <p:nvPr/>
        </p:nvSpPr>
        <p:spPr>
          <a:xfrm>
            <a:off x="5900157" y="978943"/>
            <a:ext cx="1588099" cy="312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 algn="ctr"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Deterring System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47620E6-C2F6-BF6A-E043-555B1164CBDD}"/>
              </a:ext>
            </a:extLst>
          </p:cNvPr>
          <p:cNvCxnSpPr/>
          <p:nvPr/>
        </p:nvCxnSpPr>
        <p:spPr>
          <a:xfrm>
            <a:off x="2005908" y="1881419"/>
            <a:ext cx="57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44541B9-0D3E-20EB-5115-E6A4898B8087}"/>
              </a:ext>
            </a:extLst>
          </p:cNvPr>
          <p:cNvCxnSpPr/>
          <p:nvPr/>
        </p:nvCxnSpPr>
        <p:spPr>
          <a:xfrm>
            <a:off x="4146874" y="1881419"/>
            <a:ext cx="5708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B936689-4724-0DA2-FAE3-4DFA3641D97B}"/>
              </a:ext>
            </a:extLst>
          </p:cNvPr>
          <p:cNvCxnSpPr/>
          <p:nvPr/>
        </p:nvCxnSpPr>
        <p:spPr>
          <a:xfrm>
            <a:off x="7653842" y="2808011"/>
            <a:ext cx="0" cy="237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CB4251B-248E-A049-5ACC-46467AFEEB0A}"/>
              </a:ext>
            </a:extLst>
          </p:cNvPr>
          <p:cNvCxnSpPr>
            <a:cxnSpLocks/>
          </p:cNvCxnSpPr>
          <p:nvPr/>
        </p:nvCxnSpPr>
        <p:spPr>
          <a:xfrm rot="10800000">
            <a:off x="1219525" y="2612177"/>
            <a:ext cx="1100333" cy="854204"/>
          </a:xfrm>
          <a:prstGeom prst="bentConnector3">
            <a:avLst>
              <a:gd name="adj1" fmla="val 9986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2BFF7BE-4D88-DC57-6334-EA3ADC75E30C}"/>
              </a:ext>
            </a:extLst>
          </p:cNvPr>
          <p:cNvCxnSpPr>
            <a:cxnSpLocks/>
          </p:cNvCxnSpPr>
          <p:nvPr/>
        </p:nvCxnSpPr>
        <p:spPr>
          <a:xfrm flipH="1">
            <a:off x="4310196" y="3466381"/>
            <a:ext cx="184089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9"/>
          <p:cNvSpPr txBox="1">
            <a:spLocks/>
          </p:cNvSpPr>
          <p:nvPr/>
        </p:nvSpPr>
        <p:spPr>
          <a:xfrm>
            <a:off x="731776" y="546474"/>
            <a:ext cx="3383024" cy="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85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4800" dirty="0"/>
              <a:t>MARKET </a:t>
            </a:r>
            <a:r>
              <a:rPr lang="en-IN" sz="2000" dirty="0"/>
              <a:t>(2023) </a:t>
            </a:r>
            <a:endParaRPr lang="en-IN" sz="4800" dirty="0"/>
          </a:p>
        </p:txBody>
      </p:sp>
      <p:sp>
        <p:nvSpPr>
          <p:cNvPr id="4" name="Google Shape;526;p50">
            <a:extLst>
              <a:ext uri="{FF2B5EF4-FFF2-40B4-BE49-F238E27FC236}">
                <a16:creationId xmlns:a16="http://schemas.microsoft.com/office/drawing/2014/main" id="{179D3BE5-1787-7CE7-817D-9952564ECCAE}"/>
              </a:ext>
            </a:extLst>
          </p:cNvPr>
          <p:cNvSpPr txBox="1"/>
          <p:nvPr/>
        </p:nvSpPr>
        <p:spPr>
          <a:xfrm>
            <a:off x="617103" y="1817294"/>
            <a:ext cx="3826888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ssistant Medium"/>
                <a:ea typeface="Assistant Medium"/>
                <a:cs typeface="Assistant Medium"/>
                <a:sym typeface="Assistant Medium"/>
              </a:rPr>
              <a:t>Agriculture market in India (2024)</a:t>
            </a:r>
            <a:endParaRPr dirty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5" name="Google Shape;527;p50">
            <a:extLst>
              <a:ext uri="{FF2B5EF4-FFF2-40B4-BE49-F238E27FC236}">
                <a16:creationId xmlns:a16="http://schemas.microsoft.com/office/drawing/2014/main" id="{636956F4-6F0E-9C2B-7EEC-186FEAD97FAF}"/>
              </a:ext>
            </a:extLst>
          </p:cNvPr>
          <p:cNvSpPr txBox="1"/>
          <p:nvPr/>
        </p:nvSpPr>
        <p:spPr>
          <a:xfrm>
            <a:off x="711274" y="1306874"/>
            <a:ext cx="3638547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400" b="1" dirty="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372,940,000,000</a:t>
            </a:r>
          </a:p>
        </p:txBody>
      </p:sp>
      <p:grpSp>
        <p:nvGrpSpPr>
          <p:cNvPr id="6" name="Google Shape;540;p50">
            <a:extLst>
              <a:ext uri="{FF2B5EF4-FFF2-40B4-BE49-F238E27FC236}">
                <a16:creationId xmlns:a16="http://schemas.microsoft.com/office/drawing/2014/main" id="{8B4CCB3E-32B9-EC59-506B-151760FEC82B}"/>
              </a:ext>
            </a:extLst>
          </p:cNvPr>
          <p:cNvGrpSpPr/>
          <p:nvPr/>
        </p:nvGrpSpPr>
        <p:grpSpPr>
          <a:xfrm>
            <a:off x="799279" y="1317042"/>
            <a:ext cx="3462539" cy="537520"/>
            <a:chOff x="753533" y="1498298"/>
            <a:chExt cx="586800" cy="537520"/>
          </a:xfrm>
        </p:grpSpPr>
        <p:cxnSp>
          <p:nvCxnSpPr>
            <p:cNvPr id="7" name="Google Shape;541;p50">
              <a:extLst>
                <a:ext uri="{FF2B5EF4-FFF2-40B4-BE49-F238E27FC236}">
                  <a16:creationId xmlns:a16="http://schemas.microsoft.com/office/drawing/2014/main" id="{6487F9CB-3208-8C10-E2D4-97CCE2397936}"/>
                </a:ext>
              </a:extLst>
            </p:cNvPr>
            <p:cNvCxnSpPr/>
            <p:nvPr/>
          </p:nvCxnSpPr>
          <p:spPr>
            <a:xfrm>
              <a:off x="753533" y="203581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" name="Google Shape;542;p50">
              <a:extLst>
                <a:ext uri="{FF2B5EF4-FFF2-40B4-BE49-F238E27FC236}">
                  <a16:creationId xmlns:a16="http://schemas.microsoft.com/office/drawing/2014/main" id="{CE8F5DD8-BA6A-C1C6-29A5-0D080D3DAD67}"/>
                </a:ext>
              </a:extLst>
            </p:cNvPr>
            <p:cNvCxnSpPr/>
            <p:nvPr/>
          </p:nvCxnSpPr>
          <p:spPr>
            <a:xfrm>
              <a:off x="753533" y="1498298"/>
              <a:ext cx="5868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2EAE864-087B-F978-BCD8-DAC079A73A2E}"/>
              </a:ext>
            </a:extLst>
          </p:cNvPr>
          <p:cNvGrpSpPr/>
          <p:nvPr/>
        </p:nvGrpSpPr>
        <p:grpSpPr>
          <a:xfrm>
            <a:off x="4572000" y="1317042"/>
            <a:ext cx="3718677" cy="563806"/>
            <a:chOff x="4762500" y="1495372"/>
            <a:chExt cx="3718677" cy="563806"/>
          </a:xfrm>
        </p:grpSpPr>
        <p:sp>
          <p:nvSpPr>
            <p:cNvPr id="9" name="Google Shape;521;p50">
              <a:extLst>
                <a:ext uri="{FF2B5EF4-FFF2-40B4-BE49-F238E27FC236}">
                  <a16:creationId xmlns:a16="http://schemas.microsoft.com/office/drawing/2014/main" id="{1839E7EE-CB71-2115-EC28-692EEE1F0ADE}"/>
                </a:ext>
              </a:extLst>
            </p:cNvPr>
            <p:cNvSpPr txBox="1"/>
            <p:nvPr/>
          </p:nvSpPr>
          <p:spPr>
            <a:xfrm>
              <a:off x="6643377" y="1504346"/>
              <a:ext cx="1837800" cy="438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300" b="1" dirty="0">
                  <a:latin typeface="Assistant"/>
                  <a:ea typeface="Assistant"/>
                  <a:cs typeface="Assistant"/>
                  <a:sym typeface="Assistant"/>
                </a:rPr>
                <a:t>CAGR</a:t>
              </a:r>
              <a:endParaRPr sz="2300" b="1" dirty="0"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sp>
          <p:nvSpPr>
            <p:cNvPr id="10" name="Google Shape;522;p50">
              <a:extLst>
                <a:ext uri="{FF2B5EF4-FFF2-40B4-BE49-F238E27FC236}">
                  <a16:creationId xmlns:a16="http://schemas.microsoft.com/office/drawing/2014/main" id="{5B94849D-48FC-85BB-4DDD-CAA74F66BD5C}"/>
                </a:ext>
              </a:extLst>
            </p:cNvPr>
            <p:cNvSpPr txBox="1"/>
            <p:nvPr/>
          </p:nvSpPr>
          <p:spPr>
            <a:xfrm>
              <a:off x="6642803" y="1706978"/>
              <a:ext cx="1837800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dirty="0">
                  <a:latin typeface="Assistant Medium"/>
                  <a:ea typeface="Assistant Medium"/>
                  <a:cs typeface="Assistant Medium"/>
                  <a:sym typeface="Assistant Medium"/>
                </a:rPr>
                <a:t>From 2024 to 2029</a:t>
              </a:r>
              <a:endParaRPr dirty="0"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11" name="Google Shape;529;p50">
              <a:extLst>
                <a:ext uri="{FF2B5EF4-FFF2-40B4-BE49-F238E27FC236}">
                  <a16:creationId xmlns:a16="http://schemas.microsoft.com/office/drawing/2014/main" id="{77C58E6F-9E16-BF5F-1082-AB3CB9FFC986}"/>
                </a:ext>
              </a:extLst>
            </p:cNvPr>
            <p:cNvSpPr txBox="1"/>
            <p:nvPr/>
          </p:nvSpPr>
          <p:spPr>
            <a:xfrm>
              <a:off x="5324759" y="1590446"/>
              <a:ext cx="1487521" cy="35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600" b="1" dirty="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4.90</a:t>
              </a:r>
              <a:r>
                <a:rPr lang="en" sz="2400" b="1" dirty="0">
                  <a:solidFill>
                    <a:schemeClr val="dk1"/>
                  </a:solidFill>
                  <a:latin typeface="Assistant"/>
                  <a:ea typeface="Assistant"/>
                  <a:cs typeface="Assistant"/>
                  <a:sym typeface="Assistant"/>
                </a:rPr>
                <a:t>%</a:t>
              </a:r>
              <a:endParaRPr sz="36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  <p:grpSp>
          <p:nvGrpSpPr>
            <p:cNvPr id="12" name="Google Shape;543;p50">
              <a:extLst>
                <a:ext uri="{FF2B5EF4-FFF2-40B4-BE49-F238E27FC236}">
                  <a16:creationId xmlns:a16="http://schemas.microsoft.com/office/drawing/2014/main" id="{045489C3-1510-B69E-46BF-ACE446ACB5CE}"/>
                </a:ext>
              </a:extLst>
            </p:cNvPr>
            <p:cNvGrpSpPr/>
            <p:nvPr/>
          </p:nvGrpSpPr>
          <p:grpSpPr>
            <a:xfrm>
              <a:off x="5306020" y="1495372"/>
              <a:ext cx="1320385" cy="542348"/>
              <a:chOff x="753533" y="1498298"/>
              <a:chExt cx="586800" cy="491625"/>
            </a:xfrm>
          </p:grpSpPr>
          <p:cxnSp>
            <p:nvCxnSpPr>
              <p:cNvPr id="13" name="Google Shape;544;p50">
                <a:extLst>
                  <a:ext uri="{FF2B5EF4-FFF2-40B4-BE49-F238E27FC236}">
                    <a16:creationId xmlns:a16="http://schemas.microsoft.com/office/drawing/2014/main" id="{11EE2D06-3663-B9D5-329B-8EC7CA42A93F}"/>
                  </a:ext>
                </a:extLst>
              </p:cNvPr>
              <p:cNvCxnSpPr/>
              <p:nvPr/>
            </p:nvCxnSpPr>
            <p:spPr>
              <a:xfrm>
                <a:off x="753533" y="1989923"/>
                <a:ext cx="5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" name="Google Shape;545;p50">
                <a:extLst>
                  <a:ext uri="{FF2B5EF4-FFF2-40B4-BE49-F238E27FC236}">
                    <a16:creationId xmlns:a16="http://schemas.microsoft.com/office/drawing/2014/main" id="{5377F17C-32B6-5259-0884-1CA0BB8C8F74}"/>
                  </a:ext>
                </a:extLst>
              </p:cNvPr>
              <p:cNvCxnSpPr/>
              <p:nvPr/>
            </p:nvCxnSpPr>
            <p:spPr>
              <a:xfrm>
                <a:off x="753533" y="1498298"/>
                <a:ext cx="5868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5" name="Google Shape;557;p50">
              <a:extLst>
                <a:ext uri="{FF2B5EF4-FFF2-40B4-BE49-F238E27FC236}">
                  <a16:creationId xmlns:a16="http://schemas.microsoft.com/office/drawing/2014/main" id="{6EEB16B9-AF5C-33EC-6DD9-CE6BB0BAB058}"/>
                </a:ext>
              </a:extLst>
            </p:cNvPr>
            <p:cNvGrpSpPr/>
            <p:nvPr/>
          </p:nvGrpSpPr>
          <p:grpSpPr>
            <a:xfrm>
              <a:off x="4762500" y="1546484"/>
              <a:ext cx="474290" cy="453469"/>
              <a:chOff x="7032457" y="3959830"/>
              <a:chExt cx="398134" cy="380656"/>
            </a:xfrm>
          </p:grpSpPr>
          <p:sp>
            <p:nvSpPr>
              <p:cNvPr id="16" name="Google Shape;558;p50">
                <a:extLst>
                  <a:ext uri="{FF2B5EF4-FFF2-40B4-BE49-F238E27FC236}">
                    <a16:creationId xmlns:a16="http://schemas.microsoft.com/office/drawing/2014/main" id="{1CFC5E73-E888-6F55-542A-E2F237300C02}"/>
                  </a:ext>
                </a:extLst>
              </p:cNvPr>
              <p:cNvSpPr/>
              <p:nvPr/>
            </p:nvSpPr>
            <p:spPr>
              <a:xfrm>
                <a:off x="7262728" y="4185683"/>
                <a:ext cx="30083" cy="25763"/>
              </a:xfrm>
              <a:custGeom>
                <a:avLst/>
                <a:gdLst/>
                <a:ahLst/>
                <a:cxnLst/>
                <a:rect l="l" t="t" r="r" b="b"/>
                <a:pathLst>
                  <a:path w="926" h="793" extrusionOk="0">
                    <a:moveTo>
                      <a:pt x="529" y="1"/>
                    </a:moveTo>
                    <a:cubicBezTo>
                      <a:pt x="176" y="1"/>
                      <a:pt x="0" y="428"/>
                      <a:pt x="249" y="677"/>
                    </a:cubicBezTo>
                    <a:cubicBezTo>
                      <a:pt x="325" y="752"/>
                      <a:pt x="426" y="793"/>
                      <a:pt x="529" y="793"/>
                    </a:cubicBezTo>
                    <a:cubicBezTo>
                      <a:pt x="580" y="793"/>
                      <a:pt x="632" y="783"/>
                      <a:pt x="681" y="762"/>
                    </a:cubicBezTo>
                    <a:cubicBezTo>
                      <a:pt x="829" y="702"/>
                      <a:pt x="926" y="557"/>
                      <a:pt x="926" y="397"/>
                    </a:cubicBezTo>
                    <a:cubicBezTo>
                      <a:pt x="926" y="178"/>
                      <a:pt x="748" y="1"/>
                      <a:pt x="52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559;p50">
                <a:extLst>
                  <a:ext uri="{FF2B5EF4-FFF2-40B4-BE49-F238E27FC236}">
                    <a16:creationId xmlns:a16="http://schemas.microsoft.com/office/drawing/2014/main" id="{02BA5CC1-5F47-0A12-99A9-E2343A7CFA39}"/>
                  </a:ext>
                </a:extLst>
              </p:cNvPr>
              <p:cNvSpPr/>
              <p:nvPr/>
            </p:nvSpPr>
            <p:spPr>
              <a:xfrm>
                <a:off x="7170204" y="4088805"/>
                <a:ext cx="26770" cy="25828"/>
              </a:xfrm>
              <a:custGeom>
                <a:avLst/>
                <a:gdLst/>
                <a:ahLst/>
                <a:cxnLst/>
                <a:rect l="l" t="t" r="r" b="b"/>
                <a:pathLst>
                  <a:path w="824" h="795" extrusionOk="0">
                    <a:moveTo>
                      <a:pt x="399" y="1"/>
                    </a:moveTo>
                    <a:cubicBezTo>
                      <a:pt x="196" y="1"/>
                      <a:pt x="0" y="159"/>
                      <a:pt x="0" y="398"/>
                    </a:cubicBezTo>
                    <a:cubicBezTo>
                      <a:pt x="0" y="616"/>
                      <a:pt x="178" y="793"/>
                      <a:pt x="397" y="794"/>
                    </a:cubicBezTo>
                    <a:cubicBezTo>
                      <a:pt x="556" y="794"/>
                      <a:pt x="701" y="698"/>
                      <a:pt x="762" y="549"/>
                    </a:cubicBezTo>
                    <a:cubicBezTo>
                      <a:pt x="824" y="402"/>
                      <a:pt x="789" y="231"/>
                      <a:pt x="676" y="118"/>
                    </a:cubicBezTo>
                    <a:cubicBezTo>
                      <a:pt x="596" y="37"/>
                      <a:pt x="497" y="1"/>
                      <a:pt x="39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60;p50">
                <a:extLst>
                  <a:ext uri="{FF2B5EF4-FFF2-40B4-BE49-F238E27FC236}">
                    <a16:creationId xmlns:a16="http://schemas.microsoft.com/office/drawing/2014/main" id="{5F7F2B35-D559-B17C-6FDA-FF72181589E6}"/>
                  </a:ext>
                </a:extLst>
              </p:cNvPr>
              <p:cNvSpPr/>
              <p:nvPr/>
            </p:nvSpPr>
            <p:spPr>
              <a:xfrm>
                <a:off x="7032457" y="3959830"/>
                <a:ext cx="398134" cy="380656"/>
              </a:xfrm>
              <a:custGeom>
                <a:avLst/>
                <a:gdLst/>
                <a:ahLst/>
                <a:cxnLst/>
                <a:rect l="l" t="t" r="r" b="b"/>
                <a:pathLst>
                  <a:path w="12255" h="11717" extrusionOk="0">
                    <a:moveTo>
                      <a:pt x="6126" y="1306"/>
                    </a:moveTo>
                    <a:cubicBezTo>
                      <a:pt x="8637" y="1306"/>
                      <a:pt x="10680" y="3348"/>
                      <a:pt x="10680" y="5858"/>
                    </a:cubicBezTo>
                    <a:cubicBezTo>
                      <a:pt x="10680" y="8369"/>
                      <a:pt x="8637" y="10411"/>
                      <a:pt x="6126" y="10411"/>
                    </a:cubicBezTo>
                    <a:cubicBezTo>
                      <a:pt x="3617" y="10411"/>
                      <a:pt x="1574" y="8368"/>
                      <a:pt x="1574" y="5858"/>
                    </a:cubicBezTo>
                    <a:cubicBezTo>
                      <a:pt x="1574" y="3348"/>
                      <a:pt x="3617" y="1306"/>
                      <a:pt x="6126" y="1306"/>
                    </a:cubicBezTo>
                    <a:close/>
                    <a:moveTo>
                      <a:pt x="5216" y="1"/>
                    </a:moveTo>
                    <a:cubicBezTo>
                      <a:pt x="4623" y="1"/>
                      <a:pt x="4042" y="286"/>
                      <a:pt x="3692" y="800"/>
                    </a:cubicBezTo>
                    <a:cubicBezTo>
                      <a:pt x="3646" y="796"/>
                      <a:pt x="3600" y="795"/>
                      <a:pt x="3555" y="795"/>
                    </a:cubicBezTo>
                    <a:cubicBezTo>
                      <a:pt x="2654" y="795"/>
                      <a:pt x="1873" y="1466"/>
                      <a:pt x="1739" y="2359"/>
                    </a:cubicBezTo>
                    <a:cubicBezTo>
                      <a:pt x="845" y="2708"/>
                      <a:pt x="374" y="3702"/>
                      <a:pt x="654" y="4608"/>
                    </a:cubicBezTo>
                    <a:cubicBezTo>
                      <a:pt x="1" y="5311"/>
                      <a:pt x="10" y="6413"/>
                      <a:pt x="654" y="7108"/>
                    </a:cubicBezTo>
                    <a:cubicBezTo>
                      <a:pt x="373" y="8026"/>
                      <a:pt x="845" y="9006"/>
                      <a:pt x="1738" y="9357"/>
                    </a:cubicBezTo>
                    <a:cubicBezTo>
                      <a:pt x="1873" y="10261"/>
                      <a:pt x="2663" y="10922"/>
                      <a:pt x="3555" y="10922"/>
                    </a:cubicBezTo>
                    <a:cubicBezTo>
                      <a:pt x="3600" y="10922"/>
                      <a:pt x="3646" y="10920"/>
                      <a:pt x="3691" y="10916"/>
                    </a:cubicBezTo>
                    <a:cubicBezTo>
                      <a:pt x="4044" y="11435"/>
                      <a:pt x="4625" y="11715"/>
                      <a:pt x="5213" y="11715"/>
                    </a:cubicBezTo>
                    <a:cubicBezTo>
                      <a:pt x="5526" y="11715"/>
                      <a:pt x="5842" y="11636"/>
                      <a:pt x="6126" y="11471"/>
                    </a:cubicBezTo>
                    <a:cubicBezTo>
                      <a:pt x="6413" y="11637"/>
                      <a:pt x="6728" y="11716"/>
                      <a:pt x="7039" y="11716"/>
                    </a:cubicBezTo>
                    <a:cubicBezTo>
                      <a:pt x="7632" y="11716"/>
                      <a:pt x="8213" y="11431"/>
                      <a:pt x="8563" y="10916"/>
                    </a:cubicBezTo>
                    <a:cubicBezTo>
                      <a:pt x="8609" y="10920"/>
                      <a:pt x="8655" y="10922"/>
                      <a:pt x="8700" y="10922"/>
                    </a:cubicBezTo>
                    <a:cubicBezTo>
                      <a:pt x="9601" y="10922"/>
                      <a:pt x="10382" y="10252"/>
                      <a:pt x="10516" y="9357"/>
                    </a:cubicBezTo>
                    <a:cubicBezTo>
                      <a:pt x="11409" y="9010"/>
                      <a:pt x="11881" y="8015"/>
                      <a:pt x="11601" y="7108"/>
                    </a:cubicBezTo>
                    <a:cubicBezTo>
                      <a:pt x="12254" y="6405"/>
                      <a:pt x="12246" y="5304"/>
                      <a:pt x="11601" y="4608"/>
                    </a:cubicBezTo>
                    <a:lnTo>
                      <a:pt x="11600" y="4608"/>
                    </a:lnTo>
                    <a:cubicBezTo>
                      <a:pt x="11882" y="3690"/>
                      <a:pt x="11409" y="2710"/>
                      <a:pt x="10516" y="2359"/>
                    </a:cubicBezTo>
                    <a:cubicBezTo>
                      <a:pt x="10381" y="1456"/>
                      <a:pt x="9591" y="795"/>
                      <a:pt x="8699" y="795"/>
                    </a:cubicBezTo>
                    <a:cubicBezTo>
                      <a:pt x="8654" y="795"/>
                      <a:pt x="8608" y="796"/>
                      <a:pt x="8563" y="800"/>
                    </a:cubicBezTo>
                    <a:cubicBezTo>
                      <a:pt x="8211" y="282"/>
                      <a:pt x="7630" y="1"/>
                      <a:pt x="7041" y="1"/>
                    </a:cubicBezTo>
                    <a:cubicBezTo>
                      <a:pt x="6728" y="1"/>
                      <a:pt x="6413" y="80"/>
                      <a:pt x="6129" y="245"/>
                    </a:cubicBezTo>
                    <a:cubicBezTo>
                      <a:pt x="5842" y="79"/>
                      <a:pt x="5527" y="1"/>
                      <a:pt x="521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561;p50">
                <a:extLst>
                  <a:ext uri="{FF2B5EF4-FFF2-40B4-BE49-F238E27FC236}">
                    <a16:creationId xmlns:a16="http://schemas.microsoft.com/office/drawing/2014/main" id="{F580A75D-DCEE-FF41-2B90-273EEBA50368}"/>
                  </a:ext>
                </a:extLst>
              </p:cNvPr>
              <p:cNvSpPr/>
              <p:nvPr/>
            </p:nvSpPr>
            <p:spPr>
              <a:xfrm>
                <a:off x="7106301" y="4024902"/>
                <a:ext cx="250414" cy="250479"/>
              </a:xfrm>
              <a:custGeom>
                <a:avLst/>
                <a:gdLst/>
                <a:ahLst/>
                <a:cxnLst/>
                <a:rect l="l" t="t" r="r" b="b"/>
                <a:pathLst>
                  <a:path w="7708" h="7710" extrusionOk="0">
                    <a:moveTo>
                      <a:pt x="2364" y="1270"/>
                    </a:moveTo>
                    <a:cubicBezTo>
                      <a:pt x="2806" y="1270"/>
                      <a:pt x="3205" y="1537"/>
                      <a:pt x="3375" y="1946"/>
                    </a:cubicBezTo>
                    <a:cubicBezTo>
                      <a:pt x="3544" y="2355"/>
                      <a:pt x="3451" y="2825"/>
                      <a:pt x="3137" y="3139"/>
                    </a:cubicBezTo>
                    <a:cubicBezTo>
                      <a:pt x="2928" y="3348"/>
                      <a:pt x="2648" y="3460"/>
                      <a:pt x="2362" y="3460"/>
                    </a:cubicBezTo>
                    <a:cubicBezTo>
                      <a:pt x="2222" y="3460"/>
                      <a:pt x="2080" y="3432"/>
                      <a:pt x="1944" y="3376"/>
                    </a:cubicBezTo>
                    <a:cubicBezTo>
                      <a:pt x="1536" y="3207"/>
                      <a:pt x="1269" y="2808"/>
                      <a:pt x="1269" y="2365"/>
                    </a:cubicBezTo>
                    <a:cubicBezTo>
                      <a:pt x="1270" y="1761"/>
                      <a:pt x="1759" y="1271"/>
                      <a:pt x="2364" y="1270"/>
                    </a:cubicBezTo>
                    <a:close/>
                    <a:moveTo>
                      <a:pt x="5843" y="1373"/>
                    </a:moveTo>
                    <a:lnTo>
                      <a:pt x="6337" y="1867"/>
                    </a:lnTo>
                    <a:lnTo>
                      <a:pt x="1865" y="6338"/>
                    </a:lnTo>
                    <a:lnTo>
                      <a:pt x="1371" y="5845"/>
                    </a:lnTo>
                    <a:lnTo>
                      <a:pt x="5843" y="1373"/>
                    </a:lnTo>
                    <a:close/>
                    <a:moveTo>
                      <a:pt x="5345" y="4251"/>
                    </a:moveTo>
                    <a:cubicBezTo>
                      <a:pt x="5486" y="4251"/>
                      <a:pt x="5628" y="4279"/>
                      <a:pt x="5764" y="4335"/>
                    </a:cubicBezTo>
                    <a:cubicBezTo>
                      <a:pt x="6173" y="4504"/>
                      <a:pt x="6439" y="4903"/>
                      <a:pt x="6439" y="5346"/>
                    </a:cubicBezTo>
                    <a:cubicBezTo>
                      <a:pt x="6439" y="5950"/>
                      <a:pt x="5949" y="6441"/>
                      <a:pt x="5344" y="6441"/>
                    </a:cubicBezTo>
                    <a:lnTo>
                      <a:pt x="5344" y="6440"/>
                    </a:lnTo>
                    <a:cubicBezTo>
                      <a:pt x="4902" y="6440"/>
                      <a:pt x="4503" y="6174"/>
                      <a:pt x="4333" y="5764"/>
                    </a:cubicBezTo>
                    <a:cubicBezTo>
                      <a:pt x="4164" y="5356"/>
                      <a:pt x="4258" y="4885"/>
                      <a:pt x="4571" y="4571"/>
                    </a:cubicBezTo>
                    <a:cubicBezTo>
                      <a:pt x="4781" y="4362"/>
                      <a:pt x="5060" y="4251"/>
                      <a:pt x="5345" y="4251"/>
                    </a:cubicBezTo>
                    <a:close/>
                    <a:moveTo>
                      <a:pt x="3853" y="1"/>
                    </a:moveTo>
                    <a:cubicBezTo>
                      <a:pt x="1729" y="1"/>
                      <a:pt x="0" y="1730"/>
                      <a:pt x="0" y="3855"/>
                    </a:cubicBezTo>
                    <a:cubicBezTo>
                      <a:pt x="0" y="5980"/>
                      <a:pt x="1729" y="7710"/>
                      <a:pt x="3853" y="7710"/>
                    </a:cubicBezTo>
                    <a:cubicBezTo>
                      <a:pt x="5979" y="7710"/>
                      <a:pt x="7708" y="5980"/>
                      <a:pt x="7708" y="3855"/>
                    </a:cubicBezTo>
                    <a:cubicBezTo>
                      <a:pt x="7708" y="1730"/>
                      <a:pt x="5979" y="1"/>
                      <a:pt x="38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0217244-98D2-5ABF-84AD-CA18BE69AF72}"/>
              </a:ext>
            </a:extLst>
          </p:cNvPr>
          <p:cNvGrpSpPr/>
          <p:nvPr/>
        </p:nvGrpSpPr>
        <p:grpSpPr>
          <a:xfrm>
            <a:off x="4373880" y="2147590"/>
            <a:ext cx="2816132" cy="863348"/>
            <a:chOff x="4712471" y="2459374"/>
            <a:chExt cx="2816132" cy="863348"/>
          </a:xfrm>
        </p:grpSpPr>
        <p:sp>
          <p:nvSpPr>
            <p:cNvPr id="20" name="Google Shape;737;p55">
              <a:extLst>
                <a:ext uri="{FF2B5EF4-FFF2-40B4-BE49-F238E27FC236}">
                  <a16:creationId xmlns:a16="http://schemas.microsoft.com/office/drawing/2014/main" id="{E3CCD606-CF8B-6109-9D0E-2A5DB96EA6C8}"/>
                </a:ext>
              </a:extLst>
            </p:cNvPr>
            <p:cNvSpPr txBox="1"/>
            <p:nvPr/>
          </p:nvSpPr>
          <p:spPr>
            <a:xfrm>
              <a:off x="4898677" y="3001722"/>
              <a:ext cx="2324100" cy="321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dirty="0">
                  <a:latin typeface="Assistant Medium"/>
                  <a:ea typeface="Assistant Medium"/>
                  <a:cs typeface="Assistant Medium"/>
                  <a:sym typeface="Assistant Medium"/>
                </a:rPr>
                <a:t>Expected revenue for 2029</a:t>
              </a:r>
              <a:endParaRPr dirty="0"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38277FD-6438-DB3B-A710-FE88D647848C}"/>
                </a:ext>
              </a:extLst>
            </p:cNvPr>
            <p:cNvGrpSpPr/>
            <p:nvPr/>
          </p:nvGrpSpPr>
          <p:grpSpPr>
            <a:xfrm>
              <a:off x="4977426" y="2459374"/>
              <a:ext cx="2245351" cy="567825"/>
              <a:chOff x="4977426" y="2459374"/>
              <a:chExt cx="2245351" cy="567825"/>
            </a:xfrm>
          </p:grpSpPr>
          <p:cxnSp>
            <p:nvCxnSpPr>
              <p:cNvPr id="22" name="Google Shape;761;p55">
                <a:extLst>
                  <a:ext uri="{FF2B5EF4-FFF2-40B4-BE49-F238E27FC236}">
                    <a16:creationId xmlns:a16="http://schemas.microsoft.com/office/drawing/2014/main" id="{FDF01197-B9ED-3BB6-2D01-0954FD0B93C2}"/>
                  </a:ext>
                </a:extLst>
              </p:cNvPr>
              <p:cNvCxnSpPr/>
              <p:nvPr/>
            </p:nvCxnSpPr>
            <p:spPr>
              <a:xfrm>
                <a:off x="4977426" y="3027199"/>
                <a:ext cx="2245351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" name="Google Shape;762;p55">
                <a:extLst>
                  <a:ext uri="{FF2B5EF4-FFF2-40B4-BE49-F238E27FC236}">
                    <a16:creationId xmlns:a16="http://schemas.microsoft.com/office/drawing/2014/main" id="{6DCECA93-DB2F-0513-B628-54F184FB44AA}"/>
                  </a:ext>
                </a:extLst>
              </p:cNvPr>
              <p:cNvCxnSpPr/>
              <p:nvPr/>
            </p:nvCxnSpPr>
            <p:spPr>
              <a:xfrm>
                <a:off x="4977426" y="2459374"/>
                <a:ext cx="2245351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4" name="Google Shape;738;p55">
              <a:extLst>
                <a:ext uri="{FF2B5EF4-FFF2-40B4-BE49-F238E27FC236}">
                  <a16:creationId xmlns:a16="http://schemas.microsoft.com/office/drawing/2014/main" id="{B6134E79-D92A-F2EB-FAE6-6E8100EC545A}"/>
                </a:ext>
              </a:extLst>
            </p:cNvPr>
            <p:cNvSpPr txBox="1"/>
            <p:nvPr/>
          </p:nvSpPr>
          <p:spPr>
            <a:xfrm>
              <a:off x="4712471" y="2460822"/>
              <a:ext cx="2816132" cy="54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tx1"/>
                  </a:solidFill>
                  <a:latin typeface="Assistant"/>
                  <a:ea typeface="Assistant"/>
                  <a:cs typeface="Assistant"/>
                  <a:sym typeface="Assistant"/>
                </a:rPr>
                <a:t>$473.7 billion</a:t>
              </a:r>
              <a:endParaRPr sz="2800" b="1" dirty="0">
                <a:solidFill>
                  <a:schemeClr val="tx1"/>
                </a:solidFill>
                <a:latin typeface="Assistant"/>
                <a:ea typeface="Assistant"/>
                <a:cs typeface="Assistant"/>
                <a:sym typeface="Assistant"/>
              </a:endParaRPr>
            </a:p>
          </p:txBody>
        </p:sp>
      </p:grpSp>
      <p:pic>
        <p:nvPicPr>
          <p:cNvPr id="26" name="Picture 25" descr="A black outline of a map&#10;&#10;Description automatically generated">
            <a:extLst>
              <a:ext uri="{FF2B5EF4-FFF2-40B4-BE49-F238E27FC236}">
                <a16:creationId xmlns:a16="http://schemas.microsoft.com/office/drawing/2014/main" id="{A47CFF2E-8924-6C6D-5023-3E844220D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096" y="3343889"/>
            <a:ext cx="1145133" cy="1271503"/>
          </a:xfrm>
          <a:prstGeom prst="rect">
            <a:avLst/>
          </a:prstGeom>
        </p:spPr>
      </p:pic>
      <p:sp>
        <p:nvSpPr>
          <p:cNvPr id="30" name="Google Shape;737;p55">
            <a:extLst>
              <a:ext uri="{FF2B5EF4-FFF2-40B4-BE49-F238E27FC236}">
                <a16:creationId xmlns:a16="http://schemas.microsoft.com/office/drawing/2014/main" id="{4BA82A3B-7F97-4070-0D20-01EE6C4E4D76}"/>
              </a:ext>
            </a:extLst>
          </p:cNvPr>
          <p:cNvSpPr txBox="1"/>
          <p:nvPr/>
        </p:nvSpPr>
        <p:spPr>
          <a:xfrm>
            <a:off x="7027341" y="2689938"/>
            <a:ext cx="1760757" cy="3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Assistant Medium"/>
                <a:ea typeface="Assistant Medium"/>
                <a:cs typeface="Assistant Medium"/>
                <a:sym typeface="Assistant Medium"/>
              </a:rPr>
              <a:t>Loss by animal inv.</a:t>
            </a:r>
            <a:endParaRPr dirty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4014457-44C8-419F-F0A6-4B624EFE4B28}"/>
              </a:ext>
            </a:extLst>
          </p:cNvPr>
          <p:cNvGrpSpPr/>
          <p:nvPr/>
        </p:nvGrpSpPr>
        <p:grpSpPr>
          <a:xfrm>
            <a:off x="7129275" y="2141723"/>
            <a:ext cx="1466086" cy="567825"/>
            <a:chOff x="4977426" y="2459374"/>
            <a:chExt cx="2245351" cy="567825"/>
          </a:xfrm>
        </p:grpSpPr>
        <p:cxnSp>
          <p:nvCxnSpPr>
            <p:cNvPr id="33" name="Google Shape;761;p55">
              <a:extLst>
                <a:ext uri="{FF2B5EF4-FFF2-40B4-BE49-F238E27FC236}">
                  <a16:creationId xmlns:a16="http://schemas.microsoft.com/office/drawing/2014/main" id="{0DC1B5BA-9530-0912-C43E-66554E30CFB3}"/>
                </a:ext>
              </a:extLst>
            </p:cNvPr>
            <p:cNvCxnSpPr/>
            <p:nvPr/>
          </p:nvCxnSpPr>
          <p:spPr>
            <a:xfrm>
              <a:off x="4977426" y="3027199"/>
              <a:ext cx="224535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762;p55">
              <a:extLst>
                <a:ext uri="{FF2B5EF4-FFF2-40B4-BE49-F238E27FC236}">
                  <a16:creationId xmlns:a16="http://schemas.microsoft.com/office/drawing/2014/main" id="{93F61CBF-A019-8045-90BB-35EED39B3163}"/>
                </a:ext>
              </a:extLst>
            </p:cNvPr>
            <p:cNvCxnSpPr/>
            <p:nvPr/>
          </p:nvCxnSpPr>
          <p:spPr>
            <a:xfrm>
              <a:off x="4977426" y="2459374"/>
              <a:ext cx="2245351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32" name="Google Shape;738;p55">
            <a:extLst>
              <a:ext uri="{FF2B5EF4-FFF2-40B4-BE49-F238E27FC236}">
                <a16:creationId xmlns:a16="http://schemas.microsoft.com/office/drawing/2014/main" id="{48E6595A-343F-2FD5-B26B-8CAF5188D98A}"/>
              </a:ext>
            </a:extLst>
          </p:cNvPr>
          <p:cNvSpPr txBox="1"/>
          <p:nvPr/>
        </p:nvSpPr>
        <p:spPr>
          <a:xfrm>
            <a:off x="7091117" y="2151172"/>
            <a:ext cx="1651577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b="1" dirty="0">
                <a:solidFill>
                  <a:srgbClr val="C00000"/>
                </a:solidFill>
                <a:latin typeface="Assistant"/>
                <a:ea typeface="Assistant"/>
                <a:cs typeface="Assistant"/>
                <a:sym typeface="Assistant"/>
              </a:rPr>
              <a:t>5000</a:t>
            </a:r>
            <a:r>
              <a:rPr lang="en" sz="2000" b="1" dirty="0">
                <a:solidFill>
                  <a:srgbClr val="C00000"/>
                </a:solidFill>
                <a:latin typeface="Assistant"/>
                <a:ea typeface="Assistant"/>
                <a:cs typeface="Assistant"/>
                <a:sym typeface="Assistant"/>
              </a:rPr>
              <a:t> cr</a:t>
            </a:r>
            <a:endParaRPr sz="2800" b="1" dirty="0">
              <a:solidFill>
                <a:srgbClr val="C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sp>
        <p:nvSpPr>
          <p:cNvPr id="35" name="Google Shape;737;p55">
            <a:extLst>
              <a:ext uri="{FF2B5EF4-FFF2-40B4-BE49-F238E27FC236}">
                <a16:creationId xmlns:a16="http://schemas.microsoft.com/office/drawing/2014/main" id="{F6A1C2D1-3DDD-B903-BEC6-B7A36D33B28F}"/>
              </a:ext>
            </a:extLst>
          </p:cNvPr>
          <p:cNvSpPr txBox="1"/>
          <p:nvPr/>
        </p:nvSpPr>
        <p:spPr>
          <a:xfrm>
            <a:off x="6435904" y="3166549"/>
            <a:ext cx="2009725" cy="3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C00000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Productivity Loss</a:t>
            </a:r>
            <a:r>
              <a:rPr lang="en-IN" dirty="0">
                <a:solidFill>
                  <a:srgbClr val="C00000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</a:t>
            </a:r>
            <a:endParaRPr dirty="0">
              <a:solidFill>
                <a:srgbClr val="C00000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6" name="Google Shape;738;p55">
            <a:extLst>
              <a:ext uri="{FF2B5EF4-FFF2-40B4-BE49-F238E27FC236}">
                <a16:creationId xmlns:a16="http://schemas.microsoft.com/office/drawing/2014/main" id="{AED23211-B62A-FF02-2950-813FCD0C508A}"/>
              </a:ext>
            </a:extLst>
          </p:cNvPr>
          <p:cNvSpPr txBox="1"/>
          <p:nvPr/>
        </p:nvSpPr>
        <p:spPr>
          <a:xfrm>
            <a:off x="6426310" y="3475940"/>
            <a:ext cx="2009726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rgbClr val="C00000"/>
                </a:solidFill>
                <a:latin typeface="Assistant"/>
                <a:ea typeface="Assistant"/>
                <a:cs typeface="Assistant"/>
                <a:sym typeface="Assistant"/>
              </a:rPr>
              <a:t>18-25% </a:t>
            </a:r>
            <a:r>
              <a:rPr lang="en-IN" dirty="0">
                <a:solidFill>
                  <a:srgbClr val="C00000"/>
                </a:solidFill>
                <a:latin typeface="Assistant"/>
                <a:ea typeface="Assistant"/>
                <a:cs typeface="Assistant"/>
                <a:sym typeface="Assistant"/>
              </a:rPr>
              <a:t>overall</a:t>
            </a:r>
            <a:endParaRPr sz="1800" dirty="0">
              <a:solidFill>
                <a:srgbClr val="C00000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84791FA-43C5-5DF1-375F-11D60A42DF41}"/>
              </a:ext>
            </a:extLst>
          </p:cNvPr>
          <p:cNvGrpSpPr/>
          <p:nvPr/>
        </p:nvGrpSpPr>
        <p:grpSpPr>
          <a:xfrm>
            <a:off x="6494479" y="3565200"/>
            <a:ext cx="1873388" cy="362070"/>
            <a:chOff x="6540199" y="3743530"/>
            <a:chExt cx="1753447" cy="362070"/>
          </a:xfrm>
        </p:grpSpPr>
        <p:cxnSp>
          <p:nvCxnSpPr>
            <p:cNvPr id="37" name="Google Shape;762;p55">
              <a:extLst>
                <a:ext uri="{FF2B5EF4-FFF2-40B4-BE49-F238E27FC236}">
                  <a16:creationId xmlns:a16="http://schemas.microsoft.com/office/drawing/2014/main" id="{057FBE24-C5FD-5A9D-A7A4-283AF6300AFC}"/>
                </a:ext>
              </a:extLst>
            </p:cNvPr>
            <p:cNvCxnSpPr>
              <a:cxnSpLocks/>
            </p:cNvCxnSpPr>
            <p:nvPr/>
          </p:nvCxnSpPr>
          <p:spPr>
            <a:xfrm>
              <a:off x="6540199" y="3743530"/>
              <a:ext cx="1753447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8" name="Google Shape;762;p55">
              <a:extLst>
                <a:ext uri="{FF2B5EF4-FFF2-40B4-BE49-F238E27FC236}">
                  <a16:creationId xmlns:a16="http://schemas.microsoft.com/office/drawing/2014/main" id="{9B5D3B8F-A7A6-EEA9-F8DC-AEB306F067F0}"/>
                </a:ext>
              </a:extLst>
            </p:cNvPr>
            <p:cNvCxnSpPr>
              <a:cxnSpLocks/>
            </p:cNvCxnSpPr>
            <p:nvPr/>
          </p:nvCxnSpPr>
          <p:spPr>
            <a:xfrm>
              <a:off x="6540199" y="4105600"/>
              <a:ext cx="1753447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0" name="Google Shape;737;p55">
            <a:extLst>
              <a:ext uri="{FF2B5EF4-FFF2-40B4-BE49-F238E27FC236}">
                <a16:creationId xmlns:a16="http://schemas.microsoft.com/office/drawing/2014/main" id="{F7CCBFE4-4BF9-A9BE-9CDE-5C504F67EA21}"/>
              </a:ext>
            </a:extLst>
          </p:cNvPr>
          <p:cNvSpPr txBox="1"/>
          <p:nvPr/>
        </p:nvSpPr>
        <p:spPr>
          <a:xfrm>
            <a:off x="6504074" y="4044162"/>
            <a:ext cx="1854198" cy="398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tx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Primary livelihood</a:t>
            </a:r>
            <a:endParaRPr sz="1200" dirty="0">
              <a:solidFill>
                <a:schemeClr val="tx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41" name="Google Shape;738;p55">
            <a:extLst>
              <a:ext uri="{FF2B5EF4-FFF2-40B4-BE49-F238E27FC236}">
                <a16:creationId xmlns:a16="http://schemas.microsoft.com/office/drawing/2014/main" id="{FDA683BB-3679-926F-E4C9-38AEA2F24421}"/>
              </a:ext>
            </a:extLst>
          </p:cNvPr>
          <p:cNvSpPr txBox="1"/>
          <p:nvPr/>
        </p:nvSpPr>
        <p:spPr>
          <a:xfrm>
            <a:off x="6426310" y="4290403"/>
            <a:ext cx="2009726" cy="54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 b="1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58.00 % </a:t>
            </a:r>
            <a:r>
              <a:rPr lang="en-IN" sz="1600" dirty="0">
                <a:solidFill>
                  <a:schemeClr val="dk1"/>
                </a:solidFill>
                <a:latin typeface="Assistant"/>
                <a:ea typeface="Assistant"/>
                <a:cs typeface="Assistant"/>
                <a:sym typeface="Assistant"/>
              </a:rPr>
              <a:t>pop.</a:t>
            </a:r>
            <a:endParaRPr sz="1800" dirty="0">
              <a:solidFill>
                <a:schemeClr val="dk1"/>
              </a:solidFill>
              <a:latin typeface="Assistant"/>
              <a:ea typeface="Assistant"/>
              <a:cs typeface="Assistant"/>
              <a:sym typeface="Assistant"/>
            </a:endParaRPr>
          </a:p>
        </p:txBody>
      </p:sp>
      <p:cxnSp>
        <p:nvCxnSpPr>
          <p:cNvPr id="42" name="Google Shape;762;p55">
            <a:extLst>
              <a:ext uri="{FF2B5EF4-FFF2-40B4-BE49-F238E27FC236}">
                <a16:creationId xmlns:a16="http://schemas.microsoft.com/office/drawing/2014/main" id="{3AE85F77-A80F-C47F-C3B9-EB2FDB43B1A3}"/>
              </a:ext>
            </a:extLst>
          </p:cNvPr>
          <p:cNvCxnSpPr>
            <a:cxnSpLocks/>
          </p:cNvCxnSpPr>
          <p:nvPr/>
        </p:nvCxnSpPr>
        <p:spPr>
          <a:xfrm>
            <a:off x="6562648" y="4378292"/>
            <a:ext cx="175344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3" name="Google Shape;762;p55">
            <a:extLst>
              <a:ext uri="{FF2B5EF4-FFF2-40B4-BE49-F238E27FC236}">
                <a16:creationId xmlns:a16="http://schemas.microsoft.com/office/drawing/2014/main" id="{EA816720-D03A-3BFB-B808-AC500638BD39}"/>
              </a:ext>
            </a:extLst>
          </p:cNvPr>
          <p:cNvCxnSpPr>
            <a:cxnSpLocks/>
          </p:cNvCxnSpPr>
          <p:nvPr/>
        </p:nvCxnSpPr>
        <p:spPr>
          <a:xfrm>
            <a:off x="6562648" y="4740362"/>
            <a:ext cx="1753447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F6DA2A9C-F515-B664-CADE-8AC862B25E8B}"/>
              </a:ext>
            </a:extLst>
          </p:cNvPr>
          <p:cNvCxnSpPr>
            <a:cxnSpLocks/>
          </p:cNvCxnSpPr>
          <p:nvPr/>
        </p:nvCxnSpPr>
        <p:spPr>
          <a:xfrm flipV="1">
            <a:off x="5373186" y="3550143"/>
            <a:ext cx="975360" cy="561241"/>
          </a:xfrm>
          <a:prstGeom prst="bentConnector3">
            <a:avLst>
              <a:gd name="adj1" fmla="val 156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B0DD7001-6FA3-2228-EE16-A18A95E9225B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5115520" y="4230030"/>
            <a:ext cx="1310790" cy="330823"/>
          </a:xfrm>
          <a:prstGeom prst="bentConnector3">
            <a:avLst>
              <a:gd name="adj1" fmla="val 59883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2" name="Google Shape;526;p50">
            <a:extLst>
              <a:ext uri="{FF2B5EF4-FFF2-40B4-BE49-F238E27FC236}">
                <a16:creationId xmlns:a16="http://schemas.microsoft.com/office/drawing/2014/main" id="{F25780E4-6157-02D1-A30A-2EADB5BC6787}"/>
              </a:ext>
            </a:extLst>
          </p:cNvPr>
          <p:cNvSpPr txBox="1"/>
          <p:nvPr/>
        </p:nvSpPr>
        <p:spPr>
          <a:xfrm>
            <a:off x="301711" y="4570476"/>
            <a:ext cx="4434385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100" dirty="0">
                <a:latin typeface="Assistant Medium"/>
                <a:ea typeface="Assistant Medium"/>
                <a:cs typeface="Assistant Medium"/>
                <a:sym typeface="Assistant Medium"/>
              </a:rPr>
              <a:t>India Agriculture market (2022-2029) USD Billion</a:t>
            </a:r>
            <a:endParaRPr sz="1100" dirty="0"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09BB29C-8469-AA04-06A7-BF2826B9E7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6843" y="2225728"/>
            <a:ext cx="3868528" cy="2392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5512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Rectangle: Rounded Corners 631">
            <a:extLst>
              <a:ext uri="{FF2B5EF4-FFF2-40B4-BE49-F238E27FC236}">
                <a16:creationId xmlns:a16="http://schemas.microsoft.com/office/drawing/2014/main" id="{76DD7E42-AF81-8E86-0E32-76EF917917AC}"/>
              </a:ext>
            </a:extLst>
          </p:cNvPr>
          <p:cNvSpPr/>
          <p:nvPr/>
        </p:nvSpPr>
        <p:spPr>
          <a:xfrm>
            <a:off x="3627011" y="1138190"/>
            <a:ext cx="3210053" cy="402986"/>
          </a:xfrm>
          <a:prstGeom prst="roundRect">
            <a:avLst>
              <a:gd name="adj" fmla="val 35927"/>
            </a:avLst>
          </a:prstGeom>
          <a:solidFill>
            <a:schemeClr val="tx2">
              <a:lumMod val="9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C9568E3F-ED47-5566-9C6D-F6D615C06E04}"/>
              </a:ext>
            </a:extLst>
          </p:cNvPr>
          <p:cNvSpPr>
            <a:spLocks/>
          </p:cNvSpPr>
          <p:nvPr/>
        </p:nvSpPr>
        <p:spPr>
          <a:xfrm>
            <a:off x="3604558" y="1131568"/>
            <a:ext cx="3232506" cy="2353478"/>
          </a:xfrm>
          <a:prstGeom prst="roundRect">
            <a:avLst>
              <a:gd name="adj" fmla="val 6084"/>
            </a:avLst>
          </a:prstGeom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1DD6AD4E-830F-609C-189F-3F406C2A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728" y="2732072"/>
            <a:ext cx="755002" cy="752973"/>
          </a:xfrm>
          <a:prstGeom prst="rect">
            <a:avLst/>
          </a:prstGeom>
        </p:spPr>
      </p:pic>
      <p:sp>
        <p:nvSpPr>
          <p:cNvPr id="2" name="Google Shape;360;p39">
            <a:extLst>
              <a:ext uri="{FF2B5EF4-FFF2-40B4-BE49-F238E27FC236}">
                <a16:creationId xmlns:a16="http://schemas.microsoft.com/office/drawing/2014/main" id="{BCE9EB8E-A5A7-08AB-8409-3D08B6E04884}"/>
              </a:ext>
            </a:extLst>
          </p:cNvPr>
          <p:cNvSpPr txBox="1">
            <a:spLocks/>
          </p:cNvSpPr>
          <p:nvPr/>
        </p:nvSpPr>
        <p:spPr>
          <a:xfrm>
            <a:off x="663196" y="455034"/>
            <a:ext cx="3383024" cy="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85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4000" dirty="0"/>
              <a:t>BUSINESS MODEL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8356816-89BC-42DD-6945-15C196CC9645}"/>
              </a:ext>
            </a:extLst>
          </p:cNvPr>
          <p:cNvGrpSpPr/>
          <p:nvPr/>
        </p:nvGrpSpPr>
        <p:grpSpPr>
          <a:xfrm>
            <a:off x="738026" y="1121153"/>
            <a:ext cx="2830873" cy="758007"/>
            <a:chOff x="738026" y="1091030"/>
            <a:chExt cx="2830873" cy="758007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ECEC89D1-4E68-0C9A-8542-5840D5D93E10}"/>
                </a:ext>
              </a:extLst>
            </p:cNvPr>
            <p:cNvSpPr/>
            <p:nvPr/>
          </p:nvSpPr>
          <p:spPr>
            <a:xfrm>
              <a:off x="774299" y="1091030"/>
              <a:ext cx="301822" cy="752759"/>
            </a:xfrm>
            <a:prstGeom prst="roundRect">
              <a:avLst>
                <a:gd name="adj" fmla="val 40672"/>
              </a:avLst>
            </a:prstGeom>
            <a:solidFill>
              <a:schemeClr val="tx2">
                <a:lumMod val="50000"/>
              </a:schemeClr>
            </a:soli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AAAAE639-ECF2-1DEA-C0E2-14448E3BFE59}"/>
                </a:ext>
              </a:extLst>
            </p:cNvPr>
            <p:cNvSpPr/>
            <p:nvPr/>
          </p:nvSpPr>
          <p:spPr>
            <a:xfrm>
              <a:off x="775606" y="1092051"/>
              <a:ext cx="2671355" cy="752759"/>
            </a:xfrm>
            <a:prstGeom prst="roundRect">
              <a:avLst/>
            </a:prstGeom>
            <a:noFill/>
            <a:ln w="952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" name="Google Shape;737;p55">
              <a:extLst>
                <a:ext uri="{FF2B5EF4-FFF2-40B4-BE49-F238E27FC236}">
                  <a16:creationId xmlns:a16="http://schemas.microsoft.com/office/drawing/2014/main" id="{D6FC3E05-E052-7A78-00F4-32967BCF72D7}"/>
                </a:ext>
              </a:extLst>
            </p:cNvPr>
            <p:cNvSpPr txBox="1"/>
            <p:nvPr/>
          </p:nvSpPr>
          <p:spPr>
            <a:xfrm rot="16200000">
              <a:off x="602218" y="1313581"/>
              <a:ext cx="574512" cy="30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b="1" dirty="0">
                  <a:solidFill>
                    <a:schemeClr val="bg1"/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TAM</a:t>
              </a:r>
              <a:endParaRPr b="1" dirty="0">
                <a:solidFill>
                  <a:schemeClr val="bg1"/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pic>
          <p:nvPicPr>
            <p:cNvPr id="6" name="Picture 5" descr="A blue circle with black background&#10;&#10;Description automatically generated">
              <a:extLst>
                <a:ext uri="{FF2B5EF4-FFF2-40B4-BE49-F238E27FC236}">
                  <a16:creationId xmlns:a16="http://schemas.microsoft.com/office/drawing/2014/main" id="{64AA9522-C476-C971-9DE1-61ED8AE25C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22616" y="1101444"/>
              <a:ext cx="749608" cy="747593"/>
            </a:xfrm>
            <a:prstGeom prst="rect">
              <a:avLst/>
            </a:prstGeom>
          </p:spPr>
        </p:pic>
        <p:sp>
          <p:nvSpPr>
            <p:cNvPr id="7" name="Google Shape;737;p55">
              <a:extLst>
                <a:ext uri="{FF2B5EF4-FFF2-40B4-BE49-F238E27FC236}">
                  <a16:creationId xmlns:a16="http://schemas.microsoft.com/office/drawing/2014/main" id="{C3018031-5B5F-0944-8622-23B95649E2A1}"/>
                </a:ext>
              </a:extLst>
            </p:cNvPr>
            <p:cNvSpPr txBox="1"/>
            <p:nvPr/>
          </p:nvSpPr>
          <p:spPr>
            <a:xfrm>
              <a:off x="1951254" y="1091030"/>
              <a:ext cx="1469304" cy="4649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800" b="1" dirty="0">
                  <a:solidFill>
                    <a:schemeClr val="accent1">
                      <a:lumMod val="25000"/>
                    </a:schemeClr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$609 M</a:t>
              </a:r>
              <a:endParaRPr sz="280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8" name="Google Shape;737;p55">
              <a:extLst>
                <a:ext uri="{FF2B5EF4-FFF2-40B4-BE49-F238E27FC236}">
                  <a16:creationId xmlns:a16="http://schemas.microsoft.com/office/drawing/2014/main" id="{BFFEEB71-B2A2-3896-2A3A-A4FA5D47BBC5}"/>
                </a:ext>
              </a:extLst>
            </p:cNvPr>
            <p:cNvSpPr txBox="1"/>
            <p:nvPr/>
          </p:nvSpPr>
          <p:spPr>
            <a:xfrm>
              <a:off x="1843091" y="1467305"/>
              <a:ext cx="1725808" cy="3028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sz="1050" dirty="0">
                  <a:solidFill>
                    <a:schemeClr val="accent1">
                      <a:lumMod val="25000"/>
                    </a:schemeClr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Existing Indian market</a:t>
              </a:r>
              <a:endParaRPr sz="105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  <p:sp>
          <p:nvSpPr>
            <p:cNvPr id="9" name="Google Shape;737;p55">
              <a:extLst>
                <a:ext uri="{FF2B5EF4-FFF2-40B4-BE49-F238E27FC236}">
                  <a16:creationId xmlns:a16="http://schemas.microsoft.com/office/drawing/2014/main" id="{C6650E69-5433-A3AA-4565-F3B8906638C8}"/>
                </a:ext>
              </a:extLst>
            </p:cNvPr>
            <p:cNvSpPr txBox="1"/>
            <p:nvPr/>
          </p:nvSpPr>
          <p:spPr>
            <a:xfrm>
              <a:off x="1194548" y="1318456"/>
              <a:ext cx="626122" cy="2425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 b="1" dirty="0">
                  <a:solidFill>
                    <a:schemeClr val="accent1">
                      <a:lumMod val="25000"/>
                    </a:schemeClr>
                  </a:solidFill>
                  <a:latin typeface="Assistant Medium"/>
                  <a:ea typeface="Assistant Medium"/>
                  <a:cs typeface="Assistant Medium"/>
                  <a:sym typeface="Assistant Medium"/>
                </a:rPr>
                <a:t>100%</a:t>
              </a:r>
              <a:endParaRPr sz="100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endParaRPr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EB5E54-F3A7-4B67-0B77-8EF0D5D869C5}"/>
              </a:ext>
            </a:extLst>
          </p:cNvPr>
          <p:cNvSpPr/>
          <p:nvPr/>
        </p:nvSpPr>
        <p:spPr>
          <a:xfrm>
            <a:off x="774299" y="1922987"/>
            <a:ext cx="301822" cy="752759"/>
          </a:xfrm>
          <a:prstGeom prst="roundRect">
            <a:avLst>
              <a:gd name="adj" fmla="val 40672"/>
            </a:avLst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4DC5EEC-4009-C054-F332-F8FA47DE1761}"/>
              </a:ext>
            </a:extLst>
          </p:cNvPr>
          <p:cNvSpPr/>
          <p:nvPr/>
        </p:nvSpPr>
        <p:spPr>
          <a:xfrm>
            <a:off x="775606" y="1924008"/>
            <a:ext cx="2671355" cy="75275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Google Shape;737;p55">
            <a:extLst>
              <a:ext uri="{FF2B5EF4-FFF2-40B4-BE49-F238E27FC236}">
                <a16:creationId xmlns:a16="http://schemas.microsoft.com/office/drawing/2014/main" id="{FCB35120-2024-9B6F-F611-C7229A32D615}"/>
              </a:ext>
            </a:extLst>
          </p:cNvPr>
          <p:cNvSpPr txBox="1"/>
          <p:nvPr/>
        </p:nvSpPr>
        <p:spPr>
          <a:xfrm rot="16200000">
            <a:off x="558848" y="2147268"/>
            <a:ext cx="661253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SAM</a:t>
            </a:r>
            <a:endParaRPr b="1" dirty="0">
              <a:solidFill>
                <a:schemeClr val="bg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6" name="Google Shape;737;p55">
            <a:extLst>
              <a:ext uri="{FF2B5EF4-FFF2-40B4-BE49-F238E27FC236}">
                <a16:creationId xmlns:a16="http://schemas.microsoft.com/office/drawing/2014/main" id="{AD27E8CF-1B2D-C2AC-2A6F-3DC52459CD34}"/>
              </a:ext>
            </a:extLst>
          </p:cNvPr>
          <p:cNvSpPr txBox="1"/>
          <p:nvPr/>
        </p:nvSpPr>
        <p:spPr>
          <a:xfrm>
            <a:off x="1913237" y="1927790"/>
            <a:ext cx="1606043" cy="4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$60.9 M</a:t>
            </a:r>
            <a:endParaRPr sz="280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17" name="Google Shape;737;p55">
            <a:extLst>
              <a:ext uri="{FF2B5EF4-FFF2-40B4-BE49-F238E27FC236}">
                <a16:creationId xmlns:a16="http://schemas.microsoft.com/office/drawing/2014/main" id="{3531FDE4-5743-BA4B-B311-CFBB6F14C4AC}"/>
              </a:ext>
            </a:extLst>
          </p:cNvPr>
          <p:cNvSpPr txBox="1"/>
          <p:nvPr/>
        </p:nvSpPr>
        <p:spPr>
          <a:xfrm>
            <a:off x="1828290" y="2326447"/>
            <a:ext cx="1725808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Target few location</a:t>
            </a:r>
            <a:endParaRPr sz="105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C27E08FC-3535-C98B-2C51-ED0C7E66B6EC}"/>
              </a:ext>
            </a:extLst>
          </p:cNvPr>
          <p:cNvSpPr/>
          <p:nvPr/>
        </p:nvSpPr>
        <p:spPr>
          <a:xfrm>
            <a:off x="774299" y="2724350"/>
            <a:ext cx="301822" cy="752759"/>
          </a:xfrm>
          <a:prstGeom prst="roundRect">
            <a:avLst>
              <a:gd name="adj" fmla="val 40672"/>
            </a:avLst>
          </a:prstGeom>
          <a:solidFill>
            <a:schemeClr val="tx2">
              <a:lumMod val="50000"/>
            </a:schemeClr>
          </a:solidFill>
          <a:ln w="952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B932544-050B-9A7C-6133-E5111A310124}"/>
              </a:ext>
            </a:extLst>
          </p:cNvPr>
          <p:cNvSpPr/>
          <p:nvPr/>
        </p:nvSpPr>
        <p:spPr>
          <a:xfrm>
            <a:off x="775606" y="2725371"/>
            <a:ext cx="2671355" cy="752759"/>
          </a:xfrm>
          <a:prstGeom prst="roundRect">
            <a:avLst/>
          </a:prstGeom>
          <a:noFill/>
          <a:ln w="952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Google Shape;737;p55">
            <a:extLst>
              <a:ext uri="{FF2B5EF4-FFF2-40B4-BE49-F238E27FC236}">
                <a16:creationId xmlns:a16="http://schemas.microsoft.com/office/drawing/2014/main" id="{DA890CD7-7582-42B2-DDB2-A136185FA206}"/>
              </a:ext>
            </a:extLst>
          </p:cNvPr>
          <p:cNvSpPr txBox="1"/>
          <p:nvPr/>
        </p:nvSpPr>
        <p:spPr>
          <a:xfrm rot="16200000">
            <a:off x="550378" y="2957112"/>
            <a:ext cx="661255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solidFill>
                  <a:schemeClr val="bg1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SOM</a:t>
            </a:r>
            <a:endParaRPr b="1" dirty="0">
              <a:solidFill>
                <a:schemeClr val="bg1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4" name="Google Shape;737;p55">
            <a:extLst>
              <a:ext uri="{FF2B5EF4-FFF2-40B4-BE49-F238E27FC236}">
                <a16:creationId xmlns:a16="http://schemas.microsoft.com/office/drawing/2014/main" id="{55FD8923-4DB6-55C9-D14E-E2270ACC1BD9}"/>
              </a:ext>
            </a:extLst>
          </p:cNvPr>
          <p:cNvSpPr txBox="1"/>
          <p:nvPr/>
        </p:nvSpPr>
        <p:spPr>
          <a:xfrm>
            <a:off x="1852715" y="2737732"/>
            <a:ext cx="1567843" cy="464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$ 3.04M</a:t>
            </a:r>
            <a:endParaRPr sz="280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5" name="Google Shape;737;p55">
            <a:extLst>
              <a:ext uri="{FF2B5EF4-FFF2-40B4-BE49-F238E27FC236}">
                <a16:creationId xmlns:a16="http://schemas.microsoft.com/office/drawing/2014/main" id="{700A6092-E9FB-6489-646C-11C75E7CADD9}"/>
              </a:ext>
            </a:extLst>
          </p:cNvPr>
          <p:cNvSpPr txBox="1"/>
          <p:nvPr/>
        </p:nvSpPr>
        <p:spPr>
          <a:xfrm>
            <a:off x="1793472" y="3136292"/>
            <a:ext cx="1725808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Our Milestone-1</a:t>
            </a:r>
            <a:endParaRPr sz="105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26" name="Google Shape;737;p55">
            <a:extLst>
              <a:ext uri="{FF2B5EF4-FFF2-40B4-BE49-F238E27FC236}">
                <a16:creationId xmlns:a16="http://schemas.microsoft.com/office/drawing/2014/main" id="{3E477FBA-39A6-F745-5032-A8931E5616EA}"/>
              </a:ext>
            </a:extLst>
          </p:cNvPr>
          <p:cNvSpPr txBox="1"/>
          <p:nvPr/>
        </p:nvSpPr>
        <p:spPr>
          <a:xfrm>
            <a:off x="1194548" y="2951776"/>
            <a:ext cx="626122" cy="24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5%</a:t>
            </a:r>
            <a:endParaRPr sz="100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27" name="Picture 26" descr="A circle with a yellow center&#10;&#10;Description automatically generated">
            <a:extLst>
              <a:ext uri="{FF2B5EF4-FFF2-40B4-BE49-F238E27FC236}">
                <a16:creationId xmlns:a16="http://schemas.microsoft.com/office/drawing/2014/main" id="{E69FB26E-EAC1-D498-B112-A689921EA1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7221" y="1918334"/>
            <a:ext cx="755003" cy="752973"/>
          </a:xfrm>
          <a:prstGeom prst="rect">
            <a:avLst/>
          </a:prstGeom>
        </p:spPr>
      </p:pic>
      <p:sp>
        <p:nvSpPr>
          <p:cNvPr id="28" name="Google Shape;737;p55">
            <a:extLst>
              <a:ext uri="{FF2B5EF4-FFF2-40B4-BE49-F238E27FC236}">
                <a16:creationId xmlns:a16="http://schemas.microsoft.com/office/drawing/2014/main" id="{7583CAA4-ECF1-B1F6-E50A-2E0E1F6A0C4F}"/>
              </a:ext>
            </a:extLst>
          </p:cNvPr>
          <p:cNvSpPr txBox="1"/>
          <p:nvPr/>
        </p:nvSpPr>
        <p:spPr>
          <a:xfrm>
            <a:off x="1202168" y="2148036"/>
            <a:ext cx="626122" cy="242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b="1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10%</a:t>
            </a:r>
            <a:endParaRPr sz="100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66EEEAE5-62B0-FA68-24AC-BFD483509C9E}"/>
              </a:ext>
            </a:extLst>
          </p:cNvPr>
          <p:cNvSpPr/>
          <p:nvPr/>
        </p:nvSpPr>
        <p:spPr>
          <a:xfrm>
            <a:off x="774299" y="3624949"/>
            <a:ext cx="2672661" cy="1087337"/>
          </a:xfrm>
          <a:prstGeom prst="roundRect">
            <a:avLst>
              <a:gd name="adj" fmla="val 10827"/>
            </a:avLst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3" name="Picture 32" descr="A blue circle with red and blue papers and arrows&#10;&#10;Description automatically generated">
            <a:extLst>
              <a:ext uri="{FF2B5EF4-FFF2-40B4-BE49-F238E27FC236}">
                <a16:creationId xmlns:a16="http://schemas.microsoft.com/office/drawing/2014/main" id="{667DB29B-5580-FB19-510A-08EB37D6D17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68141" y="3996084"/>
            <a:ext cx="415946" cy="415946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0A468B6A-8F58-EB27-7C9E-0D17B16D78E5}"/>
              </a:ext>
            </a:extLst>
          </p:cNvPr>
          <p:cNvSpPr txBox="1"/>
          <p:nvPr/>
        </p:nvSpPr>
        <p:spPr>
          <a:xfrm>
            <a:off x="816262" y="4399249"/>
            <a:ext cx="13434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Coverage</a:t>
            </a:r>
            <a:endParaRPr kumimoji="0" lang="en-US" altLang="en-US" sz="1200" b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1A064F-17A5-F60C-2209-220341334A68}"/>
              </a:ext>
            </a:extLst>
          </p:cNvPr>
          <p:cNvSpPr txBox="1"/>
          <p:nvPr/>
        </p:nvSpPr>
        <p:spPr>
          <a:xfrm>
            <a:off x="2212986" y="4394855"/>
            <a:ext cx="112625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Replicating</a:t>
            </a: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   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BABEC26-31CA-25DA-E947-0D31484008E7}"/>
              </a:ext>
            </a:extLst>
          </p:cNvPr>
          <p:cNvCxnSpPr>
            <a:cxnSpLocks/>
          </p:cNvCxnSpPr>
          <p:nvPr/>
        </p:nvCxnSpPr>
        <p:spPr>
          <a:xfrm>
            <a:off x="2116979" y="3996084"/>
            <a:ext cx="0" cy="5372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06A15B1-CB24-D4FE-BFC2-57D23D5A125A}"/>
              </a:ext>
            </a:extLst>
          </p:cNvPr>
          <p:cNvSpPr txBox="1"/>
          <p:nvPr/>
        </p:nvSpPr>
        <p:spPr>
          <a:xfrm>
            <a:off x="1303292" y="3588081"/>
            <a:ext cx="1567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RISK FACTOR</a:t>
            </a:r>
          </a:p>
        </p:txBody>
      </p:sp>
      <p:pic>
        <p:nvPicPr>
          <p:cNvPr id="41" name="Picture 40" descr="A pink pin on a black background&#10;&#10;Description automatically generated">
            <a:extLst>
              <a:ext uri="{FF2B5EF4-FFF2-40B4-BE49-F238E27FC236}">
                <a16:creationId xmlns:a16="http://schemas.microsoft.com/office/drawing/2014/main" id="{44E307DE-33FC-A648-B7EE-0AEDA12848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653" y="3947759"/>
            <a:ext cx="568614" cy="568614"/>
          </a:xfrm>
          <a:prstGeom prst="rect">
            <a:avLst/>
          </a:prstGeom>
        </p:spPr>
      </p:pic>
      <p:sp>
        <p:nvSpPr>
          <p:cNvPr id="43" name="Google Shape;526;p50">
            <a:extLst>
              <a:ext uri="{FF2B5EF4-FFF2-40B4-BE49-F238E27FC236}">
                <a16:creationId xmlns:a16="http://schemas.microsoft.com/office/drawing/2014/main" id="{ABE0ACDA-3502-7784-14D4-1EFD4EBAA5AA}"/>
              </a:ext>
            </a:extLst>
          </p:cNvPr>
          <p:cNvSpPr txBox="1"/>
          <p:nvPr/>
        </p:nvSpPr>
        <p:spPr>
          <a:xfrm>
            <a:off x="3339242" y="1108510"/>
            <a:ext cx="3826888" cy="35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chemeClr val="bg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WHY </a:t>
            </a:r>
            <a:r>
              <a:rPr lang="en-IN" sz="1600" b="1" dirty="0">
                <a:solidFill>
                  <a:srgbClr val="0ED678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AGRO-X</a:t>
            </a:r>
            <a:r>
              <a:rPr lang="en-IN" sz="1600" b="1" dirty="0">
                <a:solidFill>
                  <a:schemeClr val="bg2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 ONLY (USP) ?</a:t>
            </a:r>
            <a:endParaRPr sz="1600" b="1" dirty="0">
              <a:solidFill>
                <a:schemeClr val="bg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cxnSp>
        <p:nvCxnSpPr>
          <p:cNvPr id="601" name="Straight Arrow Connector 600">
            <a:extLst>
              <a:ext uri="{FF2B5EF4-FFF2-40B4-BE49-F238E27FC236}">
                <a16:creationId xmlns:a16="http://schemas.microsoft.com/office/drawing/2014/main" id="{04BAC1D6-AE12-2BC1-C0E4-19D24B35EDF8}"/>
              </a:ext>
            </a:extLst>
          </p:cNvPr>
          <p:cNvCxnSpPr>
            <a:cxnSpLocks/>
          </p:cNvCxnSpPr>
          <p:nvPr/>
        </p:nvCxnSpPr>
        <p:spPr>
          <a:xfrm flipV="1">
            <a:off x="3995146" y="1691648"/>
            <a:ext cx="0" cy="1632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3" name="Straight Arrow Connector 602">
            <a:extLst>
              <a:ext uri="{FF2B5EF4-FFF2-40B4-BE49-F238E27FC236}">
                <a16:creationId xmlns:a16="http://schemas.microsoft.com/office/drawing/2014/main" id="{EA418A44-E9E7-499C-E13D-8258469A9BE2}"/>
              </a:ext>
            </a:extLst>
          </p:cNvPr>
          <p:cNvCxnSpPr>
            <a:cxnSpLocks/>
          </p:cNvCxnSpPr>
          <p:nvPr/>
        </p:nvCxnSpPr>
        <p:spPr>
          <a:xfrm>
            <a:off x="3783364" y="3172879"/>
            <a:ext cx="29335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6" name="Straight Connector 605">
            <a:extLst>
              <a:ext uri="{FF2B5EF4-FFF2-40B4-BE49-F238E27FC236}">
                <a16:creationId xmlns:a16="http://schemas.microsoft.com/office/drawing/2014/main" id="{89F4BC01-3FB7-8FC2-9ADA-3C44E6F418DE}"/>
              </a:ext>
            </a:extLst>
          </p:cNvPr>
          <p:cNvCxnSpPr>
            <a:cxnSpLocks/>
          </p:cNvCxnSpPr>
          <p:nvPr/>
        </p:nvCxnSpPr>
        <p:spPr>
          <a:xfrm>
            <a:off x="5247332" y="1674832"/>
            <a:ext cx="0" cy="1462484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7" name="Straight Connector 606">
            <a:extLst>
              <a:ext uri="{FF2B5EF4-FFF2-40B4-BE49-F238E27FC236}">
                <a16:creationId xmlns:a16="http://schemas.microsoft.com/office/drawing/2014/main" id="{999AF8D2-409F-8646-61DE-6A4F621C5B13}"/>
              </a:ext>
            </a:extLst>
          </p:cNvPr>
          <p:cNvCxnSpPr>
            <a:cxnSpLocks/>
          </p:cNvCxnSpPr>
          <p:nvPr/>
        </p:nvCxnSpPr>
        <p:spPr>
          <a:xfrm flipH="1">
            <a:off x="4040866" y="2386929"/>
            <a:ext cx="2676046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0" name="Google Shape;737;p55">
            <a:extLst>
              <a:ext uri="{FF2B5EF4-FFF2-40B4-BE49-F238E27FC236}">
                <a16:creationId xmlns:a16="http://schemas.microsoft.com/office/drawing/2014/main" id="{3F457C42-7B4E-A5BB-733D-3107F4921DFB}"/>
              </a:ext>
            </a:extLst>
          </p:cNvPr>
          <p:cNvSpPr txBox="1"/>
          <p:nvPr/>
        </p:nvSpPr>
        <p:spPr>
          <a:xfrm>
            <a:off x="4321909" y="3163790"/>
            <a:ext cx="1725808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Cost per Acre</a:t>
            </a:r>
            <a:endParaRPr sz="105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11" name="Google Shape;737;p55">
            <a:extLst>
              <a:ext uri="{FF2B5EF4-FFF2-40B4-BE49-F238E27FC236}">
                <a16:creationId xmlns:a16="http://schemas.microsoft.com/office/drawing/2014/main" id="{3A914014-1ACE-AA43-2A7A-63CC927CBB9F}"/>
              </a:ext>
            </a:extLst>
          </p:cNvPr>
          <p:cNvSpPr txBox="1"/>
          <p:nvPr/>
        </p:nvSpPr>
        <p:spPr>
          <a:xfrm rot="16200000">
            <a:off x="2946146" y="2275761"/>
            <a:ext cx="1725808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612" name="Picture 611" descr="A green and white check mark&#10;&#10;Description automatically generated">
            <a:extLst>
              <a:ext uri="{FF2B5EF4-FFF2-40B4-BE49-F238E27FC236}">
                <a16:creationId xmlns:a16="http://schemas.microsoft.com/office/drawing/2014/main" id="{9F37B7D4-D64A-30CE-8D5B-75A3E90AB4F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01705" y="1702406"/>
            <a:ext cx="296540" cy="296540"/>
          </a:xfrm>
          <a:prstGeom prst="rect">
            <a:avLst/>
          </a:prstGeom>
        </p:spPr>
      </p:pic>
      <p:sp>
        <p:nvSpPr>
          <p:cNvPr id="615" name="Google Shape;526;p50">
            <a:extLst>
              <a:ext uri="{FF2B5EF4-FFF2-40B4-BE49-F238E27FC236}">
                <a16:creationId xmlns:a16="http://schemas.microsoft.com/office/drawing/2014/main" id="{EB7D56A2-95EB-A89A-2B8C-94C91078A9C8}"/>
              </a:ext>
            </a:extLst>
          </p:cNvPr>
          <p:cNvSpPr txBox="1"/>
          <p:nvPr/>
        </p:nvSpPr>
        <p:spPr>
          <a:xfrm>
            <a:off x="4075760" y="1965312"/>
            <a:ext cx="1126256" cy="3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600" b="1" dirty="0">
                <a:solidFill>
                  <a:srgbClr val="0ED678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AGRO-X</a:t>
            </a:r>
            <a:endParaRPr sz="1600" b="1" dirty="0">
              <a:solidFill>
                <a:schemeClr val="bg2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16" name="Google Shape;526;p50">
            <a:extLst>
              <a:ext uri="{FF2B5EF4-FFF2-40B4-BE49-F238E27FC236}">
                <a16:creationId xmlns:a16="http://schemas.microsoft.com/office/drawing/2014/main" id="{9FA22B8C-6B0A-6DA4-3182-07EF127C5B4F}"/>
              </a:ext>
            </a:extLst>
          </p:cNvPr>
          <p:cNvSpPr txBox="1"/>
          <p:nvPr/>
        </p:nvSpPr>
        <p:spPr>
          <a:xfrm>
            <a:off x="3947110" y="2768659"/>
            <a:ext cx="1331869" cy="3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C00000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Firecrackers</a:t>
            </a:r>
            <a:endParaRPr sz="1600" b="1" dirty="0">
              <a:solidFill>
                <a:srgbClr val="C00000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18" name="Google Shape;526;p50">
            <a:extLst>
              <a:ext uri="{FF2B5EF4-FFF2-40B4-BE49-F238E27FC236}">
                <a16:creationId xmlns:a16="http://schemas.microsoft.com/office/drawing/2014/main" id="{16C0D598-34C0-7035-EBEB-1E509387E358}"/>
              </a:ext>
            </a:extLst>
          </p:cNvPr>
          <p:cNvSpPr txBox="1"/>
          <p:nvPr/>
        </p:nvSpPr>
        <p:spPr>
          <a:xfrm>
            <a:off x="5282829" y="2001960"/>
            <a:ext cx="1385137" cy="3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C00000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Electric Fencing</a:t>
            </a:r>
            <a:endParaRPr sz="1200" b="1" dirty="0">
              <a:solidFill>
                <a:srgbClr val="C00000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21" name="Google Shape;737;p55">
            <a:extLst>
              <a:ext uri="{FF2B5EF4-FFF2-40B4-BE49-F238E27FC236}">
                <a16:creationId xmlns:a16="http://schemas.microsoft.com/office/drawing/2014/main" id="{57E5646B-E5C3-0470-B813-A10FC707AA6C}"/>
              </a:ext>
            </a:extLst>
          </p:cNvPr>
          <p:cNvSpPr txBox="1"/>
          <p:nvPr/>
        </p:nvSpPr>
        <p:spPr>
          <a:xfrm rot="16200000" flipH="1">
            <a:off x="2980795" y="2314282"/>
            <a:ext cx="1725808" cy="3028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050" dirty="0">
                <a:solidFill>
                  <a:schemeClr val="accent1">
                    <a:lumMod val="25000"/>
                  </a:schemeClr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Effectiveness</a:t>
            </a:r>
            <a:endParaRPr sz="1050" dirty="0">
              <a:solidFill>
                <a:schemeClr val="accent1">
                  <a:lumMod val="25000"/>
                </a:schemeClr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sp>
        <p:nvSpPr>
          <p:cNvPr id="619" name="Google Shape;526;p50">
            <a:extLst>
              <a:ext uri="{FF2B5EF4-FFF2-40B4-BE49-F238E27FC236}">
                <a16:creationId xmlns:a16="http://schemas.microsoft.com/office/drawing/2014/main" id="{5740404B-E98D-2152-376A-2ECE5C676A7A}"/>
              </a:ext>
            </a:extLst>
          </p:cNvPr>
          <p:cNvSpPr txBox="1"/>
          <p:nvPr/>
        </p:nvSpPr>
        <p:spPr>
          <a:xfrm>
            <a:off x="5349630" y="2794777"/>
            <a:ext cx="1385137" cy="361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200" b="1" dirty="0">
                <a:solidFill>
                  <a:srgbClr val="C00000"/>
                </a:solidFill>
                <a:latin typeface="Assistant Medium"/>
                <a:ea typeface="Assistant Medium"/>
                <a:cs typeface="Assistant Medium"/>
                <a:sym typeface="Assistant Medium"/>
              </a:rPr>
              <a:t>Normal Fencing</a:t>
            </a:r>
            <a:endParaRPr sz="1200" b="1" dirty="0">
              <a:solidFill>
                <a:srgbClr val="C00000"/>
              </a:solidFill>
              <a:latin typeface="Assistant Medium"/>
              <a:ea typeface="Assistant Medium"/>
              <a:cs typeface="Assistant Medium"/>
              <a:sym typeface="Assistant Medium"/>
            </a:endParaRPr>
          </a:p>
        </p:txBody>
      </p:sp>
      <p:pic>
        <p:nvPicPr>
          <p:cNvPr id="623" name="Picture 622" descr="A red and black logo&#10;&#10;Description automatically generated">
            <a:extLst>
              <a:ext uri="{FF2B5EF4-FFF2-40B4-BE49-F238E27FC236}">
                <a16:creationId xmlns:a16="http://schemas.microsoft.com/office/drawing/2014/main" id="{F0321347-104B-1FA2-7988-E60294E23E4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64029" y="1659266"/>
            <a:ext cx="440917" cy="440917"/>
          </a:xfrm>
          <a:prstGeom prst="rect">
            <a:avLst/>
          </a:prstGeom>
        </p:spPr>
      </p:pic>
      <p:pic>
        <p:nvPicPr>
          <p:cNvPr id="625" name="Picture 624" descr="Red barbed wire on a black background&#10;&#10;Description automatically generated">
            <a:extLst>
              <a:ext uri="{FF2B5EF4-FFF2-40B4-BE49-F238E27FC236}">
                <a16:creationId xmlns:a16="http://schemas.microsoft.com/office/drawing/2014/main" id="{19146B72-47DD-2DDA-9218-BD5698F7C75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817805" y="2454531"/>
            <a:ext cx="387141" cy="387141"/>
          </a:xfrm>
          <a:prstGeom prst="rect">
            <a:avLst/>
          </a:prstGeom>
        </p:spPr>
      </p:pic>
      <p:pic>
        <p:nvPicPr>
          <p:cNvPr id="628" name="Picture 627" descr="A red star on a black background&#10;&#10;Description automatically generated">
            <a:extLst>
              <a:ext uri="{FF2B5EF4-FFF2-40B4-BE49-F238E27FC236}">
                <a16:creationId xmlns:a16="http://schemas.microsoft.com/office/drawing/2014/main" id="{3BABA5DA-57C9-3B38-C2C6-1DF24FC8EF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427155" y="2541159"/>
            <a:ext cx="302897" cy="302897"/>
          </a:xfrm>
          <a:prstGeom prst="rect">
            <a:avLst/>
          </a:prstGeom>
        </p:spPr>
      </p:pic>
      <p:sp>
        <p:nvSpPr>
          <p:cNvPr id="629" name="Rectangle: Rounded Corners 628">
            <a:extLst>
              <a:ext uri="{FF2B5EF4-FFF2-40B4-BE49-F238E27FC236}">
                <a16:creationId xmlns:a16="http://schemas.microsoft.com/office/drawing/2014/main" id="{8A6A3B04-758C-B2C6-2B91-8C7EA9D8D08D}"/>
              </a:ext>
            </a:extLst>
          </p:cNvPr>
          <p:cNvSpPr/>
          <p:nvPr/>
        </p:nvSpPr>
        <p:spPr>
          <a:xfrm>
            <a:off x="6939016" y="1121153"/>
            <a:ext cx="1252531" cy="2363892"/>
          </a:xfrm>
          <a:prstGeom prst="roundRect">
            <a:avLst>
              <a:gd name="adj" fmla="val 10827"/>
            </a:avLst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A72F256B-F4C4-BBA3-0793-D643B54D508E}"/>
              </a:ext>
            </a:extLst>
          </p:cNvPr>
          <p:cNvSpPr txBox="1"/>
          <p:nvPr/>
        </p:nvSpPr>
        <p:spPr>
          <a:xfrm>
            <a:off x="6801032" y="1151612"/>
            <a:ext cx="156736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/>
                </a:solidFill>
                <a:latin typeface="Assistant Medium" panose="020B0604020202020204" charset="-79"/>
                <a:cs typeface="Assistant Medium" panose="020B0604020202020204" charset="-79"/>
              </a:rPr>
              <a:t>CUSTOMER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SEGMENT</a:t>
            </a:r>
          </a:p>
        </p:txBody>
      </p: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8C57179-E1F2-C3A3-7FE2-F0B89945DDDA}"/>
              </a:ext>
            </a:extLst>
          </p:cNvPr>
          <p:cNvCxnSpPr/>
          <p:nvPr/>
        </p:nvCxnSpPr>
        <p:spPr>
          <a:xfrm>
            <a:off x="774299" y="3872997"/>
            <a:ext cx="26726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5" name="Straight Connector 634">
            <a:extLst>
              <a:ext uri="{FF2B5EF4-FFF2-40B4-BE49-F238E27FC236}">
                <a16:creationId xmlns:a16="http://schemas.microsoft.com/office/drawing/2014/main" id="{72F8AB59-024A-027F-7BE0-92EA488F1649}"/>
              </a:ext>
            </a:extLst>
          </p:cNvPr>
          <p:cNvCxnSpPr>
            <a:cxnSpLocks/>
          </p:cNvCxnSpPr>
          <p:nvPr/>
        </p:nvCxnSpPr>
        <p:spPr>
          <a:xfrm>
            <a:off x="3604558" y="1484540"/>
            <a:ext cx="32325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8" name="Straight Connector 637">
            <a:extLst>
              <a:ext uri="{FF2B5EF4-FFF2-40B4-BE49-F238E27FC236}">
                <a16:creationId xmlns:a16="http://schemas.microsoft.com/office/drawing/2014/main" id="{64C81F70-C61A-8563-94E1-B28483556B3D}"/>
              </a:ext>
            </a:extLst>
          </p:cNvPr>
          <p:cNvCxnSpPr>
            <a:cxnSpLocks/>
          </p:cNvCxnSpPr>
          <p:nvPr/>
        </p:nvCxnSpPr>
        <p:spPr>
          <a:xfrm>
            <a:off x="6939016" y="1702406"/>
            <a:ext cx="125253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1" name="Picture 640" descr="A person in a hat picking plants&#10;&#10;Description automatically generated">
            <a:extLst>
              <a:ext uri="{FF2B5EF4-FFF2-40B4-BE49-F238E27FC236}">
                <a16:creationId xmlns:a16="http://schemas.microsoft.com/office/drawing/2014/main" id="{324CB35E-DE31-26A8-3D24-6B0597A4791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078627" y="1937024"/>
            <a:ext cx="1012172" cy="1012172"/>
          </a:xfrm>
          <a:prstGeom prst="rect">
            <a:avLst/>
          </a:prstGeom>
        </p:spPr>
      </p:pic>
      <p:sp>
        <p:nvSpPr>
          <p:cNvPr id="643" name="TextBox 642">
            <a:extLst>
              <a:ext uri="{FF2B5EF4-FFF2-40B4-BE49-F238E27FC236}">
                <a16:creationId xmlns:a16="http://schemas.microsoft.com/office/drawing/2014/main" id="{83692C1E-5BD8-D777-4AF8-5F750E94D541}"/>
              </a:ext>
            </a:extLst>
          </p:cNvPr>
          <p:cNvSpPr txBox="1"/>
          <p:nvPr/>
        </p:nvSpPr>
        <p:spPr>
          <a:xfrm>
            <a:off x="6939015" y="3051697"/>
            <a:ext cx="12525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2"/>
                </a:solidFill>
                <a:latin typeface="Assistant Medium" panose="020B0604020202020204" charset="-79"/>
                <a:cs typeface="Assistant Medium" panose="020B0604020202020204" charset="-79"/>
              </a:rPr>
              <a:t>FARMERS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644" name="Rectangle: Rounded Corners 643">
            <a:extLst>
              <a:ext uri="{FF2B5EF4-FFF2-40B4-BE49-F238E27FC236}">
                <a16:creationId xmlns:a16="http://schemas.microsoft.com/office/drawing/2014/main" id="{F074C346-76BB-824D-7406-8B97FBDC4AEE}"/>
              </a:ext>
            </a:extLst>
          </p:cNvPr>
          <p:cNvSpPr/>
          <p:nvPr/>
        </p:nvSpPr>
        <p:spPr>
          <a:xfrm>
            <a:off x="3570313" y="3618634"/>
            <a:ext cx="2672661" cy="1087337"/>
          </a:xfrm>
          <a:prstGeom prst="roundRect">
            <a:avLst>
              <a:gd name="adj" fmla="val 10827"/>
            </a:avLst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46" name="TextBox 645">
            <a:extLst>
              <a:ext uri="{FF2B5EF4-FFF2-40B4-BE49-F238E27FC236}">
                <a16:creationId xmlns:a16="http://schemas.microsoft.com/office/drawing/2014/main" id="{E9EF5D8B-97CB-918F-C6FF-4C0B3A8848C0}"/>
              </a:ext>
            </a:extLst>
          </p:cNvPr>
          <p:cNvSpPr txBox="1"/>
          <p:nvPr/>
        </p:nvSpPr>
        <p:spPr>
          <a:xfrm>
            <a:off x="3367201" y="6365993"/>
            <a:ext cx="4971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Katidhan</a:t>
            </a:r>
            <a:endParaRPr kumimoji="0" lang="en-US" altLang="en-US" sz="1200" b="1" u="none" strike="noStrike" cap="none" normalizeH="0" baseline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649" name="TextBox 648">
            <a:extLst>
              <a:ext uri="{FF2B5EF4-FFF2-40B4-BE49-F238E27FC236}">
                <a16:creationId xmlns:a16="http://schemas.microsoft.com/office/drawing/2014/main" id="{1414E85A-8FF3-F8DE-4206-3F40D7F3A07F}"/>
              </a:ext>
            </a:extLst>
          </p:cNvPr>
          <p:cNvSpPr txBox="1"/>
          <p:nvPr/>
        </p:nvSpPr>
        <p:spPr>
          <a:xfrm>
            <a:off x="4099306" y="3581766"/>
            <a:ext cx="156736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rgbClr val="7D3535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COMPETITORS</a:t>
            </a:r>
          </a:p>
        </p:txBody>
      </p:sp>
      <p:cxnSp>
        <p:nvCxnSpPr>
          <p:cNvPr id="651" name="Straight Connector 650">
            <a:extLst>
              <a:ext uri="{FF2B5EF4-FFF2-40B4-BE49-F238E27FC236}">
                <a16:creationId xmlns:a16="http://schemas.microsoft.com/office/drawing/2014/main" id="{952381E6-8BF4-653A-4820-83C18248E35D}"/>
              </a:ext>
            </a:extLst>
          </p:cNvPr>
          <p:cNvCxnSpPr/>
          <p:nvPr/>
        </p:nvCxnSpPr>
        <p:spPr>
          <a:xfrm>
            <a:off x="3570313" y="3866682"/>
            <a:ext cx="2672661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Katidhan">
            <a:extLst>
              <a:ext uri="{FF2B5EF4-FFF2-40B4-BE49-F238E27FC236}">
                <a16:creationId xmlns:a16="http://schemas.microsoft.com/office/drawing/2014/main" id="{70ADE91C-49F3-4A0D-8076-BA7230871E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1751" y="3978795"/>
            <a:ext cx="477214" cy="5832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52" name="AutoShape 6">
            <a:extLst>
              <a:ext uri="{FF2B5EF4-FFF2-40B4-BE49-F238E27FC236}">
                <a16:creationId xmlns:a16="http://schemas.microsoft.com/office/drawing/2014/main" id="{4E63E292-518C-DE55-C569-1B5A4754C2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sp>
        <p:nvSpPr>
          <p:cNvPr id="653" name="AutoShape 8">
            <a:extLst>
              <a:ext uri="{FF2B5EF4-FFF2-40B4-BE49-F238E27FC236}">
                <a16:creationId xmlns:a16="http://schemas.microsoft.com/office/drawing/2014/main" id="{726695E6-A1C8-0753-541D-662FD8F484D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655" name="Picture 654" descr="A logo with text and a star&#10;&#10;Description automatically generated">
            <a:extLst>
              <a:ext uri="{FF2B5EF4-FFF2-40B4-BE49-F238E27FC236}">
                <a16:creationId xmlns:a16="http://schemas.microsoft.com/office/drawing/2014/main" id="{5DBD7314-D25D-BE62-0EAD-2C81951891E1}"/>
              </a:ext>
            </a:extLst>
          </p:cNvPr>
          <p:cNvPicPr>
            <a:picLocks noChangeAspect="1"/>
          </p:cNvPicPr>
          <p:nvPr/>
        </p:nvPicPr>
        <p:blipFill>
          <a:blip r:embed="rId15">
            <a:grayscl/>
          </a:blip>
          <a:stretch>
            <a:fillRect/>
          </a:stretch>
        </p:blipFill>
        <p:spPr>
          <a:xfrm>
            <a:off x="5171967" y="3966476"/>
            <a:ext cx="730035" cy="583262"/>
          </a:xfrm>
          <a:prstGeom prst="rect">
            <a:avLst/>
          </a:prstGeom>
        </p:spPr>
      </p:pic>
      <p:cxnSp>
        <p:nvCxnSpPr>
          <p:cNvPr id="656" name="Straight Connector 655">
            <a:extLst>
              <a:ext uri="{FF2B5EF4-FFF2-40B4-BE49-F238E27FC236}">
                <a16:creationId xmlns:a16="http://schemas.microsoft.com/office/drawing/2014/main" id="{397A64CB-7EC4-2720-B036-85ECC5118700}"/>
              </a:ext>
            </a:extLst>
          </p:cNvPr>
          <p:cNvCxnSpPr>
            <a:cxnSpLocks/>
          </p:cNvCxnSpPr>
          <p:nvPr/>
        </p:nvCxnSpPr>
        <p:spPr>
          <a:xfrm>
            <a:off x="4876800" y="3996084"/>
            <a:ext cx="0" cy="537271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7" name="Rectangle: Rounded Corners 656">
            <a:extLst>
              <a:ext uri="{FF2B5EF4-FFF2-40B4-BE49-F238E27FC236}">
                <a16:creationId xmlns:a16="http://schemas.microsoft.com/office/drawing/2014/main" id="{E45A914A-8296-B78C-6A46-F4CC224966F7}"/>
              </a:ext>
            </a:extLst>
          </p:cNvPr>
          <p:cNvSpPr/>
          <p:nvPr/>
        </p:nvSpPr>
        <p:spPr>
          <a:xfrm>
            <a:off x="6366327" y="3588041"/>
            <a:ext cx="1825219" cy="1087337"/>
          </a:xfrm>
          <a:prstGeom prst="roundRect">
            <a:avLst>
              <a:gd name="adj" fmla="val 10827"/>
            </a:avLst>
          </a:prstGeom>
          <a:noFill/>
          <a:ln w="9525"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58" name="TextBox 657">
            <a:extLst>
              <a:ext uri="{FF2B5EF4-FFF2-40B4-BE49-F238E27FC236}">
                <a16:creationId xmlns:a16="http://schemas.microsoft.com/office/drawing/2014/main" id="{029DDBD4-3590-0BB0-7811-F6031FE6DD4C}"/>
              </a:ext>
            </a:extLst>
          </p:cNvPr>
          <p:cNvSpPr txBox="1"/>
          <p:nvPr/>
        </p:nvSpPr>
        <p:spPr>
          <a:xfrm>
            <a:off x="6366327" y="3574512"/>
            <a:ext cx="182521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bg2"/>
                </a:solidFill>
                <a:latin typeface="Assistant Medium" panose="020B0604020202020204" charset="-79"/>
                <a:cs typeface="Assistant Medium" panose="020B0604020202020204" charset="-79"/>
              </a:rPr>
              <a:t>SUCCESS FACT.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cxnSp>
        <p:nvCxnSpPr>
          <p:cNvPr id="659" name="Straight Connector 658">
            <a:extLst>
              <a:ext uri="{FF2B5EF4-FFF2-40B4-BE49-F238E27FC236}">
                <a16:creationId xmlns:a16="http://schemas.microsoft.com/office/drawing/2014/main" id="{FE72C63C-C505-79C2-4459-7DAC8398BD05}"/>
              </a:ext>
            </a:extLst>
          </p:cNvPr>
          <p:cNvCxnSpPr/>
          <p:nvPr/>
        </p:nvCxnSpPr>
        <p:spPr>
          <a:xfrm>
            <a:off x="6366327" y="3836089"/>
            <a:ext cx="1825219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66" name="Picture 665" descr="A yellow star with blue ribbons&#10;&#10;Description automatically generated">
            <a:extLst>
              <a:ext uri="{FF2B5EF4-FFF2-40B4-BE49-F238E27FC236}">
                <a16:creationId xmlns:a16="http://schemas.microsoft.com/office/drawing/2014/main" id="{2E7997F1-CF70-67C8-FBBA-02E32C4076A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478455" y="3932888"/>
            <a:ext cx="637825" cy="637825"/>
          </a:xfrm>
          <a:prstGeom prst="rect">
            <a:avLst/>
          </a:prstGeom>
        </p:spPr>
      </p:pic>
      <p:sp>
        <p:nvSpPr>
          <p:cNvPr id="673" name="TextBox 672">
            <a:extLst>
              <a:ext uri="{FF2B5EF4-FFF2-40B4-BE49-F238E27FC236}">
                <a16:creationId xmlns:a16="http://schemas.microsoft.com/office/drawing/2014/main" id="{21B49D13-F6DD-5B2B-F08F-EF77911E931C}"/>
              </a:ext>
            </a:extLst>
          </p:cNvPr>
          <p:cNvSpPr txBox="1"/>
          <p:nvPr/>
        </p:nvSpPr>
        <p:spPr>
          <a:xfrm>
            <a:off x="6716912" y="3970426"/>
            <a:ext cx="18252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Assistant Medium" panose="020B0604020202020204" charset="-79"/>
                <a:cs typeface="Assistant Medium" panose="020B0604020202020204" charset="-79"/>
              </a:rPr>
              <a:t>AGRO-X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PRODUCT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360;p39">
            <a:extLst>
              <a:ext uri="{FF2B5EF4-FFF2-40B4-BE49-F238E27FC236}">
                <a16:creationId xmlns:a16="http://schemas.microsoft.com/office/drawing/2014/main" id="{BCE9EB8E-A5A7-08AB-8409-3D08B6E04884}"/>
              </a:ext>
            </a:extLst>
          </p:cNvPr>
          <p:cNvSpPr txBox="1">
            <a:spLocks/>
          </p:cNvSpPr>
          <p:nvPr/>
        </p:nvSpPr>
        <p:spPr>
          <a:xfrm>
            <a:off x="663196" y="455034"/>
            <a:ext cx="3383024" cy="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85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Bebas Neue"/>
              <a:buNone/>
              <a:defRPr sz="5200" b="0" i="0" u="none" strike="noStrike" cap="none">
                <a:solidFill>
                  <a:srgbClr val="191919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4000" dirty="0"/>
              <a:t>GO TO STRATEGY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8222FFA-E364-FBA0-A634-F0D299DA6609}"/>
              </a:ext>
            </a:extLst>
          </p:cNvPr>
          <p:cNvGrpSpPr/>
          <p:nvPr/>
        </p:nvGrpSpPr>
        <p:grpSpPr>
          <a:xfrm>
            <a:off x="780401" y="783066"/>
            <a:ext cx="2450114" cy="2450114"/>
            <a:chOff x="342900" y="770224"/>
            <a:chExt cx="2450114" cy="2450114"/>
          </a:xfrm>
        </p:grpSpPr>
        <p:pic>
          <p:nvPicPr>
            <p:cNvPr id="19" name="Picture 18" descr="A green starburst with black background&#10;&#10;Description automatically generated">
              <a:extLst>
                <a:ext uri="{FF2B5EF4-FFF2-40B4-BE49-F238E27FC236}">
                  <a16:creationId xmlns:a16="http://schemas.microsoft.com/office/drawing/2014/main" id="{9EB53E5F-BF93-2C62-C1FF-A277E99B8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900" y="770224"/>
              <a:ext cx="2450114" cy="2450114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1E8A647-9040-F5B4-FBCA-AFFD3005874B}"/>
                </a:ext>
              </a:extLst>
            </p:cNvPr>
            <p:cNvSpPr txBox="1"/>
            <p:nvPr/>
          </p:nvSpPr>
          <p:spPr>
            <a:xfrm>
              <a:off x="866471" y="1266094"/>
              <a:ext cx="1474305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600" b="1" dirty="0">
                  <a:solidFill>
                    <a:schemeClr val="bg1"/>
                  </a:solidFill>
                  <a:latin typeface="Assistant Medium" panose="020B0604020202020204" charset="-79"/>
                  <a:cs typeface="Assistant Medium" panose="020B0604020202020204" charset="-79"/>
                </a:rPr>
                <a:t>AGRO-X</a:t>
              </a:r>
              <a:endParaRPr kumimoji="0" lang="en-US" altLang="en-US" sz="16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CAF98A7-FB0C-D59E-13A9-20F3CFF3C746}"/>
                </a:ext>
              </a:extLst>
            </p:cNvPr>
            <p:cNvSpPr txBox="1"/>
            <p:nvPr/>
          </p:nvSpPr>
          <p:spPr>
            <a:xfrm>
              <a:off x="884388" y="2162474"/>
              <a:ext cx="143847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800" b="1" dirty="0">
                  <a:solidFill>
                    <a:schemeClr val="bg1"/>
                  </a:solidFill>
                  <a:latin typeface="Assistant Medium" panose="020B0604020202020204" charset="-79"/>
                  <a:cs typeface="Assistant Medium" panose="020B0604020202020204" charset="-79"/>
                </a:rPr>
                <a:t>15</a:t>
              </a:r>
              <a:r>
                <a:rPr kumimoji="0" lang="en-US" altLang="en-US" sz="1800" b="1" i="0" u="none" strike="noStrike" cap="none" normalizeH="0" baseline="0" dirty="0">
                  <a:ln>
                    <a:noFill/>
                  </a:ln>
                  <a:solidFill>
                    <a:schemeClr val="bg1"/>
                  </a:solidFill>
                  <a:effectLst/>
                  <a:latin typeface="Assistant Medium" panose="020B0604020202020204" charset="-79"/>
                  <a:cs typeface="Assistant Medium" panose="020B0604020202020204" charset="-79"/>
                </a:rPr>
                <a:t>,000 INR</a:t>
              </a:r>
              <a:endParaRPr kumimoji="0" lang="en-US" altLang="en-US" sz="18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5E7E205-4D7D-18BA-ECFF-AE2ACD4A068C}"/>
                </a:ext>
              </a:extLst>
            </p:cNvPr>
            <p:cNvSpPr txBox="1"/>
            <p:nvPr/>
          </p:nvSpPr>
          <p:spPr>
            <a:xfrm>
              <a:off x="774488" y="2432325"/>
              <a:ext cx="16063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en-US" sz="1200" dirty="0">
                  <a:solidFill>
                    <a:schemeClr val="bg1"/>
                  </a:solidFill>
                  <a:latin typeface="Assistant Medium" panose="020B0604020202020204" charset="-79"/>
                  <a:cs typeface="Assistant Medium" panose="020B0604020202020204" charset="-79"/>
                </a:rPr>
                <a:t>Per Acre</a:t>
              </a:r>
              <a:endParaRPr kumimoji="0" lang="en-US" altLang="en-US" sz="120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endParaRPr>
            </a:p>
          </p:txBody>
        </p:sp>
      </p:grpSp>
      <p:pic>
        <p:nvPicPr>
          <p:cNvPr id="42" name="Picture 41" descr="A green circle with a white thumb up symbol&#10;&#10;Description automatically generated">
            <a:extLst>
              <a:ext uri="{FF2B5EF4-FFF2-40B4-BE49-F238E27FC236}">
                <a16:creationId xmlns:a16="http://schemas.microsoft.com/office/drawing/2014/main" id="{72F8AC79-9ED3-1DEA-CE9F-5943BBAB71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48396" y="1652191"/>
            <a:ext cx="533509" cy="533509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9D90EDBC-D032-1A75-BBB5-BF141702394D}"/>
              </a:ext>
            </a:extLst>
          </p:cNvPr>
          <p:cNvSpPr txBox="1"/>
          <p:nvPr/>
        </p:nvSpPr>
        <p:spPr>
          <a:xfrm>
            <a:off x="1095560" y="3032194"/>
            <a:ext cx="211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70C0"/>
                </a:solidFill>
                <a:latin typeface="Assistant Medium" panose="020B0604020202020204" charset="-79"/>
                <a:cs typeface="Assistant Medium" panose="020B0604020202020204" charset="-79"/>
              </a:rPr>
              <a:t>UNIT ECONOMICS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AC383D55-49BE-6371-6FE1-5CF624CF379A}"/>
              </a:ext>
            </a:extLst>
          </p:cNvPr>
          <p:cNvSpPr/>
          <p:nvPr/>
        </p:nvSpPr>
        <p:spPr>
          <a:xfrm>
            <a:off x="671956" y="3023622"/>
            <a:ext cx="2795144" cy="1843827"/>
          </a:xfrm>
          <a:prstGeom prst="roundRect">
            <a:avLst>
              <a:gd name="adj" fmla="val 65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4540CB3-4023-AE38-0122-5E08E0268395}"/>
              </a:ext>
            </a:extLst>
          </p:cNvPr>
          <p:cNvSpPr txBox="1"/>
          <p:nvPr/>
        </p:nvSpPr>
        <p:spPr>
          <a:xfrm>
            <a:off x="2571321" y="4263269"/>
            <a:ext cx="686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R&amp;D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8DACCCD-ADC3-231F-C494-F19375345386}"/>
              </a:ext>
            </a:extLst>
          </p:cNvPr>
          <p:cNvSpPr txBox="1"/>
          <p:nvPr/>
        </p:nvSpPr>
        <p:spPr>
          <a:xfrm>
            <a:off x="654000" y="3849797"/>
            <a:ext cx="772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Market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C9C6EEB-C8E3-9B45-050F-8142E74147D9}"/>
              </a:ext>
            </a:extLst>
          </p:cNvPr>
          <p:cNvSpPr txBox="1"/>
          <p:nvPr/>
        </p:nvSpPr>
        <p:spPr>
          <a:xfrm>
            <a:off x="785985" y="3396685"/>
            <a:ext cx="77262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Margin</a:t>
            </a:r>
          </a:p>
        </p:txBody>
      </p:sp>
      <p:sp>
        <p:nvSpPr>
          <p:cNvPr id="580" name="TextBox 579">
            <a:extLst>
              <a:ext uri="{FF2B5EF4-FFF2-40B4-BE49-F238E27FC236}">
                <a16:creationId xmlns:a16="http://schemas.microsoft.com/office/drawing/2014/main" id="{4F88F39D-1211-8B5A-3407-159A5B75AB9F}"/>
              </a:ext>
            </a:extLst>
          </p:cNvPr>
          <p:cNvSpPr txBox="1"/>
          <p:nvPr/>
        </p:nvSpPr>
        <p:spPr>
          <a:xfrm>
            <a:off x="2589277" y="4462912"/>
            <a:ext cx="686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FF6D01"/>
                </a:solidFill>
                <a:latin typeface="Assistant Medium" panose="020B0604020202020204" charset="-79"/>
                <a:cs typeface="Assistant Medium" panose="020B0604020202020204" charset="-79"/>
              </a:rPr>
              <a:t>30</a:t>
            </a: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rgbClr val="FF6D0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%</a:t>
            </a:r>
          </a:p>
        </p:txBody>
      </p:sp>
      <p:sp>
        <p:nvSpPr>
          <p:cNvPr id="581" name="TextBox 580">
            <a:extLst>
              <a:ext uri="{FF2B5EF4-FFF2-40B4-BE49-F238E27FC236}">
                <a16:creationId xmlns:a16="http://schemas.microsoft.com/office/drawing/2014/main" id="{E97962E8-F831-E143-A7B6-1E5F14FF9032}"/>
              </a:ext>
            </a:extLst>
          </p:cNvPr>
          <p:cNvSpPr txBox="1"/>
          <p:nvPr/>
        </p:nvSpPr>
        <p:spPr>
          <a:xfrm>
            <a:off x="2616958" y="3558254"/>
            <a:ext cx="68617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COGS</a:t>
            </a:r>
          </a:p>
        </p:txBody>
      </p:sp>
      <p:sp>
        <p:nvSpPr>
          <p:cNvPr id="582" name="TextBox 581">
            <a:extLst>
              <a:ext uri="{FF2B5EF4-FFF2-40B4-BE49-F238E27FC236}">
                <a16:creationId xmlns:a16="http://schemas.microsoft.com/office/drawing/2014/main" id="{C2D85732-A2E7-DC8C-28ED-8C5A3F0F1ED2}"/>
              </a:ext>
            </a:extLst>
          </p:cNvPr>
          <p:cNvSpPr txBox="1"/>
          <p:nvPr/>
        </p:nvSpPr>
        <p:spPr>
          <a:xfrm>
            <a:off x="2635291" y="3711295"/>
            <a:ext cx="686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rgbClr val="F3B318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10%</a:t>
            </a:r>
          </a:p>
        </p:txBody>
      </p:sp>
      <p:sp>
        <p:nvSpPr>
          <p:cNvPr id="583" name="TextBox 582">
            <a:extLst>
              <a:ext uri="{FF2B5EF4-FFF2-40B4-BE49-F238E27FC236}">
                <a16:creationId xmlns:a16="http://schemas.microsoft.com/office/drawing/2014/main" id="{3FF9FCA2-3212-2618-5915-531D1D205D54}"/>
              </a:ext>
            </a:extLst>
          </p:cNvPr>
          <p:cNvSpPr txBox="1"/>
          <p:nvPr/>
        </p:nvSpPr>
        <p:spPr>
          <a:xfrm>
            <a:off x="820710" y="4501513"/>
            <a:ext cx="686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A9AFF"/>
                </a:solidFill>
                <a:latin typeface="Assistant Medium" panose="020B0604020202020204" charset="-79"/>
                <a:cs typeface="Assistant Medium" panose="020B0604020202020204" charset="-79"/>
              </a:rPr>
              <a:t>20</a:t>
            </a: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rgbClr val="0A9AFF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%</a:t>
            </a: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C859578D-99DF-3B3E-B5E6-71BD276C4355}"/>
              </a:ext>
            </a:extLst>
          </p:cNvPr>
          <p:cNvSpPr txBox="1"/>
          <p:nvPr/>
        </p:nvSpPr>
        <p:spPr>
          <a:xfrm>
            <a:off x="671322" y="4324413"/>
            <a:ext cx="98494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HR &amp; Prof.</a:t>
            </a: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63EA71FB-6745-A52B-7579-0881F00B6278}"/>
              </a:ext>
            </a:extLst>
          </p:cNvPr>
          <p:cNvSpPr txBox="1"/>
          <p:nvPr/>
        </p:nvSpPr>
        <p:spPr>
          <a:xfrm>
            <a:off x="723794" y="4017028"/>
            <a:ext cx="686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rgbClr val="F01516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5%</a:t>
            </a:r>
          </a:p>
        </p:txBody>
      </p:sp>
      <p:sp>
        <p:nvSpPr>
          <p:cNvPr id="587" name="TextBox 586">
            <a:extLst>
              <a:ext uri="{FF2B5EF4-FFF2-40B4-BE49-F238E27FC236}">
                <a16:creationId xmlns:a16="http://schemas.microsoft.com/office/drawing/2014/main" id="{66683988-3E1D-56F2-3B76-5323343F6CCB}"/>
              </a:ext>
            </a:extLst>
          </p:cNvPr>
          <p:cNvSpPr txBox="1"/>
          <p:nvPr/>
        </p:nvSpPr>
        <p:spPr>
          <a:xfrm>
            <a:off x="803814" y="3567530"/>
            <a:ext cx="68617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100" b="1" dirty="0">
                <a:solidFill>
                  <a:srgbClr val="00B050"/>
                </a:solidFill>
                <a:latin typeface="Assistant Medium" panose="020B0604020202020204" charset="-79"/>
                <a:cs typeface="Assistant Medium" panose="020B0604020202020204" charset="-79"/>
              </a:rPr>
              <a:t>35</a:t>
            </a: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rgbClr val="00B050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%</a:t>
            </a:r>
          </a:p>
        </p:txBody>
      </p:sp>
      <p:cxnSp>
        <p:nvCxnSpPr>
          <p:cNvPr id="588" name="Straight Connector 587">
            <a:extLst>
              <a:ext uri="{FF2B5EF4-FFF2-40B4-BE49-F238E27FC236}">
                <a16:creationId xmlns:a16="http://schemas.microsoft.com/office/drawing/2014/main" id="{CEAEDC9C-5D5F-C2FA-CAE2-5F7626FAE03B}"/>
              </a:ext>
            </a:extLst>
          </p:cNvPr>
          <p:cNvCxnSpPr>
            <a:cxnSpLocks/>
          </p:cNvCxnSpPr>
          <p:nvPr/>
        </p:nvCxnSpPr>
        <p:spPr>
          <a:xfrm>
            <a:off x="671616" y="3330863"/>
            <a:ext cx="2795484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2" name="Rectangle: Rounded Corners 591">
            <a:extLst>
              <a:ext uri="{FF2B5EF4-FFF2-40B4-BE49-F238E27FC236}">
                <a16:creationId xmlns:a16="http://schemas.microsoft.com/office/drawing/2014/main" id="{C7701437-BCDC-871F-01B9-2E29C38D2023}"/>
              </a:ext>
            </a:extLst>
          </p:cNvPr>
          <p:cNvSpPr/>
          <p:nvPr/>
        </p:nvSpPr>
        <p:spPr>
          <a:xfrm>
            <a:off x="3650345" y="2987048"/>
            <a:ext cx="1914688" cy="1880402"/>
          </a:xfrm>
          <a:prstGeom prst="roundRect">
            <a:avLst>
              <a:gd name="adj" fmla="val 7655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95" name="TextBox 594">
            <a:extLst>
              <a:ext uri="{FF2B5EF4-FFF2-40B4-BE49-F238E27FC236}">
                <a16:creationId xmlns:a16="http://schemas.microsoft.com/office/drawing/2014/main" id="{501BADAE-7568-AB70-27BB-F4C05F382A7B}"/>
              </a:ext>
            </a:extLst>
          </p:cNvPr>
          <p:cNvSpPr txBox="1"/>
          <p:nvPr/>
        </p:nvSpPr>
        <p:spPr>
          <a:xfrm>
            <a:off x="4485371" y="3497391"/>
            <a:ext cx="105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dirty="0">
                <a:solidFill>
                  <a:schemeClr val="tx1"/>
                </a:solidFill>
                <a:latin typeface="Assistant Medium" panose="020B0604020202020204" charset="-79"/>
                <a:cs typeface="Assistant Medium" panose="020B0604020202020204" charset="-79"/>
              </a:rPr>
              <a:t>Direct to Customer</a:t>
            </a:r>
            <a:endParaRPr kumimoji="0" lang="en-US" altLang="en-US" sz="12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596" name="TextBox 595">
            <a:extLst>
              <a:ext uri="{FF2B5EF4-FFF2-40B4-BE49-F238E27FC236}">
                <a16:creationId xmlns:a16="http://schemas.microsoft.com/office/drawing/2014/main" id="{EE131F93-D802-ACEE-D338-37AE12BAF091}"/>
              </a:ext>
            </a:extLst>
          </p:cNvPr>
          <p:cNvSpPr txBox="1"/>
          <p:nvPr/>
        </p:nvSpPr>
        <p:spPr>
          <a:xfrm>
            <a:off x="4459576" y="4198160"/>
            <a:ext cx="105452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Govt. Subsidies</a:t>
            </a:r>
            <a:r>
              <a:rPr kumimoji="0" lang="en-US" altLang="en-US" sz="12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 </a:t>
            </a:r>
            <a:endParaRPr kumimoji="0" lang="en-US" altLang="en-US" sz="12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617" name="Rectangle: Rounded Corners 616">
            <a:extLst>
              <a:ext uri="{FF2B5EF4-FFF2-40B4-BE49-F238E27FC236}">
                <a16:creationId xmlns:a16="http://schemas.microsoft.com/office/drawing/2014/main" id="{BC1A84D1-9A18-8ED6-9996-40744A619DD0}"/>
              </a:ext>
            </a:extLst>
          </p:cNvPr>
          <p:cNvSpPr/>
          <p:nvPr/>
        </p:nvSpPr>
        <p:spPr>
          <a:xfrm>
            <a:off x="5748278" y="2987048"/>
            <a:ext cx="2523195" cy="1837517"/>
          </a:xfrm>
          <a:prstGeom prst="roundRect">
            <a:avLst>
              <a:gd name="adj" fmla="val 5791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18" name="TextBox 617">
            <a:extLst>
              <a:ext uri="{FF2B5EF4-FFF2-40B4-BE49-F238E27FC236}">
                <a16:creationId xmlns:a16="http://schemas.microsoft.com/office/drawing/2014/main" id="{FD668969-0110-01A8-532D-FDA6254DBB50}"/>
              </a:ext>
            </a:extLst>
          </p:cNvPr>
          <p:cNvSpPr txBox="1"/>
          <p:nvPr/>
        </p:nvSpPr>
        <p:spPr>
          <a:xfrm>
            <a:off x="5819177" y="3026462"/>
            <a:ext cx="24529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70C0"/>
                </a:solidFill>
                <a:latin typeface="Assistant Medium" panose="020B0604020202020204" charset="-79"/>
                <a:cs typeface="Assistant Medium" panose="020B0604020202020204" charset="-79"/>
              </a:rPr>
              <a:t>MARKETING </a:t>
            </a:r>
            <a:r>
              <a:rPr kumimoji="0" lang="en-US" altLang="en-US" b="1" u="non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ST</a:t>
            </a:r>
            <a:r>
              <a:rPr lang="en-US" altLang="en-US" b="1" dirty="0">
                <a:solidFill>
                  <a:srgbClr val="0070C0"/>
                </a:solidFill>
                <a:latin typeface="Assistant Medium" panose="020B0604020202020204" charset="-79"/>
                <a:cs typeface="Assistant Medium" panose="020B0604020202020204" charset="-79"/>
              </a:rPr>
              <a:t>RATEGY</a:t>
            </a:r>
            <a:endParaRPr kumimoji="0" lang="en-US" altLang="en-US" b="1" u="non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pic>
        <p:nvPicPr>
          <p:cNvPr id="619" name="Picture 618" descr="A blue podium with a star on top&#10;&#10;Description automatically generated">
            <a:extLst>
              <a:ext uri="{FF2B5EF4-FFF2-40B4-BE49-F238E27FC236}">
                <a16:creationId xmlns:a16="http://schemas.microsoft.com/office/drawing/2014/main" id="{195D69B4-7D09-67BE-D857-ECCF1CF7D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33965" y="3418845"/>
            <a:ext cx="243729" cy="229765"/>
          </a:xfrm>
          <a:prstGeom prst="rect">
            <a:avLst/>
          </a:prstGeom>
        </p:spPr>
      </p:pic>
      <p:sp>
        <p:nvSpPr>
          <p:cNvPr id="620" name="TextBox 619">
            <a:extLst>
              <a:ext uri="{FF2B5EF4-FFF2-40B4-BE49-F238E27FC236}">
                <a16:creationId xmlns:a16="http://schemas.microsoft.com/office/drawing/2014/main" id="{39F8DA64-6907-8BCC-F983-6594BE2DBDBD}"/>
              </a:ext>
            </a:extLst>
          </p:cNvPr>
          <p:cNvSpPr txBox="1"/>
          <p:nvPr/>
        </p:nvSpPr>
        <p:spPr>
          <a:xfrm>
            <a:off x="6157052" y="3427110"/>
            <a:ext cx="87691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rgbClr val="001800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Pricing</a:t>
            </a:r>
          </a:p>
        </p:txBody>
      </p:sp>
      <p:sp>
        <p:nvSpPr>
          <p:cNvPr id="621" name="TextBox 620">
            <a:extLst>
              <a:ext uri="{FF2B5EF4-FFF2-40B4-BE49-F238E27FC236}">
                <a16:creationId xmlns:a16="http://schemas.microsoft.com/office/drawing/2014/main" id="{B7CC87E1-3BAB-7FC1-536F-312B9CDC4303}"/>
              </a:ext>
            </a:extLst>
          </p:cNvPr>
          <p:cNvSpPr txBox="1"/>
          <p:nvPr/>
        </p:nvSpPr>
        <p:spPr>
          <a:xfrm>
            <a:off x="7258776" y="3428151"/>
            <a:ext cx="119594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rgbClr val="001800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Positioning</a:t>
            </a:r>
          </a:p>
        </p:txBody>
      </p:sp>
      <p:pic>
        <p:nvPicPr>
          <p:cNvPr id="622" name="Picture 621" descr="A hand holding a coin&#10;&#10;Description automatically generated">
            <a:extLst>
              <a:ext uri="{FF2B5EF4-FFF2-40B4-BE49-F238E27FC236}">
                <a16:creationId xmlns:a16="http://schemas.microsoft.com/office/drawing/2014/main" id="{E2C65917-E393-C32B-61D3-330AA44E0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8051" y="3403011"/>
            <a:ext cx="346968" cy="327090"/>
          </a:xfrm>
          <a:prstGeom prst="rect">
            <a:avLst/>
          </a:prstGeom>
        </p:spPr>
      </p:pic>
      <p:sp>
        <p:nvSpPr>
          <p:cNvPr id="623" name="Scroll: Horizontal 622">
            <a:extLst>
              <a:ext uri="{FF2B5EF4-FFF2-40B4-BE49-F238E27FC236}">
                <a16:creationId xmlns:a16="http://schemas.microsoft.com/office/drawing/2014/main" id="{6B4492B9-30CD-2B90-B402-41C11FC2D4E9}"/>
              </a:ext>
            </a:extLst>
          </p:cNvPr>
          <p:cNvSpPr/>
          <p:nvPr/>
        </p:nvSpPr>
        <p:spPr>
          <a:xfrm>
            <a:off x="5748278" y="3801347"/>
            <a:ext cx="2523195" cy="327090"/>
          </a:xfrm>
          <a:prstGeom prst="horizontalScroll">
            <a:avLst/>
          </a:prstGeom>
          <a:solidFill>
            <a:srgbClr val="30B01C"/>
          </a:solidFill>
          <a:ln w="3175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24" name="TextBox 623">
            <a:extLst>
              <a:ext uri="{FF2B5EF4-FFF2-40B4-BE49-F238E27FC236}">
                <a16:creationId xmlns:a16="http://schemas.microsoft.com/office/drawing/2014/main" id="{BBE9011C-CEC9-F1AA-4A4B-0285677A697A}"/>
              </a:ext>
            </a:extLst>
          </p:cNvPr>
          <p:cNvSpPr txBox="1"/>
          <p:nvPr/>
        </p:nvSpPr>
        <p:spPr>
          <a:xfrm>
            <a:off x="6302007" y="3835512"/>
            <a:ext cx="18230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“Farmer’s New Friend”</a:t>
            </a:r>
            <a:endParaRPr kumimoji="0" lang="en-US" altLang="en-US" sz="110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pic>
        <p:nvPicPr>
          <p:cNvPr id="625" name="Picture 624" descr="A green and white check mark&#10;&#10;Description automatically generated">
            <a:extLst>
              <a:ext uri="{FF2B5EF4-FFF2-40B4-BE49-F238E27FC236}">
                <a16:creationId xmlns:a16="http://schemas.microsoft.com/office/drawing/2014/main" id="{31C7BF37-3CB9-5A56-B4DF-94EC25934B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76503" y="3773301"/>
            <a:ext cx="416719" cy="392845"/>
          </a:xfrm>
          <a:prstGeom prst="rect">
            <a:avLst/>
          </a:prstGeom>
        </p:spPr>
      </p:pic>
      <p:pic>
        <p:nvPicPr>
          <p:cNvPr id="626" name="Picture 625">
            <a:extLst>
              <a:ext uri="{FF2B5EF4-FFF2-40B4-BE49-F238E27FC236}">
                <a16:creationId xmlns:a16="http://schemas.microsoft.com/office/drawing/2014/main" id="{6B431790-F973-7D12-CD5C-A9175D776F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48270" y="4224634"/>
            <a:ext cx="337735" cy="318386"/>
          </a:xfrm>
          <a:prstGeom prst="rect">
            <a:avLst/>
          </a:prstGeom>
        </p:spPr>
      </p:pic>
      <p:pic>
        <p:nvPicPr>
          <p:cNvPr id="628" name="Picture 627" descr="A blue diamond with stars&#10;&#10;Description automatically generated">
            <a:extLst>
              <a:ext uri="{FF2B5EF4-FFF2-40B4-BE49-F238E27FC236}">
                <a16:creationId xmlns:a16="http://schemas.microsoft.com/office/drawing/2014/main" id="{69E95606-749D-FF51-2DE1-AAC21F55B5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44042" y="4179490"/>
            <a:ext cx="365445" cy="344508"/>
          </a:xfrm>
          <a:prstGeom prst="rect">
            <a:avLst/>
          </a:prstGeom>
        </p:spPr>
      </p:pic>
      <p:sp>
        <p:nvSpPr>
          <p:cNvPr id="629" name="TextBox 628">
            <a:extLst>
              <a:ext uri="{FF2B5EF4-FFF2-40B4-BE49-F238E27FC236}">
                <a16:creationId xmlns:a16="http://schemas.microsoft.com/office/drawing/2014/main" id="{2F3D862D-E05E-A453-1C45-87C971BDB6F1}"/>
              </a:ext>
            </a:extLst>
          </p:cNvPr>
          <p:cNvSpPr txBox="1"/>
          <p:nvPr/>
        </p:nvSpPr>
        <p:spPr>
          <a:xfrm>
            <a:off x="5855208" y="4585233"/>
            <a:ext cx="93057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800" b="1" dirty="0">
                <a:solidFill>
                  <a:schemeClr val="tx1"/>
                </a:solidFill>
                <a:latin typeface="Assistant Medium" panose="020B0604020202020204" charset="-79"/>
                <a:cs typeface="Assistant Medium" panose="020B0604020202020204" charset="-79"/>
              </a:rPr>
              <a:t>VALUE PROP. </a:t>
            </a:r>
            <a:endParaRPr kumimoji="0" lang="en-US" alt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630" name="TextBox 629">
            <a:extLst>
              <a:ext uri="{FF2B5EF4-FFF2-40B4-BE49-F238E27FC236}">
                <a16:creationId xmlns:a16="http://schemas.microsoft.com/office/drawing/2014/main" id="{E8687959-E622-CA46-4154-653DFD5A10C9}"/>
              </a:ext>
            </a:extLst>
          </p:cNvPr>
          <p:cNvSpPr txBox="1"/>
          <p:nvPr/>
        </p:nvSpPr>
        <p:spPr>
          <a:xfrm>
            <a:off x="6893543" y="4567476"/>
            <a:ext cx="46808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050" b="1" dirty="0">
                <a:solidFill>
                  <a:schemeClr val="tx1"/>
                </a:solidFill>
                <a:latin typeface="Assistant Medium" panose="020B0604020202020204" charset="-79"/>
                <a:cs typeface="Assistant Medium" panose="020B0604020202020204" charset="-79"/>
              </a:rPr>
              <a:t>USP</a:t>
            </a:r>
            <a:endParaRPr kumimoji="0" lang="en-US" altLang="en-US" sz="105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631" name="TextBox 630">
            <a:extLst>
              <a:ext uri="{FF2B5EF4-FFF2-40B4-BE49-F238E27FC236}">
                <a16:creationId xmlns:a16="http://schemas.microsoft.com/office/drawing/2014/main" id="{42969E32-90EC-9A7C-E167-9B28C6AEA96E}"/>
              </a:ext>
            </a:extLst>
          </p:cNvPr>
          <p:cNvSpPr txBox="1"/>
          <p:nvPr/>
        </p:nvSpPr>
        <p:spPr>
          <a:xfrm>
            <a:off x="7412560" y="4528314"/>
            <a:ext cx="8720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WORD</a:t>
            </a:r>
            <a:endParaRPr lang="en-US" altLang="en-US" sz="800" b="1" dirty="0">
              <a:solidFill>
                <a:schemeClr val="tx1"/>
              </a:solidFill>
              <a:latin typeface="Assistant Medium" panose="020B0604020202020204" charset="-79"/>
              <a:cs typeface="Assistant Medium" panose="020B0604020202020204" charset="-79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OF</a:t>
            </a:r>
            <a:r>
              <a:rPr kumimoji="0" lang="en-US" altLang="en-US" sz="8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 MOUTH</a:t>
            </a:r>
            <a:endParaRPr kumimoji="0" lang="en-US" altLang="en-US" sz="8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cxnSp>
        <p:nvCxnSpPr>
          <p:cNvPr id="632" name="Straight Connector 631">
            <a:extLst>
              <a:ext uri="{FF2B5EF4-FFF2-40B4-BE49-F238E27FC236}">
                <a16:creationId xmlns:a16="http://schemas.microsoft.com/office/drawing/2014/main" id="{8C7C8025-19CF-85BF-346A-83941F5616CF}"/>
              </a:ext>
            </a:extLst>
          </p:cNvPr>
          <p:cNvCxnSpPr>
            <a:cxnSpLocks/>
          </p:cNvCxnSpPr>
          <p:nvPr/>
        </p:nvCxnSpPr>
        <p:spPr>
          <a:xfrm>
            <a:off x="7485363" y="4237751"/>
            <a:ext cx="0" cy="39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3" name="Straight Connector 632">
            <a:extLst>
              <a:ext uri="{FF2B5EF4-FFF2-40B4-BE49-F238E27FC236}">
                <a16:creationId xmlns:a16="http://schemas.microsoft.com/office/drawing/2014/main" id="{95CDC1B7-E8BF-72C3-E294-1827470365A6}"/>
              </a:ext>
            </a:extLst>
          </p:cNvPr>
          <p:cNvCxnSpPr>
            <a:cxnSpLocks/>
          </p:cNvCxnSpPr>
          <p:nvPr/>
        </p:nvCxnSpPr>
        <p:spPr>
          <a:xfrm>
            <a:off x="6777622" y="4234536"/>
            <a:ext cx="0" cy="3936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4" name="Straight Connector 633">
            <a:extLst>
              <a:ext uri="{FF2B5EF4-FFF2-40B4-BE49-F238E27FC236}">
                <a16:creationId xmlns:a16="http://schemas.microsoft.com/office/drawing/2014/main" id="{703AEC28-FAC0-E0EF-CC8B-4111174F5234}"/>
              </a:ext>
            </a:extLst>
          </p:cNvPr>
          <p:cNvCxnSpPr>
            <a:cxnSpLocks/>
          </p:cNvCxnSpPr>
          <p:nvPr/>
        </p:nvCxnSpPr>
        <p:spPr>
          <a:xfrm>
            <a:off x="6899498" y="3431230"/>
            <a:ext cx="0" cy="2687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67527616-43F3-7648-EEA8-09339D5DCA8E}"/>
              </a:ext>
            </a:extLst>
          </p:cNvPr>
          <p:cNvSpPr/>
          <p:nvPr/>
        </p:nvSpPr>
        <p:spPr>
          <a:xfrm>
            <a:off x="3413760" y="1166888"/>
            <a:ext cx="4776630" cy="1617993"/>
          </a:xfrm>
          <a:prstGeom prst="roundRect">
            <a:avLst>
              <a:gd name="adj" fmla="val 6597"/>
            </a:avLst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39" name="TextBox 638">
            <a:extLst>
              <a:ext uri="{FF2B5EF4-FFF2-40B4-BE49-F238E27FC236}">
                <a16:creationId xmlns:a16="http://schemas.microsoft.com/office/drawing/2014/main" id="{E425DD2C-64D9-321F-D48C-4A4038DE0A15}"/>
              </a:ext>
            </a:extLst>
          </p:cNvPr>
          <p:cNvSpPr txBox="1"/>
          <p:nvPr/>
        </p:nvSpPr>
        <p:spPr>
          <a:xfrm>
            <a:off x="3551669" y="3032194"/>
            <a:ext cx="211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70C0"/>
                </a:solidFill>
                <a:latin typeface="Assistant Medium" panose="020B0604020202020204" charset="-79"/>
                <a:cs typeface="Assistant Medium" panose="020B0604020202020204" charset="-79"/>
              </a:rPr>
              <a:t>REVENUE CHANNEL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cxnSp>
        <p:nvCxnSpPr>
          <p:cNvPr id="641" name="Straight Connector 640">
            <a:extLst>
              <a:ext uri="{FF2B5EF4-FFF2-40B4-BE49-F238E27FC236}">
                <a16:creationId xmlns:a16="http://schemas.microsoft.com/office/drawing/2014/main" id="{A124B56F-4984-39DD-E1A3-AE4117880BFD}"/>
              </a:ext>
            </a:extLst>
          </p:cNvPr>
          <p:cNvCxnSpPr>
            <a:cxnSpLocks/>
          </p:cNvCxnSpPr>
          <p:nvPr/>
        </p:nvCxnSpPr>
        <p:spPr>
          <a:xfrm>
            <a:off x="3650345" y="3339971"/>
            <a:ext cx="1914688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3" name="Straight Connector 642">
            <a:extLst>
              <a:ext uri="{FF2B5EF4-FFF2-40B4-BE49-F238E27FC236}">
                <a16:creationId xmlns:a16="http://schemas.microsoft.com/office/drawing/2014/main" id="{CEDF2DC5-7F40-4279-9A98-4749CCAB9BF2}"/>
              </a:ext>
            </a:extLst>
          </p:cNvPr>
          <p:cNvCxnSpPr>
            <a:cxnSpLocks/>
          </p:cNvCxnSpPr>
          <p:nvPr/>
        </p:nvCxnSpPr>
        <p:spPr>
          <a:xfrm>
            <a:off x="5748278" y="3339971"/>
            <a:ext cx="2523195" cy="0"/>
          </a:xfrm>
          <a:prstGeom prst="line">
            <a:avLst/>
          </a:prstGeom>
          <a:ln w="63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46" name="Picture 645" descr="A hand holding a group of people&#10;&#10;Description automatically generated">
            <a:extLst>
              <a:ext uri="{FF2B5EF4-FFF2-40B4-BE49-F238E27FC236}">
                <a16:creationId xmlns:a16="http://schemas.microsoft.com/office/drawing/2014/main" id="{59C4EEE0-8F96-7859-89C4-B40EF450FD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894827" y="3503847"/>
            <a:ext cx="531075" cy="531075"/>
          </a:xfrm>
          <a:prstGeom prst="rect">
            <a:avLst/>
          </a:prstGeom>
        </p:spPr>
      </p:pic>
      <p:pic>
        <p:nvPicPr>
          <p:cNvPr id="648" name="Picture 647" descr="Hands shaking hands with a building&#10;&#10;Description automatically generated">
            <a:extLst>
              <a:ext uri="{FF2B5EF4-FFF2-40B4-BE49-F238E27FC236}">
                <a16:creationId xmlns:a16="http://schemas.microsoft.com/office/drawing/2014/main" id="{8D9B8855-ABBC-36AA-B8DD-81874D30BD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69293" y="4148832"/>
            <a:ext cx="506145" cy="50614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F14009-0F29-A8A6-D591-5E1F2E6D7132}"/>
              </a:ext>
            </a:extLst>
          </p:cNvPr>
          <p:cNvSpPr txBox="1"/>
          <p:nvPr/>
        </p:nvSpPr>
        <p:spPr>
          <a:xfrm>
            <a:off x="4788081" y="1191206"/>
            <a:ext cx="21128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dirty="0">
                <a:solidFill>
                  <a:srgbClr val="0070C0"/>
                </a:solidFill>
                <a:latin typeface="Assistant Medium" panose="020B0604020202020204" charset="-79"/>
                <a:cs typeface="Assistant Medium" panose="020B0604020202020204" charset="-79"/>
              </a:rPr>
              <a:t>WHAT IF ?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716C54B-D2E1-A7BC-5C3A-F002E23E99F4}"/>
              </a:ext>
            </a:extLst>
          </p:cNvPr>
          <p:cNvSpPr/>
          <p:nvPr/>
        </p:nvSpPr>
        <p:spPr>
          <a:xfrm>
            <a:off x="3728356" y="1543392"/>
            <a:ext cx="921655" cy="891605"/>
          </a:xfrm>
          <a:prstGeom prst="round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107523-5442-96B9-B2F7-3C8A9058AC1F}"/>
              </a:ext>
            </a:extLst>
          </p:cNvPr>
          <p:cNvSpPr txBox="1"/>
          <p:nvPr/>
        </p:nvSpPr>
        <p:spPr>
          <a:xfrm>
            <a:off x="3708085" y="1736220"/>
            <a:ext cx="9970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1</a:t>
            </a:r>
            <a:r>
              <a:rPr kumimoji="0" lang="en-US" altLang="en-US" b="1" u="none" strike="noStrike" cap="none" normalizeH="0" dirty="0">
                <a:ln>
                  <a:noFill/>
                </a:ln>
                <a:solidFill>
                  <a:schemeClr val="bg2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 Acre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b="1" baseline="0" dirty="0">
                <a:solidFill>
                  <a:schemeClr val="bg2"/>
                </a:solidFill>
                <a:latin typeface="Assistant Medium" panose="020B0604020202020204" charset="-79"/>
                <a:cs typeface="Assistant Medium" panose="020B0604020202020204" charset="-79"/>
              </a:rPr>
              <a:t>Land</a:t>
            </a:r>
            <a:endParaRPr kumimoji="0" lang="en-US" altLang="en-US" b="1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65A45C-159B-1FDE-AC81-E7A237BC739E}"/>
              </a:ext>
            </a:extLst>
          </p:cNvPr>
          <p:cNvSpPr txBox="1"/>
          <p:nvPr/>
        </p:nvSpPr>
        <p:spPr>
          <a:xfrm>
            <a:off x="3650345" y="2460372"/>
            <a:ext cx="10545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250</a:t>
            </a:r>
            <a:r>
              <a:rPr kumimoji="0" lang="en-US" altLang="en-US" sz="120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 Mtrs</a:t>
            </a:r>
            <a:endParaRPr kumimoji="0" lang="en-US" altLang="en-US" sz="120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1DFEEBC-037D-BC45-FFCB-1826CEC935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139174"/>
              </p:ext>
            </p:extLst>
          </p:nvPr>
        </p:nvGraphicFramePr>
        <p:xfrm>
          <a:off x="5019684" y="1880900"/>
          <a:ext cx="2539460" cy="609600"/>
        </p:xfrm>
        <a:graphic>
          <a:graphicData uri="http://schemas.openxmlformats.org/drawingml/2006/table">
            <a:tbl>
              <a:tblPr firstRow="1" bandRow="1">
                <a:tableStyleId>{F3A1C2ED-C452-408A-8B80-CC35C7F6BD67}</a:tableStyleId>
              </a:tblPr>
              <a:tblGrid>
                <a:gridCol w="1415411">
                  <a:extLst>
                    <a:ext uri="{9D8B030D-6E8A-4147-A177-3AD203B41FA5}">
                      <a16:colId xmlns:a16="http://schemas.microsoft.com/office/drawing/2014/main" val="714378201"/>
                    </a:ext>
                  </a:extLst>
                </a:gridCol>
                <a:gridCol w="1124049">
                  <a:extLst>
                    <a:ext uri="{9D8B030D-6E8A-4147-A177-3AD203B41FA5}">
                      <a16:colId xmlns:a16="http://schemas.microsoft.com/office/drawing/2014/main" val="1878301997"/>
                    </a:ext>
                  </a:extLst>
                </a:gridCol>
              </a:tblGrid>
              <a:tr h="203785">
                <a:tc>
                  <a:txBody>
                    <a:bodyPr/>
                    <a:lstStyle/>
                    <a:p>
                      <a:r>
                        <a:rPr lang="en-IN" sz="1100" dirty="0"/>
                        <a:t>Coffee Plantation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8,000 INR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650513"/>
                  </a:ext>
                </a:extLst>
              </a:tr>
              <a:tr h="203785">
                <a:tc>
                  <a:txBody>
                    <a:bodyPr/>
                    <a:lstStyle/>
                    <a:p>
                      <a:r>
                        <a:rPr lang="en-IN" sz="1200" dirty="0"/>
                        <a:t>Rice / wheat crop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10,000 INR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15566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D42D974F-FE29-BBFB-96E4-AE7839C5DF61}"/>
              </a:ext>
            </a:extLst>
          </p:cNvPr>
          <p:cNvSpPr txBox="1"/>
          <p:nvPr/>
        </p:nvSpPr>
        <p:spPr>
          <a:xfrm>
            <a:off x="5094953" y="1551442"/>
            <a:ext cx="238892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LOSS</a:t>
            </a:r>
            <a:r>
              <a:rPr kumimoji="0" lang="en-US" altLang="en-US" sz="1200" b="1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ssistant Medium" panose="020B0604020202020204" charset="-79"/>
                <a:cs typeface="Assistant Medium" panose="020B0604020202020204" charset="-79"/>
              </a:rPr>
              <a:t> ANALYSIS FOR 20 MTR</a:t>
            </a:r>
            <a:endParaRPr kumimoji="0" lang="en-US" altLang="en-US" sz="1200" b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ssistant Medium" panose="020B0604020202020204" charset="-79"/>
              <a:cs typeface="Assistant Medium" panose="020B0604020202020204" charset="-79"/>
            </a:endParaRPr>
          </a:p>
        </p:txBody>
      </p:sp>
      <p:pic>
        <p:nvPicPr>
          <p:cNvPr id="11" name="Picture 10" descr="A yellow and blue chat bubble with people around it&#10;&#10;Description automatically generated">
            <a:extLst>
              <a:ext uri="{FF2B5EF4-FFF2-40B4-BE49-F238E27FC236}">
                <a16:creationId xmlns:a16="http://schemas.microsoft.com/office/drawing/2014/main" id="{3BFCEAD1-1426-1D72-C2D3-57BD1E47C47B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54122" y="4140736"/>
            <a:ext cx="387578" cy="387578"/>
          </a:xfrm>
          <a:prstGeom prst="rect">
            <a:avLst/>
          </a:prstGeom>
        </p:spPr>
      </p:pic>
      <p:pic>
        <p:nvPicPr>
          <p:cNvPr id="13" name="Picture 12" descr="A colorful circle with black background&#10;&#10;Description automatically generated">
            <a:extLst>
              <a:ext uri="{FF2B5EF4-FFF2-40B4-BE49-F238E27FC236}">
                <a16:creationId xmlns:a16="http://schemas.microsoft.com/office/drawing/2014/main" id="{609F031A-731E-3BF3-E343-D0F5ACE71C1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48995" y="3384803"/>
            <a:ext cx="1244471" cy="124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2540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0" name="Google Shape;820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99720" y="3247461"/>
            <a:ext cx="5046311" cy="1214853"/>
          </a:xfrm>
          <a:prstGeom prst="rect">
            <a:avLst/>
          </a:prstGeom>
          <a:noFill/>
          <a:ln>
            <a:noFill/>
          </a:ln>
        </p:spPr>
      </p:pic>
      <p:sp>
        <p:nvSpPr>
          <p:cNvPr id="821" name="Google Shape;821;p52"/>
          <p:cNvSpPr txBox="1">
            <a:spLocks noGrp="1"/>
          </p:cNvSpPr>
          <p:nvPr>
            <p:ph type="ctrTitle"/>
          </p:nvPr>
        </p:nvSpPr>
        <p:spPr>
          <a:xfrm>
            <a:off x="556327" y="285666"/>
            <a:ext cx="4284000" cy="95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 dirty="0"/>
              <a:t>Thanks!</a:t>
            </a:r>
            <a:endParaRPr sz="8000" dirty="0"/>
          </a:p>
        </p:txBody>
      </p:sp>
      <p:sp>
        <p:nvSpPr>
          <p:cNvPr id="822" name="Google Shape;822;p52"/>
          <p:cNvSpPr txBox="1">
            <a:spLocks noGrp="1"/>
          </p:cNvSpPr>
          <p:nvPr>
            <p:ph type="subTitle" idx="1"/>
          </p:nvPr>
        </p:nvSpPr>
        <p:spPr>
          <a:xfrm>
            <a:off x="644945" y="1423813"/>
            <a:ext cx="4293900" cy="473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 dirty="0">
                <a:latin typeface="Bebas Neue"/>
                <a:ea typeface="Bebas Neue"/>
                <a:cs typeface="Bebas Neue"/>
                <a:sym typeface="Bebas Neue"/>
              </a:rPr>
              <a:t>PITCHED BY:</a:t>
            </a:r>
            <a:endParaRPr lang="en-US" dirty="0"/>
          </a:p>
        </p:txBody>
      </p:sp>
      <p:pic>
        <p:nvPicPr>
          <p:cNvPr id="858" name="Google Shape;858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9709" y="3826246"/>
            <a:ext cx="6773501" cy="1524023"/>
          </a:xfrm>
          <a:prstGeom prst="rect">
            <a:avLst/>
          </a:prstGeom>
          <a:noFill/>
          <a:ln>
            <a:noFill/>
          </a:ln>
        </p:spPr>
      </p:pic>
      <p:pic>
        <p:nvPicPr>
          <p:cNvPr id="859" name="Google Shape;859;p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 rot="-128976">
            <a:off x="5769330" y="3125849"/>
            <a:ext cx="2238955" cy="1179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60" name="Google Shape;860;p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95768" y="1470937"/>
            <a:ext cx="2010640" cy="283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61" name="Google Shape;861;p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130548" y="535000"/>
            <a:ext cx="3139301" cy="7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862" name="Google Shape;862;p52"/>
          <p:cNvSpPr/>
          <p:nvPr/>
        </p:nvSpPr>
        <p:spPr>
          <a:xfrm>
            <a:off x="0" y="4584375"/>
            <a:ext cx="9144100" cy="572711"/>
          </a:xfrm>
          <a:custGeom>
            <a:avLst/>
            <a:gdLst/>
            <a:ahLst/>
            <a:cxnLst/>
            <a:rect l="l" t="t" r="r" b="b"/>
            <a:pathLst>
              <a:path w="120021" h="12052" extrusionOk="0">
                <a:moveTo>
                  <a:pt x="0" y="4058"/>
                </a:moveTo>
                <a:cubicBezTo>
                  <a:pt x="4119" y="756"/>
                  <a:pt x="10592" y="1"/>
                  <a:pt x="16024" y="4610"/>
                </a:cubicBezTo>
                <a:cubicBezTo>
                  <a:pt x="20288" y="8229"/>
                  <a:pt x="25095" y="8710"/>
                  <a:pt x="30118" y="8076"/>
                </a:cubicBezTo>
                <a:cubicBezTo>
                  <a:pt x="60461" y="4250"/>
                  <a:pt x="56265" y="2278"/>
                  <a:pt x="88006" y="7789"/>
                </a:cubicBezTo>
                <a:cubicBezTo>
                  <a:pt x="93710" y="8780"/>
                  <a:pt x="99197" y="8686"/>
                  <a:pt x="103997" y="4610"/>
                </a:cubicBezTo>
                <a:cubicBezTo>
                  <a:pt x="109428" y="1"/>
                  <a:pt x="115898" y="758"/>
                  <a:pt x="120020" y="4058"/>
                </a:cubicBezTo>
                <a:lnTo>
                  <a:pt x="120020" y="12051"/>
                </a:lnTo>
                <a:lnTo>
                  <a:pt x="4" y="12051"/>
                </a:lnTo>
                <a:lnTo>
                  <a:pt x="4" y="4058"/>
                </a:ln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52"/>
          <p:cNvSpPr/>
          <p:nvPr/>
        </p:nvSpPr>
        <p:spPr>
          <a:xfrm rot="5400000">
            <a:off x="6136032" y="-1514776"/>
            <a:ext cx="1498366" cy="4517568"/>
          </a:xfrm>
          <a:custGeom>
            <a:avLst/>
            <a:gdLst/>
            <a:ahLst/>
            <a:cxnLst/>
            <a:rect l="l" t="t" r="r" b="b"/>
            <a:pathLst>
              <a:path w="24830" h="46409" extrusionOk="0">
                <a:moveTo>
                  <a:pt x="23815" y="0"/>
                </a:moveTo>
                <a:lnTo>
                  <a:pt x="0" y="0"/>
                </a:lnTo>
                <a:lnTo>
                  <a:pt x="0" y="46408"/>
                </a:lnTo>
                <a:cubicBezTo>
                  <a:pt x="8919" y="42992"/>
                  <a:pt x="9966" y="38648"/>
                  <a:pt x="7423" y="29634"/>
                </a:cubicBezTo>
                <a:cubicBezTo>
                  <a:pt x="3384" y="15320"/>
                  <a:pt x="13174" y="18559"/>
                  <a:pt x="18602" y="14529"/>
                </a:cubicBezTo>
                <a:cubicBezTo>
                  <a:pt x="24030" y="10496"/>
                  <a:pt x="24830" y="4935"/>
                  <a:pt x="23815" y="0"/>
                </a:cubicBezTo>
                <a:close/>
              </a:path>
            </a:pathLst>
          </a:custGeom>
          <a:solidFill>
            <a:srgbClr val="47922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" name="Picture 1" descr="A person wearing glasses and a black jacket&#10;&#10;Description automatically generated">
            <a:extLst>
              <a:ext uri="{FF2B5EF4-FFF2-40B4-BE49-F238E27FC236}">
                <a16:creationId xmlns:a16="http://schemas.microsoft.com/office/drawing/2014/main" id="{B9003706-9344-C7F4-997A-4015FCEF3A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991" y="2065836"/>
            <a:ext cx="1106037" cy="1108253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Google Shape;376;p36">
            <a:extLst>
              <a:ext uri="{FF2B5EF4-FFF2-40B4-BE49-F238E27FC236}">
                <a16:creationId xmlns:a16="http://schemas.microsoft.com/office/drawing/2014/main" id="{37BA83B0-38C7-0E46-0942-873A68A9A87E}"/>
              </a:ext>
            </a:extLst>
          </p:cNvPr>
          <p:cNvSpPr txBox="1">
            <a:spLocks/>
          </p:cNvSpPr>
          <p:nvPr/>
        </p:nvSpPr>
        <p:spPr>
          <a:xfrm>
            <a:off x="499875" y="3140894"/>
            <a:ext cx="2316172" cy="48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ctr"/>
            <a:r>
              <a:rPr lang="en-US" sz="2000" b="1" dirty="0"/>
              <a:t>DHANUSH S</a:t>
            </a:r>
            <a:endParaRPr lang="en-IN" sz="2000" b="1" dirty="0"/>
          </a:p>
        </p:txBody>
      </p:sp>
      <p:sp>
        <p:nvSpPr>
          <p:cNvPr id="5" name="Google Shape;376;p36">
            <a:extLst>
              <a:ext uri="{FF2B5EF4-FFF2-40B4-BE49-F238E27FC236}">
                <a16:creationId xmlns:a16="http://schemas.microsoft.com/office/drawing/2014/main" id="{85958A4E-4D9A-7ACF-9BAB-75C7FA7F1F6F}"/>
              </a:ext>
            </a:extLst>
          </p:cNvPr>
          <p:cNvSpPr txBox="1">
            <a:spLocks/>
          </p:cNvSpPr>
          <p:nvPr/>
        </p:nvSpPr>
        <p:spPr>
          <a:xfrm>
            <a:off x="2688200" y="3175565"/>
            <a:ext cx="2316172" cy="4888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ctr"/>
            <a:r>
              <a:rPr lang="en-US" sz="2000" b="1" dirty="0"/>
              <a:t> KAVER S A</a:t>
            </a:r>
            <a:endParaRPr lang="en-IN" sz="2000" b="1" dirty="0"/>
          </a:p>
        </p:txBody>
      </p:sp>
      <p:pic>
        <p:nvPicPr>
          <p:cNvPr id="6" name="Picture 5" descr="A person smiling at the camera&#10;&#10;Description automatically generated">
            <a:extLst>
              <a:ext uri="{FF2B5EF4-FFF2-40B4-BE49-F238E27FC236}">
                <a16:creationId xmlns:a16="http://schemas.microsoft.com/office/drawing/2014/main" id="{F498830F-44B9-30F6-8CCE-4683B0F2A8BD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harpenSoften amount="-25000"/>
                    </a14:imgEffect>
                  </a14:imgLayer>
                </a14:imgProps>
              </a:ext>
            </a:extLst>
          </a:blip>
          <a:srcRect l="4913" t="831" r="2469" b="6437"/>
          <a:stretch/>
        </p:blipFill>
        <p:spPr>
          <a:xfrm>
            <a:off x="3285297" y="2071976"/>
            <a:ext cx="1121975" cy="1123345"/>
          </a:xfrm>
          <a:prstGeom prst="ellipse">
            <a:avLst/>
          </a:prstGeom>
          <a:ln w="63500" cap="rnd">
            <a:noFill/>
          </a:ln>
          <a:effectLst/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7" name="Google Shape;376;p36">
            <a:extLst>
              <a:ext uri="{FF2B5EF4-FFF2-40B4-BE49-F238E27FC236}">
                <a16:creationId xmlns:a16="http://schemas.microsoft.com/office/drawing/2014/main" id="{DCC83E2C-BF94-13D9-EA70-A919ADBBA306}"/>
              </a:ext>
            </a:extLst>
          </p:cNvPr>
          <p:cNvSpPr txBox="1">
            <a:spLocks/>
          </p:cNvSpPr>
          <p:nvPr/>
        </p:nvSpPr>
        <p:spPr>
          <a:xfrm>
            <a:off x="983801" y="3385301"/>
            <a:ext cx="1276227" cy="3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IN" sz="1200" dirty="0"/>
              <a:t>ECE DEPT VVCE </a:t>
            </a:r>
          </a:p>
        </p:txBody>
      </p:sp>
      <p:sp>
        <p:nvSpPr>
          <p:cNvPr id="9" name="Google Shape;376;p36">
            <a:extLst>
              <a:ext uri="{FF2B5EF4-FFF2-40B4-BE49-F238E27FC236}">
                <a16:creationId xmlns:a16="http://schemas.microsoft.com/office/drawing/2014/main" id="{32E02F17-EC83-A1E2-460D-137F0A3B71FC}"/>
              </a:ext>
            </a:extLst>
          </p:cNvPr>
          <p:cNvSpPr txBox="1">
            <a:spLocks/>
          </p:cNvSpPr>
          <p:nvPr/>
        </p:nvSpPr>
        <p:spPr>
          <a:xfrm>
            <a:off x="3212018" y="3413824"/>
            <a:ext cx="1276227" cy="3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IN" sz="1200" dirty="0"/>
              <a:t>ECE DEPT VVCE </a:t>
            </a:r>
          </a:p>
        </p:txBody>
      </p:sp>
      <p:sp>
        <p:nvSpPr>
          <p:cNvPr id="10" name="Google Shape;376;p36">
            <a:extLst>
              <a:ext uri="{FF2B5EF4-FFF2-40B4-BE49-F238E27FC236}">
                <a16:creationId xmlns:a16="http://schemas.microsoft.com/office/drawing/2014/main" id="{D8EF5D98-D79D-9357-FC2E-5E98952417D7}"/>
              </a:ext>
            </a:extLst>
          </p:cNvPr>
          <p:cNvSpPr txBox="1">
            <a:spLocks/>
          </p:cNvSpPr>
          <p:nvPr/>
        </p:nvSpPr>
        <p:spPr>
          <a:xfrm>
            <a:off x="603575" y="3823810"/>
            <a:ext cx="2132307" cy="3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IN" sz="1200" dirty="0"/>
              <a:t>contactdhanush@proton.me</a:t>
            </a:r>
          </a:p>
        </p:txBody>
      </p:sp>
      <p:sp>
        <p:nvSpPr>
          <p:cNvPr id="11" name="Google Shape;376;p36">
            <a:extLst>
              <a:ext uri="{FF2B5EF4-FFF2-40B4-BE49-F238E27FC236}">
                <a16:creationId xmlns:a16="http://schemas.microsoft.com/office/drawing/2014/main" id="{BEE729D6-3E19-45EA-F8E1-066D2AA4D950}"/>
              </a:ext>
            </a:extLst>
          </p:cNvPr>
          <p:cNvSpPr txBox="1">
            <a:spLocks/>
          </p:cNvSpPr>
          <p:nvPr/>
        </p:nvSpPr>
        <p:spPr>
          <a:xfrm>
            <a:off x="2821940" y="3816612"/>
            <a:ext cx="2132307" cy="3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IN" sz="1200" dirty="0"/>
              <a:t>kaverdevaiah@gmail.com</a:t>
            </a:r>
          </a:p>
        </p:txBody>
      </p:sp>
      <p:sp>
        <p:nvSpPr>
          <p:cNvPr id="12" name="Google Shape;376;p36">
            <a:extLst>
              <a:ext uri="{FF2B5EF4-FFF2-40B4-BE49-F238E27FC236}">
                <a16:creationId xmlns:a16="http://schemas.microsoft.com/office/drawing/2014/main" id="{E6FE74F3-89C6-8E29-F46A-0982F6221F7B}"/>
              </a:ext>
            </a:extLst>
          </p:cNvPr>
          <p:cNvSpPr txBox="1">
            <a:spLocks/>
          </p:cNvSpPr>
          <p:nvPr/>
        </p:nvSpPr>
        <p:spPr>
          <a:xfrm>
            <a:off x="923175" y="3630627"/>
            <a:ext cx="2132307" cy="3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IN" sz="1200" dirty="0"/>
              <a:t>@dhanushscience</a:t>
            </a:r>
          </a:p>
        </p:txBody>
      </p:sp>
      <p:sp>
        <p:nvSpPr>
          <p:cNvPr id="13" name="Google Shape;376;p36">
            <a:extLst>
              <a:ext uri="{FF2B5EF4-FFF2-40B4-BE49-F238E27FC236}">
                <a16:creationId xmlns:a16="http://schemas.microsoft.com/office/drawing/2014/main" id="{283FD6B1-6E0A-F03F-9538-7C6CE7127E5A}"/>
              </a:ext>
            </a:extLst>
          </p:cNvPr>
          <p:cNvSpPr txBox="1">
            <a:spLocks/>
          </p:cNvSpPr>
          <p:nvPr/>
        </p:nvSpPr>
        <p:spPr>
          <a:xfrm>
            <a:off x="3055482" y="3631291"/>
            <a:ext cx="2132307" cy="35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lbert Sans"/>
              <a:buNone/>
              <a:defRPr sz="1400" b="0" i="0" u="none" strike="noStrike" cap="none">
                <a:solidFill>
                  <a:schemeClr val="dk1"/>
                </a:solidFill>
                <a:latin typeface="Albert Sans"/>
                <a:ea typeface="Albert Sans"/>
                <a:cs typeface="Albert Sans"/>
                <a:sym typeface="Albert Sans"/>
              </a:defRPr>
            </a:lvl9pPr>
          </a:lstStyle>
          <a:p>
            <a:pPr algn="l"/>
            <a:r>
              <a:rPr lang="en-IN" sz="1200" dirty="0"/>
              <a:t>@Kaver Devaiah</a:t>
            </a:r>
          </a:p>
          <a:p>
            <a:pPr algn="l"/>
            <a:endParaRPr lang="en-IN" sz="1200" dirty="0"/>
          </a:p>
        </p:txBody>
      </p:sp>
      <p:sp>
        <p:nvSpPr>
          <p:cNvPr id="15" name="Google Shape;821;p52">
            <a:extLst>
              <a:ext uri="{FF2B5EF4-FFF2-40B4-BE49-F238E27FC236}">
                <a16:creationId xmlns:a16="http://schemas.microsoft.com/office/drawing/2014/main" id="{0856DACD-794E-D34F-FF8D-EFBFD1CEFBAB}"/>
              </a:ext>
            </a:extLst>
          </p:cNvPr>
          <p:cNvSpPr txBox="1">
            <a:spLocks/>
          </p:cNvSpPr>
          <p:nvPr/>
        </p:nvSpPr>
        <p:spPr>
          <a:xfrm>
            <a:off x="5455354" y="1577529"/>
            <a:ext cx="1810184" cy="95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7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200"/>
              <a:buFont typeface="Bebas Neue"/>
              <a:buNone/>
              <a:defRPr sz="52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IN" sz="5400" dirty="0"/>
              <a:t>AGRO-X</a:t>
            </a:r>
          </a:p>
        </p:txBody>
      </p:sp>
      <p:sp>
        <p:nvSpPr>
          <p:cNvPr id="16" name="Google Shape;232;p33">
            <a:extLst>
              <a:ext uri="{FF2B5EF4-FFF2-40B4-BE49-F238E27FC236}">
                <a16:creationId xmlns:a16="http://schemas.microsoft.com/office/drawing/2014/main" id="{3F9A25B6-85EE-8988-042B-7237D0AA1613}"/>
              </a:ext>
            </a:extLst>
          </p:cNvPr>
          <p:cNvSpPr txBox="1">
            <a:spLocks/>
          </p:cNvSpPr>
          <p:nvPr/>
        </p:nvSpPr>
        <p:spPr>
          <a:xfrm>
            <a:off x="4267753" y="2295709"/>
            <a:ext cx="4184278" cy="4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Open Sans"/>
              <a:buNone/>
              <a:defRPr sz="1200" b="0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indent="0" algn="ctr"/>
            <a:r>
              <a:rPr lang="en-IN" sz="1600" dirty="0"/>
              <a:t>Cultivating Life, Saving Animals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32BC853-22E4-EF34-FBBA-584C89E0A888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l="4739" t="4831" r="4544" b="4700"/>
          <a:stretch/>
        </p:blipFill>
        <p:spPr>
          <a:xfrm>
            <a:off x="3282933" y="2071680"/>
            <a:ext cx="1131214" cy="1128114"/>
          </a:xfrm>
          <a:prstGeom prst="ellipse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mart Farming Project Proposal by Slidesgo">
  <a:themeElements>
    <a:clrScheme name="Simple Light">
      <a:dk1>
        <a:srgbClr val="00261E"/>
      </a:dk1>
      <a:lt1>
        <a:srgbClr val="FFFFFF"/>
      </a:lt1>
      <a:dk2>
        <a:srgbClr val="47922C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259</TotalTime>
  <Words>295</Words>
  <Application>Microsoft Office PowerPoint</Application>
  <PresentationFormat>On-screen Show (16:9)</PresentationFormat>
  <Paragraphs>119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Smart Farming Project Proposal by Slidesgo</vt:lpstr>
      <vt:lpstr>AGRO-X</vt:lpstr>
      <vt:lpstr>AGRO-X</vt:lpstr>
      <vt:lpstr>PROBLEM</vt:lpstr>
      <vt:lpstr>SOLUTION</vt:lpstr>
      <vt:lpstr>PowerPoint Presentation</vt:lpstr>
      <vt:lpstr>PowerPoint Presentation</vt:lpstr>
      <vt:lpstr>PowerPoint Presentation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AGRO-X</dc:title>
  <dc:creator>dhanush s</dc:creator>
  <cp:lastModifiedBy>KAVER</cp:lastModifiedBy>
  <cp:revision>9</cp:revision>
  <dcterms:modified xsi:type="dcterms:W3CDTF">2024-11-18T12:12:17Z</dcterms:modified>
</cp:coreProperties>
</file>