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Playfair Display"/>
      <p:regular r:id="rId36"/>
      <p:bold r:id="rId37"/>
      <p:italic r:id="rId38"/>
      <p:boldItalic r:id="rId39"/>
    </p:embeddedFont>
    <p:embeddedFont>
      <p:font typeface="Public Sans"/>
      <p:bold r:id="rId40"/>
      <p:boldItalic r:id="rId41"/>
    </p:embeddedFont>
    <p:embeddedFont>
      <p:font typeface="DM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A9D328-C592-4905-8CA4-523EA80372EF}">
  <a:tblStyle styleId="{8EA9D328-C592-4905-8CA4-523EA80372E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ublicSans-bold.fntdata"/><Relationship Id="rId20" Type="http://schemas.openxmlformats.org/officeDocument/2006/relationships/slide" Target="slides/slide13.xml"/><Relationship Id="rId42" Type="http://schemas.openxmlformats.org/officeDocument/2006/relationships/font" Target="fonts/DMSans-regular.fntdata"/><Relationship Id="rId41" Type="http://schemas.openxmlformats.org/officeDocument/2006/relationships/font" Target="fonts/PublicSans-boldItalic.fntdata"/><Relationship Id="rId22" Type="http://schemas.openxmlformats.org/officeDocument/2006/relationships/slide" Target="slides/slide15.xml"/><Relationship Id="rId44" Type="http://schemas.openxmlformats.org/officeDocument/2006/relationships/font" Target="fonts/DMSans-italic.fntdata"/><Relationship Id="rId21" Type="http://schemas.openxmlformats.org/officeDocument/2006/relationships/slide" Target="slides/slide14.xml"/><Relationship Id="rId43" Type="http://schemas.openxmlformats.org/officeDocument/2006/relationships/font" Target="fonts/DMSans-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DM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PlayfairDisplay-bold.fntdata"/><Relationship Id="rId14" Type="http://schemas.openxmlformats.org/officeDocument/2006/relationships/slide" Target="slides/slide7.xml"/><Relationship Id="rId36" Type="http://schemas.openxmlformats.org/officeDocument/2006/relationships/font" Target="fonts/PlayfairDisplay-regular.fntdata"/><Relationship Id="rId17" Type="http://schemas.openxmlformats.org/officeDocument/2006/relationships/slide" Target="slides/slide10.xml"/><Relationship Id="rId39" Type="http://schemas.openxmlformats.org/officeDocument/2006/relationships/font" Target="fonts/PlayfairDisplay-boldItalic.fntdata"/><Relationship Id="rId16" Type="http://schemas.openxmlformats.org/officeDocument/2006/relationships/slide" Target="slides/slide9.xml"/><Relationship Id="rId38" Type="http://schemas.openxmlformats.org/officeDocument/2006/relationships/font" Target="fonts/PlayfairDisplay-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0339c41df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f0339c41df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0339c41df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f0339c41df_2_2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0339c41df_2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f0339c41df_2_2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f0339c41df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f0339c41df_2_2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0339c41df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f0339c41df_2_2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f0339c41df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f0339c41df_2_2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0339c41df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f0339c41df_2_2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f0339c41df_2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f0339c41df_2_2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0339c41df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f0339c41df_2_2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0339c41df_2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f0339c41df_2_2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0339c41df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f0339c41df_2_2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0339c41df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f0339c41df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f0339c41df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f0339c41df_2_2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0339c41df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f0339c41df_2_2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f0339c41df_2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f0339c41df_2_2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f0339c41df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f0339c41df_2_2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f0339c41df_2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f0339c41df_2_2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f0339c41df_2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f0339c41df_2_3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f0339c41df_2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f0339c41df_2_3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0339c41df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f0339c41df_2_3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f0339c41df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2f0339c41df_2_3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0339c41df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f0339c41df_2_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0339c41df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f0339c41df_2_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0339c41df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f0339c41df_2_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0339c41df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f0339c41df_2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0339c41df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f0339c41df_2_1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0339c41df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f0339c41df_2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0339c41df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f0339c41df_2_1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localhost:8502" TargetMode="Externa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hyperlink" Target="https://teal-server-788.notion.site/Major-Project-1-7139a9cc4a19438698eae03777b9acc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8" name="Shape 128"/>
        <p:cNvGrpSpPr/>
        <p:nvPr/>
      </p:nvGrpSpPr>
      <p:grpSpPr>
        <a:xfrm>
          <a:off x="0" y="0"/>
          <a:ext cx="0" cy="0"/>
          <a:chOff x="0" y="0"/>
          <a:chExt cx="0" cy="0"/>
        </a:xfrm>
      </p:grpSpPr>
      <p:grpSp>
        <p:nvGrpSpPr>
          <p:cNvPr id="129" name="Google Shape;129;p25"/>
          <p:cNvGrpSpPr/>
          <p:nvPr/>
        </p:nvGrpSpPr>
        <p:grpSpPr>
          <a:xfrm rot="-2700000">
            <a:off x="5693422" y="3600923"/>
            <a:ext cx="3707699" cy="1782547"/>
            <a:chOff x="0" y="0"/>
            <a:chExt cx="660400" cy="317500"/>
          </a:xfrm>
        </p:grpSpPr>
        <p:sp>
          <p:nvSpPr>
            <p:cNvPr id="130" name="Google Shape;130;p25"/>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1" name="Google Shape;131;p25"/>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32" name="Google Shape;132;p25"/>
          <p:cNvCxnSpPr/>
          <p:nvPr/>
        </p:nvCxnSpPr>
        <p:spPr>
          <a:xfrm flipH="1" rot="10800000">
            <a:off x="7065772" y="3984744"/>
            <a:ext cx="2566351" cy="2592608"/>
          </a:xfrm>
          <a:prstGeom prst="straightConnector1">
            <a:avLst/>
          </a:prstGeom>
          <a:noFill/>
          <a:ln cap="flat" cmpd="sng" w="28575">
            <a:solidFill>
              <a:srgbClr val="8CA9AD"/>
            </a:solidFill>
            <a:prstDash val="solid"/>
            <a:round/>
            <a:headEnd len="sm" w="sm" type="none"/>
            <a:tailEnd len="sm" w="sm" type="none"/>
          </a:ln>
        </p:spPr>
      </p:cxnSp>
      <p:cxnSp>
        <p:nvCxnSpPr>
          <p:cNvPr id="133" name="Google Shape;133;p25"/>
          <p:cNvCxnSpPr/>
          <p:nvPr/>
        </p:nvCxnSpPr>
        <p:spPr>
          <a:xfrm flipH="1" rot="10800000">
            <a:off x="7222110" y="4164899"/>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134" name="Google Shape;134;p25"/>
          <p:cNvCxnSpPr/>
          <p:nvPr/>
        </p:nvCxnSpPr>
        <p:spPr>
          <a:xfrm flipH="1" rot="10800000">
            <a:off x="7401345" y="4340556"/>
            <a:ext cx="2433571" cy="2433571"/>
          </a:xfrm>
          <a:prstGeom prst="straightConnector1">
            <a:avLst/>
          </a:prstGeom>
          <a:noFill/>
          <a:ln cap="flat" cmpd="sng" w="28575">
            <a:solidFill>
              <a:srgbClr val="8CA9AD"/>
            </a:solidFill>
            <a:prstDash val="solid"/>
            <a:round/>
            <a:headEnd len="sm" w="sm" type="none"/>
            <a:tailEnd len="sm" w="sm" type="none"/>
          </a:ln>
        </p:spPr>
      </p:cxnSp>
      <p:sp>
        <p:nvSpPr>
          <p:cNvPr id="135" name="Google Shape;135;p25"/>
          <p:cNvSpPr txBox="1"/>
          <p:nvPr/>
        </p:nvSpPr>
        <p:spPr>
          <a:xfrm>
            <a:off x="1743189" y="1874838"/>
            <a:ext cx="5657624" cy="1393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GB" sz="5000" u="none" cap="none" strike="noStrike">
                <a:solidFill>
                  <a:srgbClr val="227C9D"/>
                </a:solidFill>
                <a:latin typeface="Arial"/>
                <a:ea typeface="Arial"/>
                <a:cs typeface="Arial"/>
                <a:sym typeface="Arial"/>
              </a:rPr>
              <a:t>VANGUARD’S A/B TESTING</a:t>
            </a:r>
            <a:endParaRPr sz="700"/>
          </a:p>
        </p:txBody>
      </p:sp>
      <p:sp>
        <p:nvSpPr>
          <p:cNvPr id="136" name="Google Shape;136;p25"/>
          <p:cNvSpPr txBox="1"/>
          <p:nvPr/>
        </p:nvSpPr>
        <p:spPr>
          <a:xfrm>
            <a:off x="2772699" y="3404775"/>
            <a:ext cx="3598603" cy="518798"/>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GB" sz="1900" u="none" cap="none" strike="noStrike">
                <a:solidFill>
                  <a:srgbClr val="545454"/>
                </a:solidFill>
                <a:latin typeface="DM Sans"/>
                <a:ea typeface="DM Sans"/>
                <a:cs typeface="DM Sans"/>
                <a:sym typeface="DM Sans"/>
              </a:rPr>
              <a:t>By </a:t>
            </a:r>
            <a:endParaRPr sz="700"/>
          </a:p>
          <a:p>
            <a:pPr indent="0" lvl="0" marL="0" marR="0" rtl="0" algn="ctr">
              <a:lnSpc>
                <a:spcPct val="110000"/>
              </a:lnSpc>
              <a:spcBef>
                <a:spcPts val="0"/>
              </a:spcBef>
              <a:spcAft>
                <a:spcPts val="0"/>
              </a:spcAft>
              <a:buNone/>
            </a:pPr>
            <a:r>
              <a:rPr b="0" i="0" lang="en-GB" sz="1900" u="none" cap="none" strike="noStrike">
                <a:solidFill>
                  <a:srgbClr val="545454"/>
                </a:solidFill>
                <a:latin typeface="DM Sans"/>
                <a:ea typeface="DM Sans"/>
                <a:cs typeface="DM Sans"/>
                <a:sym typeface="DM Sans"/>
              </a:rPr>
              <a:t>Kaveri and Shubham</a:t>
            </a:r>
            <a:endParaRPr sz="700"/>
          </a:p>
        </p:txBody>
      </p:sp>
      <p:sp>
        <p:nvSpPr>
          <p:cNvPr id="137" name="Google Shape;137;p25"/>
          <p:cNvSpPr/>
          <p:nvPr/>
        </p:nvSpPr>
        <p:spPr>
          <a:xfrm rot="10800000">
            <a:off x="4763" y="3179178"/>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38" name="Google Shape;138;p25"/>
          <p:cNvSpPr/>
          <p:nvPr/>
        </p:nvSpPr>
        <p:spPr>
          <a:xfrm>
            <a:off x="541905" y="319346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39" name="Google Shape;139;p25"/>
          <p:cNvSpPr/>
          <p:nvPr/>
        </p:nvSpPr>
        <p:spPr>
          <a:xfrm>
            <a:off x="0" y="373537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40" name="Google Shape;140;p25"/>
          <p:cNvSpPr/>
          <p:nvPr/>
        </p:nvSpPr>
        <p:spPr>
          <a:xfrm rot="10800000">
            <a:off x="0" y="4277274"/>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41" name="Google Shape;141;p25"/>
          <p:cNvSpPr/>
          <p:nvPr/>
        </p:nvSpPr>
        <p:spPr>
          <a:xfrm rot="-5400000">
            <a:off x="541905" y="4277274"/>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42" name="Google Shape;142;p25"/>
          <p:cNvSpPr/>
          <p:nvPr/>
        </p:nvSpPr>
        <p:spPr>
          <a:xfrm rot="10800000">
            <a:off x="541905" y="4811861"/>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43" name="Google Shape;143;p25"/>
          <p:cNvSpPr/>
          <p:nvPr/>
        </p:nvSpPr>
        <p:spPr>
          <a:xfrm rot="10800000">
            <a:off x="1660875" y="42915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44" name="Google Shape;144;p25"/>
          <p:cNvSpPr/>
          <p:nvPr/>
        </p:nvSpPr>
        <p:spPr>
          <a:xfrm>
            <a:off x="1660875" y="3749657"/>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45" name="Google Shape;145;p25"/>
          <p:cNvSpPr/>
          <p:nvPr/>
        </p:nvSpPr>
        <p:spPr>
          <a:xfrm rot="5400000">
            <a:off x="2202780" y="42915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46" name="Google Shape;146;p25"/>
          <p:cNvSpPr/>
          <p:nvPr/>
        </p:nvSpPr>
        <p:spPr>
          <a:xfrm>
            <a:off x="1118971" y="4833466"/>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47" name="Google Shape;147;p25"/>
          <p:cNvSpPr/>
          <p:nvPr/>
        </p:nvSpPr>
        <p:spPr>
          <a:xfrm>
            <a:off x="1660875" y="4833466"/>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48" name="Google Shape;148;p25"/>
          <p:cNvSpPr/>
          <p:nvPr/>
        </p:nvSpPr>
        <p:spPr>
          <a:xfrm rot="5400000">
            <a:off x="0" y="4819179"/>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49" name="Google Shape;149;p25"/>
          <p:cNvSpPr/>
          <p:nvPr/>
        </p:nvSpPr>
        <p:spPr>
          <a:xfrm rot="-5400000">
            <a:off x="7735311" y="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50" name="Google Shape;150;p25"/>
          <p:cNvSpPr/>
          <p:nvPr/>
        </p:nvSpPr>
        <p:spPr>
          <a:xfrm rot="-5400000">
            <a:off x="8277216" y="0"/>
            <a:ext cx="541905" cy="541904"/>
          </a:xfrm>
          <a:custGeom>
            <a:rect b="b" l="l" r="r" t="t"/>
            <a:pathLst>
              <a:path extrusionOk="0" h="1083809" w="1083809">
                <a:moveTo>
                  <a:pt x="0" y="0"/>
                </a:moveTo>
                <a:lnTo>
                  <a:pt x="1083808" y="0"/>
                </a:lnTo>
                <a:lnTo>
                  <a:pt x="1083808" y="1083809"/>
                </a:lnTo>
                <a:lnTo>
                  <a:pt x="0" y="1083809"/>
                </a:lnTo>
                <a:lnTo>
                  <a:pt x="0" y="0"/>
                </a:lnTo>
                <a:close/>
              </a:path>
            </a:pathLst>
          </a:custGeom>
          <a:blipFill rotWithShape="1">
            <a:blip r:embed="rId4">
              <a:alphaModFix/>
            </a:blip>
            <a:stretch>
              <a:fillRect b="0" l="0" r="0" t="0"/>
            </a:stretch>
          </a:blipFill>
          <a:ln>
            <a:noFill/>
          </a:ln>
        </p:spPr>
      </p:sp>
      <p:sp>
        <p:nvSpPr>
          <p:cNvPr id="151" name="Google Shape;151;p25"/>
          <p:cNvSpPr/>
          <p:nvPr/>
        </p:nvSpPr>
        <p:spPr>
          <a:xfrm rot="10800000">
            <a:off x="8819120" y="0"/>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152" name="Google Shape;152;p25"/>
          <p:cNvSpPr/>
          <p:nvPr/>
        </p:nvSpPr>
        <p:spPr>
          <a:xfrm rot="-5400000">
            <a:off x="7193407" y="54190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53" name="Google Shape;153;p25"/>
          <p:cNvSpPr/>
          <p:nvPr/>
        </p:nvSpPr>
        <p:spPr>
          <a:xfrm rot="-5400000">
            <a:off x="7735311" y="54190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54" name="Google Shape;154;p25"/>
          <p:cNvSpPr/>
          <p:nvPr/>
        </p:nvSpPr>
        <p:spPr>
          <a:xfrm>
            <a:off x="8277216" y="1083809"/>
            <a:ext cx="541904" cy="541905"/>
          </a:xfrm>
          <a:custGeom>
            <a:rect b="b" l="l" r="r" t="t"/>
            <a:pathLst>
              <a:path extrusionOk="0" h="1083809" w="1083809">
                <a:moveTo>
                  <a:pt x="0" y="0"/>
                </a:moveTo>
                <a:lnTo>
                  <a:pt x="1083808" y="0"/>
                </a:lnTo>
                <a:lnTo>
                  <a:pt x="1083808" y="1083809"/>
                </a:lnTo>
                <a:lnTo>
                  <a:pt x="0" y="1083809"/>
                </a:lnTo>
                <a:lnTo>
                  <a:pt x="0" y="0"/>
                </a:lnTo>
                <a:close/>
              </a:path>
            </a:pathLst>
          </a:custGeom>
          <a:blipFill rotWithShape="1">
            <a:blip r:embed="rId5">
              <a:alphaModFix/>
            </a:blip>
            <a:stretch>
              <a:fillRect b="0" l="0" r="0" t="0"/>
            </a:stretch>
          </a:blipFill>
          <a:ln>
            <a:noFill/>
          </a:ln>
        </p:spPr>
      </p:sp>
      <p:sp>
        <p:nvSpPr>
          <p:cNvPr id="155" name="Google Shape;155;p25"/>
          <p:cNvSpPr/>
          <p:nvPr/>
        </p:nvSpPr>
        <p:spPr>
          <a:xfrm rot="5400000">
            <a:off x="8819120" y="54190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56" name="Google Shape;156;p25"/>
          <p:cNvSpPr/>
          <p:nvPr/>
        </p:nvSpPr>
        <p:spPr>
          <a:xfrm rot="-5400000">
            <a:off x="8819120" y="1083809"/>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157" name="Google Shape;157;p25"/>
          <p:cNvSpPr/>
          <p:nvPr/>
        </p:nvSpPr>
        <p:spPr>
          <a:xfrm rot="10800000">
            <a:off x="7735311" y="2216743"/>
            <a:ext cx="541904"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158" name="Google Shape;158;p25"/>
          <p:cNvSpPr/>
          <p:nvPr/>
        </p:nvSpPr>
        <p:spPr>
          <a:xfrm rot="-5400000">
            <a:off x="8277216" y="2216743"/>
            <a:ext cx="541904" cy="541904"/>
          </a:xfrm>
          <a:custGeom>
            <a:rect b="b" l="l" r="r" t="t"/>
            <a:pathLst>
              <a:path extrusionOk="0" h="1083809" w="1083809">
                <a:moveTo>
                  <a:pt x="1083808" y="1083809"/>
                </a:moveTo>
                <a:lnTo>
                  <a:pt x="0" y="1083809"/>
                </a:lnTo>
                <a:lnTo>
                  <a:pt x="0" y="0"/>
                </a:lnTo>
                <a:lnTo>
                  <a:pt x="1083808" y="0"/>
                </a:lnTo>
                <a:lnTo>
                  <a:pt x="1083808" y="1083809"/>
                </a:lnTo>
                <a:close/>
              </a:path>
            </a:pathLst>
          </a:custGeom>
          <a:blipFill rotWithShape="1">
            <a:blip r:embed="rId5">
              <a:alphaModFix/>
            </a:blip>
            <a:stretch>
              <a:fillRect b="0" l="0" r="0" t="0"/>
            </a:stretch>
          </a:blipFill>
          <a:ln>
            <a:noFill/>
          </a:ln>
        </p:spPr>
      </p:sp>
      <p:grpSp>
        <p:nvGrpSpPr>
          <p:cNvPr id="159" name="Google Shape;159;p25"/>
          <p:cNvGrpSpPr/>
          <p:nvPr/>
        </p:nvGrpSpPr>
        <p:grpSpPr>
          <a:xfrm rot="2700000">
            <a:off x="-688195" y="-1546660"/>
            <a:ext cx="3707699" cy="1782547"/>
            <a:chOff x="0" y="0"/>
            <a:chExt cx="660400" cy="317500"/>
          </a:xfrm>
        </p:grpSpPr>
        <p:sp>
          <p:nvSpPr>
            <p:cNvPr id="160" name="Google Shape;160;p25"/>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25"/>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62" name="Google Shape;162;p25"/>
          <p:cNvCxnSpPr/>
          <p:nvPr/>
        </p:nvCxnSpPr>
        <p:spPr>
          <a:xfrm>
            <a:off x="-919502" y="-1136885"/>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163" name="Google Shape;163;p25"/>
          <p:cNvCxnSpPr/>
          <p:nvPr/>
        </p:nvCxnSpPr>
        <p:spPr>
          <a:xfrm>
            <a:off x="-1026475" y="-980547"/>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164" name="Google Shape;164;p25"/>
          <p:cNvCxnSpPr/>
          <p:nvPr/>
        </p:nvCxnSpPr>
        <p:spPr>
          <a:xfrm>
            <a:off x="-1116276" y="-801312"/>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165" name="Google Shape;165;p25"/>
          <p:cNvCxnSpPr/>
          <p:nvPr/>
        </p:nvCxnSpPr>
        <p:spPr>
          <a:xfrm>
            <a:off x="-1179604" y="-608178"/>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166" name="Google Shape;166;p25"/>
          <p:cNvCxnSpPr/>
          <p:nvPr/>
        </p:nvCxnSpPr>
        <p:spPr>
          <a:xfrm>
            <a:off x="-1251531" y="-388340"/>
            <a:ext cx="2173837" cy="2173837"/>
          </a:xfrm>
          <a:prstGeom prst="straightConnector1">
            <a:avLst/>
          </a:prstGeom>
          <a:noFill/>
          <a:ln cap="flat" cmpd="sng" w="28575">
            <a:solidFill>
              <a:srgbClr val="8CA9AD"/>
            </a:solidFill>
            <a:prstDash val="solid"/>
            <a:round/>
            <a:headEnd len="sm" w="sm" type="none"/>
            <a:tailEnd len="sm" w="sm" type="none"/>
          </a:ln>
        </p:spPr>
      </p:cxnSp>
      <p:cxnSp>
        <p:nvCxnSpPr>
          <p:cNvPr id="167" name="Google Shape;167;p25"/>
          <p:cNvCxnSpPr/>
          <p:nvPr/>
        </p:nvCxnSpPr>
        <p:spPr>
          <a:xfrm>
            <a:off x="-1311940" y="-166478"/>
            <a:ext cx="1981800" cy="1992797"/>
          </a:xfrm>
          <a:prstGeom prst="straightConnector1">
            <a:avLst/>
          </a:prstGeom>
          <a:noFill/>
          <a:ln cap="flat" cmpd="sng" w="28575">
            <a:solidFill>
              <a:srgbClr val="8CA9AD"/>
            </a:solidFill>
            <a:prstDash val="solid"/>
            <a:round/>
            <a:headEnd len="sm" w="sm" type="none"/>
            <a:tailEnd len="sm" w="sm" type="none"/>
          </a:ln>
        </p:spPr>
      </p:cxnSp>
      <p:cxnSp>
        <p:nvCxnSpPr>
          <p:cNvPr id="168" name="Google Shape;168;p25"/>
          <p:cNvCxnSpPr/>
          <p:nvPr/>
        </p:nvCxnSpPr>
        <p:spPr>
          <a:xfrm>
            <a:off x="-1299057" y="114339"/>
            <a:ext cx="1688743" cy="1680029"/>
          </a:xfrm>
          <a:prstGeom prst="straightConnector1">
            <a:avLst/>
          </a:prstGeom>
          <a:noFill/>
          <a:ln cap="flat" cmpd="sng" w="28575">
            <a:solidFill>
              <a:srgbClr val="8CA9AD"/>
            </a:solidFill>
            <a:prstDash val="solid"/>
            <a:round/>
            <a:headEnd len="sm" w="sm" type="none"/>
            <a:tailEnd len="sm" w="sm" type="none"/>
          </a:ln>
        </p:spPr>
      </p:cxnSp>
      <p:cxnSp>
        <p:nvCxnSpPr>
          <p:cNvPr id="169" name="Google Shape;169;p25"/>
          <p:cNvCxnSpPr/>
          <p:nvPr/>
        </p:nvCxnSpPr>
        <p:spPr>
          <a:xfrm>
            <a:off x="-1254898" y="452880"/>
            <a:ext cx="1314299" cy="1335985"/>
          </a:xfrm>
          <a:prstGeom prst="straightConnector1">
            <a:avLst/>
          </a:prstGeom>
          <a:noFill/>
          <a:ln cap="flat" cmpd="sng" w="28575">
            <a:solidFill>
              <a:srgbClr val="8CA9AD"/>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p:nvPr/>
        </p:nvSpPr>
        <p:spPr>
          <a:xfrm>
            <a:off x="2400184" y="848220"/>
            <a:ext cx="3580056" cy="2816477"/>
          </a:xfrm>
          <a:custGeom>
            <a:rect b="b" l="l" r="r" t="t"/>
            <a:pathLst>
              <a:path extrusionOk="0" h="5632954" w="7160111">
                <a:moveTo>
                  <a:pt x="0" y="0"/>
                </a:moveTo>
                <a:lnTo>
                  <a:pt x="7160111" y="0"/>
                </a:lnTo>
                <a:lnTo>
                  <a:pt x="7160111" y="5632955"/>
                </a:lnTo>
                <a:lnTo>
                  <a:pt x="0" y="5632955"/>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268" name="Shape 268"/>
        <p:cNvGrpSpPr/>
        <p:nvPr/>
      </p:nvGrpSpPr>
      <p:grpSpPr>
        <a:xfrm>
          <a:off x="0" y="0"/>
          <a:ext cx="0" cy="0"/>
          <a:chOff x="0" y="0"/>
          <a:chExt cx="0" cy="0"/>
        </a:xfrm>
      </p:grpSpPr>
      <p:cxnSp>
        <p:nvCxnSpPr>
          <p:cNvPr id="269" name="Google Shape;269;p35"/>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270" name="Google Shape;270;p35"/>
          <p:cNvSpPr txBox="1"/>
          <p:nvPr/>
        </p:nvSpPr>
        <p:spPr>
          <a:xfrm>
            <a:off x="503436" y="1258253"/>
            <a:ext cx="8640565" cy="2321501"/>
          </a:xfrm>
          <a:prstGeom prst="rect">
            <a:avLst/>
          </a:prstGeom>
          <a:noFill/>
          <a:ln>
            <a:noFill/>
          </a:ln>
        </p:spPr>
        <p:txBody>
          <a:bodyPr anchorCtr="0" anchor="t" bIns="0" lIns="0" spcFirstLastPara="1" rIns="0" wrap="square" tIns="0">
            <a:spAutoFit/>
          </a:bodyPr>
          <a:lstStyle/>
          <a:p>
            <a:pPr indent="-127000" lvl="1" marL="266700" marR="0" rtl="0" algn="l">
              <a:lnSpc>
                <a:spcPct val="149979"/>
              </a:lnSpc>
              <a:spcBef>
                <a:spcPts val="0"/>
              </a:spcBef>
              <a:spcAft>
                <a:spcPts val="0"/>
              </a:spcAft>
              <a:buClr>
                <a:srgbClr val="2A282B"/>
              </a:buClr>
              <a:buSzPts val="1200"/>
              <a:buFont typeface="Arial"/>
              <a:buChar char="•"/>
            </a:pPr>
            <a:r>
              <a:rPr b="0" i="0" lang="en-GB" sz="1200" u="none" cap="none" strike="noStrike">
                <a:solidFill>
                  <a:srgbClr val="2A282B"/>
                </a:solidFill>
                <a:latin typeface="Public Sans"/>
                <a:ea typeface="Public Sans"/>
                <a:cs typeface="Public Sans"/>
                <a:sym typeface="Public Sans"/>
              </a:rPr>
              <a:t>Completion Rate</a:t>
            </a:r>
            <a:endParaRPr sz="700"/>
          </a:p>
          <a:p>
            <a:pPr indent="-127000" lvl="1" marL="266700" marR="0" rtl="0" algn="l">
              <a:lnSpc>
                <a:spcPct val="149979"/>
              </a:lnSpc>
              <a:spcBef>
                <a:spcPts val="0"/>
              </a:spcBef>
              <a:spcAft>
                <a:spcPts val="0"/>
              </a:spcAft>
              <a:buClr>
                <a:srgbClr val="2A282B"/>
              </a:buClr>
              <a:buSzPts val="1200"/>
              <a:buFont typeface="Arial"/>
              <a:buChar char="•"/>
            </a:pPr>
            <a:r>
              <a:rPr b="0" i="0" lang="en-GB" sz="1200" u="none" cap="none" strike="noStrike">
                <a:solidFill>
                  <a:srgbClr val="2A282B"/>
                </a:solidFill>
                <a:latin typeface="Public Sans"/>
                <a:ea typeface="Public Sans"/>
                <a:cs typeface="Public Sans"/>
                <a:sym typeface="Public Sans"/>
              </a:rPr>
              <a:t>Time Spent on Each Step </a:t>
            </a:r>
            <a:endParaRPr sz="700"/>
          </a:p>
          <a:p>
            <a:pPr indent="-127000" lvl="1" marL="266700" marR="0" rtl="0" algn="l">
              <a:lnSpc>
                <a:spcPct val="149979"/>
              </a:lnSpc>
              <a:spcBef>
                <a:spcPts val="0"/>
              </a:spcBef>
              <a:spcAft>
                <a:spcPts val="0"/>
              </a:spcAft>
              <a:buClr>
                <a:srgbClr val="2A282B"/>
              </a:buClr>
              <a:buSzPts val="1200"/>
              <a:buFont typeface="Arial"/>
              <a:buChar char="•"/>
            </a:pPr>
            <a:r>
              <a:rPr b="0" i="0" lang="en-GB" sz="1200" u="none" cap="none" strike="noStrike">
                <a:solidFill>
                  <a:srgbClr val="2A282B"/>
                </a:solidFill>
                <a:latin typeface="Public Sans"/>
                <a:ea typeface="Public Sans"/>
                <a:cs typeface="Public Sans"/>
                <a:sym typeface="Public Sans"/>
              </a:rPr>
              <a:t>Error Rates</a:t>
            </a:r>
            <a:endParaRPr sz="700"/>
          </a:p>
          <a:p>
            <a:pPr indent="0" lvl="0" marL="0" marR="0" rtl="0" algn="l">
              <a:lnSpc>
                <a:spcPct val="149979"/>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49979"/>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49979"/>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49979"/>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49979"/>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55537"/>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55537"/>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p:txBody>
      </p:sp>
      <p:sp>
        <p:nvSpPr>
          <p:cNvPr id="271" name="Google Shape;271;p35"/>
          <p:cNvSpPr/>
          <p:nvPr/>
        </p:nvSpPr>
        <p:spPr>
          <a:xfrm>
            <a:off x="5189635" y="1709627"/>
            <a:ext cx="3240925" cy="2315505"/>
          </a:xfrm>
          <a:custGeom>
            <a:rect b="b" l="l" r="r" t="t"/>
            <a:pathLst>
              <a:path extrusionOk="0" h="4631010" w="6481851">
                <a:moveTo>
                  <a:pt x="0" y="0"/>
                </a:moveTo>
                <a:lnTo>
                  <a:pt x="6481851" y="0"/>
                </a:lnTo>
                <a:lnTo>
                  <a:pt x="6481851" y="4631010"/>
                </a:lnTo>
                <a:lnTo>
                  <a:pt x="0" y="4631010"/>
                </a:lnTo>
                <a:lnTo>
                  <a:pt x="0" y="0"/>
                </a:lnTo>
                <a:close/>
              </a:path>
            </a:pathLst>
          </a:custGeom>
          <a:blipFill rotWithShape="1">
            <a:blip r:embed="rId3">
              <a:alphaModFix/>
            </a:blip>
            <a:stretch>
              <a:fillRect b="0" l="-592" r="-1157" t="0"/>
            </a:stretch>
          </a:blipFill>
          <a:ln>
            <a:noFill/>
          </a:ln>
        </p:spPr>
      </p:sp>
      <p:sp>
        <p:nvSpPr>
          <p:cNvPr id="272" name="Google Shape;272;p35"/>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KPI &amp; HYPOTHESIS</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276" name="Shape 276"/>
        <p:cNvGrpSpPr/>
        <p:nvPr/>
      </p:nvGrpSpPr>
      <p:grpSpPr>
        <a:xfrm>
          <a:off x="0" y="0"/>
          <a:ext cx="0" cy="0"/>
          <a:chOff x="0" y="0"/>
          <a:chExt cx="0" cy="0"/>
        </a:xfrm>
      </p:grpSpPr>
      <p:cxnSp>
        <p:nvCxnSpPr>
          <p:cNvPr id="277" name="Google Shape;277;p36"/>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278" name="Google Shape;278;p36"/>
          <p:cNvSpPr/>
          <p:nvPr/>
        </p:nvSpPr>
        <p:spPr>
          <a:xfrm>
            <a:off x="1161962" y="1229512"/>
            <a:ext cx="6649110" cy="816835"/>
          </a:xfrm>
          <a:custGeom>
            <a:rect b="b" l="l" r="r" t="t"/>
            <a:pathLst>
              <a:path extrusionOk="0" h="1633670" w="13298220">
                <a:moveTo>
                  <a:pt x="0" y="0"/>
                </a:moveTo>
                <a:lnTo>
                  <a:pt x="13298220" y="0"/>
                </a:lnTo>
                <a:lnTo>
                  <a:pt x="13298220" y="1633670"/>
                </a:lnTo>
                <a:lnTo>
                  <a:pt x="0" y="1633670"/>
                </a:lnTo>
                <a:lnTo>
                  <a:pt x="0" y="0"/>
                </a:lnTo>
                <a:close/>
              </a:path>
            </a:pathLst>
          </a:custGeom>
          <a:blipFill rotWithShape="1">
            <a:blip r:embed="rId3">
              <a:alphaModFix/>
            </a:blip>
            <a:stretch>
              <a:fillRect b="-2193" l="0" r="0" t="-2194"/>
            </a:stretch>
          </a:blipFill>
          <a:ln>
            <a:noFill/>
          </a:ln>
        </p:spPr>
      </p:sp>
      <p:sp>
        <p:nvSpPr>
          <p:cNvPr id="279" name="Google Shape;279;p36"/>
          <p:cNvSpPr/>
          <p:nvPr/>
        </p:nvSpPr>
        <p:spPr>
          <a:xfrm>
            <a:off x="2608621" y="2283991"/>
            <a:ext cx="3755793" cy="1102016"/>
          </a:xfrm>
          <a:custGeom>
            <a:rect b="b" l="l" r="r" t="t"/>
            <a:pathLst>
              <a:path extrusionOk="0" h="2204033" w="7511585">
                <a:moveTo>
                  <a:pt x="0" y="0"/>
                </a:moveTo>
                <a:lnTo>
                  <a:pt x="7511585" y="0"/>
                </a:lnTo>
                <a:lnTo>
                  <a:pt x="7511585" y="2204033"/>
                </a:lnTo>
                <a:lnTo>
                  <a:pt x="0" y="2204033"/>
                </a:lnTo>
                <a:lnTo>
                  <a:pt x="0" y="0"/>
                </a:lnTo>
                <a:close/>
              </a:path>
            </a:pathLst>
          </a:custGeom>
          <a:blipFill rotWithShape="1">
            <a:blip r:embed="rId4">
              <a:alphaModFix/>
            </a:blip>
            <a:stretch>
              <a:fillRect b="-1401" l="0" r="0" t="-1402"/>
            </a:stretch>
          </a:blipFill>
          <a:ln>
            <a:noFill/>
          </a:ln>
        </p:spPr>
      </p:sp>
      <p:sp>
        <p:nvSpPr>
          <p:cNvPr id="280" name="Google Shape;280;p36"/>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COMPLETION RATE</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284" name="Shape 284"/>
        <p:cNvGrpSpPr/>
        <p:nvPr/>
      </p:nvGrpSpPr>
      <p:grpSpPr>
        <a:xfrm>
          <a:off x="0" y="0"/>
          <a:ext cx="0" cy="0"/>
          <a:chOff x="0" y="0"/>
          <a:chExt cx="0" cy="0"/>
        </a:xfrm>
      </p:grpSpPr>
      <p:cxnSp>
        <p:nvCxnSpPr>
          <p:cNvPr id="285" name="Google Shape;285;p37"/>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286" name="Google Shape;286;p37"/>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HYPOTHESIS- 1</a:t>
            </a:r>
            <a:endParaRPr sz="700"/>
          </a:p>
        </p:txBody>
      </p:sp>
      <p:sp>
        <p:nvSpPr>
          <p:cNvPr id="287" name="Google Shape;287;p37"/>
          <p:cNvSpPr txBox="1"/>
          <p:nvPr/>
        </p:nvSpPr>
        <p:spPr>
          <a:xfrm>
            <a:off x="2363887" y="1121175"/>
            <a:ext cx="4267089" cy="695793"/>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H0 = Control group success rate = Test group success rate</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H1= Control group success rate != Test group success rate</a:t>
            </a:r>
            <a:endParaRPr sz="700"/>
          </a:p>
        </p:txBody>
      </p:sp>
      <p:sp>
        <p:nvSpPr>
          <p:cNvPr id="288" name="Google Shape;288;p37"/>
          <p:cNvSpPr txBox="1"/>
          <p:nvPr/>
        </p:nvSpPr>
        <p:spPr>
          <a:xfrm>
            <a:off x="514350" y="2319103"/>
            <a:ext cx="8115300" cy="2160932"/>
          </a:xfrm>
          <a:prstGeom prst="rect">
            <a:avLst/>
          </a:prstGeom>
          <a:noFill/>
          <a:ln>
            <a:noFill/>
          </a:ln>
        </p:spPr>
        <p:txBody>
          <a:bodyPr anchorCtr="0" anchor="t" bIns="0" lIns="0" spcFirstLastPara="1" rIns="0" wrap="square" tIns="0">
            <a:spAutoFit/>
          </a:bodyPr>
          <a:lstStyle/>
          <a:p>
            <a:pPr indent="0" lvl="0" marL="0" marR="0" rtl="0" algn="ctr">
              <a:lnSpc>
                <a:spcPct val="150019"/>
              </a:lnSpc>
              <a:spcBef>
                <a:spcPts val="0"/>
              </a:spcBef>
              <a:spcAft>
                <a:spcPts val="0"/>
              </a:spcAft>
              <a:buNone/>
            </a:pPr>
            <a:r>
              <a:rPr b="0" i="0" lang="en-GB" sz="1300" u="none" cap="none" strike="noStrike">
                <a:solidFill>
                  <a:srgbClr val="2A282B"/>
                </a:solidFill>
                <a:latin typeface="Public Sans"/>
                <a:ea typeface="Public Sans"/>
                <a:cs typeface="Public Sans"/>
                <a:sym typeface="Public Sans"/>
              </a:rPr>
              <a:t>T-Statistic: -8.130156856984316</a:t>
            </a:r>
            <a:endParaRPr sz="700"/>
          </a:p>
          <a:p>
            <a:pPr indent="0" lvl="0" marL="0" marR="0" rtl="0" algn="ctr">
              <a:lnSpc>
                <a:spcPct val="150019"/>
              </a:lnSpc>
              <a:spcBef>
                <a:spcPts val="0"/>
              </a:spcBef>
              <a:spcAft>
                <a:spcPts val="0"/>
              </a:spcAft>
              <a:buNone/>
            </a:pPr>
            <a:r>
              <a:rPr b="0" i="0" lang="en-GB" sz="1300" u="none" cap="none" strike="noStrike">
                <a:solidFill>
                  <a:srgbClr val="2A282B"/>
                </a:solidFill>
                <a:latin typeface="Public Sans"/>
                <a:ea typeface="Public Sans"/>
                <a:cs typeface="Public Sans"/>
                <a:sym typeface="Public Sans"/>
              </a:rPr>
              <a:t>P-Value: 4.3755383431637894e-16</a:t>
            </a:r>
            <a:endParaRPr sz="700"/>
          </a:p>
          <a:p>
            <a:pPr indent="0" lvl="0" marL="0" marR="0" rtl="0" algn="ctr">
              <a:lnSpc>
                <a:spcPct val="150019"/>
              </a:lnSpc>
              <a:spcBef>
                <a:spcPts val="0"/>
              </a:spcBef>
              <a:spcAft>
                <a:spcPts val="0"/>
              </a:spcAft>
              <a:buNone/>
            </a:pPr>
            <a:r>
              <a:t/>
            </a:r>
            <a:endParaRPr b="0" i="0" sz="1300" u="none" cap="none" strike="noStrike">
              <a:solidFill>
                <a:srgbClr val="2A282B"/>
              </a:solidFill>
              <a:latin typeface="Public Sans"/>
              <a:ea typeface="Public Sans"/>
              <a:cs typeface="Public Sans"/>
              <a:sym typeface="Public Sans"/>
            </a:endParaRPr>
          </a:p>
          <a:p>
            <a:pPr indent="0" lvl="0" marL="0" marR="0" rtl="0" algn="ctr">
              <a:lnSpc>
                <a:spcPct val="150019"/>
              </a:lnSpc>
              <a:spcBef>
                <a:spcPts val="0"/>
              </a:spcBef>
              <a:spcAft>
                <a:spcPts val="0"/>
              </a:spcAft>
              <a:buNone/>
            </a:pPr>
            <a:r>
              <a:t/>
            </a:r>
            <a:endParaRPr b="0" i="0" sz="1300" u="none" cap="none" strike="noStrike">
              <a:solidFill>
                <a:srgbClr val="2A282B"/>
              </a:solidFill>
              <a:latin typeface="Public Sans"/>
              <a:ea typeface="Public Sans"/>
              <a:cs typeface="Public Sans"/>
              <a:sym typeface="Public Sans"/>
            </a:endParaRPr>
          </a:p>
          <a:p>
            <a:pPr indent="0" lvl="0" marL="0" marR="0" rtl="0" algn="ctr">
              <a:lnSpc>
                <a:spcPct val="150019"/>
              </a:lnSpc>
              <a:spcBef>
                <a:spcPts val="0"/>
              </a:spcBef>
              <a:spcAft>
                <a:spcPts val="0"/>
              </a:spcAft>
              <a:buNone/>
            </a:pPr>
            <a:r>
              <a:rPr b="0" i="0" lang="en-GB" sz="1300" u="none" cap="none" strike="noStrike">
                <a:solidFill>
                  <a:srgbClr val="2A282B"/>
                </a:solidFill>
                <a:latin typeface="Public Sans"/>
                <a:ea typeface="Public Sans"/>
                <a:cs typeface="Public Sans"/>
                <a:sym typeface="Public Sans"/>
              </a:rPr>
              <a:t>Insight-Since the p-value is much lower, (typically ≤ 0.05)it indicates strong evidence against the null hypothesis. conclude that the mean success rate of the test group is significantly different than that of the control group.</a:t>
            </a:r>
            <a:endParaRPr sz="700"/>
          </a:p>
          <a:p>
            <a:pPr indent="0" lvl="0" marL="0" marR="0" rtl="0" algn="ctr">
              <a:lnSpc>
                <a:spcPct val="150019"/>
              </a:lnSpc>
              <a:spcBef>
                <a:spcPts val="0"/>
              </a:spcBef>
              <a:spcAft>
                <a:spcPts val="0"/>
              </a:spcAft>
              <a:buNone/>
            </a:pPr>
            <a:r>
              <a:t/>
            </a:r>
            <a:endParaRPr b="0" i="0" sz="1300" u="none" cap="none" strike="noStrike">
              <a:solidFill>
                <a:srgbClr val="2A282B"/>
              </a:solidFill>
              <a:latin typeface="Public Sans"/>
              <a:ea typeface="Public Sans"/>
              <a:cs typeface="Public Sans"/>
              <a:sym typeface="Public Sans"/>
            </a:endParaRPr>
          </a:p>
          <a:p>
            <a:pPr indent="0" lvl="0" marL="0" marR="0" rtl="0" algn="ctr">
              <a:lnSpc>
                <a:spcPct val="150019"/>
              </a:lnSpc>
              <a:spcBef>
                <a:spcPts val="0"/>
              </a:spcBef>
              <a:spcAft>
                <a:spcPts val="0"/>
              </a:spcAft>
              <a:buNone/>
            </a:pPr>
            <a:r>
              <a:t/>
            </a:r>
            <a:endParaRPr b="0" i="0" sz="1300" u="none" cap="none" strike="noStrike">
              <a:solidFill>
                <a:srgbClr val="2A282B"/>
              </a:solidFill>
              <a:latin typeface="Public Sans"/>
              <a:ea typeface="Public Sans"/>
              <a:cs typeface="Public Sans"/>
              <a:sym typeface="Public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292" name="Shape 292"/>
        <p:cNvGrpSpPr/>
        <p:nvPr/>
      </p:nvGrpSpPr>
      <p:grpSpPr>
        <a:xfrm>
          <a:off x="0" y="0"/>
          <a:ext cx="0" cy="0"/>
          <a:chOff x="0" y="0"/>
          <a:chExt cx="0" cy="0"/>
        </a:xfrm>
      </p:grpSpPr>
      <p:cxnSp>
        <p:nvCxnSpPr>
          <p:cNvPr id="293" name="Google Shape;293;p38"/>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294" name="Google Shape;294;p38"/>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HYPOTHESIS- 1</a:t>
            </a:r>
            <a:endParaRPr sz="700"/>
          </a:p>
        </p:txBody>
      </p:sp>
      <p:sp>
        <p:nvSpPr>
          <p:cNvPr id="295" name="Google Shape;295;p38"/>
          <p:cNvSpPr txBox="1"/>
          <p:nvPr/>
        </p:nvSpPr>
        <p:spPr>
          <a:xfrm>
            <a:off x="2421043" y="1209549"/>
            <a:ext cx="4301914" cy="695793"/>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H0 = Control group success rate &gt; Test group success rate </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H1= Control group success rate &lt; Test group success rate</a:t>
            </a:r>
            <a:endParaRPr sz="700"/>
          </a:p>
        </p:txBody>
      </p:sp>
      <p:sp>
        <p:nvSpPr>
          <p:cNvPr id="296" name="Google Shape;296;p38"/>
          <p:cNvSpPr txBox="1"/>
          <p:nvPr/>
        </p:nvSpPr>
        <p:spPr>
          <a:xfrm>
            <a:off x="339626" y="2319104"/>
            <a:ext cx="8464749" cy="1162518"/>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T-Statistic (greater): 8.137324196769077</a:t>
            </a:r>
            <a:endParaRPr sz="700"/>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P-Value (greater): 2.0614046907717007e-16</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We can conclude that the mean success rate of the test group is significantly greater than that of the control group.</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00" name="Shape 300"/>
        <p:cNvGrpSpPr/>
        <p:nvPr/>
      </p:nvGrpSpPr>
      <p:grpSpPr>
        <a:xfrm>
          <a:off x="0" y="0"/>
          <a:ext cx="0" cy="0"/>
          <a:chOff x="0" y="0"/>
          <a:chExt cx="0" cy="0"/>
        </a:xfrm>
      </p:grpSpPr>
      <p:cxnSp>
        <p:nvCxnSpPr>
          <p:cNvPr id="301" name="Google Shape;301;p39"/>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02" name="Google Shape;302;p39"/>
          <p:cNvSpPr/>
          <p:nvPr/>
        </p:nvSpPr>
        <p:spPr>
          <a:xfrm>
            <a:off x="2759046" y="1162309"/>
            <a:ext cx="2793936" cy="2818882"/>
          </a:xfrm>
          <a:custGeom>
            <a:rect b="b" l="l" r="r" t="t"/>
            <a:pathLst>
              <a:path extrusionOk="0" h="5637764" w="5587872">
                <a:moveTo>
                  <a:pt x="0" y="0"/>
                </a:moveTo>
                <a:lnTo>
                  <a:pt x="5587872" y="0"/>
                </a:lnTo>
                <a:lnTo>
                  <a:pt x="5587872" y="5637764"/>
                </a:lnTo>
                <a:lnTo>
                  <a:pt x="0" y="5637764"/>
                </a:lnTo>
                <a:lnTo>
                  <a:pt x="0" y="0"/>
                </a:lnTo>
                <a:close/>
              </a:path>
            </a:pathLst>
          </a:custGeom>
          <a:blipFill rotWithShape="1">
            <a:blip r:embed="rId3">
              <a:alphaModFix/>
            </a:blip>
            <a:stretch>
              <a:fillRect b="0" l="0" r="0" t="0"/>
            </a:stretch>
          </a:blipFill>
          <a:ln>
            <a:noFill/>
          </a:ln>
        </p:spPr>
      </p:sp>
      <p:sp>
        <p:nvSpPr>
          <p:cNvPr id="303" name="Google Shape;303;p39"/>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TIME SPENT ON EACH STEP</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07" name="Shape 307"/>
        <p:cNvGrpSpPr/>
        <p:nvPr/>
      </p:nvGrpSpPr>
      <p:grpSpPr>
        <a:xfrm>
          <a:off x="0" y="0"/>
          <a:ext cx="0" cy="0"/>
          <a:chOff x="0" y="0"/>
          <a:chExt cx="0" cy="0"/>
        </a:xfrm>
      </p:grpSpPr>
      <p:cxnSp>
        <p:nvCxnSpPr>
          <p:cNvPr id="308" name="Google Shape;308;p40"/>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09" name="Google Shape;309;p40"/>
          <p:cNvSpPr/>
          <p:nvPr/>
        </p:nvSpPr>
        <p:spPr>
          <a:xfrm>
            <a:off x="2834315" y="3639821"/>
            <a:ext cx="3186745" cy="340571"/>
          </a:xfrm>
          <a:custGeom>
            <a:rect b="b" l="l" r="r" t="t"/>
            <a:pathLst>
              <a:path extrusionOk="0" h="681141" w="6373489">
                <a:moveTo>
                  <a:pt x="0" y="0"/>
                </a:moveTo>
                <a:lnTo>
                  <a:pt x="6373490" y="0"/>
                </a:lnTo>
                <a:lnTo>
                  <a:pt x="6373490" y="681142"/>
                </a:lnTo>
                <a:lnTo>
                  <a:pt x="0" y="681142"/>
                </a:lnTo>
                <a:lnTo>
                  <a:pt x="0" y="0"/>
                </a:lnTo>
                <a:close/>
              </a:path>
            </a:pathLst>
          </a:custGeom>
          <a:blipFill rotWithShape="1">
            <a:blip r:embed="rId3">
              <a:alphaModFix/>
            </a:blip>
            <a:stretch>
              <a:fillRect b="-11627" l="0" r="0" t="0"/>
            </a:stretch>
          </a:blipFill>
          <a:ln>
            <a:noFill/>
          </a:ln>
        </p:spPr>
      </p:sp>
      <p:sp>
        <p:nvSpPr>
          <p:cNvPr id="310" name="Google Shape;310;p40"/>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HYPOTHESIS- 2</a:t>
            </a:r>
            <a:endParaRPr sz="700"/>
          </a:p>
        </p:txBody>
      </p:sp>
      <p:sp>
        <p:nvSpPr>
          <p:cNvPr id="311" name="Google Shape;311;p40"/>
          <p:cNvSpPr txBox="1"/>
          <p:nvPr/>
        </p:nvSpPr>
        <p:spPr>
          <a:xfrm>
            <a:off x="326107" y="1891081"/>
            <a:ext cx="8203161" cy="2089311"/>
          </a:xfrm>
          <a:prstGeom prst="rect">
            <a:avLst/>
          </a:prstGeom>
          <a:noFill/>
          <a:ln>
            <a:noFill/>
          </a:ln>
        </p:spPr>
        <p:txBody>
          <a:bodyPr anchorCtr="0" anchor="t" bIns="0" lIns="0" spcFirstLastPara="1" rIns="0" wrap="square" tIns="0">
            <a:spAutoFit/>
          </a:bodyPr>
          <a:lstStyle/>
          <a:p>
            <a:pPr indent="0" lvl="0" marL="0" marR="0" rtl="0" algn="ctr">
              <a:lnSpc>
                <a:spcPct val="150045"/>
              </a:lnSpc>
              <a:spcBef>
                <a:spcPts val="0"/>
              </a:spcBef>
              <a:spcAft>
                <a:spcPts val="0"/>
              </a:spcAft>
              <a:buNone/>
            </a:pPr>
            <a:r>
              <a:rPr b="0" i="0" lang="en-GB" sz="1100" u="none" cap="none" strike="noStrike">
                <a:solidFill>
                  <a:srgbClr val="2A282B"/>
                </a:solidFill>
                <a:latin typeface="Public Sans"/>
                <a:ea typeface="Public Sans"/>
                <a:cs typeface="Public Sans"/>
                <a:sym typeface="Public Sans"/>
              </a:rPr>
              <a:t>H0 -The total average duration for the test group &lt; control group.</a:t>
            </a:r>
            <a:endParaRPr sz="700"/>
          </a:p>
          <a:p>
            <a:pPr indent="0" lvl="0" marL="0" marR="0" rtl="0" algn="ctr">
              <a:lnSpc>
                <a:spcPct val="150045"/>
              </a:lnSpc>
              <a:spcBef>
                <a:spcPts val="0"/>
              </a:spcBef>
              <a:spcAft>
                <a:spcPts val="0"/>
              </a:spcAft>
              <a:buNone/>
            </a:pPr>
            <a:r>
              <a:t/>
            </a:r>
            <a:endParaRPr b="0" i="0" sz="1100" u="none" cap="none" strike="noStrike">
              <a:solidFill>
                <a:srgbClr val="2A282B"/>
              </a:solidFill>
              <a:latin typeface="Public Sans"/>
              <a:ea typeface="Public Sans"/>
              <a:cs typeface="Public Sans"/>
              <a:sym typeface="Public Sans"/>
            </a:endParaRPr>
          </a:p>
          <a:p>
            <a:pPr indent="0" lvl="0" marL="0" marR="0" rtl="0" algn="ctr">
              <a:lnSpc>
                <a:spcPct val="150045"/>
              </a:lnSpc>
              <a:spcBef>
                <a:spcPts val="0"/>
              </a:spcBef>
              <a:spcAft>
                <a:spcPts val="0"/>
              </a:spcAft>
              <a:buNone/>
            </a:pPr>
            <a:r>
              <a:rPr b="0" i="0" lang="en-GB" sz="1100" u="none" cap="none" strike="noStrike">
                <a:solidFill>
                  <a:srgbClr val="2A282B"/>
                </a:solidFill>
                <a:latin typeface="Public Sans"/>
                <a:ea typeface="Public Sans"/>
                <a:cs typeface="Public Sans"/>
                <a:sym typeface="Public Sans"/>
              </a:rPr>
              <a:t>H1- The total average duration for the test group &gt; control group.</a:t>
            </a:r>
            <a:endParaRPr sz="700"/>
          </a:p>
          <a:p>
            <a:pPr indent="0" lvl="0" marL="0" marR="0" rtl="0" algn="ctr">
              <a:lnSpc>
                <a:spcPct val="150045"/>
              </a:lnSpc>
              <a:spcBef>
                <a:spcPts val="0"/>
              </a:spcBef>
              <a:spcAft>
                <a:spcPts val="0"/>
              </a:spcAft>
              <a:buNone/>
            </a:pPr>
            <a:r>
              <a:t/>
            </a:r>
            <a:endParaRPr b="0" i="0" sz="1100" u="none" cap="none" strike="noStrike">
              <a:solidFill>
                <a:srgbClr val="2A282B"/>
              </a:solidFill>
              <a:latin typeface="Public Sans"/>
              <a:ea typeface="Public Sans"/>
              <a:cs typeface="Public Sans"/>
              <a:sym typeface="Public Sans"/>
            </a:endParaRPr>
          </a:p>
          <a:p>
            <a:pPr indent="0" lvl="0" marL="0" marR="0" rtl="0" algn="ctr">
              <a:lnSpc>
                <a:spcPct val="150045"/>
              </a:lnSpc>
              <a:spcBef>
                <a:spcPts val="0"/>
              </a:spcBef>
              <a:spcAft>
                <a:spcPts val="0"/>
              </a:spcAft>
              <a:buNone/>
            </a:pPr>
            <a:r>
              <a:rPr b="0" i="0" lang="en-GB" sz="1100" u="none" cap="none" strike="noStrike">
                <a:solidFill>
                  <a:srgbClr val="2A282B"/>
                </a:solidFill>
                <a:latin typeface="Public Sans"/>
                <a:ea typeface="Public Sans"/>
                <a:cs typeface="Public Sans"/>
                <a:sym typeface="Public Sans"/>
              </a:rPr>
              <a:t>significance level = 0.05</a:t>
            </a:r>
            <a:endParaRPr sz="700"/>
          </a:p>
          <a:p>
            <a:pPr indent="0" lvl="0" marL="0" marR="0" rtl="0" algn="ctr">
              <a:lnSpc>
                <a:spcPct val="150045"/>
              </a:lnSpc>
              <a:spcBef>
                <a:spcPts val="0"/>
              </a:spcBef>
              <a:spcAft>
                <a:spcPts val="0"/>
              </a:spcAft>
              <a:buNone/>
            </a:pPr>
            <a:r>
              <a:t/>
            </a:r>
            <a:endParaRPr b="0" i="0" sz="1100" u="none" cap="none" strike="noStrike">
              <a:solidFill>
                <a:srgbClr val="2A282B"/>
              </a:solidFill>
              <a:latin typeface="Public Sans"/>
              <a:ea typeface="Public Sans"/>
              <a:cs typeface="Public Sans"/>
              <a:sym typeface="Public Sans"/>
            </a:endParaRPr>
          </a:p>
          <a:p>
            <a:pPr indent="0" lvl="0" marL="0" marR="0" rtl="0" algn="ctr">
              <a:lnSpc>
                <a:spcPct val="150045"/>
              </a:lnSpc>
              <a:spcBef>
                <a:spcPts val="0"/>
              </a:spcBef>
              <a:spcAft>
                <a:spcPts val="0"/>
              </a:spcAft>
              <a:buNone/>
            </a:pPr>
            <a:r>
              <a:rPr b="0" i="0" lang="en-GB" sz="1100" u="none" cap="none" strike="noStrike">
                <a:solidFill>
                  <a:srgbClr val="2A282B"/>
                </a:solidFill>
                <a:latin typeface="Public Sans"/>
                <a:ea typeface="Public Sans"/>
                <a:cs typeface="Public Sans"/>
                <a:sym typeface="Public Sans"/>
              </a:rPr>
              <a:t>We can conclude that, the average duration for the test group is significantly greater than the average duration for the control group.</a:t>
            </a:r>
            <a:endParaRPr sz="700"/>
          </a:p>
          <a:p>
            <a:pPr indent="0" lvl="0" marL="0" marR="0" rtl="0" algn="ctr">
              <a:lnSpc>
                <a:spcPct val="150045"/>
              </a:lnSpc>
              <a:spcBef>
                <a:spcPts val="0"/>
              </a:spcBef>
              <a:spcAft>
                <a:spcPts val="0"/>
              </a:spcAft>
              <a:buNone/>
            </a:pPr>
            <a:r>
              <a:t/>
            </a:r>
            <a:endParaRPr b="0" i="0" sz="1100" u="none" cap="none" strike="noStrike">
              <a:solidFill>
                <a:srgbClr val="2A282B"/>
              </a:solidFill>
              <a:latin typeface="Public Sans"/>
              <a:ea typeface="Public Sans"/>
              <a:cs typeface="Public Sans"/>
              <a:sym typeface="Public Sans"/>
            </a:endParaRPr>
          </a:p>
          <a:p>
            <a:pPr indent="0" lvl="0" marL="0" marR="0" rtl="0" algn="ctr">
              <a:lnSpc>
                <a:spcPct val="150045"/>
              </a:lnSpc>
              <a:spcBef>
                <a:spcPts val="0"/>
              </a:spcBef>
              <a:spcAft>
                <a:spcPts val="0"/>
              </a:spcAft>
              <a:buNone/>
            </a:pPr>
            <a:r>
              <a:t/>
            </a:r>
            <a:endParaRPr b="0" i="0" sz="1100" u="none" cap="none" strike="noStrike">
              <a:solidFill>
                <a:srgbClr val="2A282B"/>
              </a:solidFill>
              <a:latin typeface="Public Sans"/>
              <a:ea typeface="Public Sans"/>
              <a:cs typeface="Public Sans"/>
              <a:sym typeface="Public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15" name="Shape 315"/>
        <p:cNvGrpSpPr/>
        <p:nvPr/>
      </p:nvGrpSpPr>
      <p:grpSpPr>
        <a:xfrm>
          <a:off x="0" y="0"/>
          <a:ext cx="0" cy="0"/>
          <a:chOff x="0" y="0"/>
          <a:chExt cx="0" cy="0"/>
        </a:xfrm>
      </p:grpSpPr>
      <p:graphicFrame>
        <p:nvGraphicFramePr>
          <p:cNvPr id="316" name="Google Shape;316;p41"/>
          <p:cNvGraphicFramePr/>
          <p:nvPr/>
        </p:nvGraphicFramePr>
        <p:xfrm>
          <a:off x="986446" y="467260"/>
          <a:ext cx="3000000" cy="3000000"/>
        </p:xfrm>
        <a:graphic>
          <a:graphicData uri="http://schemas.openxmlformats.org/drawingml/2006/table">
            <a:tbl>
              <a:tblPr>
                <a:noFill/>
                <a:tableStyleId>{8EA9D328-C592-4905-8CA4-523EA80372EF}</a:tableStyleId>
              </a:tblPr>
              <a:tblGrid>
                <a:gridCol w="2933850"/>
                <a:gridCol w="877275"/>
                <a:gridCol w="877275"/>
                <a:gridCol w="2613725"/>
              </a:tblGrid>
              <a:tr h="368500">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STEPS</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TRADITIONAL</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UPDATED UI</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COMMENTS</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r>
              <a:tr h="520250">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START</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initial interface or instructions in the test group required more time to understand or navigate.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r h="520250">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STEP 1</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Test version either had more content or was less intuitive, leading to longer interaction times.</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r h="990200">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STEP 2</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This suggests that users found this step easier or quicker to complete in the test group, possibly due to improved interface design or clearer instructions.</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r h="402900">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STEP 3</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-Do-</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r h="1127225">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CONFIRM</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90909"/>
                        </a:lnSpc>
                        <a:spcBef>
                          <a:spcPts val="0"/>
                        </a:spcBef>
                        <a:spcAft>
                          <a:spcPts val="0"/>
                        </a:spcAft>
                        <a:buNone/>
                      </a:pPr>
                      <a:r>
                        <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ctr">
                        <a:lnSpc>
                          <a:spcPct val="140000"/>
                        </a:lnSpc>
                        <a:spcBef>
                          <a:spcPts val="0"/>
                        </a:spcBef>
                        <a:spcAft>
                          <a:spcPts val="0"/>
                        </a:spcAft>
                        <a:buNone/>
                      </a:pPr>
                      <a:r>
                        <a:rPr lang="en-GB" sz="800" u="none" cap="none" strike="noStrike">
                          <a:solidFill>
                            <a:srgbClr val="000000"/>
                          </a:solidFill>
                          <a:latin typeface="Arial"/>
                          <a:ea typeface="Arial"/>
                          <a:cs typeface="Arial"/>
                          <a:sym typeface="Arial"/>
                        </a:rPr>
                        <a:t>Whatever changes were tested did not affect the duration of this step.</a:t>
                      </a:r>
                      <a:endParaRPr sz="600" u="none" cap="none" strike="noStrike"/>
                    </a:p>
                  </a:txBody>
                  <a:tcPr marT="95250" marB="95250" marR="95250" marL="9525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bl>
          </a:graphicData>
        </a:graphic>
      </p:graphicFrame>
      <p:sp>
        <p:nvSpPr>
          <p:cNvPr id="317" name="Google Shape;317;p41"/>
          <p:cNvSpPr/>
          <p:nvPr/>
        </p:nvSpPr>
        <p:spPr>
          <a:xfrm>
            <a:off x="5194867" y="980893"/>
            <a:ext cx="197251" cy="328751"/>
          </a:xfrm>
          <a:custGeom>
            <a:rect b="b" l="l" r="r" t="t"/>
            <a:pathLst>
              <a:path extrusionOk="0" h="657503" w="394502">
                <a:moveTo>
                  <a:pt x="0" y="0"/>
                </a:moveTo>
                <a:lnTo>
                  <a:pt x="394501" y="0"/>
                </a:lnTo>
                <a:lnTo>
                  <a:pt x="394501" y="657503"/>
                </a:lnTo>
                <a:lnTo>
                  <a:pt x="0" y="657503"/>
                </a:lnTo>
                <a:lnTo>
                  <a:pt x="0" y="0"/>
                </a:lnTo>
                <a:close/>
              </a:path>
            </a:pathLst>
          </a:custGeom>
          <a:blipFill rotWithShape="1">
            <a:blip r:embed="rId3">
              <a:alphaModFix/>
            </a:blip>
            <a:stretch>
              <a:fillRect b="0" l="0" r="0" t="0"/>
            </a:stretch>
          </a:blipFill>
          <a:ln>
            <a:noFill/>
          </a:ln>
        </p:spPr>
      </p:sp>
      <p:sp>
        <p:nvSpPr>
          <p:cNvPr id="318" name="Google Shape;318;p41"/>
          <p:cNvSpPr/>
          <p:nvPr/>
        </p:nvSpPr>
        <p:spPr>
          <a:xfrm>
            <a:off x="4218160" y="980893"/>
            <a:ext cx="235894" cy="333526"/>
          </a:xfrm>
          <a:custGeom>
            <a:rect b="b" l="l" r="r" t="t"/>
            <a:pathLst>
              <a:path extrusionOk="0" h="667052" w="471788">
                <a:moveTo>
                  <a:pt x="0" y="0"/>
                </a:moveTo>
                <a:lnTo>
                  <a:pt x="471787" y="0"/>
                </a:lnTo>
                <a:lnTo>
                  <a:pt x="471787" y="667051"/>
                </a:lnTo>
                <a:lnTo>
                  <a:pt x="0" y="667051"/>
                </a:lnTo>
                <a:lnTo>
                  <a:pt x="0" y="0"/>
                </a:lnTo>
                <a:close/>
              </a:path>
            </a:pathLst>
          </a:custGeom>
          <a:blipFill rotWithShape="1">
            <a:blip r:embed="rId4">
              <a:alphaModFix/>
            </a:blip>
            <a:stretch>
              <a:fillRect b="0" l="0" r="0" t="0"/>
            </a:stretch>
          </a:blipFill>
          <a:ln>
            <a:noFill/>
          </a:ln>
        </p:spPr>
      </p:sp>
      <p:sp>
        <p:nvSpPr>
          <p:cNvPr id="319" name="Google Shape;319;p41"/>
          <p:cNvSpPr/>
          <p:nvPr/>
        </p:nvSpPr>
        <p:spPr>
          <a:xfrm>
            <a:off x="4237481" y="1538863"/>
            <a:ext cx="235894" cy="333526"/>
          </a:xfrm>
          <a:custGeom>
            <a:rect b="b" l="l" r="r" t="t"/>
            <a:pathLst>
              <a:path extrusionOk="0" h="667052" w="471788">
                <a:moveTo>
                  <a:pt x="0" y="0"/>
                </a:moveTo>
                <a:lnTo>
                  <a:pt x="471788" y="0"/>
                </a:lnTo>
                <a:lnTo>
                  <a:pt x="471788" y="667052"/>
                </a:lnTo>
                <a:lnTo>
                  <a:pt x="0" y="667052"/>
                </a:lnTo>
                <a:lnTo>
                  <a:pt x="0" y="0"/>
                </a:lnTo>
                <a:close/>
              </a:path>
            </a:pathLst>
          </a:custGeom>
          <a:blipFill rotWithShape="1">
            <a:blip r:embed="rId4">
              <a:alphaModFix/>
            </a:blip>
            <a:stretch>
              <a:fillRect b="0" l="0" r="0" t="0"/>
            </a:stretch>
          </a:blipFill>
          <a:ln>
            <a:noFill/>
          </a:ln>
        </p:spPr>
      </p:sp>
      <p:sp>
        <p:nvSpPr>
          <p:cNvPr id="320" name="Google Shape;320;p41"/>
          <p:cNvSpPr/>
          <p:nvPr/>
        </p:nvSpPr>
        <p:spPr>
          <a:xfrm>
            <a:off x="4276124" y="2242999"/>
            <a:ext cx="197251" cy="328751"/>
          </a:xfrm>
          <a:custGeom>
            <a:rect b="b" l="l" r="r" t="t"/>
            <a:pathLst>
              <a:path extrusionOk="0" h="657503" w="394502">
                <a:moveTo>
                  <a:pt x="0" y="0"/>
                </a:moveTo>
                <a:lnTo>
                  <a:pt x="394502" y="0"/>
                </a:lnTo>
                <a:lnTo>
                  <a:pt x="394502" y="657503"/>
                </a:lnTo>
                <a:lnTo>
                  <a:pt x="0" y="657503"/>
                </a:lnTo>
                <a:lnTo>
                  <a:pt x="0" y="0"/>
                </a:lnTo>
                <a:close/>
              </a:path>
            </a:pathLst>
          </a:custGeom>
          <a:blipFill rotWithShape="1">
            <a:blip r:embed="rId3">
              <a:alphaModFix/>
            </a:blip>
            <a:stretch>
              <a:fillRect b="0" l="0" r="0" t="0"/>
            </a:stretch>
          </a:blipFill>
          <a:ln>
            <a:noFill/>
          </a:ln>
        </p:spPr>
      </p:sp>
      <p:sp>
        <p:nvSpPr>
          <p:cNvPr id="321" name="Google Shape;321;p41"/>
          <p:cNvSpPr/>
          <p:nvPr/>
        </p:nvSpPr>
        <p:spPr>
          <a:xfrm>
            <a:off x="4276124" y="2943225"/>
            <a:ext cx="197251" cy="328751"/>
          </a:xfrm>
          <a:custGeom>
            <a:rect b="b" l="l" r="r" t="t"/>
            <a:pathLst>
              <a:path extrusionOk="0" h="657503" w="394502">
                <a:moveTo>
                  <a:pt x="0" y="0"/>
                </a:moveTo>
                <a:lnTo>
                  <a:pt x="394502" y="0"/>
                </a:lnTo>
                <a:lnTo>
                  <a:pt x="394502" y="657503"/>
                </a:lnTo>
                <a:lnTo>
                  <a:pt x="0" y="657503"/>
                </a:lnTo>
                <a:lnTo>
                  <a:pt x="0" y="0"/>
                </a:lnTo>
                <a:close/>
              </a:path>
            </a:pathLst>
          </a:custGeom>
          <a:blipFill rotWithShape="1">
            <a:blip r:embed="rId3">
              <a:alphaModFix/>
            </a:blip>
            <a:stretch>
              <a:fillRect b="0" l="0" r="0" t="0"/>
            </a:stretch>
          </a:blipFill>
          <a:ln>
            <a:noFill/>
          </a:ln>
        </p:spPr>
      </p:sp>
      <p:sp>
        <p:nvSpPr>
          <p:cNvPr id="322" name="Google Shape;322;p41"/>
          <p:cNvSpPr/>
          <p:nvPr/>
        </p:nvSpPr>
        <p:spPr>
          <a:xfrm>
            <a:off x="5271349" y="2943225"/>
            <a:ext cx="235894" cy="333526"/>
          </a:xfrm>
          <a:custGeom>
            <a:rect b="b" l="l" r="r" t="t"/>
            <a:pathLst>
              <a:path extrusionOk="0" h="667052" w="471788">
                <a:moveTo>
                  <a:pt x="0" y="0"/>
                </a:moveTo>
                <a:lnTo>
                  <a:pt x="471788" y="0"/>
                </a:lnTo>
                <a:lnTo>
                  <a:pt x="471788" y="667052"/>
                </a:lnTo>
                <a:lnTo>
                  <a:pt x="0" y="667052"/>
                </a:lnTo>
                <a:lnTo>
                  <a:pt x="0" y="0"/>
                </a:lnTo>
                <a:close/>
              </a:path>
            </a:pathLst>
          </a:custGeom>
          <a:blipFill rotWithShape="1">
            <a:blip r:embed="rId4">
              <a:alphaModFix/>
            </a:blip>
            <a:stretch>
              <a:fillRect b="0" l="0" r="0" t="0"/>
            </a:stretch>
          </a:blipFill>
          <a:ln>
            <a:noFill/>
          </a:ln>
        </p:spPr>
      </p:sp>
      <p:sp>
        <p:nvSpPr>
          <p:cNvPr id="323" name="Google Shape;323;p41"/>
          <p:cNvSpPr/>
          <p:nvPr/>
        </p:nvSpPr>
        <p:spPr>
          <a:xfrm>
            <a:off x="5271349" y="2105752"/>
            <a:ext cx="235894" cy="333526"/>
          </a:xfrm>
          <a:custGeom>
            <a:rect b="b" l="l" r="r" t="t"/>
            <a:pathLst>
              <a:path extrusionOk="0" h="667052" w="471788">
                <a:moveTo>
                  <a:pt x="0" y="0"/>
                </a:moveTo>
                <a:lnTo>
                  <a:pt x="471788" y="0"/>
                </a:lnTo>
                <a:lnTo>
                  <a:pt x="471788" y="667052"/>
                </a:lnTo>
                <a:lnTo>
                  <a:pt x="0" y="667052"/>
                </a:lnTo>
                <a:lnTo>
                  <a:pt x="0" y="0"/>
                </a:lnTo>
                <a:close/>
              </a:path>
            </a:pathLst>
          </a:custGeom>
          <a:blipFill rotWithShape="1">
            <a:blip r:embed="rId4">
              <a:alphaModFix/>
            </a:blip>
            <a:stretch>
              <a:fillRect b="0" l="0" r="0" t="0"/>
            </a:stretch>
          </a:blipFill>
          <a:ln>
            <a:noFill/>
          </a:ln>
        </p:spPr>
      </p:sp>
      <p:sp>
        <p:nvSpPr>
          <p:cNvPr id="324" name="Google Shape;324;p41"/>
          <p:cNvSpPr/>
          <p:nvPr/>
        </p:nvSpPr>
        <p:spPr>
          <a:xfrm>
            <a:off x="4237481" y="3864820"/>
            <a:ext cx="280180" cy="162504"/>
          </a:xfrm>
          <a:custGeom>
            <a:rect b="b" l="l" r="r" t="t"/>
            <a:pathLst>
              <a:path extrusionOk="0" h="325009" w="560360">
                <a:moveTo>
                  <a:pt x="0" y="0"/>
                </a:moveTo>
                <a:lnTo>
                  <a:pt x="560360" y="0"/>
                </a:lnTo>
                <a:lnTo>
                  <a:pt x="560360" y="325009"/>
                </a:lnTo>
                <a:lnTo>
                  <a:pt x="0" y="325009"/>
                </a:lnTo>
                <a:lnTo>
                  <a:pt x="0" y="0"/>
                </a:lnTo>
                <a:close/>
              </a:path>
            </a:pathLst>
          </a:custGeom>
          <a:blipFill rotWithShape="1">
            <a:blip r:embed="rId5">
              <a:alphaModFix/>
            </a:blip>
            <a:stretch>
              <a:fillRect b="0" l="0" r="0" t="0"/>
            </a:stretch>
          </a:blipFill>
          <a:ln>
            <a:noFill/>
          </a:ln>
        </p:spPr>
      </p:sp>
      <p:sp>
        <p:nvSpPr>
          <p:cNvPr id="325" name="Google Shape;325;p41"/>
          <p:cNvSpPr/>
          <p:nvPr/>
        </p:nvSpPr>
        <p:spPr>
          <a:xfrm>
            <a:off x="5252028" y="3864820"/>
            <a:ext cx="280180" cy="162504"/>
          </a:xfrm>
          <a:custGeom>
            <a:rect b="b" l="l" r="r" t="t"/>
            <a:pathLst>
              <a:path extrusionOk="0" h="325009" w="560360">
                <a:moveTo>
                  <a:pt x="0" y="0"/>
                </a:moveTo>
                <a:lnTo>
                  <a:pt x="560360" y="0"/>
                </a:lnTo>
                <a:lnTo>
                  <a:pt x="560360" y="325009"/>
                </a:lnTo>
                <a:lnTo>
                  <a:pt x="0" y="325009"/>
                </a:lnTo>
                <a:lnTo>
                  <a:pt x="0" y="0"/>
                </a:lnTo>
                <a:close/>
              </a:path>
            </a:pathLst>
          </a:custGeom>
          <a:blipFill rotWithShape="1">
            <a:blip r:embed="rId5">
              <a:alphaModFix/>
            </a:blip>
            <a:stretch>
              <a:fillRect b="0" l="0" r="0" t="0"/>
            </a:stretch>
          </a:blipFill>
          <a:ln>
            <a:noFill/>
          </a:ln>
        </p:spPr>
      </p:sp>
      <p:sp>
        <p:nvSpPr>
          <p:cNvPr id="326" name="Google Shape;326;p41"/>
          <p:cNvSpPr/>
          <p:nvPr/>
        </p:nvSpPr>
        <p:spPr>
          <a:xfrm>
            <a:off x="5214188" y="1543638"/>
            <a:ext cx="197251" cy="328752"/>
          </a:xfrm>
          <a:custGeom>
            <a:rect b="b" l="l" r="r" t="t"/>
            <a:pathLst>
              <a:path extrusionOk="0" h="657503" w="394502">
                <a:moveTo>
                  <a:pt x="0" y="0"/>
                </a:moveTo>
                <a:lnTo>
                  <a:pt x="394502" y="0"/>
                </a:lnTo>
                <a:lnTo>
                  <a:pt x="394502" y="657503"/>
                </a:lnTo>
                <a:lnTo>
                  <a:pt x="0" y="65750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30" name="Shape 330"/>
        <p:cNvGrpSpPr/>
        <p:nvPr/>
      </p:nvGrpSpPr>
      <p:grpSpPr>
        <a:xfrm>
          <a:off x="0" y="0"/>
          <a:ext cx="0" cy="0"/>
          <a:chOff x="0" y="0"/>
          <a:chExt cx="0" cy="0"/>
        </a:xfrm>
      </p:grpSpPr>
      <p:cxnSp>
        <p:nvCxnSpPr>
          <p:cNvPr id="331" name="Google Shape;331;p42"/>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32" name="Google Shape;332;p42"/>
          <p:cNvSpPr/>
          <p:nvPr/>
        </p:nvSpPr>
        <p:spPr>
          <a:xfrm>
            <a:off x="109966" y="1276117"/>
            <a:ext cx="9408765" cy="448813"/>
          </a:xfrm>
          <a:custGeom>
            <a:rect b="b" l="l" r="r" t="t"/>
            <a:pathLst>
              <a:path extrusionOk="0" h="897626" w="18817530">
                <a:moveTo>
                  <a:pt x="0" y="0"/>
                </a:moveTo>
                <a:lnTo>
                  <a:pt x="18817530" y="0"/>
                </a:lnTo>
                <a:lnTo>
                  <a:pt x="18817530" y="897626"/>
                </a:lnTo>
                <a:lnTo>
                  <a:pt x="0" y="897626"/>
                </a:lnTo>
                <a:lnTo>
                  <a:pt x="0" y="0"/>
                </a:lnTo>
                <a:close/>
              </a:path>
            </a:pathLst>
          </a:custGeom>
          <a:blipFill rotWithShape="1">
            <a:blip r:embed="rId3">
              <a:alphaModFix/>
            </a:blip>
            <a:stretch>
              <a:fillRect b="-3305" l="0" r="0" t="-207388"/>
            </a:stretch>
          </a:blipFill>
          <a:ln>
            <a:noFill/>
          </a:ln>
        </p:spPr>
      </p:sp>
      <p:sp>
        <p:nvSpPr>
          <p:cNvPr id="333" name="Google Shape;333;p42"/>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ERROR RATE</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37" name="Shape 337"/>
        <p:cNvGrpSpPr/>
        <p:nvPr/>
      </p:nvGrpSpPr>
      <p:grpSpPr>
        <a:xfrm>
          <a:off x="0" y="0"/>
          <a:ext cx="0" cy="0"/>
          <a:chOff x="0" y="0"/>
          <a:chExt cx="0" cy="0"/>
        </a:xfrm>
      </p:grpSpPr>
      <p:cxnSp>
        <p:nvCxnSpPr>
          <p:cNvPr id="338" name="Google Shape;338;p43"/>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39" name="Google Shape;339;p43"/>
          <p:cNvSpPr/>
          <p:nvPr/>
        </p:nvSpPr>
        <p:spPr>
          <a:xfrm>
            <a:off x="1920147" y="2201034"/>
            <a:ext cx="6635481" cy="434240"/>
          </a:xfrm>
          <a:custGeom>
            <a:rect b="b" l="l" r="r" t="t"/>
            <a:pathLst>
              <a:path extrusionOk="0" h="868479" w="13270962">
                <a:moveTo>
                  <a:pt x="0" y="0"/>
                </a:moveTo>
                <a:lnTo>
                  <a:pt x="13270962" y="0"/>
                </a:lnTo>
                <a:lnTo>
                  <a:pt x="13270962" y="868478"/>
                </a:lnTo>
                <a:lnTo>
                  <a:pt x="0" y="868478"/>
                </a:lnTo>
                <a:lnTo>
                  <a:pt x="0" y="0"/>
                </a:lnTo>
                <a:close/>
              </a:path>
            </a:pathLst>
          </a:custGeom>
          <a:blipFill rotWithShape="1">
            <a:blip r:embed="rId3">
              <a:alphaModFix/>
            </a:blip>
            <a:stretch>
              <a:fillRect b="0" l="0" r="0" t="0"/>
            </a:stretch>
          </a:blipFill>
          <a:ln>
            <a:noFill/>
          </a:ln>
        </p:spPr>
      </p:sp>
      <p:sp>
        <p:nvSpPr>
          <p:cNvPr id="340" name="Google Shape;340;p43"/>
          <p:cNvSpPr txBox="1"/>
          <p:nvPr/>
        </p:nvSpPr>
        <p:spPr>
          <a:xfrm>
            <a:off x="0" y="1190915"/>
            <a:ext cx="9144000" cy="2329331"/>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H0 -The error rate of the test group &lt; control group.</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H1- The error rate of the test group &gt; control group.</a:t>
            </a:r>
            <a:endParaRPr sz="700"/>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significance level = 0.05</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The very low P-value and high T-statistic suggest that this difference is statistically significant, indicating that the new version introduced in the test group has a meaningful impact on error rates.</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p:txBody>
      </p:sp>
      <p:sp>
        <p:nvSpPr>
          <p:cNvPr id="341" name="Google Shape;341;p43"/>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HYPOTHESIS- 3</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26"/>
          <p:cNvGraphicFramePr/>
          <p:nvPr/>
        </p:nvGraphicFramePr>
        <p:xfrm>
          <a:off x="0" y="-11768"/>
          <a:ext cx="3000000" cy="3000000"/>
        </p:xfrm>
        <a:graphic>
          <a:graphicData uri="http://schemas.openxmlformats.org/drawingml/2006/table">
            <a:tbl>
              <a:tblPr>
                <a:noFill/>
                <a:tableStyleId>{8EA9D328-C592-4905-8CA4-523EA80372EF}</a:tableStyleId>
              </a:tblPr>
              <a:tblGrid>
                <a:gridCol w="1524000"/>
                <a:gridCol w="1524000"/>
                <a:gridCol w="1526650"/>
                <a:gridCol w="1521350"/>
                <a:gridCol w="1524000"/>
                <a:gridCol w="1524000"/>
              </a:tblGrid>
              <a:tr h="5155250">
                <a:tc>
                  <a:txBody>
                    <a:bodyPr/>
                    <a:lstStyle/>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150000"/>
                        </a:lnSpc>
                        <a:spcBef>
                          <a:spcPts val="0"/>
                        </a:spcBef>
                        <a:spcAft>
                          <a:spcPts val="0"/>
                        </a:spcAft>
                        <a:buNone/>
                      </a:pPr>
                      <a:r>
                        <a:rPr lang="en-GB" sz="1200" u="none" cap="none" strike="noStrike">
                          <a:solidFill>
                            <a:srgbClr val="191919"/>
                          </a:solidFill>
                          <a:latin typeface="Arial"/>
                          <a:ea typeface="Arial"/>
                          <a:cs typeface="Arial"/>
                          <a:sym typeface="Arial"/>
                        </a:rPr>
                        <a:t>Data cleaning and  merging</a:t>
                      </a:r>
                      <a:endParaRPr sz="700"/>
                    </a:p>
                  </a:txBody>
                  <a:tcPr marT="95250" marB="95250" marR="95250" marL="95250">
                    <a:lnL cap="flat" cmpd="sng" w="9525">
                      <a:solidFill>
                        <a:srgbClr val="F4F4F4"/>
                      </a:solidFill>
                      <a:prstDash val="solid"/>
                      <a:round/>
                      <a:headEnd len="sm" w="sm" type="none"/>
                      <a:tailEnd len="sm" w="sm" type="none"/>
                    </a:lnL>
                    <a:lnR cap="flat" cmpd="sng" w="9525">
                      <a:solidFill>
                        <a:srgbClr val="F4F4F4"/>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solidFill>
                      <a:srgbClr val="EDF0F2"/>
                    </a:solidFill>
                  </a:tcPr>
                </a:tc>
                <a:tc>
                  <a:txBody>
                    <a:bodyPr/>
                    <a:lstStyle/>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150000"/>
                        </a:lnSpc>
                        <a:spcBef>
                          <a:spcPts val="0"/>
                        </a:spcBef>
                        <a:spcAft>
                          <a:spcPts val="0"/>
                        </a:spcAft>
                        <a:buNone/>
                      </a:pPr>
                      <a:r>
                        <a:rPr lang="en-GB" sz="1200" u="none" cap="none" strike="noStrike">
                          <a:solidFill>
                            <a:srgbClr val="191919"/>
                          </a:solidFill>
                          <a:latin typeface="Arial"/>
                          <a:ea typeface="Arial"/>
                          <a:cs typeface="Arial"/>
                          <a:sym typeface="Arial"/>
                        </a:rPr>
                        <a:t>Data overview and EDA</a:t>
                      </a:r>
                      <a:endParaRPr sz="700"/>
                    </a:p>
                    <a:p>
                      <a:pPr indent="0" lvl="0" marL="0" marR="0" rtl="0" algn="ctr">
                        <a:lnSpc>
                          <a:spcPct val="112500"/>
                        </a:lnSpc>
                        <a:spcBef>
                          <a:spcPts val="0"/>
                        </a:spcBef>
                        <a:spcAft>
                          <a:spcPts val="0"/>
                        </a:spcAft>
                        <a:buNone/>
                      </a:pPr>
                      <a:r>
                        <a:t/>
                      </a:r>
                      <a:endParaRPr sz="1200" u="none" cap="none" strike="noStrike">
                        <a:solidFill>
                          <a:srgbClr val="191919"/>
                        </a:solidFill>
                        <a:latin typeface="Arial"/>
                        <a:ea typeface="Arial"/>
                        <a:cs typeface="Arial"/>
                        <a:sym typeface="Arial"/>
                      </a:endParaRPr>
                    </a:p>
                  </a:txBody>
                  <a:tcPr marT="95250" marB="95250" marR="95250" marL="95250">
                    <a:lnL cap="flat" cmpd="sng" w="9525">
                      <a:solidFill>
                        <a:srgbClr val="F4F4F4"/>
                      </a:solidFill>
                      <a:prstDash val="solid"/>
                      <a:round/>
                      <a:headEnd len="sm" w="sm" type="none"/>
                      <a:tailEnd len="sm" w="sm" type="none"/>
                    </a:lnL>
                    <a:lnR cap="flat" cmpd="sng" w="9525">
                      <a:solidFill>
                        <a:srgbClr val="F4F4F4"/>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solidFill>
                      <a:srgbClr val="EDF0F2"/>
                    </a:solidFill>
                  </a:tcPr>
                </a:tc>
                <a:tc>
                  <a:txBody>
                    <a:bodyPr/>
                    <a:lstStyle/>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150000"/>
                        </a:lnSpc>
                        <a:spcBef>
                          <a:spcPts val="0"/>
                        </a:spcBef>
                        <a:spcAft>
                          <a:spcPts val="0"/>
                        </a:spcAft>
                        <a:buNone/>
                      </a:pPr>
                      <a:r>
                        <a:rPr lang="en-GB" sz="1200" u="none" cap="none" strike="noStrike">
                          <a:solidFill>
                            <a:srgbClr val="191919"/>
                          </a:solidFill>
                          <a:latin typeface="Arial"/>
                          <a:ea typeface="Arial"/>
                          <a:cs typeface="Arial"/>
                          <a:sym typeface="Arial"/>
                        </a:rPr>
                        <a:t>KPI</a:t>
                      </a:r>
                      <a:endParaRPr sz="700"/>
                    </a:p>
                    <a:p>
                      <a:pPr indent="0" lvl="0" marL="0" marR="0" rtl="0" algn="ctr">
                        <a:lnSpc>
                          <a:spcPct val="112500"/>
                        </a:lnSpc>
                        <a:spcBef>
                          <a:spcPts val="0"/>
                        </a:spcBef>
                        <a:spcAft>
                          <a:spcPts val="0"/>
                        </a:spcAft>
                        <a:buNone/>
                      </a:pPr>
                      <a:r>
                        <a:t/>
                      </a:r>
                      <a:endParaRPr sz="1200" u="none" cap="none" strike="noStrike">
                        <a:solidFill>
                          <a:srgbClr val="191919"/>
                        </a:solidFill>
                        <a:latin typeface="Arial"/>
                        <a:ea typeface="Arial"/>
                        <a:cs typeface="Arial"/>
                        <a:sym typeface="Arial"/>
                      </a:endParaRPr>
                    </a:p>
                  </a:txBody>
                  <a:tcPr marT="95250" marB="95250" marR="95250" marL="95250">
                    <a:lnL cap="flat" cmpd="sng" w="9525">
                      <a:solidFill>
                        <a:srgbClr val="F4F4F4"/>
                      </a:solidFill>
                      <a:prstDash val="solid"/>
                      <a:round/>
                      <a:headEnd len="sm" w="sm" type="none"/>
                      <a:tailEnd len="sm" w="sm" type="none"/>
                    </a:lnL>
                    <a:lnR cap="flat" cmpd="sng" w="9525">
                      <a:solidFill>
                        <a:srgbClr val="F4F4F4"/>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solidFill>
                      <a:srgbClr val="EDF0F2"/>
                    </a:solidFill>
                  </a:tcPr>
                </a:tc>
                <a:tc>
                  <a:txBody>
                    <a:bodyPr/>
                    <a:lstStyle/>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150000"/>
                        </a:lnSpc>
                        <a:spcBef>
                          <a:spcPts val="0"/>
                        </a:spcBef>
                        <a:spcAft>
                          <a:spcPts val="0"/>
                        </a:spcAft>
                        <a:buNone/>
                      </a:pPr>
                      <a:r>
                        <a:rPr lang="en-GB" sz="1200" u="none" cap="none" strike="noStrike">
                          <a:solidFill>
                            <a:srgbClr val="191919"/>
                          </a:solidFill>
                          <a:latin typeface="Arial"/>
                          <a:ea typeface="Arial"/>
                          <a:cs typeface="Arial"/>
                          <a:sym typeface="Arial"/>
                        </a:rPr>
                        <a:t>Hypothesis testing</a:t>
                      </a:r>
                      <a:endParaRPr sz="700"/>
                    </a:p>
                    <a:p>
                      <a:pPr indent="0" lvl="0" marL="0" marR="0" rtl="0" algn="ctr">
                        <a:lnSpc>
                          <a:spcPct val="112500"/>
                        </a:lnSpc>
                        <a:spcBef>
                          <a:spcPts val="0"/>
                        </a:spcBef>
                        <a:spcAft>
                          <a:spcPts val="0"/>
                        </a:spcAft>
                        <a:buNone/>
                      </a:pPr>
                      <a:r>
                        <a:t/>
                      </a:r>
                      <a:endParaRPr sz="1200" u="none" cap="none" strike="noStrike">
                        <a:solidFill>
                          <a:srgbClr val="191919"/>
                        </a:solidFill>
                        <a:latin typeface="Arial"/>
                        <a:ea typeface="Arial"/>
                        <a:cs typeface="Arial"/>
                        <a:sym typeface="Arial"/>
                      </a:endParaRPr>
                    </a:p>
                  </a:txBody>
                  <a:tcPr marT="95250" marB="95250" marR="95250" marL="95250">
                    <a:lnL cap="flat" cmpd="sng" w="9525">
                      <a:solidFill>
                        <a:srgbClr val="F4F4F4"/>
                      </a:solidFill>
                      <a:prstDash val="solid"/>
                      <a:round/>
                      <a:headEnd len="sm" w="sm" type="none"/>
                      <a:tailEnd len="sm" w="sm" type="none"/>
                    </a:lnL>
                    <a:lnR cap="flat" cmpd="sng" w="9525">
                      <a:solidFill>
                        <a:srgbClr val="F4F4F4"/>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solidFill>
                      <a:srgbClr val="EDF0F2"/>
                    </a:solidFill>
                  </a:tcPr>
                </a:tc>
                <a:tc>
                  <a:txBody>
                    <a:bodyPr/>
                    <a:lstStyle/>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150020"/>
                        </a:lnSpc>
                        <a:spcBef>
                          <a:spcPts val="0"/>
                        </a:spcBef>
                        <a:spcAft>
                          <a:spcPts val="0"/>
                        </a:spcAft>
                        <a:buNone/>
                      </a:pPr>
                      <a:r>
                        <a:rPr lang="en-GB" sz="1200" u="none" cap="none" strike="noStrike">
                          <a:solidFill>
                            <a:srgbClr val="191919"/>
                          </a:solidFill>
                          <a:latin typeface="Arial"/>
                          <a:ea typeface="Arial"/>
                          <a:cs typeface="Arial"/>
                          <a:sym typeface="Arial"/>
                        </a:rPr>
                        <a:t>Evaluation</a:t>
                      </a:r>
                      <a:endParaRPr sz="700"/>
                    </a:p>
                    <a:p>
                      <a:pPr indent="0" lvl="0" marL="0" marR="0" rtl="0" algn="ctr">
                        <a:lnSpc>
                          <a:spcPct val="112546"/>
                        </a:lnSpc>
                        <a:spcBef>
                          <a:spcPts val="0"/>
                        </a:spcBef>
                        <a:spcAft>
                          <a:spcPts val="0"/>
                        </a:spcAft>
                        <a:buNone/>
                      </a:pPr>
                      <a:r>
                        <a:t/>
                      </a:r>
                      <a:endParaRPr sz="1200" u="none" cap="none" strike="noStrike">
                        <a:solidFill>
                          <a:srgbClr val="191919"/>
                        </a:solidFill>
                        <a:latin typeface="Arial"/>
                        <a:ea typeface="Arial"/>
                        <a:cs typeface="Arial"/>
                        <a:sym typeface="Arial"/>
                      </a:endParaRPr>
                    </a:p>
                  </a:txBody>
                  <a:tcPr marT="95250" marB="95250" marR="95250" marL="95250">
                    <a:lnL cap="flat" cmpd="sng" w="9525">
                      <a:solidFill>
                        <a:srgbClr val="F4F4F4"/>
                      </a:solidFill>
                      <a:prstDash val="solid"/>
                      <a:round/>
                      <a:headEnd len="sm" w="sm" type="none"/>
                      <a:tailEnd len="sm" w="sm" type="none"/>
                    </a:lnL>
                    <a:lnR cap="flat" cmpd="sng" w="9525">
                      <a:solidFill>
                        <a:srgbClr val="F4F4F4"/>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solidFill>
                      <a:srgbClr val="EDF0F2"/>
                    </a:solidFill>
                  </a:tcPr>
                </a:tc>
                <a:tc>
                  <a:txBody>
                    <a:bodyPr/>
                    <a:lstStyle/>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245454"/>
                        </a:lnSpc>
                        <a:spcBef>
                          <a:spcPts val="0"/>
                        </a:spcBef>
                        <a:spcAft>
                          <a:spcPts val="0"/>
                        </a:spcAft>
                        <a:buNone/>
                      </a:pPr>
                      <a:r>
                        <a:t/>
                      </a:r>
                      <a:endParaRPr sz="600" u="none" cap="none" strike="noStrike"/>
                    </a:p>
                    <a:p>
                      <a:pPr indent="0" lvl="0" marL="0" marR="0" rtl="0" algn="ctr">
                        <a:lnSpc>
                          <a:spcPct val="150020"/>
                        </a:lnSpc>
                        <a:spcBef>
                          <a:spcPts val="0"/>
                        </a:spcBef>
                        <a:spcAft>
                          <a:spcPts val="0"/>
                        </a:spcAft>
                        <a:buNone/>
                      </a:pPr>
                      <a:r>
                        <a:rPr lang="en-GB" sz="1200" u="none" cap="none" strike="noStrike">
                          <a:solidFill>
                            <a:srgbClr val="191919"/>
                          </a:solidFill>
                          <a:latin typeface="Arial"/>
                          <a:ea typeface="Arial"/>
                          <a:cs typeface="Arial"/>
                          <a:sym typeface="Arial"/>
                        </a:rPr>
                        <a:t>Visualisation in Power Bi/ Streamlit</a:t>
                      </a:r>
                      <a:endParaRPr sz="700"/>
                    </a:p>
                    <a:p>
                      <a:pPr indent="0" lvl="0" marL="0" marR="0" rtl="0" algn="ctr">
                        <a:lnSpc>
                          <a:spcPct val="112546"/>
                        </a:lnSpc>
                        <a:spcBef>
                          <a:spcPts val="0"/>
                        </a:spcBef>
                        <a:spcAft>
                          <a:spcPts val="0"/>
                        </a:spcAft>
                        <a:buNone/>
                      </a:pPr>
                      <a:r>
                        <a:t/>
                      </a:r>
                      <a:endParaRPr sz="1200" u="none" cap="none" strike="noStrike">
                        <a:solidFill>
                          <a:srgbClr val="191919"/>
                        </a:solidFill>
                        <a:latin typeface="Arial"/>
                        <a:ea typeface="Arial"/>
                        <a:cs typeface="Arial"/>
                        <a:sym typeface="Arial"/>
                      </a:endParaRPr>
                    </a:p>
                  </a:txBody>
                  <a:tcPr marT="95250" marB="95250" marR="95250" marL="95250">
                    <a:lnL cap="flat" cmpd="sng" w="9525">
                      <a:solidFill>
                        <a:srgbClr val="F4F4F4"/>
                      </a:solidFill>
                      <a:prstDash val="solid"/>
                      <a:round/>
                      <a:headEnd len="sm" w="sm" type="none"/>
                      <a:tailEnd len="sm" w="sm" type="none"/>
                    </a:lnL>
                    <a:lnR cap="flat" cmpd="sng" w="9525">
                      <a:solidFill>
                        <a:srgbClr val="F4F4F4"/>
                      </a:solidFill>
                      <a:prstDash val="solid"/>
                      <a:round/>
                      <a:headEnd len="sm" w="sm" type="none"/>
                      <a:tailEnd len="sm" w="sm" type="none"/>
                    </a:lnR>
                    <a:lnT cap="flat" cmpd="sng" w="9525">
                      <a:solidFill>
                        <a:srgbClr val="F4F4F4"/>
                      </a:solidFill>
                      <a:prstDash val="solid"/>
                      <a:round/>
                      <a:headEnd len="sm" w="sm" type="none"/>
                      <a:tailEnd len="sm" w="sm" type="none"/>
                    </a:lnT>
                    <a:lnB cap="flat" cmpd="sng" w="9525">
                      <a:solidFill>
                        <a:srgbClr val="F4F4F4"/>
                      </a:solidFill>
                      <a:prstDash val="solid"/>
                      <a:round/>
                      <a:headEnd len="sm" w="sm" type="none"/>
                      <a:tailEnd len="sm" w="sm" type="none"/>
                    </a:lnB>
                    <a:solidFill>
                      <a:srgbClr val="EDF0F2"/>
                    </a:solidFill>
                  </a:tcPr>
                </a:tc>
              </a:tr>
            </a:tbl>
          </a:graphicData>
        </a:graphic>
      </p:graphicFrame>
      <p:grpSp>
        <p:nvGrpSpPr>
          <p:cNvPr id="175" name="Google Shape;175;p26"/>
          <p:cNvGrpSpPr/>
          <p:nvPr/>
        </p:nvGrpSpPr>
        <p:grpSpPr>
          <a:xfrm rot="-829633">
            <a:off x="42083" y="4172201"/>
            <a:ext cx="10362468" cy="2889436"/>
            <a:chOff x="0" y="-38100"/>
            <a:chExt cx="5458419" cy="1522007"/>
          </a:xfrm>
        </p:grpSpPr>
        <p:sp>
          <p:nvSpPr>
            <p:cNvPr id="176" name="Google Shape;176;p26"/>
            <p:cNvSpPr/>
            <p:nvPr/>
          </p:nvSpPr>
          <p:spPr>
            <a:xfrm>
              <a:off x="0" y="0"/>
              <a:ext cx="5458419" cy="1483907"/>
            </a:xfrm>
            <a:custGeom>
              <a:rect b="b" l="l" r="r" t="t"/>
              <a:pathLst>
                <a:path extrusionOk="0" h="1483907" w="5458419">
                  <a:moveTo>
                    <a:pt x="0" y="0"/>
                  </a:moveTo>
                  <a:lnTo>
                    <a:pt x="5458419" y="0"/>
                  </a:lnTo>
                  <a:lnTo>
                    <a:pt x="5458419" y="1483907"/>
                  </a:lnTo>
                  <a:lnTo>
                    <a:pt x="0" y="1483907"/>
                  </a:lnTo>
                  <a:close/>
                </a:path>
              </a:pathLst>
            </a:custGeom>
            <a:solidFill>
              <a:srgbClr val="FFFFFF"/>
            </a:solidFill>
            <a:ln>
              <a:noFill/>
            </a:ln>
          </p:spPr>
        </p:sp>
        <p:sp>
          <p:nvSpPr>
            <p:cNvPr id="177" name="Google Shape;177;p26"/>
            <p:cNvSpPr txBox="1"/>
            <p:nvPr/>
          </p:nvSpPr>
          <p:spPr>
            <a:xfrm>
              <a:off x="0" y="-38100"/>
              <a:ext cx="5458419" cy="1522006"/>
            </a:xfrm>
            <a:prstGeom prst="rect">
              <a:avLst/>
            </a:prstGeom>
            <a:noFill/>
            <a:ln>
              <a:noFill/>
            </a:ln>
          </p:spPr>
          <p:txBody>
            <a:bodyPr anchorCtr="0" anchor="ctr" bIns="25400" lIns="25400" spcFirstLastPara="1" rIns="25400" wrap="square" tIns="25400">
              <a:noAutofit/>
            </a:bodyPr>
            <a:lstStyle/>
            <a:p>
              <a:pPr indent="0" lvl="0" marL="0" marR="0" rtl="0" algn="ctr">
                <a:lnSpc>
                  <a:spcPct val="116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8" name="Google Shape;178;p26"/>
          <p:cNvGrpSpPr/>
          <p:nvPr/>
        </p:nvGrpSpPr>
        <p:grpSpPr>
          <a:xfrm rot="-829633">
            <a:off x="-1016571" y="-1182718"/>
            <a:ext cx="10362468" cy="2889436"/>
            <a:chOff x="0" y="-38100"/>
            <a:chExt cx="5458419" cy="1522007"/>
          </a:xfrm>
        </p:grpSpPr>
        <p:sp>
          <p:nvSpPr>
            <p:cNvPr id="179" name="Google Shape;179;p26"/>
            <p:cNvSpPr/>
            <p:nvPr/>
          </p:nvSpPr>
          <p:spPr>
            <a:xfrm>
              <a:off x="0" y="0"/>
              <a:ext cx="5458419" cy="1483907"/>
            </a:xfrm>
            <a:custGeom>
              <a:rect b="b" l="l" r="r" t="t"/>
              <a:pathLst>
                <a:path extrusionOk="0" h="1483907" w="5458419">
                  <a:moveTo>
                    <a:pt x="0" y="0"/>
                  </a:moveTo>
                  <a:lnTo>
                    <a:pt x="5458419" y="0"/>
                  </a:lnTo>
                  <a:lnTo>
                    <a:pt x="5458419" y="1483907"/>
                  </a:lnTo>
                  <a:lnTo>
                    <a:pt x="0" y="1483907"/>
                  </a:lnTo>
                  <a:close/>
                </a:path>
              </a:pathLst>
            </a:custGeom>
            <a:solidFill>
              <a:srgbClr val="FFFFFF"/>
            </a:solidFill>
            <a:ln>
              <a:noFill/>
            </a:ln>
          </p:spPr>
        </p:sp>
        <p:sp>
          <p:nvSpPr>
            <p:cNvPr id="180" name="Google Shape;180;p26"/>
            <p:cNvSpPr txBox="1"/>
            <p:nvPr/>
          </p:nvSpPr>
          <p:spPr>
            <a:xfrm>
              <a:off x="0" y="-38100"/>
              <a:ext cx="5458419" cy="1522006"/>
            </a:xfrm>
            <a:prstGeom prst="rect">
              <a:avLst/>
            </a:prstGeom>
            <a:noFill/>
            <a:ln>
              <a:noFill/>
            </a:ln>
          </p:spPr>
          <p:txBody>
            <a:bodyPr anchorCtr="0" anchor="ctr" bIns="25400" lIns="25400" spcFirstLastPara="1" rIns="25400" wrap="square" tIns="25400">
              <a:noAutofit/>
            </a:bodyPr>
            <a:lstStyle/>
            <a:p>
              <a:pPr indent="0" lvl="0" marL="0" marR="0" rtl="0" algn="ctr">
                <a:lnSpc>
                  <a:spcPct val="116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1" name="Google Shape;181;p26"/>
          <p:cNvGrpSpPr/>
          <p:nvPr/>
        </p:nvGrpSpPr>
        <p:grpSpPr>
          <a:xfrm>
            <a:off x="514350" y="2277689"/>
            <a:ext cx="473422" cy="477629"/>
            <a:chOff x="0" y="-4948"/>
            <a:chExt cx="556826" cy="561774"/>
          </a:xfrm>
        </p:grpSpPr>
        <p:sp>
          <p:nvSpPr>
            <p:cNvPr id="182" name="Google Shape;182;p26"/>
            <p:cNvSpPr/>
            <p:nvPr/>
          </p:nvSpPr>
          <p:spPr>
            <a:xfrm>
              <a:off x="0" y="0"/>
              <a:ext cx="556826" cy="556826"/>
            </a:xfrm>
            <a:custGeom>
              <a:rect b="b" l="l" r="r" t="t"/>
              <a:pathLst>
                <a:path extrusionOk="0"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3" name="Google Shape;183;p26"/>
            <p:cNvSpPr txBox="1"/>
            <p:nvPr/>
          </p:nvSpPr>
          <p:spPr>
            <a:xfrm>
              <a:off x="52202" y="-4948"/>
              <a:ext cx="452421" cy="509571"/>
            </a:xfrm>
            <a:prstGeom prst="rect">
              <a:avLst/>
            </a:prstGeom>
            <a:noFill/>
            <a:ln>
              <a:noFill/>
            </a:ln>
          </p:spPr>
          <p:txBody>
            <a:bodyPr anchorCtr="0" anchor="ctr" bIns="0" lIns="0" spcFirstLastPara="1" rIns="0" wrap="square" tIns="0">
              <a:noAutofit/>
            </a:bodyPr>
            <a:lstStyle/>
            <a:p>
              <a:pPr indent="0" lvl="0" marL="0" marR="0" rtl="0" algn="ctr">
                <a:lnSpc>
                  <a:spcPct val="140014"/>
                </a:lnSpc>
                <a:spcBef>
                  <a:spcPts val="0"/>
                </a:spcBef>
                <a:spcAft>
                  <a:spcPts val="0"/>
                </a:spcAft>
                <a:buNone/>
              </a:pPr>
              <a:r>
                <a:rPr b="0" i="0" lang="en-GB" sz="1400" u="none" cap="none" strike="noStrike">
                  <a:solidFill>
                    <a:srgbClr val="FFFFFF"/>
                  </a:solidFill>
                  <a:latin typeface="Arial"/>
                  <a:ea typeface="Arial"/>
                  <a:cs typeface="Arial"/>
                  <a:sym typeface="Arial"/>
                </a:rPr>
                <a:t>1</a:t>
              </a:r>
              <a:endParaRPr sz="700"/>
            </a:p>
          </p:txBody>
        </p:sp>
      </p:grpSp>
      <p:cxnSp>
        <p:nvCxnSpPr>
          <p:cNvPr id="184" name="Google Shape;184;p26"/>
          <p:cNvCxnSpPr/>
          <p:nvPr/>
        </p:nvCxnSpPr>
        <p:spPr>
          <a:xfrm>
            <a:off x="553031" y="2941441"/>
            <a:ext cx="396060" cy="23813"/>
          </a:xfrm>
          <a:prstGeom prst="straightConnector1">
            <a:avLst/>
          </a:prstGeom>
          <a:noFill/>
          <a:ln cap="flat" cmpd="sng" w="47625">
            <a:solidFill>
              <a:srgbClr val="86EAE9"/>
            </a:solidFill>
            <a:prstDash val="solid"/>
            <a:round/>
            <a:headEnd len="sm" w="sm" type="none"/>
            <a:tailEnd len="lg" w="lg" type="oval"/>
          </a:ln>
        </p:spPr>
      </p:cxnSp>
      <p:grpSp>
        <p:nvGrpSpPr>
          <p:cNvPr id="185" name="Google Shape;185;p26"/>
          <p:cNvGrpSpPr/>
          <p:nvPr/>
        </p:nvGrpSpPr>
        <p:grpSpPr>
          <a:xfrm>
            <a:off x="8146703" y="438054"/>
            <a:ext cx="473422" cy="477629"/>
            <a:chOff x="0" y="-4948"/>
            <a:chExt cx="556826" cy="561774"/>
          </a:xfrm>
        </p:grpSpPr>
        <p:sp>
          <p:nvSpPr>
            <p:cNvPr id="186" name="Google Shape;186;p26"/>
            <p:cNvSpPr/>
            <p:nvPr/>
          </p:nvSpPr>
          <p:spPr>
            <a:xfrm>
              <a:off x="0" y="0"/>
              <a:ext cx="556826" cy="556826"/>
            </a:xfrm>
            <a:custGeom>
              <a:rect b="b" l="l" r="r" t="t"/>
              <a:pathLst>
                <a:path extrusionOk="0"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13538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7" name="Google Shape;187;p26"/>
            <p:cNvSpPr txBox="1"/>
            <p:nvPr/>
          </p:nvSpPr>
          <p:spPr>
            <a:xfrm>
              <a:off x="52202" y="-4948"/>
              <a:ext cx="452421" cy="509571"/>
            </a:xfrm>
            <a:prstGeom prst="rect">
              <a:avLst/>
            </a:prstGeom>
            <a:noFill/>
            <a:ln>
              <a:noFill/>
            </a:ln>
          </p:spPr>
          <p:txBody>
            <a:bodyPr anchorCtr="0" anchor="ctr" bIns="0" lIns="0" spcFirstLastPara="1" rIns="0" wrap="square" tIns="0">
              <a:noAutofit/>
            </a:bodyPr>
            <a:lstStyle/>
            <a:p>
              <a:pPr indent="0" lvl="0" marL="0" marR="0" rtl="0" algn="ctr">
                <a:lnSpc>
                  <a:spcPct val="140014"/>
                </a:lnSpc>
                <a:spcBef>
                  <a:spcPts val="0"/>
                </a:spcBef>
                <a:spcAft>
                  <a:spcPts val="0"/>
                </a:spcAft>
                <a:buNone/>
              </a:pPr>
              <a:r>
                <a:rPr b="0" i="0" lang="en-GB" sz="1400" u="none" cap="none" strike="noStrike">
                  <a:solidFill>
                    <a:srgbClr val="FFFFFF"/>
                  </a:solidFill>
                  <a:latin typeface="Arial"/>
                  <a:ea typeface="Arial"/>
                  <a:cs typeface="Arial"/>
                  <a:sym typeface="Arial"/>
                </a:rPr>
                <a:t>6</a:t>
              </a:r>
              <a:endParaRPr sz="700"/>
            </a:p>
          </p:txBody>
        </p:sp>
      </p:grpSp>
      <p:cxnSp>
        <p:nvCxnSpPr>
          <p:cNvPr id="188" name="Google Shape;188;p26"/>
          <p:cNvCxnSpPr/>
          <p:nvPr/>
        </p:nvCxnSpPr>
        <p:spPr>
          <a:xfrm>
            <a:off x="8199451" y="1087740"/>
            <a:ext cx="367927" cy="23813"/>
          </a:xfrm>
          <a:prstGeom prst="straightConnector1">
            <a:avLst/>
          </a:prstGeom>
          <a:noFill/>
          <a:ln cap="flat" cmpd="sng" w="47625">
            <a:solidFill>
              <a:srgbClr val="13538A"/>
            </a:solidFill>
            <a:prstDash val="solid"/>
            <a:round/>
            <a:headEnd len="sm" w="sm" type="none"/>
            <a:tailEnd len="lg" w="lg" type="oval"/>
          </a:ln>
        </p:spPr>
      </p:cxnSp>
      <p:grpSp>
        <p:nvGrpSpPr>
          <p:cNvPr id="189" name="Google Shape;189;p26"/>
          <p:cNvGrpSpPr/>
          <p:nvPr/>
        </p:nvGrpSpPr>
        <p:grpSpPr>
          <a:xfrm>
            <a:off x="6620232" y="805981"/>
            <a:ext cx="473422" cy="477629"/>
            <a:chOff x="0" y="-4948"/>
            <a:chExt cx="556826" cy="561774"/>
          </a:xfrm>
        </p:grpSpPr>
        <p:sp>
          <p:nvSpPr>
            <p:cNvPr id="190" name="Google Shape;190;p26"/>
            <p:cNvSpPr/>
            <p:nvPr/>
          </p:nvSpPr>
          <p:spPr>
            <a:xfrm>
              <a:off x="0" y="0"/>
              <a:ext cx="556826" cy="556826"/>
            </a:xfrm>
            <a:custGeom>
              <a:rect b="b" l="l" r="r" t="t"/>
              <a:pathLst>
                <a:path extrusionOk="0"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1C88C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1" name="Google Shape;191;p26"/>
            <p:cNvSpPr txBox="1"/>
            <p:nvPr/>
          </p:nvSpPr>
          <p:spPr>
            <a:xfrm>
              <a:off x="52202" y="-4948"/>
              <a:ext cx="452421" cy="509571"/>
            </a:xfrm>
            <a:prstGeom prst="rect">
              <a:avLst/>
            </a:prstGeom>
            <a:noFill/>
            <a:ln>
              <a:noFill/>
            </a:ln>
          </p:spPr>
          <p:txBody>
            <a:bodyPr anchorCtr="0" anchor="ctr" bIns="0" lIns="0" spcFirstLastPara="1" rIns="0" wrap="square" tIns="0">
              <a:noAutofit/>
            </a:bodyPr>
            <a:lstStyle/>
            <a:p>
              <a:pPr indent="0" lvl="0" marL="0" marR="0" rtl="0" algn="ctr">
                <a:lnSpc>
                  <a:spcPct val="140014"/>
                </a:lnSpc>
                <a:spcBef>
                  <a:spcPts val="0"/>
                </a:spcBef>
                <a:spcAft>
                  <a:spcPts val="0"/>
                </a:spcAft>
                <a:buNone/>
              </a:pPr>
              <a:r>
                <a:rPr b="0" i="0" lang="en-GB" sz="1400" u="none" cap="none" strike="noStrike">
                  <a:solidFill>
                    <a:srgbClr val="FFFFFF"/>
                  </a:solidFill>
                  <a:latin typeface="Arial"/>
                  <a:ea typeface="Arial"/>
                  <a:cs typeface="Arial"/>
                  <a:sym typeface="Arial"/>
                </a:rPr>
                <a:t>5</a:t>
              </a:r>
              <a:endParaRPr sz="700"/>
            </a:p>
          </p:txBody>
        </p:sp>
      </p:grpSp>
      <p:cxnSp>
        <p:nvCxnSpPr>
          <p:cNvPr id="192" name="Google Shape;192;p26"/>
          <p:cNvCxnSpPr/>
          <p:nvPr/>
        </p:nvCxnSpPr>
        <p:spPr>
          <a:xfrm>
            <a:off x="6672980" y="1455667"/>
            <a:ext cx="367927" cy="23813"/>
          </a:xfrm>
          <a:prstGeom prst="straightConnector1">
            <a:avLst/>
          </a:prstGeom>
          <a:noFill/>
          <a:ln cap="flat" cmpd="sng" w="47625">
            <a:solidFill>
              <a:srgbClr val="1C88CF"/>
            </a:solidFill>
            <a:prstDash val="solid"/>
            <a:round/>
            <a:headEnd len="sm" w="sm" type="none"/>
            <a:tailEnd len="lg" w="lg" type="oval"/>
          </a:ln>
        </p:spPr>
      </p:cxnSp>
      <p:grpSp>
        <p:nvGrpSpPr>
          <p:cNvPr id="193" name="Google Shape;193;p26"/>
          <p:cNvGrpSpPr/>
          <p:nvPr/>
        </p:nvGrpSpPr>
        <p:grpSpPr>
          <a:xfrm>
            <a:off x="5093762" y="1173908"/>
            <a:ext cx="473422" cy="477629"/>
            <a:chOff x="0" y="-4948"/>
            <a:chExt cx="556826" cy="561774"/>
          </a:xfrm>
        </p:grpSpPr>
        <p:sp>
          <p:nvSpPr>
            <p:cNvPr id="194" name="Google Shape;194;p26"/>
            <p:cNvSpPr/>
            <p:nvPr/>
          </p:nvSpPr>
          <p:spPr>
            <a:xfrm>
              <a:off x="0" y="0"/>
              <a:ext cx="556826" cy="556826"/>
            </a:xfrm>
            <a:custGeom>
              <a:rect b="b" l="l" r="r" t="t"/>
              <a:pathLst>
                <a:path extrusionOk="0"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18AFD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5" name="Google Shape;195;p26"/>
            <p:cNvSpPr txBox="1"/>
            <p:nvPr/>
          </p:nvSpPr>
          <p:spPr>
            <a:xfrm>
              <a:off x="52202" y="-4948"/>
              <a:ext cx="452421" cy="509571"/>
            </a:xfrm>
            <a:prstGeom prst="rect">
              <a:avLst/>
            </a:prstGeom>
            <a:noFill/>
            <a:ln>
              <a:noFill/>
            </a:ln>
          </p:spPr>
          <p:txBody>
            <a:bodyPr anchorCtr="0" anchor="ctr" bIns="0" lIns="0" spcFirstLastPara="1" rIns="0" wrap="square" tIns="0">
              <a:noAutofit/>
            </a:bodyPr>
            <a:lstStyle/>
            <a:p>
              <a:pPr indent="0" lvl="0" marL="0" marR="0" rtl="0" algn="ctr">
                <a:lnSpc>
                  <a:spcPct val="140014"/>
                </a:lnSpc>
                <a:spcBef>
                  <a:spcPts val="0"/>
                </a:spcBef>
                <a:spcAft>
                  <a:spcPts val="0"/>
                </a:spcAft>
                <a:buNone/>
              </a:pPr>
              <a:r>
                <a:rPr b="0" i="0" lang="en-GB" sz="1400" u="none" cap="none" strike="noStrike">
                  <a:solidFill>
                    <a:srgbClr val="FFFFFF"/>
                  </a:solidFill>
                  <a:latin typeface="Arial"/>
                  <a:ea typeface="Arial"/>
                  <a:cs typeface="Arial"/>
                  <a:sym typeface="Arial"/>
                </a:rPr>
                <a:t>4</a:t>
              </a:r>
              <a:endParaRPr sz="700"/>
            </a:p>
          </p:txBody>
        </p:sp>
      </p:grpSp>
      <p:cxnSp>
        <p:nvCxnSpPr>
          <p:cNvPr id="196" name="Google Shape;196;p26"/>
          <p:cNvCxnSpPr/>
          <p:nvPr/>
        </p:nvCxnSpPr>
        <p:spPr>
          <a:xfrm>
            <a:off x="5146510" y="1823594"/>
            <a:ext cx="367927" cy="23813"/>
          </a:xfrm>
          <a:prstGeom prst="straightConnector1">
            <a:avLst/>
          </a:prstGeom>
          <a:noFill/>
          <a:ln cap="flat" cmpd="sng" w="47625">
            <a:solidFill>
              <a:srgbClr val="18AFD6"/>
            </a:solidFill>
            <a:prstDash val="solid"/>
            <a:round/>
            <a:headEnd len="sm" w="sm" type="none"/>
            <a:tailEnd len="lg" w="lg" type="oval"/>
          </a:ln>
        </p:spPr>
      </p:cxnSp>
      <p:grpSp>
        <p:nvGrpSpPr>
          <p:cNvPr id="197" name="Google Shape;197;p26"/>
          <p:cNvGrpSpPr/>
          <p:nvPr/>
        </p:nvGrpSpPr>
        <p:grpSpPr>
          <a:xfrm>
            <a:off x="3567291" y="1541835"/>
            <a:ext cx="473422" cy="477629"/>
            <a:chOff x="0" y="-4948"/>
            <a:chExt cx="556826" cy="561774"/>
          </a:xfrm>
        </p:grpSpPr>
        <p:sp>
          <p:nvSpPr>
            <p:cNvPr id="198" name="Google Shape;198;p26"/>
            <p:cNvSpPr/>
            <p:nvPr/>
          </p:nvSpPr>
          <p:spPr>
            <a:xfrm>
              <a:off x="0" y="0"/>
              <a:ext cx="556826" cy="556826"/>
            </a:xfrm>
            <a:custGeom>
              <a:rect b="b" l="l" r="r" t="t"/>
              <a:pathLst>
                <a:path extrusionOk="0"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37C9E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9" name="Google Shape;199;p26"/>
            <p:cNvSpPr txBox="1"/>
            <p:nvPr/>
          </p:nvSpPr>
          <p:spPr>
            <a:xfrm>
              <a:off x="52202" y="-4948"/>
              <a:ext cx="452421" cy="509571"/>
            </a:xfrm>
            <a:prstGeom prst="rect">
              <a:avLst/>
            </a:prstGeom>
            <a:noFill/>
            <a:ln>
              <a:noFill/>
            </a:ln>
          </p:spPr>
          <p:txBody>
            <a:bodyPr anchorCtr="0" anchor="ctr" bIns="0" lIns="0" spcFirstLastPara="1" rIns="0" wrap="square" tIns="0">
              <a:noAutofit/>
            </a:bodyPr>
            <a:lstStyle/>
            <a:p>
              <a:pPr indent="0" lvl="0" marL="0" marR="0" rtl="0" algn="ctr">
                <a:lnSpc>
                  <a:spcPct val="140014"/>
                </a:lnSpc>
                <a:spcBef>
                  <a:spcPts val="0"/>
                </a:spcBef>
                <a:spcAft>
                  <a:spcPts val="0"/>
                </a:spcAft>
                <a:buNone/>
              </a:pPr>
              <a:r>
                <a:rPr b="0" i="0" lang="en-GB" sz="1400" u="none" cap="none" strike="noStrike">
                  <a:solidFill>
                    <a:srgbClr val="FFFFFF"/>
                  </a:solidFill>
                  <a:latin typeface="Arial"/>
                  <a:ea typeface="Arial"/>
                  <a:cs typeface="Arial"/>
                  <a:sym typeface="Arial"/>
                </a:rPr>
                <a:t>3</a:t>
              </a:r>
              <a:endParaRPr sz="700"/>
            </a:p>
          </p:txBody>
        </p:sp>
      </p:grpSp>
      <p:cxnSp>
        <p:nvCxnSpPr>
          <p:cNvPr id="200" name="Google Shape;200;p26"/>
          <p:cNvCxnSpPr/>
          <p:nvPr/>
        </p:nvCxnSpPr>
        <p:spPr>
          <a:xfrm>
            <a:off x="3620039" y="2191521"/>
            <a:ext cx="367927" cy="23813"/>
          </a:xfrm>
          <a:prstGeom prst="straightConnector1">
            <a:avLst/>
          </a:prstGeom>
          <a:noFill/>
          <a:ln cap="flat" cmpd="sng" w="47625">
            <a:solidFill>
              <a:srgbClr val="37C9EF"/>
            </a:solidFill>
            <a:prstDash val="solid"/>
            <a:round/>
            <a:headEnd len="sm" w="sm" type="none"/>
            <a:tailEnd len="lg" w="lg" type="oval"/>
          </a:ln>
        </p:spPr>
      </p:cxnSp>
      <p:grpSp>
        <p:nvGrpSpPr>
          <p:cNvPr id="201" name="Google Shape;201;p26"/>
          <p:cNvGrpSpPr/>
          <p:nvPr/>
        </p:nvGrpSpPr>
        <p:grpSpPr>
          <a:xfrm>
            <a:off x="2040821" y="1909762"/>
            <a:ext cx="473422" cy="477629"/>
            <a:chOff x="0" y="-4948"/>
            <a:chExt cx="556826" cy="561774"/>
          </a:xfrm>
        </p:grpSpPr>
        <p:sp>
          <p:nvSpPr>
            <p:cNvPr id="202" name="Google Shape;202;p26"/>
            <p:cNvSpPr/>
            <p:nvPr/>
          </p:nvSpPr>
          <p:spPr>
            <a:xfrm>
              <a:off x="0" y="0"/>
              <a:ext cx="556826" cy="556826"/>
            </a:xfrm>
            <a:custGeom>
              <a:rect b="b" l="l" r="r" t="t"/>
              <a:pathLst>
                <a:path extrusionOk="0"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3EDAD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3" name="Google Shape;203;p26"/>
            <p:cNvSpPr txBox="1"/>
            <p:nvPr/>
          </p:nvSpPr>
          <p:spPr>
            <a:xfrm>
              <a:off x="52202" y="-4948"/>
              <a:ext cx="452421" cy="509571"/>
            </a:xfrm>
            <a:prstGeom prst="rect">
              <a:avLst/>
            </a:prstGeom>
            <a:noFill/>
            <a:ln>
              <a:noFill/>
            </a:ln>
          </p:spPr>
          <p:txBody>
            <a:bodyPr anchorCtr="0" anchor="ctr" bIns="0" lIns="0" spcFirstLastPara="1" rIns="0" wrap="square" tIns="0">
              <a:noAutofit/>
            </a:bodyPr>
            <a:lstStyle/>
            <a:p>
              <a:pPr indent="0" lvl="0" marL="0" marR="0" rtl="0" algn="ctr">
                <a:lnSpc>
                  <a:spcPct val="140014"/>
                </a:lnSpc>
                <a:spcBef>
                  <a:spcPts val="0"/>
                </a:spcBef>
                <a:spcAft>
                  <a:spcPts val="0"/>
                </a:spcAft>
                <a:buNone/>
              </a:pPr>
              <a:r>
                <a:rPr b="0" i="0" lang="en-GB" sz="1400" u="none" cap="none" strike="noStrike">
                  <a:solidFill>
                    <a:srgbClr val="FFFFFF"/>
                  </a:solidFill>
                  <a:latin typeface="Arial"/>
                  <a:ea typeface="Arial"/>
                  <a:cs typeface="Arial"/>
                  <a:sym typeface="Arial"/>
                </a:rPr>
                <a:t>2</a:t>
              </a:r>
              <a:endParaRPr sz="700"/>
            </a:p>
          </p:txBody>
        </p:sp>
      </p:grpSp>
      <p:cxnSp>
        <p:nvCxnSpPr>
          <p:cNvPr id="204" name="Google Shape;204;p26"/>
          <p:cNvCxnSpPr/>
          <p:nvPr/>
        </p:nvCxnSpPr>
        <p:spPr>
          <a:xfrm>
            <a:off x="2093568" y="2559448"/>
            <a:ext cx="367927" cy="23813"/>
          </a:xfrm>
          <a:prstGeom prst="straightConnector1">
            <a:avLst/>
          </a:prstGeom>
          <a:noFill/>
          <a:ln cap="flat" cmpd="sng" w="47625">
            <a:solidFill>
              <a:srgbClr val="3EDAD8"/>
            </a:solidFill>
            <a:prstDash val="solid"/>
            <a:round/>
            <a:headEnd len="sm" w="sm" type="none"/>
            <a:tailEnd len="lg" w="lg" type="oval"/>
          </a:ln>
        </p:spPr>
      </p:cxnSp>
      <p:sp>
        <p:nvSpPr>
          <p:cNvPr id="205" name="Google Shape;205;p26"/>
          <p:cNvSpPr txBox="1"/>
          <p:nvPr/>
        </p:nvSpPr>
        <p:spPr>
          <a:xfrm>
            <a:off x="525192" y="497960"/>
            <a:ext cx="3616374"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GB" sz="1800" u="none" cap="none" strike="noStrike">
                <a:solidFill>
                  <a:srgbClr val="191919"/>
                </a:solidFill>
                <a:latin typeface="Ultra"/>
                <a:ea typeface="Ultra"/>
                <a:cs typeface="Ultra"/>
                <a:sym typeface="Ultra"/>
              </a:rPr>
              <a:t>PROJECT OVERVIEW</a:t>
            </a:r>
            <a:endParaRPr sz="700"/>
          </a:p>
        </p:txBody>
      </p:sp>
      <p:sp>
        <p:nvSpPr>
          <p:cNvPr id="206" name="Google Shape;206;p26"/>
          <p:cNvSpPr txBox="1"/>
          <p:nvPr/>
        </p:nvSpPr>
        <p:spPr>
          <a:xfrm>
            <a:off x="6255431" y="4446270"/>
            <a:ext cx="2374219" cy="182880"/>
          </a:xfrm>
          <a:prstGeom prst="rect">
            <a:avLst/>
          </a:prstGeom>
          <a:noFill/>
          <a:ln>
            <a:noFill/>
          </a:ln>
        </p:spPr>
        <p:txBody>
          <a:bodyPr anchorCtr="0" anchor="t" bIns="0" lIns="0" spcFirstLastPara="1" rIns="0" wrap="square" tIns="0">
            <a:spAutoFit/>
          </a:bodyPr>
          <a:lstStyle/>
          <a:p>
            <a:pPr indent="0" lvl="0" marL="0" marR="0" rtl="0" algn="r">
              <a:lnSpc>
                <a:spcPct val="140019"/>
              </a:lnSpc>
              <a:spcBef>
                <a:spcPts val="0"/>
              </a:spcBef>
              <a:spcAft>
                <a:spcPts val="0"/>
              </a:spcAft>
              <a:buNone/>
            </a:pPr>
            <a:r>
              <a:rPr b="0" i="0" lang="en-GB" sz="1000" u="none" cap="none" strike="noStrike">
                <a:solidFill>
                  <a:srgbClr val="191919"/>
                </a:solidFill>
                <a:latin typeface="Arial"/>
                <a:ea typeface="Arial"/>
                <a:cs typeface="Arial"/>
                <a:sym typeface="Arial"/>
              </a:rPr>
              <a:t>A brief history of a quirky design</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45" name="Shape 345"/>
        <p:cNvGrpSpPr/>
        <p:nvPr/>
      </p:nvGrpSpPr>
      <p:grpSpPr>
        <a:xfrm>
          <a:off x="0" y="0"/>
          <a:ext cx="0" cy="0"/>
          <a:chOff x="0" y="0"/>
          <a:chExt cx="0" cy="0"/>
        </a:xfrm>
      </p:grpSpPr>
      <p:cxnSp>
        <p:nvCxnSpPr>
          <p:cNvPr id="346" name="Google Shape;346;p44"/>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47" name="Google Shape;347;p44"/>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HYPOTHESIS- 3</a:t>
            </a:r>
            <a:endParaRPr sz="700"/>
          </a:p>
        </p:txBody>
      </p:sp>
      <p:sp>
        <p:nvSpPr>
          <p:cNvPr id="348" name="Google Shape;348;p44"/>
          <p:cNvSpPr txBox="1"/>
          <p:nvPr/>
        </p:nvSpPr>
        <p:spPr>
          <a:xfrm>
            <a:off x="514350" y="1852379"/>
            <a:ext cx="8115300" cy="1395881"/>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Consider moving from a later step to an earlier one as an error.For each group, the error rate is calculated as the proportion of these “error” instances to the total number of steps taken.</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But, when it comes to error rate , users performing on the modern UI has higher percentage of going back on the previous pages. </a:t>
            </a:r>
            <a:endParaRPr sz="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52" name="Shape 352"/>
        <p:cNvGrpSpPr/>
        <p:nvPr/>
      </p:nvGrpSpPr>
      <p:grpSpPr>
        <a:xfrm>
          <a:off x="0" y="0"/>
          <a:ext cx="0" cy="0"/>
          <a:chOff x="0" y="0"/>
          <a:chExt cx="0" cy="0"/>
        </a:xfrm>
      </p:grpSpPr>
      <p:cxnSp>
        <p:nvCxnSpPr>
          <p:cNvPr id="353" name="Google Shape;353;p45"/>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54" name="Google Shape;354;p45"/>
          <p:cNvSpPr txBox="1"/>
          <p:nvPr/>
        </p:nvSpPr>
        <p:spPr>
          <a:xfrm>
            <a:off x="514342" y="859154"/>
            <a:ext cx="8115308" cy="3496143"/>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b="0" i="0" lang="en-GB" sz="1200" u="none" cap="none" strike="noStrike">
                <a:solidFill>
                  <a:srgbClr val="000000"/>
                </a:solidFill>
                <a:latin typeface="Public Sans"/>
                <a:ea typeface="Public Sans"/>
                <a:cs typeface="Public Sans"/>
                <a:sym typeface="Public Sans"/>
              </a:rPr>
              <a:t> Insight/Probable reasons-</a:t>
            </a:r>
            <a:endParaRPr sz="700"/>
          </a:p>
          <a:p>
            <a:pPr indent="0" lvl="0" marL="0" marR="0" rtl="0" algn="ctr">
              <a:lnSpc>
                <a:spcPct val="150020"/>
              </a:lnSpc>
              <a:spcBef>
                <a:spcPts val="0"/>
              </a:spcBef>
              <a:spcAft>
                <a:spcPts val="0"/>
              </a:spcAft>
              <a:buNone/>
            </a:pPr>
            <a:r>
              <a:rPr b="0" i="0" lang="en-GB" sz="1200" u="none" cap="none" strike="noStrike">
                <a:solidFill>
                  <a:srgbClr val="000000"/>
                </a:solidFill>
                <a:latin typeface="Public Sans"/>
                <a:ea typeface="Public Sans"/>
                <a:cs typeface="Public Sans"/>
                <a:sym typeface="Public Sans"/>
              </a:rPr>
              <a:t>   1. it could be either to review some information they previously saw, such as product details, specifications, or terms and conditions. </a:t>
            </a:r>
            <a:endParaRPr sz="700"/>
          </a:p>
          <a:p>
            <a:pPr indent="0" lvl="0" marL="0" marR="0" rtl="0" algn="ctr">
              <a:lnSpc>
                <a:spcPct val="150020"/>
              </a:lnSpc>
              <a:spcBef>
                <a:spcPts val="0"/>
              </a:spcBef>
              <a:spcAft>
                <a:spcPts val="0"/>
              </a:spcAft>
              <a:buNone/>
            </a:pPr>
            <a:r>
              <a:rPr b="0" i="0" lang="en-GB" sz="1200" u="none" cap="none" strike="noStrike">
                <a:solidFill>
                  <a:srgbClr val="000000"/>
                </a:solidFill>
                <a:latin typeface="Public Sans"/>
                <a:ea typeface="Public Sans"/>
                <a:cs typeface="Public Sans"/>
                <a:sym typeface="Public Sans"/>
              </a:rPr>
              <a:t>2. When comparing products, services, or content, users may go back and forth between pages to evaluate their options. </a:t>
            </a:r>
            <a:endParaRPr sz="700"/>
          </a:p>
          <a:p>
            <a:pPr indent="0" lvl="0" marL="0" marR="0" rtl="0" algn="ctr">
              <a:lnSpc>
                <a:spcPct val="150020"/>
              </a:lnSpc>
              <a:spcBef>
                <a:spcPts val="0"/>
              </a:spcBef>
              <a:spcAft>
                <a:spcPts val="0"/>
              </a:spcAft>
              <a:buNone/>
            </a:pPr>
            <a:r>
              <a:rPr b="0" i="0" lang="en-GB" sz="1200" u="none" cap="none" strike="noStrike">
                <a:solidFill>
                  <a:srgbClr val="000000"/>
                </a:solidFill>
                <a:latin typeface="Public Sans"/>
                <a:ea typeface="Public Sans"/>
                <a:cs typeface="Public Sans"/>
                <a:sym typeface="Public Sans"/>
              </a:rPr>
              <a:t>3. Mismatch in Content: If the content on the page does not meet the user's expectations or is not relevant, they may go back to the previous page to find what they're looking for.</a:t>
            </a:r>
            <a:endParaRPr sz="700"/>
          </a:p>
          <a:p>
            <a:pPr indent="0" lvl="0" marL="0" marR="0" rtl="0" algn="ctr">
              <a:lnSpc>
                <a:spcPct val="150020"/>
              </a:lnSpc>
              <a:spcBef>
                <a:spcPts val="0"/>
              </a:spcBef>
              <a:spcAft>
                <a:spcPts val="0"/>
              </a:spcAft>
              <a:buNone/>
            </a:pPr>
            <a:r>
              <a:rPr b="0" i="0" lang="en-GB" sz="1200" u="none" cap="none" strike="noStrike">
                <a:solidFill>
                  <a:srgbClr val="000000"/>
                </a:solidFill>
                <a:latin typeface="Public Sans"/>
                <a:ea typeface="Public Sans"/>
                <a:cs typeface="Public Sans"/>
                <a:sym typeface="Public Sans"/>
              </a:rPr>
              <a:t> 4. Unclear Page Functionality: If users are unsure about how to interact with a page or complete a task, they might go back to start over or reconsider their actions.If users find the content uninteresting or not engaging, they may simply go back and look for something else. </a:t>
            </a:r>
            <a:endParaRPr sz="700"/>
          </a:p>
          <a:p>
            <a:pPr indent="0" lvl="0" marL="0" marR="0" rtl="0" algn="ctr">
              <a:lnSpc>
                <a:spcPct val="150020"/>
              </a:lnSpc>
              <a:spcBef>
                <a:spcPts val="0"/>
              </a:spcBef>
              <a:spcAft>
                <a:spcPts val="0"/>
              </a:spcAft>
              <a:buNone/>
            </a:pPr>
            <a:r>
              <a:rPr b="0" i="0" lang="en-GB" sz="1200" u="none" cap="none" strike="noStrike">
                <a:solidFill>
                  <a:srgbClr val="000000"/>
                </a:solidFill>
                <a:latin typeface="Public Sans"/>
                <a:ea typeface="Public Sans"/>
                <a:cs typeface="Public Sans"/>
                <a:sym typeface="Public Sans"/>
              </a:rPr>
              <a:t> 5. Lack of Clear Next Steps: If the next steps are not clearly indicated or if the call-to-action buttons are not prominent, users might go back to seek further guidance. They might go back to explore other options if they are uncertain about their decision.</a:t>
            </a:r>
            <a:endParaRPr sz="700"/>
          </a:p>
          <a:p>
            <a:pPr indent="0" lvl="0" marL="0" marR="0" rtl="0" algn="ctr">
              <a:lnSpc>
                <a:spcPct val="150020"/>
              </a:lnSpc>
              <a:spcBef>
                <a:spcPts val="0"/>
              </a:spcBef>
              <a:spcAft>
                <a:spcPts val="0"/>
              </a:spcAft>
              <a:buNone/>
            </a:pPr>
            <a:r>
              <a:t/>
            </a:r>
            <a:endParaRPr b="0" i="0" sz="1200" u="none" cap="none" strike="noStrike">
              <a:solidFill>
                <a:srgbClr val="000000"/>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000000"/>
              </a:solidFill>
              <a:latin typeface="Public Sans"/>
              <a:ea typeface="Public Sans"/>
              <a:cs typeface="Public Sans"/>
              <a:sym typeface="Public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58" name="Shape 358"/>
        <p:cNvGrpSpPr/>
        <p:nvPr/>
      </p:nvGrpSpPr>
      <p:grpSpPr>
        <a:xfrm>
          <a:off x="0" y="0"/>
          <a:ext cx="0" cy="0"/>
          <a:chOff x="0" y="0"/>
          <a:chExt cx="0" cy="0"/>
        </a:xfrm>
      </p:grpSpPr>
      <p:cxnSp>
        <p:nvCxnSpPr>
          <p:cNvPr id="359" name="Google Shape;359;p46"/>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60" name="Google Shape;360;p46"/>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EXPERIMENT EVALUATION</a:t>
            </a:r>
            <a:endParaRPr sz="700"/>
          </a:p>
        </p:txBody>
      </p:sp>
      <p:sp>
        <p:nvSpPr>
          <p:cNvPr id="361" name="Google Shape;361;p46"/>
          <p:cNvSpPr txBox="1"/>
          <p:nvPr/>
        </p:nvSpPr>
        <p:spPr>
          <a:xfrm>
            <a:off x="1484338" y="1190915"/>
            <a:ext cx="6221931" cy="4662956"/>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The experiment design, discussing the randomization, duration, and potential biases.</a:t>
            </a:r>
            <a:endParaRPr sz="700"/>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Randomization- Participants (or units, such as website visits) are randomly assigned to either the control group (which experiences the standard version) or the test group (which experiences the new intervention or variation).</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Duration- The experiment has been carried out for 3 months, for both the groups, which, samples were equally distributed to both the groups. </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Bias- If there had to have enough details on the steps/pages, the experiment would have provided better analysis as in what led users to stck in /go back to one step.</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65" name="Shape 365"/>
        <p:cNvGrpSpPr/>
        <p:nvPr/>
      </p:nvGrpSpPr>
      <p:grpSpPr>
        <a:xfrm>
          <a:off x="0" y="0"/>
          <a:ext cx="0" cy="0"/>
          <a:chOff x="0" y="0"/>
          <a:chExt cx="0" cy="0"/>
        </a:xfrm>
      </p:grpSpPr>
      <p:cxnSp>
        <p:nvCxnSpPr>
          <p:cNvPr id="366" name="Google Shape;366;p47"/>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pic>
        <p:nvPicPr>
          <p:cNvPr id="367" name="Google Shape;367;p47"/>
          <p:cNvPicPr preferRelativeResize="0"/>
          <p:nvPr/>
        </p:nvPicPr>
        <p:blipFill rotWithShape="1">
          <a:blip r:embed="rId3">
            <a:alphaModFix/>
          </a:blip>
          <a:srcRect b="0" l="0" r="0" t="0"/>
          <a:stretch/>
        </p:blipFill>
        <p:spPr>
          <a:xfrm>
            <a:off x="764330" y="935897"/>
            <a:ext cx="7300452" cy="4114800"/>
          </a:xfrm>
          <a:prstGeom prst="rect">
            <a:avLst/>
          </a:prstGeom>
          <a:noFill/>
          <a:ln>
            <a:noFill/>
          </a:ln>
        </p:spPr>
      </p:pic>
      <p:sp>
        <p:nvSpPr>
          <p:cNvPr id="368" name="Google Shape;368;p47"/>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DASHBOARD- POWER BI</a:t>
            </a:r>
            <a:endParaRPr sz="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72" name="Shape 372"/>
        <p:cNvGrpSpPr/>
        <p:nvPr/>
      </p:nvGrpSpPr>
      <p:grpSpPr>
        <a:xfrm>
          <a:off x="0" y="0"/>
          <a:ext cx="0" cy="0"/>
          <a:chOff x="0" y="0"/>
          <a:chExt cx="0" cy="0"/>
        </a:xfrm>
      </p:grpSpPr>
      <p:cxnSp>
        <p:nvCxnSpPr>
          <p:cNvPr id="373" name="Google Shape;373;p48"/>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74" name="Google Shape;374;p48">
            <a:hlinkClick r:id="rId3"/>
          </p:cNvPr>
          <p:cNvSpPr/>
          <p:nvPr/>
        </p:nvSpPr>
        <p:spPr>
          <a:xfrm>
            <a:off x="3048000" y="1644301"/>
            <a:ext cx="2514659" cy="2514658"/>
          </a:xfrm>
          <a:custGeom>
            <a:rect b="b" l="l" r="r" t="t"/>
            <a:pathLst>
              <a:path extrusionOk="0" h="5029317" w="5029317">
                <a:moveTo>
                  <a:pt x="0" y="0"/>
                </a:moveTo>
                <a:lnTo>
                  <a:pt x="5029317" y="0"/>
                </a:lnTo>
                <a:lnTo>
                  <a:pt x="5029317" y="5029317"/>
                </a:lnTo>
                <a:lnTo>
                  <a:pt x="0" y="5029317"/>
                </a:lnTo>
                <a:lnTo>
                  <a:pt x="0" y="0"/>
                </a:lnTo>
                <a:close/>
              </a:path>
            </a:pathLst>
          </a:custGeom>
          <a:blipFill rotWithShape="1">
            <a:blip r:embed="rId4">
              <a:alphaModFix/>
            </a:blip>
            <a:stretch>
              <a:fillRect b="0" l="0" r="0" t="0"/>
            </a:stretch>
          </a:blipFill>
          <a:ln>
            <a:noFill/>
          </a:ln>
        </p:spPr>
      </p:sp>
      <p:sp>
        <p:nvSpPr>
          <p:cNvPr id="375" name="Google Shape;375;p48"/>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DASHBOARD- STREAMLIT</a:t>
            </a:r>
            <a:endParaRPr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79" name="Shape 379"/>
        <p:cNvGrpSpPr/>
        <p:nvPr/>
      </p:nvGrpSpPr>
      <p:grpSpPr>
        <a:xfrm>
          <a:off x="0" y="0"/>
          <a:ext cx="0" cy="0"/>
          <a:chOff x="0" y="0"/>
          <a:chExt cx="0" cy="0"/>
        </a:xfrm>
      </p:grpSpPr>
      <p:cxnSp>
        <p:nvCxnSpPr>
          <p:cNvPr id="380" name="Google Shape;380;p49"/>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81" name="Google Shape;381;p49"/>
          <p:cNvSpPr/>
          <p:nvPr/>
        </p:nvSpPr>
        <p:spPr>
          <a:xfrm>
            <a:off x="2380545" y="1266238"/>
            <a:ext cx="4522727" cy="2611025"/>
          </a:xfrm>
          <a:custGeom>
            <a:rect b="b" l="l" r="r" t="t"/>
            <a:pathLst>
              <a:path extrusionOk="0" h="5222049" w="9045454">
                <a:moveTo>
                  <a:pt x="0" y="0"/>
                </a:moveTo>
                <a:lnTo>
                  <a:pt x="9045453" y="0"/>
                </a:lnTo>
                <a:lnTo>
                  <a:pt x="9045453" y="5222048"/>
                </a:lnTo>
                <a:lnTo>
                  <a:pt x="0" y="5222048"/>
                </a:lnTo>
                <a:lnTo>
                  <a:pt x="0" y="0"/>
                </a:lnTo>
                <a:close/>
              </a:path>
            </a:pathLst>
          </a:custGeom>
          <a:blipFill rotWithShape="1">
            <a:blip r:embed="rId3">
              <a:alphaModFix/>
            </a:blip>
            <a:stretch>
              <a:fillRect b="0" l="-3090" r="0" t="0"/>
            </a:stretch>
          </a:blipFill>
          <a:ln>
            <a:noFill/>
          </a:ln>
        </p:spPr>
      </p:sp>
      <p:sp>
        <p:nvSpPr>
          <p:cNvPr id="382" name="Google Shape;382;p49"/>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sng" cap="none" strike="noStrike">
                <a:solidFill>
                  <a:schemeClr val="hlink"/>
                </a:solidFill>
                <a:latin typeface="Public Sans"/>
                <a:ea typeface="Public Sans"/>
                <a:cs typeface="Public Sans"/>
                <a:sym typeface="Public Sans"/>
                <a:hlinkClick r:id="rId4"/>
              </a:rPr>
              <a:t>TEAMWORK</a:t>
            </a:r>
            <a:endParaRPr sz="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86" name="Shape 386"/>
        <p:cNvGrpSpPr/>
        <p:nvPr/>
      </p:nvGrpSpPr>
      <p:grpSpPr>
        <a:xfrm>
          <a:off x="0" y="0"/>
          <a:ext cx="0" cy="0"/>
          <a:chOff x="0" y="0"/>
          <a:chExt cx="0" cy="0"/>
        </a:xfrm>
      </p:grpSpPr>
      <p:cxnSp>
        <p:nvCxnSpPr>
          <p:cNvPr id="387" name="Google Shape;387;p50"/>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88" name="Google Shape;388;p50"/>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CHALLENGES</a:t>
            </a:r>
            <a:endParaRPr sz="700"/>
          </a:p>
        </p:txBody>
      </p:sp>
      <p:sp>
        <p:nvSpPr>
          <p:cNvPr id="389" name="Google Shape;389;p50"/>
          <p:cNvSpPr txBox="1"/>
          <p:nvPr/>
        </p:nvSpPr>
        <p:spPr>
          <a:xfrm>
            <a:off x="1484338" y="1190915"/>
            <a:ext cx="6221931" cy="462431"/>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Though there were lot of time, compared to the previous projects, but as it had so many minor tasks involved, and research as well, time managing was difficult. </a:t>
            </a:r>
            <a:endParaRPr sz="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393" name="Shape 393"/>
        <p:cNvGrpSpPr/>
        <p:nvPr/>
      </p:nvGrpSpPr>
      <p:grpSpPr>
        <a:xfrm>
          <a:off x="0" y="0"/>
          <a:ext cx="0" cy="0"/>
          <a:chOff x="0" y="0"/>
          <a:chExt cx="0" cy="0"/>
        </a:xfrm>
      </p:grpSpPr>
      <p:cxnSp>
        <p:nvCxnSpPr>
          <p:cNvPr id="394" name="Google Shape;394;p51"/>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395" name="Google Shape;395;p51"/>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CONCLUSION</a:t>
            </a:r>
            <a:endParaRPr sz="700"/>
          </a:p>
        </p:txBody>
      </p:sp>
      <p:sp>
        <p:nvSpPr>
          <p:cNvPr id="396" name="Google Shape;396;p51"/>
          <p:cNvSpPr txBox="1"/>
          <p:nvPr/>
        </p:nvSpPr>
        <p:spPr>
          <a:xfrm>
            <a:off x="503435" y="1181594"/>
            <a:ext cx="8340007" cy="2095968"/>
          </a:xfrm>
          <a:prstGeom prst="rect">
            <a:avLst/>
          </a:prstGeom>
          <a:noFill/>
          <a:ln>
            <a:noFill/>
          </a:ln>
        </p:spPr>
        <p:txBody>
          <a:bodyPr anchorCtr="0" anchor="t" bIns="0" lIns="0" spcFirstLastPara="1" rIns="0" wrap="square" tIns="0">
            <a:spAutoFit/>
          </a:bodyPr>
          <a:lstStyle/>
          <a:p>
            <a:pPr indent="0" lvl="0" marL="0" marR="0" rtl="0" algn="ctr">
              <a:lnSpc>
                <a:spcPct val="206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a:p>
            <a:pPr indent="-127000" lvl="1" marL="266700" marR="0" rtl="0" algn="ctr">
              <a:lnSpc>
                <a:spcPct val="150020"/>
              </a:lnSpc>
              <a:spcBef>
                <a:spcPts val="0"/>
              </a:spcBef>
              <a:spcAft>
                <a:spcPts val="0"/>
              </a:spcAft>
              <a:buClr>
                <a:srgbClr val="2A282B"/>
              </a:buClr>
              <a:buSzPts val="1200"/>
              <a:buFont typeface="Arial"/>
              <a:buChar char="•"/>
            </a:pPr>
            <a:r>
              <a:rPr b="0" i="0" lang="en-GB" sz="1200" u="none" cap="none" strike="noStrike">
                <a:solidFill>
                  <a:srgbClr val="2A282B"/>
                </a:solidFill>
                <a:latin typeface="Public Sans"/>
                <a:ea typeface="Public Sans"/>
                <a:cs typeface="Public Sans"/>
                <a:sym typeface="Public Sans"/>
              </a:rPr>
              <a:t>The modern UI design has a higher confirmation rate compared to the traditional website. However, users interacting with the modern UI experience a higher error rate, as indicated by a greater frequency of going back to previous pages. This suggests that there is room for improvement, particularly in refining the steps to enhance user experience.The increased time on the "start" and "step_1" steps in the test group suggests that these changes either made the steps more engaging or added complexity. Further investigation would be needed to determine if this additional time was due to positive engagement </a:t>
            </a:r>
            <a:endParaRPr sz="700"/>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ctr">
              <a:lnSpc>
                <a:spcPct val="15002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nvSpPr>
        <p:spPr>
          <a:xfrm>
            <a:off x="388203" y="2122640"/>
            <a:ext cx="5832208" cy="744739"/>
          </a:xfrm>
          <a:prstGeom prst="rect">
            <a:avLst/>
          </a:prstGeom>
          <a:noFill/>
          <a:ln>
            <a:noFill/>
          </a:ln>
        </p:spPr>
        <p:txBody>
          <a:bodyPr anchorCtr="0" anchor="t" bIns="0" lIns="0" spcFirstLastPara="1" rIns="0" wrap="square" tIns="0">
            <a:spAutoFit/>
          </a:bodyPr>
          <a:lstStyle/>
          <a:p>
            <a:pPr indent="0" lvl="0" marL="0" marR="0" rtl="0" algn="l">
              <a:lnSpc>
                <a:spcPct val="91001"/>
              </a:lnSpc>
              <a:spcBef>
                <a:spcPts val="0"/>
              </a:spcBef>
              <a:spcAft>
                <a:spcPts val="0"/>
              </a:spcAft>
              <a:buNone/>
            </a:pPr>
            <a:r>
              <a:rPr b="0" i="0" lang="en-GB" sz="6000" u="none" cap="none" strike="noStrike">
                <a:solidFill>
                  <a:srgbClr val="2B2C30"/>
                </a:solidFill>
                <a:latin typeface="Playfair Display"/>
                <a:ea typeface="Playfair Display"/>
                <a:cs typeface="Playfair Display"/>
                <a:sym typeface="Playfair Display"/>
              </a:rPr>
              <a:t>Thank you!</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B2C30"/>
                </a:solidFill>
                <a:latin typeface="Public Sans"/>
                <a:ea typeface="Public Sans"/>
                <a:cs typeface="Public Sans"/>
                <a:sym typeface="Public Sans"/>
              </a:rPr>
              <a:t>INTRODUCTION</a:t>
            </a:r>
            <a:endParaRPr sz="700"/>
          </a:p>
        </p:txBody>
      </p:sp>
      <p:cxnSp>
        <p:nvCxnSpPr>
          <p:cNvPr id="212" name="Google Shape;212;p27"/>
          <p:cNvCxnSpPr/>
          <p:nvPr/>
        </p:nvCxnSpPr>
        <p:spPr>
          <a:xfrm flipH="1" rot="10800000">
            <a:off x="514347" y="880381"/>
            <a:ext cx="8115297" cy="19255"/>
          </a:xfrm>
          <a:prstGeom prst="straightConnector1">
            <a:avLst/>
          </a:prstGeom>
          <a:noFill/>
          <a:ln cap="flat" cmpd="sng" w="9525">
            <a:solidFill>
              <a:srgbClr val="2B2C30"/>
            </a:solidFill>
            <a:prstDash val="solid"/>
            <a:round/>
            <a:headEnd len="sm" w="sm" type="none"/>
            <a:tailEnd len="sm" w="sm" type="none"/>
          </a:ln>
        </p:spPr>
      </p:cxnSp>
      <p:sp>
        <p:nvSpPr>
          <p:cNvPr id="213" name="Google Shape;213;p27"/>
          <p:cNvSpPr txBox="1"/>
          <p:nvPr/>
        </p:nvSpPr>
        <p:spPr>
          <a:xfrm>
            <a:off x="503436" y="1258253"/>
            <a:ext cx="8367011" cy="2511148"/>
          </a:xfrm>
          <a:prstGeom prst="rect">
            <a:avLst/>
          </a:prstGeom>
          <a:noFill/>
          <a:ln>
            <a:noFill/>
          </a:ln>
        </p:spPr>
        <p:txBody>
          <a:bodyPr anchorCtr="0" anchor="t" bIns="0" lIns="0" spcFirstLastPara="1" rIns="0" wrap="square" tIns="0">
            <a:spAutoFit/>
          </a:bodyPr>
          <a:lstStyle/>
          <a:p>
            <a:pPr indent="0" lvl="0" marL="0" marR="0" rtl="0" algn="l">
              <a:lnSpc>
                <a:spcPct val="198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a:p>
            <a:pPr indent="-127000" lvl="1" marL="254000" marR="0" rtl="0" algn="l">
              <a:lnSpc>
                <a:spcPct val="149979"/>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Vanguard recently introduced a new user interface featuring enhancements like cues, messages, hints, and instructions. Our goal is to analyze whether these changes can make the online process smoother and encourage more clients to complete the process.</a:t>
            </a:r>
            <a:endParaRPr sz="700"/>
          </a:p>
          <a:p>
            <a:pPr indent="0" lvl="0" marL="0" marR="0" rtl="0" algn="l">
              <a:lnSpc>
                <a:spcPct val="149979"/>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5555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127000" lvl="1" marL="266700" marR="0" rtl="0" algn="l">
              <a:lnSpc>
                <a:spcPct val="150020"/>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To achieve this, an experiment was conducted with two groups-</a:t>
            </a:r>
            <a:endParaRPr sz="700"/>
          </a:p>
          <a:p>
            <a:pPr indent="-203200" lvl="4" marL="1066800" marR="0" rtl="0" algn="l">
              <a:lnSpc>
                <a:spcPct val="150020"/>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 Users with the traditional online platform</a:t>
            </a:r>
            <a:endParaRPr sz="700"/>
          </a:p>
          <a:p>
            <a:pPr indent="-203200" lvl="4" marL="1066800" marR="0" rtl="0" algn="l">
              <a:lnSpc>
                <a:spcPct val="150020"/>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 Users with the new digital UI</a:t>
            </a:r>
            <a:endParaRPr sz="700"/>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cxnSp>
        <p:nvCxnSpPr>
          <p:cNvPr id="218" name="Google Shape;218;p28"/>
          <p:cNvCxnSpPr/>
          <p:nvPr/>
        </p:nvCxnSpPr>
        <p:spPr>
          <a:xfrm flipH="1" rot="10800000">
            <a:off x="514347" y="880381"/>
            <a:ext cx="8115297" cy="19255"/>
          </a:xfrm>
          <a:prstGeom prst="straightConnector1">
            <a:avLst/>
          </a:prstGeom>
          <a:noFill/>
          <a:ln cap="flat" cmpd="sng" w="9525">
            <a:solidFill>
              <a:srgbClr val="2B2C30"/>
            </a:solidFill>
            <a:prstDash val="solid"/>
            <a:round/>
            <a:headEnd len="sm" w="sm" type="none"/>
            <a:tailEnd len="sm" w="sm" type="none"/>
          </a:ln>
        </p:spPr>
      </p:cxnSp>
      <p:sp>
        <p:nvSpPr>
          <p:cNvPr id="219" name="Google Shape;219;p28"/>
          <p:cNvSpPr txBox="1"/>
          <p:nvPr/>
        </p:nvSpPr>
        <p:spPr>
          <a:xfrm>
            <a:off x="503436" y="1018874"/>
            <a:ext cx="8367011" cy="3425548"/>
          </a:xfrm>
          <a:prstGeom prst="rect">
            <a:avLst/>
          </a:prstGeom>
          <a:noFill/>
          <a:ln>
            <a:noFill/>
          </a:ln>
        </p:spPr>
        <p:txBody>
          <a:bodyPr anchorCtr="0" anchor="t" bIns="0" lIns="0" spcFirstLastPara="1" rIns="0" wrap="square" tIns="0">
            <a:spAutoFit/>
          </a:bodyPr>
          <a:lstStyle/>
          <a:p>
            <a:pPr indent="-127000" lvl="1" marL="254000" marR="0" rtl="0" algn="l">
              <a:lnSpc>
                <a:spcPct val="149979"/>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We were provided with 3 dataset</a:t>
            </a:r>
            <a:endParaRPr sz="700"/>
          </a:p>
          <a:p>
            <a:pPr indent="0" lvl="0" marL="0" marR="0" rtl="0" algn="l">
              <a:lnSpc>
                <a:spcPct val="149979"/>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177800" lvl="2" marL="520700" marR="0" rtl="0" algn="l">
              <a:lnSpc>
                <a:spcPct val="149979"/>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Customer profile</a:t>
            </a:r>
            <a:endParaRPr sz="700"/>
          </a:p>
          <a:p>
            <a:pPr indent="-177800" lvl="2" marL="520700" marR="0" rtl="0" algn="l">
              <a:lnSpc>
                <a:spcPct val="149979"/>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Web details</a:t>
            </a:r>
            <a:endParaRPr sz="700"/>
          </a:p>
          <a:p>
            <a:pPr indent="-177800" lvl="2" marL="520700" marR="0" rtl="0" algn="l">
              <a:lnSpc>
                <a:spcPct val="149979"/>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The experiment roster</a:t>
            </a:r>
            <a:endParaRPr sz="700"/>
          </a:p>
          <a:p>
            <a:pPr indent="0" lvl="0" marL="0" marR="0" rtl="0" algn="l">
              <a:lnSpc>
                <a:spcPct val="149979"/>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49979"/>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5555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127000" lvl="1" marL="266700" marR="0" rtl="0" algn="l">
              <a:lnSpc>
                <a:spcPct val="150020"/>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Data cleaning and merging</a:t>
            </a:r>
            <a:endParaRPr sz="700"/>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177800" lvl="2" marL="533400" marR="0" rtl="0" algn="l">
              <a:lnSpc>
                <a:spcPct val="150020"/>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Null values</a:t>
            </a:r>
            <a:endParaRPr sz="700"/>
          </a:p>
          <a:p>
            <a:pPr indent="-177800" lvl="2" marL="533400" marR="0" rtl="0" algn="l">
              <a:lnSpc>
                <a:spcPct val="150020"/>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Outliers(age)</a:t>
            </a:r>
            <a:endParaRPr sz="700"/>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p:txBody>
      </p:sp>
      <p:sp>
        <p:nvSpPr>
          <p:cNvPr id="220" name="Google Shape;220;p28"/>
          <p:cNvSpPr/>
          <p:nvPr/>
        </p:nvSpPr>
        <p:spPr>
          <a:xfrm>
            <a:off x="5189635" y="1709627"/>
            <a:ext cx="3240925" cy="2315505"/>
          </a:xfrm>
          <a:custGeom>
            <a:rect b="b" l="l" r="r" t="t"/>
            <a:pathLst>
              <a:path extrusionOk="0" h="4631010" w="6481851">
                <a:moveTo>
                  <a:pt x="0" y="0"/>
                </a:moveTo>
                <a:lnTo>
                  <a:pt x="6481851" y="0"/>
                </a:lnTo>
                <a:lnTo>
                  <a:pt x="6481851" y="4631010"/>
                </a:lnTo>
                <a:lnTo>
                  <a:pt x="0" y="4631010"/>
                </a:lnTo>
                <a:lnTo>
                  <a:pt x="0" y="0"/>
                </a:lnTo>
                <a:close/>
              </a:path>
            </a:pathLst>
          </a:custGeom>
          <a:blipFill rotWithShape="1">
            <a:blip r:embed="rId3">
              <a:alphaModFix/>
            </a:blip>
            <a:stretch>
              <a:fillRect b="0" l="-899" r="-899" t="0"/>
            </a:stretch>
          </a:blipFill>
          <a:ln>
            <a:noFill/>
          </a:ln>
        </p:spPr>
      </p:sp>
      <p:sp>
        <p:nvSpPr>
          <p:cNvPr id="221" name="Google Shape;221;p28"/>
          <p:cNvSpPr/>
          <p:nvPr/>
        </p:nvSpPr>
        <p:spPr>
          <a:xfrm>
            <a:off x="4197629" y="1215357"/>
            <a:ext cx="4421107" cy="3104274"/>
          </a:xfrm>
          <a:custGeom>
            <a:rect b="b" l="l" r="r" t="t"/>
            <a:pathLst>
              <a:path extrusionOk="0" h="6208547" w="8842214">
                <a:moveTo>
                  <a:pt x="0" y="0"/>
                </a:moveTo>
                <a:lnTo>
                  <a:pt x="8842214" y="0"/>
                </a:lnTo>
                <a:lnTo>
                  <a:pt x="8842214" y="6208547"/>
                </a:lnTo>
                <a:lnTo>
                  <a:pt x="0" y="6208547"/>
                </a:lnTo>
                <a:lnTo>
                  <a:pt x="0" y="0"/>
                </a:lnTo>
                <a:close/>
              </a:path>
            </a:pathLst>
          </a:custGeom>
          <a:blipFill rotWithShape="1">
            <a:blip r:embed="rId4">
              <a:alphaModFix/>
            </a:blip>
            <a:stretch>
              <a:fillRect b="0" l="0" r="0" t="0"/>
            </a:stretch>
          </a:blipFill>
          <a:ln>
            <a:noFill/>
          </a:ln>
        </p:spPr>
      </p:sp>
      <p:sp>
        <p:nvSpPr>
          <p:cNvPr id="222" name="Google Shape;222;p28"/>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B2C30"/>
                </a:solidFill>
                <a:latin typeface="Public Sans"/>
                <a:ea typeface="Public Sans"/>
                <a:cs typeface="Public Sans"/>
                <a:sym typeface="Public Sans"/>
              </a:rPr>
              <a:t>DATA OVERVIEW</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cxnSp>
        <p:nvCxnSpPr>
          <p:cNvPr id="227" name="Google Shape;227;p29"/>
          <p:cNvCxnSpPr/>
          <p:nvPr/>
        </p:nvCxnSpPr>
        <p:spPr>
          <a:xfrm flipH="1" rot="10800000">
            <a:off x="514347" y="880381"/>
            <a:ext cx="8115297" cy="19255"/>
          </a:xfrm>
          <a:prstGeom prst="straightConnector1">
            <a:avLst/>
          </a:prstGeom>
          <a:noFill/>
          <a:ln cap="flat" cmpd="sng" w="9525">
            <a:solidFill>
              <a:srgbClr val="2B2C30"/>
            </a:solidFill>
            <a:prstDash val="solid"/>
            <a:round/>
            <a:headEnd len="sm" w="sm" type="none"/>
            <a:tailEnd len="sm" w="sm" type="none"/>
          </a:ln>
        </p:spPr>
      </p:cxnSp>
      <p:sp>
        <p:nvSpPr>
          <p:cNvPr id="228" name="Google Shape;228;p29"/>
          <p:cNvSpPr txBox="1"/>
          <p:nvPr/>
        </p:nvSpPr>
        <p:spPr>
          <a:xfrm>
            <a:off x="503436" y="1258252"/>
            <a:ext cx="8367011" cy="3435073"/>
          </a:xfrm>
          <a:prstGeom prst="rect">
            <a:avLst/>
          </a:prstGeom>
          <a:noFill/>
          <a:ln>
            <a:noFill/>
          </a:ln>
        </p:spPr>
        <p:txBody>
          <a:bodyPr anchorCtr="0" anchor="t" bIns="0" lIns="0" spcFirstLastPara="1" rIns="0" wrap="square" tIns="0">
            <a:spAutoFit/>
          </a:bodyPr>
          <a:lstStyle/>
          <a:p>
            <a:pPr indent="-127000" lvl="1" marL="254000" marR="0" rtl="0" algn="l">
              <a:lnSpc>
                <a:spcPct val="149979"/>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Overall demographics</a:t>
            </a:r>
            <a:endParaRPr sz="700"/>
          </a:p>
          <a:p>
            <a:pPr indent="0" lvl="0" marL="0" marR="0" rtl="0" algn="l">
              <a:lnSpc>
                <a:spcPct val="149979"/>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177800" lvl="2" marL="520700" marR="0" rtl="0" algn="l">
              <a:lnSpc>
                <a:spcPct val="149979"/>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We have carried out univariate analysis here for both </a:t>
            </a:r>
            <a:endParaRPr sz="700"/>
          </a:p>
          <a:p>
            <a:pPr indent="0" lvl="0" marL="0" marR="0" rtl="0" algn="l">
              <a:lnSpc>
                <a:spcPct val="149979"/>
              </a:lnSpc>
              <a:spcBef>
                <a:spcPts val="0"/>
              </a:spcBef>
              <a:spcAft>
                <a:spcPts val="0"/>
              </a:spcAft>
              <a:buNone/>
            </a:pPr>
            <a:r>
              <a:rPr b="0" i="0" lang="en-GB" sz="1200" u="none" cap="none" strike="noStrike">
                <a:solidFill>
                  <a:srgbClr val="2B2C30"/>
                </a:solidFill>
                <a:latin typeface="Public Sans"/>
                <a:ea typeface="Public Sans"/>
                <a:cs typeface="Public Sans"/>
                <a:sym typeface="Public Sans"/>
              </a:rPr>
              <a:t>               control and test group.</a:t>
            </a:r>
            <a:endParaRPr sz="700"/>
          </a:p>
          <a:p>
            <a:pPr indent="0" lvl="0" marL="0" marR="0" rtl="0" algn="l">
              <a:lnSpc>
                <a:spcPct val="149979"/>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49979"/>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5555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127000" lvl="1" marL="266700" marR="0" rtl="0" algn="l">
              <a:lnSpc>
                <a:spcPct val="150020"/>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Client behaviour analysis</a:t>
            </a:r>
            <a:endParaRPr sz="700"/>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177800" lvl="2" marL="533400" marR="0" rtl="0" algn="l">
              <a:lnSpc>
                <a:spcPct val="150020"/>
              </a:lnSpc>
              <a:spcBef>
                <a:spcPts val="0"/>
              </a:spcBef>
              <a:spcAft>
                <a:spcPts val="0"/>
              </a:spcAft>
              <a:buClr>
                <a:srgbClr val="2B2C30"/>
              </a:buClr>
              <a:buSzPts val="1200"/>
              <a:buFont typeface="Arial"/>
              <a:buChar char="⚬"/>
            </a:pPr>
            <a:r>
              <a:rPr b="0" i="0" lang="en-GB" sz="1200" u="none" cap="none" strike="noStrike">
                <a:solidFill>
                  <a:srgbClr val="2B2C30"/>
                </a:solidFill>
                <a:latin typeface="Public Sans"/>
                <a:ea typeface="Public Sans"/>
                <a:cs typeface="Public Sans"/>
                <a:sym typeface="Public Sans"/>
              </a:rPr>
              <a:t>We have carried out bivariate analysis here for both </a:t>
            </a:r>
            <a:endParaRPr sz="700"/>
          </a:p>
          <a:p>
            <a:pPr indent="0" lvl="0" marL="0" marR="0" rtl="0" algn="l">
              <a:lnSpc>
                <a:spcPct val="150020"/>
              </a:lnSpc>
              <a:spcBef>
                <a:spcPts val="0"/>
              </a:spcBef>
              <a:spcAft>
                <a:spcPts val="0"/>
              </a:spcAft>
              <a:buNone/>
            </a:pPr>
            <a:r>
              <a:rPr b="0" i="0" lang="en-GB" sz="1200" u="none" cap="none" strike="noStrike">
                <a:solidFill>
                  <a:srgbClr val="2B2C30"/>
                </a:solidFill>
                <a:latin typeface="Public Sans"/>
                <a:ea typeface="Public Sans"/>
                <a:cs typeface="Public Sans"/>
                <a:sym typeface="Public Sans"/>
              </a:rPr>
              <a:t>               control and test group.</a:t>
            </a:r>
            <a:endParaRPr sz="700"/>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a:p>
            <a:pPr indent="0" lvl="0" marL="0" marR="0" rtl="0" algn="l">
              <a:lnSpc>
                <a:spcPct val="150020"/>
              </a:lnSpc>
              <a:spcBef>
                <a:spcPts val="0"/>
              </a:spcBef>
              <a:spcAft>
                <a:spcPts val="0"/>
              </a:spcAft>
              <a:buNone/>
            </a:pPr>
            <a:r>
              <a:t/>
            </a:r>
            <a:endParaRPr b="0" i="0" sz="1200" u="none" cap="none" strike="noStrike">
              <a:solidFill>
                <a:srgbClr val="2B2C30"/>
              </a:solidFill>
              <a:latin typeface="Public Sans"/>
              <a:ea typeface="Public Sans"/>
              <a:cs typeface="Public Sans"/>
              <a:sym typeface="Public Sans"/>
            </a:endParaRPr>
          </a:p>
        </p:txBody>
      </p:sp>
      <p:sp>
        <p:nvSpPr>
          <p:cNvPr id="229" name="Google Shape;229;p29"/>
          <p:cNvSpPr/>
          <p:nvPr/>
        </p:nvSpPr>
        <p:spPr>
          <a:xfrm>
            <a:off x="5189635" y="1709627"/>
            <a:ext cx="3240925" cy="2315505"/>
          </a:xfrm>
          <a:custGeom>
            <a:rect b="b" l="l" r="r" t="t"/>
            <a:pathLst>
              <a:path extrusionOk="0" h="4631010" w="6481851">
                <a:moveTo>
                  <a:pt x="0" y="0"/>
                </a:moveTo>
                <a:lnTo>
                  <a:pt x="6481851" y="0"/>
                </a:lnTo>
                <a:lnTo>
                  <a:pt x="6481851" y="4631010"/>
                </a:lnTo>
                <a:lnTo>
                  <a:pt x="0" y="4631010"/>
                </a:lnTo>
                <a:lnTo>
                  <a:pt x="0" y="0"/>
                </a:lnTo>
                <a:close/>
              </a:path>
            </a:pathLst>
          </a:custGeom>
          <a:blipFill rotWithShape="1">
            <a:blip r:embed="rId3">
              <a:alphaModFix/>
            </a:blip>
            <a:stretch>
              <a:fillRect b="0" l="-592" r="-1157" t="0"/>
            </a:stretch>
          </a:blipFill>
          <a:ln>
            <a:noFill/>
          </a:ln>
        </p:spPr>
      </p:sp>
      <p:sp>
        <p:nvSpPr>
          <p:cNvPr id="230" name="Google Shape;230;p29"/>
          <p:cNvSpPr/>
          <p:nvPr/>
        </p:nvSpPr>
        <p:spPr>
          <a:xfrm>
            <a:off x="4997149" y="1069505"/>
            <a:ext cx="3353519" cy="2933258"/>
          </a:xfrm>
          <a:custGeom>
            <a:rect b="b" l="l" r="r" t="t"/>
            <a:pathLst>
              <a:path extrusionOk="0" h="5866516" w="6707039">
                <a:moveTo>
                  <a:pt x="0" y="0"/>
                </a:moveTo>
                <a:lnTo>
                  <a:pt x="6707039" y="0"/>
                </a:lnTo>
                <a:lnTo>
                  <a:pt x="6707039" y="5866516"/>
                </a:lnTo>
                <a:lnTo>
                  <a:pt x="0" y="5866516"/>
                </a:lnTo>
                <a:lnTo>
                  <a:pt x="0" y="0"/>
                </a:lnTo>
                <a:close/>
              </a:path>
            </a:pathLst>
          </a:custGeom>
          <a:blipFill rotWithShape="1">
            <a:blip r:embed="rId4">
              <a:alphaModFix/>
            </a:blip>
            <a:stretch>
              <a:fillRect b="0" l="-81438" r="0" t="0"/>
            </a:stretch>
          </a:blipFill>
          <a:ln>
            <a:noFill/>
          </a:ln>
        </p:spPr>
      </p:sp>
      <p:sp>
        <p:nvSpPr>
          <p:cNvPr id="231" name="Google Shape;231;p29"/>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B2C30"/>
                </a:solidFill>
                <a:latin typeface="Public Sans"/>
                <a:ea typeface="Public Sans"/>
                <a:cs typeface="Public Sans"/>
                <a:sym typeface="Public Sans"/>
              </a:rPr>
              <a:t>EXPLORATORY DATA ANALYSIS (EDA)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cxnSp>
        <p:nvCxnSpPr>
          <p:cNvPr id="236" name="Google Shape;236;p30"/>
          <p:cNvCxnSpPr/>
          <p:nvPr/>
        </p:nvCxnSpPr>
        <p:spPr>
          <a:xfrm flipH="1" rot="10800000">
            <a:off x="514347" y="880381"/>
            <a:ext cx="8115297" cy="19255"/>
          </a:xfrm>
          <a:prstGeom prst="straightConnector1">
            <a:avLst/>
          </a:prstGeom>
          <a:noFill/>
          <a:ln cap="flat" cmpd="sng" w="9525">
            <a:solidFill>
              <a:srgbClr val="2B2C30"/>
            </a:solidFill>
            <a:prstDash val="solid"/>
            <a:round/>
            <a:headEnd len="sm" w="sm" type="none"/>
            <a:tailEnd len="sm" w="sm" type="none"/>
          </a:ln>
        </p:spPr>
      </p:cxnSp>
      <p:sp>
        <p:nvSpPr>
          <p:cNvPr id="237" name="Google Shape;237;p30"/>
          <p:cNvSpPr/>
          <p:nvPr/>
        </p:nvSpPr>
        <p:spPr>
          <a:xfrm>
            <a:off x="770659" y="1814079"/>
            <a:ext cx="3598729" cy="2931541"/>
          </a:xfrm>
          <a:custGeom>
            <a:rect b="b" l="l" r="r" t="t"/>
            <a:pathLst>
              <a:path extrusionOk="0" h="5863082" w="7197458">
                <a:moveTo>
                  <a:pt x="0" y="0"/>
                </a:moveTo>
                <a:lnTo>
                  <a:pt x="7197458" y="0"/>
                </a:lnTo>
                <a:lnTo>
                  <a:pt x="7197458" y="5863082"/>
                </a:lnTo>
                <a:lnTo>
                  <a:pt x="0" y="5863082"/>
                </a:lnTo>
                <a:lnTo>
                  <a:pt x="0" y="0"/>
                </a:lnTo>
                <a:close/>
              </a:path>
            </a:pathLst>
          </a:custGeom>
          <a:blipFill rotWithShape="1">
            <a:blip r:embed="rId3">
              <a:alphaModFix/>
            </a:blip>
            <a:stretch>
              <a:fillRect b="0" l="0" r="-27668" t="0"/>
            </a:stretch>
          </a:blipFill>
          <a:ln>
            <a:noFill/>
          </a:ln>
        </p:spPr>
      </p:sp>
      <p:sp>
        <p:nvSpPr>
          <p:cNvPr id="238" name="Google Shape;238;p30"/>
          <p:cNvSpPr/>
          <p:nvPr/>
        </p:nvSpPr>
        <p:spPr>
          <a:xfrm>
            <a:off x="5024235" y="1931076"/>
            <a:ext cx="3700666" cy="2820180"/>
          </a:xfrm>
          <a:custGeom>
            <a:rect b="b" l="l" r="r" t="t"/>
            <a:pathLst>
              <a:path extrusionOk="0" h="5640359" w="7401331">
                <a:moveTo>
                  <a:pt x="0" y="0"/>
                </a:moveTo>
                <a:lnTo>
                  <a:pt x="7401331" y="0"/>
                </a:lnTo>
                <a:lnTo>
                  <a:pt x="7401331" y="5640359"/>
                </a:lnTo>
                <a:lnTo>
                  <a:pt x="0" y="5640359"/>
                </a:lnTo>
                <a:lnTo>
                  <a:pt x="0" y="0"/>
                </a:lnTo>
                <a:close/>
              </a:path>
            </a:pathLst>
          </a:custGeom>
          <a:blipFill rotWithShape="1">
            <a:blip r:embed="rId4">
              <a:alphaModFix/>
            </a:blip>
            <a:stretch>
              <a:fillRect b="0" l="-10762" r="-15836" t="-3947"/>
            </a:stretch>
          </a:blipFill>
          <a:ln>
            <a:noFill/>
          </a:ln>
        </p:spPr>
      </p:sp>
      <p:sp>
        <p:nvSpPr>
          <p:cNvPr id="239" name="Google Shape;239;p30"/>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B2C30"/>
                </a:solidFill>
                <a:latin typeface="Public Sans"/>
                <a:ea typeface="Public Sans"/>
                <a:cs typeface="Public Sans"/>
                <a:sym typeface="Public Sans"/>
              </a:rPr>
              <a:t>OVERALL DEMOGRAPHICS</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p:nvPr/>
        </p:nvSpPr>
        <p:spPr>
          <a:xfrm>
            <a:off x="253921" y="1237506"/>
            <a:ext cx="4232080" cy="2931541"/>
          </a:xfrm>
          <a:custGeom>
            <a:rect b="b" l="l" r="r" t="t"/>
            <a:pathLst>
              <a:path extrusionOk="0" h="5863082" w="8464159">
                <a:moveTo>
                  <a:pt x="0" y="0"/>
                </a:moveTo>
                <a:lnTo>
                  <a:pt x="8464159" y="0"/>
                </a:lnTo>
                <a:lnTo>
                  <a:pt x="8464159" y="5863082"/>
                </a:lnTo>
                <a:lnTo>
                  <a:pt x="0" y="5863082"/>
                </a:lnTo>
                <a:lnTo>
                  <a:pt x="0" y="0"/>
                </a:lnTo>
                <a:close/>
              </a:path>
            </a:pathLst>
          </a:custGeom>
          <a:blipFill rotWithShape="1">
            <a:blip r:embed="rId3">
              <a:alphaModFix/>
            </a:blip>
            <a:stretch>
              <a:fillRect b="0" l="0" r="0" t="0"/>
            </a:stretch>
          </a:blipFill>
          <a:ln>
            <a:noFill/>
          </a:ln>
        </p:spPr>
      </p:sp>
      <p:sp>
        <p:nvSpPr>
          <p:cNvPr id="245" name="Google Shape;245;p31"/>
          <p:cNvSpPr/>
          <p:nvPr/>
        </p:nvSpPr>
        <p:spPr>
          <a:xfrm>
            <a:off x="4486000" y="1237506"/>
            <a:ext cx="4642495" cy="2931541"/>
          </a:xfrm>
          <a:custGeom>
            <a:rect b="b" l="l" r="r" t="t"/>
            <a:pathLst>
              <a:path extrusionOk="0" h="5863082" w="9284990">
                <a:moveTo>
                  <a:pt x="0" y="0"/>
                </a:moveTo>
                <a:lnTo>
                  <a:pt x="9284991" y="0"/>
                </a:lnTo>
                <a:lnTo>
                  <a:pt x="9284991" y="5863082"/>
                </a:lnTo>
                <a:lnTo>
                  <a:pt x="0" y="5863082"/>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B"/>
        </a:solidFill>
      </p:bgPr>
    </p:bg>
    <p:spTree>
      <p:nvGrpSpPr>
        <p:cNvPr id="249" name="Shape 249"/>
        <p:cNvGrpSpPr/>
        <p:nvPr/>
      </p:nvGrpSpPr>
      <p:grpSpPr>
        <a:xfrm>
          <a:off x="0" y="0"/>
          <a:ext cx="0" cy="0"/>
          <a:chOff x="0" y="0"/>
          <a:chExt cx="0" cy="0"/>
        </a:xfrm>
      </p:grpSpPr>
      <p:cxnSp>
        <p:nvCxnSpPr>
          <p:cNvPr id="250" name="Google Shape;250;p32"/>
          <p:cNvCxnSpPr/>
          <p:nvPr/>
        </p:nvCxnSpPr>
        <p:spPr>
          <a:xfrm flipH="1" rot="10800000">
            <a:off x="514347" y="880381"/>
            <a:ext cx="8115297" cy="19255"/>
          </a:xfrm>
          <a:prstGeom prst="straightConnector1">
            <a:avLst/>
          </a:prstGeom>
          <a:noFill/>
          <a:ln cap="flat" cmpd="sng" w="9525">
            <a:solidFill>
              <a:srgbClr val="2A282B"/>
            </a:solidFill>
            <a:prstDash val="solid"/>
            <a:round/>
            <a:headEnd len="sm" w="sm" type="none"/>
            <a:tailEnd len="sm" w="sm" type="none"/>
          </a:ln>
        </p:spPr>
      </p:cxnSp>
      <p:sp>
        <p:nvSpPr>
          <p:cNvPr id="251" name="Google Shape;251;p32"/>
          <p:cNvSpPr txBox="1"/>
          <p:nvPr/>
        </p:nvSpPr>
        <p:spPr>
          <a:xfrm>
            <a:off x="503436" y="1258253"/>
            <a:ext cx="8367011" cy="2958823"/>
          </a:xfrm>
          <a:prstGeom prst="rect">
            <a:avLst/>
          </a:prstGeom>
          <a:noFill/>
          <a:ln>
            <a:noFill/>
          </a:ln>
        </p:spPr>
        <p:txBody>
          <a:bodyPr anchorCtr="0" anchor="t" bIns="0" lIns="0" spcFirstLastPara="1" rIns="0" wrap="square" tIns="0">
            <a:spAutoFit/>
          </a:bodyPr>
          <a:lstStyle/>
          <a:p>
            <a:pPr indent="-127000" lvl="1" marL="254000" marR="0" rtl="0" algn="l">
              <a:lnSpc>
                <a:spcPct val="149979"/>
              </a:lnSpc>
              <a:spcBef>
                <a:spcPts val="0"/>
              </a:spcBef>
              <a:spcAft>
                <a:spcPts val="0"/>
              </a:spcAft>
              <a:buClr>
                <a:srgbClr val="2A282B"/>
              </a:buClr>
              <a:buSzPts val="1200"/>
              <a:buFont typeface="Arial"/>
              <a:buChar char="•"/>
            </a:pPr>
            <a:r>
              <a:rPr b="0" i="0" lang="en-GB" sz="1200" u="none" cap="none" strike="noStrike">
                <a:solidFill>
                  <a:srgbClr val="2A282B"/>
                </a:solidFill>
                <a:latin typeface="Public Sans"/>
                <a:ea typeface="Public Sans"/>
                <a:cs typeface="Public Sans"/>
                <a:sym typeface="Public Sans"/>
              </a:rPr>
              <a:t>Who are the primary customers?</a:t>
            </a:r>
            <a:endParaRPr sz="700"/>
          </a:p>
          <a:p>
            <a:pPr indent="0" lvl="0" marL="0" marR="0" rtl="0" algn="l">
              <a:lnSpc>
                <a:spcPct val="149979"/>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49979"/>
              </a:lnSpc>
              <a:spcBef>
                <a:spcPts val="0"/>
              </a:spcBef>
              <a:spcAft>
                <a:spcPts val="0"/>
              </a:spcAft>
              <a:buNone/>
            </a:pPr>
            <a:r>
              <a:rPr b="0" i="0" lang="en-GB" sz="1200" u="none" cap="none" strike="noStrike">
                <a:solidFill>
                  <a:srgbClr val="2A282B"/>
                </a:solidFill>
                <a:latin typeface="Public Sans"/>
                <a:ea typeface="Public Sans"/>
                <a:cs typeface="Public Sans"/>
                <a:sym typeface="Public Sans"/>
              </a:rPr>
              <a:t>    After careful consideration, Tenure year, client age, gender as the most significant ones which might have a direct  impact on the success rate(confirm step) and how they are related. </a:t>
            </a:r>
            <a:endParaRPr sz="700"/>
          </a:p>
          <a:p>
            <a:pPr indent="-101600" lvl="2" marL="520700" marR="0" rtl="0" algn="l">
              <a:lnSpc>
                <a:spcPct val="149979"/>
              </a:lnSpc>
              <a:spcBef>
                <a:spcPts val="0"/>
              </a:spcBef>
              <a:spcAft>
                <a:spcPts val="0"/>
              </a:spcAft>
              <a:buClr>
                <a:schemeClr val="dk1"/>
              </a:buClr>
              <a:buSzPts val="1200"/>
              <a:buFont typeface="Arial"/>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49979"/>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49979"/>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5555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5555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101600" lvl="2" marL="533400" marR="0" rtl="0" algn="l">
              <a:lnSpc>
                <a:spcPct val="155550"/>
              </a:lnSpc>
              <a:spcBef>
                <a:spcPts val="0"/>
              </a:spcBef>
              <a:spcAft>
                <a:spcPts val="0"/>
              </a:spcAft>
              <a:buClr>
                <a:schemeClr val="dk1"/>
              </a:buClr>
              <a:buSzPts val="1200"/>
              <a:buFont typeface="Arial"/>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5555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5555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a:p>
            <a:pPr indent="0" lvl="0" marL="0" marR="0" rtl="0" algn="l">
              <a:lnSpc>
                <a:spcPct val="155550"/>
              </a:lnSpc>
              <a:spcBef>
                <a:spcPts val="0"/>
              </a:spcBef>
              <a:spcAft>
                <a:spcPts val="0"/>
              </a:spcAft>
              <a:buNone/>
            </a:pPr>
            <a:r>
              <a:t/>
            </a:r>
            <a:endParaRPr b="0" i="0" sz="1200" u="none" cap="none" strike="noStrike">
              <a:solidFill>
                <a:srgbClr val="2A282B"/>
              </a:solidFill>
              <a:latin typeface="Public Sans"/>
              <a:ea typeface="Public Sans"/>
              <a:cs typeface="Public Sans"/>
              <a:sym typeface="Public Sans"/>
            </a:endParaRPr>
          </a:p>
        </p:txBody>
      </p:sp>
      <p:sp>
        <p:nvSpPr>
          <p:cNvPr id="252" name="Google Shape;252;p32"/>
          <p:cNvSpPr/>
          <p:nvPr/>
        </p:nvSpPr>
        <p:spPr>
          <a:xfrm>
            <a:off x="1093453" y="2571750"/>
            <a:ext cx="2761591" cy="974679"/>
          </a:xfrm>
          <a:custGeom>
            <a:rect b="b" l="l" r="r" t="t"/>
            <a:pathLst>
              <a:path extrusionOk="0" h="1949358" w="5523182">
                <a:moveTo>
                  <a:pt x="0" y="0"/>
                </a:moveTo>
                <a:lnTo>
                  <a:pt x="5523182" y="0"/>
                </a:lnTo>
                <a:lnTo>
                  <a:pt x="5523182" y="1949358"/>
                </a:lnTo>
                <a:lnTo>
                  <a:pt x="0" y="1949358"/>
                </a:lnTo>
                <a:lnTo>
                  <a:pt x="0" y="0"/>
                </a:lnTo>
                <a:close/>
              </a:path>
            </a:pathLst>
          </a:custGeom>
          <a:blipFill rotWithShape="1">
            <a:blip r:embed="rId3">
              <a:alphaModFix/>
            </a:blip>
            <a:stretch>
              <a:fillRect b="0" l="0" r="0" t="0"/>
            </a:stretch>
          </a:blipFill>
          <a:ln>
            <a:noFill/>
          </a:ln>
        </p:spPr>
      </p:sp>
      <p:sp>
        <p:nvSpPr>
          <p:cNvPr id="253" name="Google Shape;253;p32"/>
          <p:cNvSpPr txBox="1"/>
          <p:nvPr/>
        </p:nvSpPr>
        <p:spPr>
          <a:xfrm>
            <a:off x="503435" y="471488"/>
            <a:ext cx="8115300" cy="324301"/>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GB" sz="1900" u="none" cap="none" strike="noStrike">
                <a:solidFill>
                  <a:srgbClr val="2A282B"/>
                </a:solidFill>
                <a:latin typeface="Public Sans"/>
                <a:ea typeface="Public Sans"/>
                <a:cs typeface="Public Sans"/>
                <a:sym typeface="Public Sans"/>
              </a:rPr>
              <a:t>CLIENT BEHAVIOUR ANALYSIS</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p:nvPr/>
        </p:nvSpPr>
        <p:spPr>
          <a:xfrm>
            <a:off x="416559" y="852206"/>
            <a:ext cx="3075368" cy="3239114"/>
          </a:xfrm>
          <a:custGeom>
            <a:rect b="b" l="l" r="r" t="t"/>
            <a:pathLst>
              <a:path extrusionOk="0" h="6478228" w="6150735">
                <a:moveTo>
                  <a:pt x="0" y="0"/>
                </a:moveTo>
                <a:lnTo>
                  <a:pt x="6150735" y="0"/>
                </a:lnTo>
                <a:lnTo>
                  <a:pt x="6150735" y="6478228"/>
                </a:lnTo>
                <a:lnTo>
                  <a:pt x="0" y="6478228"/>
                </a:lnTo>
                <a:lnTo>
                  <a:pt x="0" y="0"/>
                </a:lnTo>
                <a:close/>
              </a:path>
            </a:pathLst>
          </a:custGeom>
          <a:blipFill rotWithShape="1">
            <a:blip r:embed="rId3">
              <a:alphaModFix/>
            </a:blip>
            <a:stretch>
              <a:fillRect b="0" l="0" r="0" t="0"/>
            </a:stretch>
          </a:blipFill>
          <a:ln>
            <a:noFill/>
          </a:ln>
        </p:spPr>
      </p:sp>
      <p:sp>
        <p:nvSpPr>
          <p:cNvPr id="259" name="Google Shape;259;p33"/>
          <p:cNvSpPr/>
          <p:nvPr/>
        </p:nvSpPr>
        <p:spPr>
          <a:xfrm>
            <a:off x="3932395" y="852205"/>
            <a:ext cx="4848082" cy="2926030"/>
          </a:xfrm>
          <a:custGeom>
            <a:rect b="b" l="l" r="r" t="t"/>
            <a:pathLst>
              <a:path extrusionOk="0" h="5852059" w="9696164">
                <a:moveTo>
                  <a:pt x="0" y="0"/>
                </a:moveTo>
                <a:lnTo>
                  <a:pt x="9696164" y="0"/>
                </a:lnTo>
                <a:lnTo>
                  <a:pt x="9696164" y="5852059"/>
                </a:lnTo>
                <a:lnTo>
                  <a:pt x="0" y="5852059"/>
                </a:lnTo>
                <a:lnTo>
                  <a:pt x="0" y="0"/>
                </a:lnTo>
                <a:close/>
              </a:path>
            </a:pathLst>
          </a:custGeom>
          <a:blipFill rotWithShape="1">
            <a:blip r:embed="rId4">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