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obster"/>
      <p:regular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23EC05-8686-4766-8EF1-5C87705FD3C6}">
  <a:tblStyle styleId="{A023EC05-8686-4766-8EF1-5C87705FD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54cbc1a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54cbc1a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2c13bfb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42c13bfb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42c13bfb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42c13bfb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42c13bfb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42c13bfb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54cbc1a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54cbc1a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42c13bfb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42c13bfb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42c13bfb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42c13bfb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42c13bfb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42c13bfb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2c13bfb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42c13bfb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42c13bfb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42c13bfb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42c13bfb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42c13bfb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42c13bf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42c13bf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42c13bfb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42c13bf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2c13bf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42c13bf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42c13bfb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42c13bfb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42c13bfb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42c13bfb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2c13bfb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42c13bfb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8501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2775" y="1853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Uber price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849602" y="2855000"/>
            <a:ext cx="242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By Kaveri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800" y="2724800"/>
            <a:ext cx="1373625" cy="13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1635175" y="3970250"/>
            <a:ext cx="64836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-GB" sz="1000"/>
              <a:t>Interestingly, it shows  very little improvement to the models after and before feature engineering.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325" y="1484875"/>
            <a:ext cx="4526575" cy="23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2093075" y="586625"/>
            <a:ext cx="6396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b="1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models before and after pre-processing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68525" y="570025"/>
            <a:ext cx="351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950" y="872800"/>
            <a:ext cx="3684000" cy="37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549075" y="1567450"/>
            <a:ext cx="31116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Target -Fare_amount, Features- the rest(distance, longitude, latitude, passenger count, year, month, day)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Split into train/ test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Scaling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-50600" y="513425"/>
            <a:ext cx="396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pic>
        <p:nvPicPr>
          <p:cNvPr id="196" name="Google Shape;196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5" y="1388850"/>
            <a:ext cx="4231074" cy="18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00" y="1280900"/>
            <a:ext cx="3929026" cy="18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800" y="3300363"/>
            <a:ext cx="766298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585875" y="545300"/>
            <a:ext cx="286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04" name="Google Shape;20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000" y="869400"/>
            <a:ext cx="5288092" cy="2502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5"/>
          <p:cNvCxnSpPr/>
          <p:nvPr/>
        </p:nvCxnSpPr>
        <p:spPr>
          <a:xfrm flipH="1" rot="10800000">
            <a:off x="5451775" y="1690650"/>
            <a:ext cx="6192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6070975" y="1442850"/>
            <a:ext cx="66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 rot="10800000">
            <a:off x="3786525" y="1957950"/>
            <a:ext cx="2667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5"/>
          <p:cNvSpPr txBox="1"/>
          <p:nvPr/>
        </p:nvSpPr>
        <p:spPr>
          <a:xfrm>
            <a:off x="3352800" y="1690650"/>
            <a:ext cx="666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Better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 flipH="1" rot="10800000">
            <a:off x="6664025" y="1778550"/>
            <a:ext cx="1032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5"/>
          <p:cNvSpPr txBox="1"/>
          <p:nvPr/>
        </p:nvSpPr>
        <p:spPr>
          <a:xfrm>
            <a:off x="6710950" y="1543800"/>
            <a:ext cx="7650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Good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501750" y="3876400"/>
            <a:ext cx="6288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485688" y="4012000"/>
            <a:ext cx="8429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Considering </a:t>
            </a:r>
            <a:r>
              <a:rPr lang="en-GB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Gradient boosting , Random forest and Decision tree models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the most  effective model with highest R-2 and lowest MSE, next step is to model optimization with grid search-Hyperparameter tuning and k-fold for cross validation.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762300" y="56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optimization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400" y="2538550"/>
            <a:ext cx="4577275" cy="3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400" y="1863225"/>
            <a:ext cx="4275299" cy="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116950" y="1822325"/>
            <a:ext cx="1609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Used K-fold cross validation for gradient boosting and Random forest model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2768850" y="2074275"/>
            <a:ext cx="3003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116950" y="2461800"/>
            <a:ext cx="1609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Used grid search for decision tree model</a:t>
            </a:r>
            <a:endParaRPr sz="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>
            <a:off x="2768850" y="2712800"/>
            <a:ext cx="3003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6"/>
          <p:cNvSpPr txBox="1"/>
          <p:nvPr/>
        </p:nvSpPr>
        <p:spPr>
          <a:xfrm>
            <a:off x="1009000" y="3852925"/>
            <a:ext cx="7048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220175" y="3660525"/>
            <a:ext cx="6288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-GB" sz="13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Next step          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Gradient boosting model has been used in streamlit.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529450" y="3852925"/>
            <a:ext cx="239400" cy="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649250" y="1920225"/>
            <a:ext cx="7688700" cy="20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u="sng">
                <a:solidFill>
                  <a:schemeClr val="hlink"/>
                </a:solidFill>
                <a:latin typeface="Lobster"/>
                <a:ea typeface="Lobster"/>
                <a:cs typeface="Lobster"/>
                <a:sym typeface="Lobster"/>
                <a:hlinkClick r:id="rId3"/>
              </a:rPr>
              <a:t>Streamlit</a:t>
            </a:r>
            <a:endParaRPr sz="4800">
              <a:solidFill>
                <a:srgbClr val="C27BA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limitation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Limited computing power and time consuming processes (specially grid search for hyperparameter tuning)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Challenging to improve the R-square, even after trying many </a:t>
            </a: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permutation</a:t>
            </a:r>
            <a:r>
              <a:rPr lang="en-GB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combinations.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Integration with Weather data from an API.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ncorporate live traffic data to predict delays and adjust fare estimates based on expected travel time.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748225" y="54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785750" y="157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n conclusion, the </a:t>
            </a:r>
            <a:r>
              <a:rPr b="1" lang="en-GB">
                <a:solidFill>
                  <a:schemeClr val="accent2"/>
                </a:solidFill>
              </a:rPr>
              <a:t>Uber Fare Prediction app</a:t>
            </a:r>
            <a:r>
              <a:rPr lang="en-GB"/>
              <a:t> successfully demonstrates the application of machine learning to </a:t>
            </a:r>
            <a:r>
              <a:rPr b="1" lang="en-GB">
                <a:solidFill>
                  <a:schemeClr val="accent2"/>
                </a:solidFill>
              </a:rPr>
              <a:t>predict ride costs based</a:t>
            </a:r>
            <a:r>
              <a:rPr lang="en-GB"/>
              <a:t> on various factors such as distance, time, and location.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model provides </a:t>
            </a:r>
            <a:r>
              <a:rPr b="1" lang="en-GB">
                <a:solidFill>
                  <a:schemeClr val="accent2"/>
                </a:solidFill>
              </a:rPr>
              <a:t>valuable insights</a:t>
            </a:r>
            <a:r>
              <a:rPr lang="en-GB"/>
              <a:t> for Uber, enabling the company to </a:t>
            </a:r>
            <a:r>
              <a:rPr b="1" lang="en-GB">
                <a:solidFill>
                  <a:schemeClr val="accent2"/>
                </a:solidFill>
              </a:rPr>
              <a:t>manage demand more efficiently and optimize pricing strategies. </a:t>
            </a:r>
            <a:endParaRPr b="1"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project lays the groundwork for future enhancements, such as </a:t>
            </a:r>
            <a:r>
              <a:rPr b="1" lang="en-GB">
                <a:solidFill>
                  <a:schemeClr val="accent2"/>
                </a:solidFill>
              </a:rPr>
              <a:t>integrating real-time data, expanding to other ride-sharing platforms</a:t>
            </a:r>
            <a:r>
              <a:rPr lang="en-GB"/>
              <a:t>, and developing personalized fare prediction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9625" y="2489300"/>
            <a:ext cx="7688100" cy="220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 Given the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growing popularity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of uber, it has become essential to build an app that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enhances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transparency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improves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user experience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and supports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better decision-making</a:t>
            </a:r>
            <a:r>
              <a:rPr lang="en-GB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 both users and the company. This app plays a crucial role in optimizing the pricing strategy.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aleway"/>
                <a:ea typeface="Raleway"/>
                <a:cs typeface="Raleway"/>
                <a:sym typeface="Raleway"/>
              </a:rPr>
              <a:t>Objective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-The goal of this project is to develop a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machine learning model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that can </a:t>
            </a:r>
            <a:r>
              <a:rPr b="1" lang="en-GB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accurately predict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the price of an Uber ride given specific input features such as the pickup and dropoff locations, time of day, and other relevant factors.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3725" y="580200"/>
            <a:ext cx="3021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overview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25" y="152400"/>
            <a:ext cx="223769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35850" y="59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-86150" y="1352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 is collected from kaggle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200k rows and 8 columns,of New York city  from 2009-2015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550" y="951950"/>
            <a:ext cx="4103826" cy="381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377675" y="205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{A023EC05-8686-4766-8EF1-5C87705FD3C6}</a:tableStyleId>
              </a:tblPr>
              <a:tblGrid>
                <a:gridCol w="2298450"/>
                <a:gridCol w="2298450"/>
              </a:tblGrid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passenger_count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 </a:t>
                      </a:r>
                      <a:r>
                        <a:rPr lang="en-GB"/>
                        <a:t>discrete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2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fare_amount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 continuous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2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pickup_datetime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 Date format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pickup_longitude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pickup_latitude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dropoff_longitude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dropoff_latitude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90" y="1309625"/>
            <a:ext cx="2586600" cy="2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00" y="1380350"/>
            <a:ext cx="2707675" cy="21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941" y="1272425"/>
            <a:ext cx="3042175" cy="18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480525" y="3709675"/>
            <a:ext cx="539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Fig.1 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569550" y="3709675"/>
            <a:ext cx="539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Fig.3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239750" y="3709675"/>
            <a:ext cx="539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Fig.2 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79025" y="565650"/>
            <a:ext cx="2187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Exploratory Data Analysis(EDA)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8975" y="1332725"/>
            <a:ext cx="114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Peak hour:</a:t>
            </a:r>
            <a:endParaRPr sz="1400"/>
          </a:p>
        </p:txBody>
      </p:sp>
      <p:sp>
        <p:nvSpPr>
          <p:cNvPr id="126" name="Google Shape;126;p18"/>
          <p:cNvSpPr txBox="1"/>
          <p:nvPr/>
        </p:nvSpPr>
        <p:spPr>
          <a:xfrm>
            <a:off x="2162100" y="1907713"/>
            <a:ext cx="441000" cy="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50" y="2025025"/>
            <a:ext cx="2195875" cy="14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575" y="3674875"/>
            <a:ext cx="2195875" cy="139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type="title"/>
          </p:nvPr>
        </p:nvSpPr>
        <p:spPr>
          <a:xfrm>
            <a:off x="5311500" y="1294263"/>
            <a:ext cx="341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/>
              <a:t>Peak price:</a:t>
            </a:r>
            <a:endParaRPr sz="14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050" y="1990713"/>
            <a:ext cx="2406324" cy="15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2100" y="3711500"/>
            <a:ext cx="2195875" cy="14015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667200" y="594150"/>
            <a:ext cx="7727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586550" y="761975"/>
            <a:ext cx="36765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price changes with demand ?</a:t>
            </a:r>
            <a:endParaRPr i="1" sz="1400"/>
          </a:p>
        </p:txBody>
      </p:sp>
      <p:cxnSp>
        <p:nvCxnSpPr>
          <p:cNvPr id="134" name="Google Shape;134;p18"/>
          <p:cNvCxnSpPr/>
          <p:nvPr/>
        </p:nvCxnSpPr>
        <p:spPr>
          <a:xfrm rot="10800000">
            <a:off x="586550" y="2811050"/>
            <a:ext cx="10419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flipH="1" rot="10800000">
            <a:off x="2895575" y="1727175"/>
            <a:ext cx="3708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 flipH="1" rot="10800000">
            <a:off x="6018625" y="1727175"/>
            <a:ext cx="3708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 flipH="1" rot="10800000">
            <a:off x="7133325" y="2599825"/>
            <a:ext cx="6288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228775" y="1511150"/>
            <a:ext cx="772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Busiest hour(7 PM)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89175" y="2538900"/>
            <a:ext cx="9387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Idle</a:t>
            </a:r>
            <a:r>
              <a:rPr b="1"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hour(5 AM)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696425" y="2355750"/>
            <a:ext cx="1201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Cheapest(7 PM)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360525" y="1511150"/>
            <a:ext cx="1201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Costliest(5 AM)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87725" y="4209600"/>
            <a:ext cx="1539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ride count per month: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1243650" y="4599125"/>
            <a:ext cx="600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7527525" y="4040825"/>
            <a:ext cx="1356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Variation of  price by month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8"/>
          <p:cNvCxnSpPr>
            <a:stCxn id="144" idx="1"/>
          </p:cNvCxnSpPr>
          <p:nvPr/>
        </p:nvCxnSpPr>
        <p:spPr>
          <a:xfrm flipH="1">
            <a:off x="6865725" y="4322375"/>
            <a:ext cx="661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7650" y="2630550"/>
            <a:ext cx="7688700" cy="12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Data scaling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542300" y="14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729774"/>
            <a:ext cx="455668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800" y="3043225"/>
            <a:ext cx="4238663" cy="21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5066650" y="1420275"/>
            <a:ext cx="828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328800" y="3887725"/>
            <a:ext cx="12432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949025" y="980925"/>
            <a:ext cx="31950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Raleway"/>
              <a:buChar char="●"/>
            </a:pPr>
            <a:r>
              <a:rPr lang="en-GB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Calculate distance from pick up and drop off(latitude,longitude)</a:t>
            </a:r>
            <a:endParaRPr sz="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-GB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Splitting </a:t>
            </a:r>
            <a:r>
              <a:rPr b="1" lang="en-GB" sz="900">
                <a:solidFill>
                  <a:srgbClr val="3B3B3B"/>
                </a:solidFill>
                <a:latin typeface="Raleway"/>
                <a:ea typeface="Raleway"/>
                <a:cs typeface="Raleway"/>
                <a:sym typeface="Raleway"/>
              </a:rPr>
              <a:t>pickup_datetime column to date, month and day for better calculation</a:t>
            </a:r>
            <a:endParaRPr b="1" sz="900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900"/>
              <a:buFont typeface="Raleway"/>
              <a:buChar char="●"/>
            </a:pPr>
            <a:r>
              <a:rPr lang="en-GB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Dealing with outliers from the target and the features.</a:t>
            </a:r>
            <a:endParaRPr b="1" sz="900">
              <a:solidFill>
                <a:srgbClr val="3B3B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 rot="10800000">
            <a:off x="4852825" y="1604175"/>
            <a:ext cx="267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>
            <a:stCxn id="159" idx="2"/>
            <a:endCxn id="157" idx="1"/>
          </p:cNvCxnSpPr>
          <p:nvPr/>
        </p:nvCxnSpPr>
        <p:spPr>
          <a:xfrm>
            <a:off x="3950400" y="4088125"/>
            <a:ext cx="688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03400" y="23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75" y="1337224"/>
            <a:ext cx="1424625" cy="9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350" y="2280950"/>
            <a:ext cx="3507924" cy="11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 rot="5400000">
            <a:off x="5819925" y="1638450"/>
            <a:ext cx="225000" cy="46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50" y="887000"/>
            <a:ext cx="2279439" cy="20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4225" y="2936875"/>
            <a:ext cx="2436525" cy="21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2715475" y="1556375"/>
            <a:ext cx="828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911925" y="3676525"/>
            <a:ext cx="12432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rot="10800000">
            <a:off x="2487550" y="1740275"/>
            <a:ext cx="267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1525725" y="3876925"/>
            <a:ext cx="688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