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obster"/>
      <p:regular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F35148-8779-4D29-B691-8048EDAFFC28}">
  <a:tblStyle styleId="{BCF35148-8779-4D29-B691-8048EDAFFC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obster-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54cbc1ab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54cbc1a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42c13bfb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42c13bfb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42c13bfb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42c13bfb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42c13bfb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42c13bfb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42c13bfb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42c13bfb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42c13bfb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42c13bfb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42c13bfb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42c13bfb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42c13bfb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42c13bf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42c13bfb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42c13bfb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42c13bfb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42c13bfb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42c13bf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42c13bf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42c13bfb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42c13bfb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42c13bfb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42c13bfb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42c13bfb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42c13bfb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42c13bfb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42c13bfb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42c13bfb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42c13bfb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localhost:850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32775" y="185350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Uber price prediction</a:t>
            </a:r>
            <a:endParaRPr/>
          </a:p>
        </p:txBody>
      </p:sp>
      <p:sp>
        <p:nvSpPr>
          <p:cNvPr id="87" name="Google Shape;87;p13"/>
          <p:cNvSpPr txBox="1"/>
          <p:nvPr>
            <p:ph idx="1" type="subTitle"/>
          </p:nvPr>
        </p:nvSpPr>
        <p:spPr>
          <a:xfrm>
            <a:off x="2619627" y="3263300"/>
            <a:ext cx="24234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By Kaveri</a:t>
            </a:r>
            <a:endParaRPr b="1"/>
          </a:p>
        </p:txBody>
      </p:sp>
      <p:sp>
        <p:nvSpPr>
          <p:cNvPr id="88" name="Google Shape;88;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9" name="Google Shape;89;p13"/>
          <p:cNvPicPr preferRelativeResize="0"/>
          <p:nvPr/>
        </p:nvPicPr>
        <p:blipFill>
          <a:blip r:embed="rId3">
            <a:alphaModFix/>
          </a:blip>
          <a:stretch>
            <a:fillRect/>
          </a:stretch>
        </p:blipFill>
        <p:spPr>
          <a:xfrm>
            <a:off x="5299800" y="2724800"/>
            <a:ext cx="1373625" cy="137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1" type="body"/>
          </p:nvPr>
        </p:nvSpPr>
        <p:spPr>
          <a:xfrm>
            <a:off x="1691475" y="3261625"/>
            <a:ext cx="6483600" cy="849300"/>
          </a:xfrm>
          <a:prstGeom prst="rect">
            <a:avLst/>
          </a:prstGeom>
        </p:spPr>
        <p:txBody>
          <a:bodyPr anchorCtr="0" anchor="t" bIns="91425" lIns="91425" spcFirstLastPara="1" rIns="91425" wrap="square" tIns="91425">
            <a:normAutofit/>
          </a:bodyPr>
          <a:lstStyle/>
          <a:p>
            <a:pPr indent="-292100" lvl="0" marL="457200" rtl="0" algn="l">
              <a:lnSpc>
                <a:spcPct val="100000"/>
              </a:lnSpc>
              <a:spcBef>
                <a:spcPts val="0"/>
              </a:spcBef>
              <a:spcAft>
                <a:spcPts val="0"/>
              </a:spcAft>
              <a:buClr>
                <a:schemeClr val="accent1"/>
              </a:buClr>
              <a:buSzPts val="1000"/>
              <a:buFont typeface="Lato"/>
              <a:buChar char="●"/>
            </a:pPr>
            <a:r>
              <a:rPr lang="en-GB" sz="1000"/>
              <a:t>Interestingly, it shows  very little improvement to the models after and before feature engineering.</a:t>
            </a:r>
            <a:endParaRPr sz="1000"/>
          </a:p>
          <a:p>
            <a:pPr indent="0" lvl="0" marL="457200" rtl="0" algn="l">
              <a:lnSpc>
                <a:spcPct val="100000"/>
              </a:lnSpc>
              <a:spcBef>
                <a:spcPts val="0"/>
              </a:spcBef>
              <a:spcAft>
                <a:spcPts val="0"/>
              </a:spcAft>
              <a:buNone/>
            </a:pPr>
            <a:r>
              <a:t/>
            </a:r>
            <a:endParaRPr sz="1000"/>
          </a:p>
          <a:p>
            <a:pPr indent="0" lvl="0" marL="0" rtl="0" algn="l">
              <a:spcBef>
                <a:spcPts val="0"/>
              </a:spcBef>
              <a:spcAft>
                <a:spcPts val="1200"/>
              </a:spcAft>
              <a:buNone/>
            </a:pPr>
            <a:r>
              <a:t/>
            </a:r>
            <a:endParaRPr/>
          </a:p>
        </p:txBody>
      </p:sp>
      <p:pic>
        <p:nvPicPr>
          <p:cNvPr id="175" name="Google Shape;175;p22" title="Chart"/>
          <p:cNvPicPr preferRelativeResize="0"/>
          <p:nvPr/>
        </p:nvPicPr>
        <p:blipFill>
          <a:blip r:embed="rId3">
            <a:alphaModFix/>
          </a:blip>
          <a:stretch>
            <a:fillRect/>
          </a:stretch>
        </p:blipFill>
        <p:spPr>
          <a:xfrm>
            <a:off x="2228000" y="654200"/>
            <a:ext cx="4526575" cy="233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368525" y="570025"/>
            <a:ext cx="3517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a:t>
            </a:r>
            <a:endParaRPr/>
          </a:p>
        </p:txBody>
      </p:sp>
      <p:pic>
        <p:nvPicPr>
          <p:cNvPr id="181" name="Google Shape;181;p23"/>
          <p:cNvPicPr preferRelativeResize="0"/>
          <p:nvPr/>
        </p:nvPicPr>
        <p:blipFill>
          <a:blip r:embed="rId3">
            <a:alphaModFix/>
          </a:blip>
          <a:stretch>
            <a:fillRect/>
          </a:stretch>
        </p:blipFill>
        <p:spPr>
          <a:xfrm>
            <a:off x="4444250" y="570025"/>
            <a:ext cx="3269349" cy="4488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50600" y="513425"/>
            <a:ext cx="39609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Model evaluation</a:t>
            </a:r>
            <a:endParaRPr/>
          </a:p>
        </p:txBody>
      </p:sp>
      <p:pic>
        <p:nvPicPr>
          <p:cNvPr id="187" name="Google Shape;187;p24" title="Chart"/>
          <p:cNvPicPr preferRelativeResize="0"/>
          <p:nvPr/>
        </p:nvPicPr>
        <p:blipFill>
          <a:blip r:embed="rId3">
            <a:alphaModFix/>
          </a:blip>
          <a:stretch>
            <a:fillRect/>
          </a:stretch>
        </p:blipFill>
        <p:spPr>
          <a:xfrm>
            <a:off x="340925" y="1388850"/>
            <a:ext cx="4231074" cy="1879926"/>
          </a:xfrm>
          <a:prstGeom prst="rect">
            <a:avLst/>
          </a:prstGeom>
          <a:noFill/>
          <a:ln>
            <a:noFill/>
          </a:ln>
        </p:spPr>
      </p:pic>
      <p:pic>
        <p:nvPicPr>
          <p:cNvPr id="188" name="Google Shape;188;p24" title="Chart"/>
          <p:cNvPicPr preferRelativeResize="0"/>
          <p:nvPr/>
        </p:nvPicPr>
        <p:blipFill>
          <a:blip r:embed="rId4">
            <a:alphaModFix/>
          </a:blip>
          <a:stretch>
            <a:fillRect/>
          </a:stretch>
        </p:blipFill>
        <p:spPr>
          <a:xfrm>
            <a:off x="4698300" y="1280900"/>
            <a:ext cx="3929026" cy="1864325"/>
          </a:xfrm>
          <a:prstGeom prst="rect">
            <a:avLst/>
          </a:prstGeom>
          <a:noFill/>
          <a:ln>
            <a:noFill/>
          </a:ln>
        </p:spPr>
      </p:pic>
      <p:sp>
        <p:nvSpPr>
          <p:cNvPr id="189" name="Google Shape;189;p24"/>
          <p:cNvSpPr txBox="1"/>
          <p:nvPr/>
        </p:nvSpPr>
        <p:spPr>
          <a:xfrm>
            <a:off x="457538" y="4204400"/>
            <a:ext cx="8429700" cy="752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Considering Gradient boosting and  Random forest are the most  effective model with highest R-2 and lowest MSE, next step is to model optimization with grid search-Hyperparameter tuning and k-fold for cross validation.</a:t>
            </a:r>
            <a:endParaRPr sz="13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pic>
        <p:nvPicPr>
          <p:cNvPr id="190" name="Google Shape;190;p24"/>
          <p:cNvPicPr preferRelativeResize="0"/>
          <p:nvPr/>
        </p:nvPicPr>
        <p:blipFill>
          <a:blip r:embed="rId5">
            <a:alphaModFix/>
          </a:blip>
          <a:stretch>
            <a:fillRect/>
          </a:stretch>
        </p:blipFill>
        <p:spPr>
          <a:xfrm>
            <a:off x="802800" y="3300363"/>
            <a:ext cx="7662980" cy="53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585875" y="545300"/>
            <a:ext cx="2864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96" name="Google Shape;196;p25" title="Chart"/>
          <p:cNvPicPr preferRelativeResize="0"/>
          <p:nvPr/>
        </p:nvPicPr>
        <p:blipFill>
          <a:blip r:embed="rId3">
            <a:alphaModFix/>
          </a:blip>
          <a:stretch>
            <a:fillRect/>
          </a:stretch>
        </p:blipFill>
        <p:spPr>
          <a:xfrm>
            <a:off x="2488075" y="903025"/>
            <a:ext cx="5288092" cy="2502388"/>
          </a:xfrm>
          <a:prstGeom prst="rect">
            <a:avLst/>
          </a:prstGeom>
          <a:noFill/>
          <a:ln>
            <a:noFill/>
          </a:ln>
        </p:spPr>
      </p:pic>
      <p:cxnSp>
        <p:nvCxnSpPr>
          <p:cNvPr id="197" name="Google Shape;197;p25"/>
          <p:cNvCxnSpPr/>
          <p:nvPr/>
        </p:nvCxnSpPr>
        <p:spPr>
          <a:xfrm flipH="1" rot="10800000">
            <a:off x="5451775" y="1690650"/>
            <a:ext cx="619200" cy="3906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5"/>
          <p:cNvSpPr txBox="1"/>
          <p:nvPr/>
        </p:nvSpPr>
        <p:spPr>
          <a:xfrm>
            <a:off x="6070975" y="1442850"/>
            <a:ext cx="6666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Best</a:t>
            </a:r>
            <a:endParaRPr b="1" sz="1300">
              <a:solidFill>
                <a:schemeClr val="accent1"/>
              </a:solidFill>
              <a:latin typeface="Lato"/>
              <a:ea typeface="Lato"/>
              <a:cs typeface="Lato"/>
              <a:sym typeface="Lato"/>
            </a:endParaRPr>
          </a:p>
        </p:txBody>
      </p:sp>
      <p:cxnSp>
        <p:nvCxnSpPr>
          <p:cNvPr id="199" name="Google Shape;199;p25"/>
          <p:cNvCxnSpPr/>
          <p:nvPr/>
        </p:nvCxnSpPr>
        <p:spPr>
          <a:xfrm rot="10800000">
            <a:off x="3810000" y="1990800"/>
            <a:ext cx="266700" cy="2001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25"/>
          <p:cNvSpPr txBox="1"/>
          <p:nvPr/>
        </p:nvSpPr>
        <p:spPr>
          <a:xfrm>
            <a:off x="3352800" y="1690650"/>
            <a:ext cx="6666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Good</a:t>
            </a:r>
            <a:endParaRPr b="1" sz="1300">
              <a:solidFill>
                <a:schemeClr val="accent1"/>
              </a:solidFill>
              <a:latin typeface="Lato"/>
              <a:ea typeface="Lato"/>
              <a:cs typeface="Lato"/>
              <a:sym typeface="Lato"/>
            </a:endParaRPr>
          </a:p>
        </p:txBody>
      </p:sp>
      <p:sp>
        <p:nvSpPr>
          <p:cNvPr id="201" name="Google Shape;201;p25"/>
          <p:cNvSpPr txBox="1"/>
          <p:nvPr/>
        </p:nvSpPr>
        <p:spPr>
          <a:xfrm>
            <a:off x="1954650" y="3678500"/>
            <a:ext cx="5004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300">
                <a:solidFill>
                  <a:schemeClr val="accent1"/>
                </a:solidFill>
                <a:latin typeface="Lato"/>
                <a:ea typeface="Lato"/>
                <a:cs typeface="Lato"/>
                <a:sym typeface="Lato"/>
              </a:rPr>
              <a:t>Model optimization with k-fold Cross validation </a:t>
            </a:r>
            <a:endParaRPr b="1" sz="1300">
              <a:solidFill>
                <a:schemeClr val="accent1"/>
              </a:solidFill>
              <a:latin typeface="Lato"/>
              <a:ea typeface="Lato"/>
              <a:cs typeface="Lato"/>
              <a:sym typeface="Lato"/>
            </a:endParaRPr>
          </a:p>
        </p:txBody>
      </p:sp>
      <p:pic>
        <p:nvPicPr>
          <p:cNvPr id="202" name="Google Shape;202;p25"/>
          <p:cNvPicPr preferRelativeResize="0"/>
          <p:nvPr/>
        </p:nvPicPr>
        <p:blipFill>
          <a:blip r:embed="rId4">
            <a:alphaModFix/>
          </a:blip>
          <a:stretch>
            <a:fillRect/>
          </a:stretch>
        </p:blipFill>
        <p:spPr>
          <a:xfrm>
            <a:off x="514350" y="4238300"/>
            <a:ext cx="8229600" cy="81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649250" y="1920225"/>
            <a:ext cx="7688700" cy="209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4800" u="sng">
                <a:solidFill>
                  <a:schemeClr val="hlink"/>
                </a:solidFill>
                <a:latin typeface="Lobster"/>
                <a:ea typeface="Lobster"/>
                <a:cs typeface="Lobster"/>
                <a:sym typeface="Lobster"/>
                <a:hlinkClick r:id="rId3"/>
              </a:rPr>
              <a:t>Streamlit</a:t>
            </a:r>
            <a:endParaRPr sz="4800">
              <a:solidFill>
                <a:srgbClr val="C27BA0"/>
              </a:solidFill>
              <a:latin typeface="Lobster"/>
              <a:ea typeface="Lobster"/>
              <a:cs typeface="Lobster"/>
              <a:sym typeface="Lobs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and limitation</a:t>
            </a:r>
            <a:endParaRPr/>
          </a:p>
        </p:txBody>
      </p:sp>
      <p:sp>
        <p:nvSpPr>
          <p:cNvPr id="213" name="Google Shape;213;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2"/>
              </a:buClr>
              <a:buSzPts val="1800"/>
              <a:buFont typeface="Arial"/>
              <a:buChar char="●"/>
            </a:pPr>
            <a:r>
              <a:rPr lang="en-GB" sz="1800">
                <a:solidFill>
                  <a:schemeClr val="dk2"/>
                </a:solidFill>
                <a:latin typeface="Arial"/>
                <a:ea typeface="Arial"/>
                <a:cs typeface="Arial"/>
                <a:sym typeface="Arial"/>
              </a:rPr>
              <a:t>Limited computing power and time consuming processes (specially grid search for hyperparameter tuning)</a:t>
            </a:r>
            <a:endParaRPr sz="1800">
              <a:solidFill>
                <a:schemeClr val="dk2"/>
              </a:solidFill>
              <a:latin typeface="Arial"/>
              <a:ea typeface="Arial"/>
              <a:cs typeface="Arial"/>
              <a:sym typeface="Arial"/>
            </a:endParaRPr>
          </a:p>
          <a:p>
            <a:pPr indent="-342900" lvl="0" marL="457200" rtl="0" algn="l">
              <a:lnSpc>
                <a:spcPct val="150000"/>
              </a:lnSpc>
              <a:spcBef>
                <a:spcPts val="0"/>
              </a:spcBef>
              <a:spcAft>
                <a:spcPts val="0"/>
              </a:spcAft>
              <a:buClr>
                <a:schemeClr val="dk2"/>
              </a:buClr>
              <a:buSzPts val="1800"/>
              <a:buFont typeface="Arial"/>
              <a:buChar char="●"/>
            </a:pPr>
            <a:r>
              <a:rPr lang="en-GB" sz="1800">
                <a:solidFill>
                  <a:schemeClr val="dk2"/>
                </a:solidFill>
                <a:latin typeface="Arial"/>
                <a:ea typeface="Arial"/>
                <a:cs typeface="Arial"/>
                <a:sym typeface="Arial"/>
              </a:rPr>
              <a:t>Challenging to improve the R-square, even after trying many </a:t>
            </a:r>
            <a:r>
              <a:rPr lang="en-GB" sz="1800">
                <a:solidFill>
                  <a:schemeClr val="dk2"/>
                </a:solidFill>
                <a:latin typeface="Arial"/>
                <a:ea typeface="Arial"/>
                <a:cs typeface="Arial"/>
                <a:sym typeface="Arial"/>
              </a:rPr>
              <a:t>permutation</a:t>
            </a:r>
            <a:r>
              <a:rPr lang="en-GB" sz="1800">
                <a:solidFill>
                  <a:schemeClr val="dk2"/>
                </a:solidFill>
                <a:latin typeface="Arial"/>
                <a:ea typeface="Arial"/>
                <a:cs typeface="Arial"/>
                <a:sym typeface="Arial"/>
              </a:rPr>
              <a:t> combinations.</a:t>
            </a:r>
            <a:endParaRPr sz="1800">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scope</a:t>
            </a:r>
            <a:endParaRPr/>
          </a:p>
        </p:txBody>
      </p:sp>
      <p:sp>
        <p:nvSpPr>
          <p:cNvPr id="219" name="Google Shape;21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Integration with Weather data from an API.</a:t>
            </a:r>
            <a:r>
              <a:rPr lang="en-GB" sz="1200">
                <a:latin typeface="Raleway"/>
                <a:ea typeface="Raleway"/>
                <a:cs typeface="Raleway"/>
                <a:sym typeface="Raleway"/>
              </a:rPr>
              <a:t> But gave error 423</a:t>
            </a:r>
            <a:endParaRPr/>
          </a:p>
          <a:p>
            <a:pPr indent="-311150" lvl="0" marL="457200" rtl="0" algn="l">
              <a:spcBef>
                <a:spcPts val="0"/>
              </a:spcBef>
              <a:spcAft>
                <a:spcPts val="0"/>
              </a:spcAft>
              <a:buSzPts val="1300"/>
              <a:buChar char="●"/>
            </a:pPr>
            <a:r>
              <a:rPr lang="en-GB"/>
              <a:t>I</a:t>
            </a:r>
            <a:r>
              <a:rPr lang="en-GB"/>
              <a:t>ncorporate live traffic data to predict delays and adjust fare estimates based on expected travel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748225" y="54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25" name="Google Shape;225;p29"/>
          <p:cNvSpPr txBox="1"/>
          <p:nvPr>
            <p:ph idx="1" type="body"/>
          </p:nvPr>
        </p:nvSpPr>
        <p:spPr>
          <a:xfrm>
            <a:off x="785750" y="15767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a:t>
            </a:r>
            <a:r>
              <a:rPr lang="en-GB"/>
              <a:t>n conclusion, the Uber Fare Prediction project successfully demonstrates the application of machine learning to predict ride costs based on various factors such as distance, time, and location. By developing this model, we enhance transparency for users, allowing them to anticipate fare costs more accurately, which improves their overall experience. Additionally, the model provides valuable insights for Uber, enabling the company to manage demand more efficiently and optimize pricing strategies. This project lays the groundwork for future enhancements, such as integrating real-time data, expanding to other ride-sharing platforms, and developing personalized fare prediction models. Overall, the project not only benefits users by offering cost predictability but also supports Uber in maintaining a competitive edge in the dynamic ride-sharing market.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95" name="Google Shape;95;p14"/>
          <p:cNvSpPr txBox="1"/>
          <p:nvPr>
            <p:ph idx="1" type="subTitle"/>
          </p:nvPr>
        </p:nvSpPr>
        <p:spPr>
          <a:xfrm>
            <a:off x="729625" y="2489300"/>
            <a:ext cx="7688100" cy="22074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Raleway"/>
                <a:ea typeface="Raleway"/>
                <a:cs typeface="Raleway"/>
                <a:sym typeface="Raleway"/>
              </a:rPr>
              <a:t>Problem statement- Given the </a:t>
            </a:r>
            <a:r>
              <a:rPr b="1" lang="en-GB" sz="1200">
                <a:solidFill>
                  <a:schemeClr val="accent2"/>
                </a:solidFill>
                <a:latin typeface="Raleway"/>
                <a:ea typeface="Raleway"/>
                <a:cs typeface="Raleway"/>
                <a:sym typeface="Raleway"/>
              </a:rPr>
              <a:t>growing popularity</a:t>
            </a:r>
            <a:r>
              <a:rPr lang="en-GB" sz="1200">
                <a:solidFill>
                  <a:schemeClr val="dk2"/>
                </a:solidFill>
                <a:latin typeface="Raleway"/>
                <a:ea typeface="Raleway"/>
                <a:cs typeface="Raleway"/>
                <a:sym typeface="Raleway"/>
              </a:rPr>
              <a:t> of uber, it has become essential to build an app that </a:t>
            </a:r>
            <a:r>
              <a:rPr b="1" lang="en-GB" sz="1200">
                <a:solidFill>
                  <a:schemeClr val="accent2"/>
                </a:solidFill>
                <a:latin typeface="Raleway"/>
                <a:ea typeface="Raleway"/>
                <a:cs typeface="Raleway"/>
                <a:sym typeface="Raleway"/>
              </a:rPr>
              <a:t>enhances</a:t>
            </a:r>
            <a:r>
              <a:rPr lang="en-GB" sz="1200">
                <a:solidFill>
                  <a:schemeClr val="dk2"/>
                </a:solidFill>
                <a:latin typeface="Raleway"/>
                <a:ea typeface="Raleway"/>
                <a:cs typeface="Raleway"/>
                <a:sym typeface="Raleway"/>
              </a:rPr>
              <a:t> </a:t>
            </a:r>
            <a:r>
              <a:rPr b="1" lang="en-GB" sz="1200">
                <a:solidFill>
                  <a:schemeClr val="accent2"/>
                </a:solidFill>
                <a:latin typeface="Raleway"/>
                <a:ea typeface="Raleway"/>
                <a:cs typeface="Raleway"/>
                <a:sym typeface="Raleway"/>
              </a:rPr>
              <a:t>transparency</a:t>
            </a:r>
            <a:r>
              <a:rPr lang="en-GB" sz="1200">
                <a:solidFill>
                  <a:schemeClr val="dk2"/>
                </a:solidFill>
                <a:latin typeface="Raleway"/>
                <a:ea typeface="Raleway"/>
                <a:cs typeface="Raleway"/>
                <a:sym typeface="Raleway"/>
              </a:rPr>
              <a:t>, </a:t>
            </a:r>
            <a:r>
              <a:rPr b="1" lang="en-GB" sz="1200">
                <a:solidFill>
                  <a:schemeClr val="accent2"/>
                </a:solidFill>
                <a:latin typeface="Raleway"/>
                <a:ea typeface="Raleway"/>
                <a:cs typeface="Raleway"/>
                <a:sym typeface="Raleway"/>
              </a:rPr>
              <a:t>improves</a:t>
            </a:r>
            <a:r>
              <a:rPr lang="en-GB" sz="1200">
                <a:solidFill>
                  <a:schemeClr val="dk2"/>
                </a:solidFill>
                <a:latin typeface="Raleway"/>
                <a:ea typeface="Raleway"/>
                <a:cs typeface="Raleway"/>
                <a:sym typeface="Raleway"/>
              </a:rPr>
              <a:t> </a:t>
            </a:r>
            <a:r>
              <a:rPr b="1" lang="en-GB" sz="1200">
                <a:solidFill>
                  <a:schemeClr val="accent2"/>
                </a:solidFill>
                <a:latin typeface="Raleway"/>
                <a:ea typeface="Raleway"/>
                <a:cs typeface="Raleway"/>
                <a:sym typeface="Raleway"/>
              </a:rPr>
              <a:t>user experience</a:t>
            </a:r>
            <a:r>
              <a:rPr lang="en-GB" sz="1200">
                <a:solidFill>
                  <a:schemeClr val="dk2"/>
                </a:solidFill>
                <a:latin typeface="Raleway"/>
                <a:ea typeface="Raleway"/>
                <a:cs typeface="Raleway"/>
                <a:sym typeface="Raleway"/>
              </a:rPr>
              <a:t>, and supports </a:t>
            </a:r>
            <a:r>
              <a:rPr b="1" lang="en-GB" sz="1200">
                <a:solidFill>
                  <a:schemeClr val="accent2"/>
                </a:solidFill>
                <a:latin typeface="Raleway"/>
                <a:ea typeface="Raleway"/>
                <a:cs typeface="Raleway"/>
                <a:sym typeface="Raleway"/>
              </a:rPr>
              <a:t>better decision-making</a:t>
            </a:r>
            <a:r>
              <a:rPr lang="en-GB" sz="1200">
                <a:solidFill>
                  <a:schemeClr val="dk2"/>
                </a:solidFill>
                <a:latin typeface="Raleway"/>
                <a:ea typeface="Raleway"/>
                <a:cs typeface="Raleway"/>
                <a:sym typeface="Raleway"/>
              </a:rPr>
              <a:t> for both users and the company. This app plays a crucial role in optimizing the pricing strategy.</a:t>
            </a:r>
            <a:endParaRPr sz="120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GB" sz="1200">
                <a:latin typeface="Raleway"/>
                <a:ea typeface="Raleway"/>
                <a:cs typeface="Raleway"/>
                <a:sym typeface="Raleway"/>
              </a:rPr>
              <a:t>Objective-The goal of this project is to develop a </a:t>
            </a:r>
            <a:r>
              <a:rPr b="1" lang="en-GB" sz="1200">
                <a:solidFill>
                  <a:schemeClr val="accent2"/>
                </a:solidFill>
                <a:latin typeface="Raleway"/>
                <a:ea typeface="Raleway"/>
                <a:cs typeface="Raleway"/>
                <a:sym typeface="Raleway"/>
              </a:rPr>
              <a:t>machine learning model </a:t>
            </a:r>
            <a:r>
              <a:rPr lang="en-GB" sz="1200">
                <a:latin typeface="Raleway"/>
                <a:ea typeface="Raleway"/>
                <a:cs typeface="Raleway"/>
                <a:sym typeface="Raleway"/>
              </a:rPr>
              <a:t>that can </a:t>
            </a:r>
            <a:r>
              <a:rPr b="1" lang="en-GB" sz="1200">
                <a:solidFill>
                  <a:schemeClr val="accent2"/>
                </a:solidFill>
                <a:latin typeface="Raleway"/>
                <a:ea typeface="Raleway"/>
                <a:cs typeface="Raleway"/>
                <a:sym typeface="Raleway"/>
              </a:rPr>
              <a:t>accurately predict </a:t>
            </a:r>
            <a:r>
              <a:rPr lang="en-GB" sz="1200">
                <a:latin typeface="Raleway"/>
                <a:ea typeface="Raleway"/>
                <a:cs typeface="Raleway"/>
                <a:sym typeface="Raleway"/>
              </a:rPr>
              <a:t>the price of an Uber ride given specific input features such as the pickup and dropoff locations, time of day, and other relevant factors. </a:t>
            </a:r>
            <a:endParaRPr sz="1200">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133725" y="580200"/>
            <a:ext cx="3021300" cy="48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solidFill>
                  <a:schemeClr val="accent1"/>
                </a:solidFill>
                <a:latin typeface="Lato"/>
                <a:ea typeface="Lato"/>
                <a:cs typeface="Lato"/>
                <a:sym typeface="Lato"/>
              </a:rPr>
              <a:t>Project overview</a:t>
            </a:r>
            <a:endParaRPr b="1" sz="2400">
              <a:solidFill>
                <a:schemeClr val="accent1"/>
              </a:solidFill>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3828875" y="205875"/>
            <a:ext cx="2256949"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35850" y="59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overview</a:t>
            </a:r>
            <a:endParaRPr/>
          </a:p>
        </p:txBody>
      </p:sp>
      <p:sp>
        <p:nvSpPr>
          <p:cNvPr id="107" name="Google Shape;107;p16"/>
          <p:cNvSpPr txBox="1"/>
          <p:nvPr>
            <p:ph idx="1" type="body"/>
          </p:nvPr>
        </p:nvSpPr>
        <p:spPr>
          <a:xfrm>
            <a:off x="-86150" y="13521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data is collected from kaggle.</a:t>
            </a:r>
            <a:endParaRPr/>
          </a:p>
          <a:p>
            <a:pPr indent="-311150" lvl="0" marL="457200" rtl="0" algn="l">
              <a:spcBef>
                <a:spcPts val="0"/>
              </a:spcBef>
              <a:spcAft>
                <a:spcPts val="0"/>
              </a:spcAft>
              <a:buSzPts val="1300"/>
              <a:buChar char="●"/>
            </a:pPr>
            <a:r>
              <a:rPr lang="en-GB"/>
              <a:t>200k rows and 8 columns,of New York city  from 2009-2015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4974550" y="951950"/>
            <a:ext cx="4103826" cy="3810000"/>
          </a:xfrm>
          <a:prstGeom prst="rect">
            <a:avLst/>
          </a:prstGeom>
          <a:noFill/>
          <a:ln>
            <a:noFill/>
          </a:ln>
        </p:spPr>
      </p:pic>
      <p:graphicFrame>
        <p:nvGraphicFramePr>
          <p:cNvPr id="109" name="Google Shape;109;p16"/>
          <p:cNvGraphicFramePr/>
          <p:nvPr/>
        </p:nvGraphicFramePr>
        <p:xfrm>
          <a:off x="377675" y="2050350"/>
          <a:ext cx="3000000" cy="3000000"/>
        </p:xfrm>
        <a:graphic>
          <a:graphicData uri="http://schemas.openxmlformats.org/drawingml/2006/table">
            <a:tbl>
              <a:tblPr>
                <a:noFill/>
                <a:tableStyleId>{BCF35148-8779-4D29-B691-8048EDAFFC28}</a:tableStyleId>
              </a:tblPr>
              <a:tblGrid>
                <a:gridCol w="2298450"/>
                <a:gridCol w="2298450"/>
              </a:tblGrid>
              <a:tr h="297625">
                <a:tc>
                  <a:txBody>
                    <a:bodyPr/>
                    <a:lstStyle/>
                    <a:p>
                      <a:pPr indent="0" lvl="0" marL="0" rtl="0" algn="ctr">
                        <a:lnSpc>
                          <a:spcPct val="115000"/>
                        </a:lnSpc>
                        <a:spcBef>
                          <a:spcPts val="0"/>
                        </a:spcBef>
                        <a:spcAft>
                          <a:spcPts val="0"/>
                        </a:spcAft>
                        <a:buNone/>
                      </a:pPr>
                      <a:r>
                        <a:rPr lang="en-GB"/>
                        <a:t>passenger_count</a:t>
                      </a:r>
                      <a:endParaRPr/>
                    </a:p>
                  </a:txBody>
                  <a:tcPr marT="91425" marB="91425" marR="91425" marL="91425"/>
                </a:tc>
                <a:tc>
                  <a:txBody>
                    <a:bodyPr/>
                    <a:lstStyle/>
                    <a:p>
                      <a:pPr indent="0" lvl="0" marL="0" rtl="0" algn="l">
                        <a:spcBef>
                          <a:spcPts val="0"/>
                        </a:spcBef>
                        <a:spcAft>
                          <a:spcPts val="0"/>
                        </a:spcAft>
                        <a:buNone/>
                      </a:pPr>
                      <a:r>
                        <a:rPr lang="en-GB"/>
                        <a:t>Numerical </a:t>
                      </a:r>
                      <a:r>
                        <a:rPr lang="en-GB"/>
                        <a:t>discrete</a:t>
                      </a:r>
                      <a:endParaRPr/>
                    </a:p>
                  </a:txBody>
                  <a:tcPr marT="91425" marB="91425" marR="91425" marL="91425"/>
                </a:tc>
              </a:tr>
              <a:tr h="282800">
                <a:tc>
                  <a:txBody>
                    <a:bodyPr/>
                    <a:lstStyle/>
                    <a:p>
                      <a:pPr indent="0" lvl="0" marL="0" rtl="0" algn="ctr">
                        <a:lnSpc>
                          <a:spcPct val="115000"/>
                        </a:lnSpc>
                        <a:spcBef>
                          <a:spcPts val="0"/>
                        </a:spcBef>
                        <a:spcAft>
                          <a:spcPts val="0"/>
                        </a:spcAft>
                        <a:buNone/>
                      </a:pPr>
                      <a:r>
                        <a:rPr lang="en-GB"/>
                        <a:t>fare_amount</a:t>
                      </a:r>
                      <a:endParaRPr/>
                    </a:p>
                  </a:txBody>
                  <a:tcPr marT="91425" marB="91425" marR="91425" marL="91425"/>
                </a:tc>
                <a:tc>
                  <a:txBody>
                    <a:bodyPr/>
                    <a:lstStyle/>
                    <a:p>
                      <a:pPr indent="0" lvl="0" marL="0" rtl="0" algn="l">
                        <a:spcBef>
                          <a:spcPts val="0"/>
                        </a:spcBef>
                        <a:spcAft>
                          <a:spcPts val="0"/>
                        </a:spcAft>
                        <a:buNone/>
                      </a:pPr>
                      <a:r>
                        <a:rPr lang="en-GB"/>
                        <a:t>Numerical continuous</a:t>
                      </a:r>
                      <a:endParaRPr/>
                    </a:p>
                  </a:txBody>
                  <a:tcPr marT="91425" marB="91425" marR="91425" marL="91425"/>
                </a:tc>
              </a:tr>
              <a:tr h="282800">
                <a:tc>
                  <a:txBody>
                    <a:bodyPr/>
                    <a:lstStyle/>
                    <a:p>
                      <a:pPr indent="0" lvl="0" marL="0" rtl="0" algn="ctr">
                        <a:lnSpc>
                          <a:spcPct val="115000"/>
                        </a:lnSpc>
                        <a:spcBef>
                          <a:spcPts val="0"/>
                        </a:spcBef>
                        <a:spcAft>
                          <a:spcPts val="0"/>
                        </a:spcAft>
                        <a:buNone/>
                      </a:pPr>
                      <a:r>
                        <a:rPr lang="en-GB"/>
                        <a:t>pickup_datetime</a:t>
                      </a:r>
                      <a:endParaRPr/>
                    </a:p>
                  </a:txBody>
                  <a:tcPr marT="91425" marB="91425" marR="91425" marL="91425"/>
                </a:tc>
                <a:tc>
                  <a:txBody>
                    <a:bodyPr/>
                    <a:lstStyle/>
                    <a:p>
                      <a:pPr indent="0" lvl="0" marL="0" rtl="0" algn="l">
                        <a:spcBef>
                          <a:spcPts val="0"/>
                        </a:spcBef>
                        <a:spcAft>
                          <a:spcPts val="0"/>
                        </a:spcAft>
                        <a:buNone/>
                      </a:pPr>
                      <a:r>
                        <a:rPr lang="en-GB"/>
                        <a:t>Numerical Date format</a:t>
                      </a:r>
                      <a:endParaRPr/>
                    </a:p>
                  </a:txBody>
                  <a:tcPr marT="91425" marB="91425" marR="91425" marL="91425"/>
                </a:tc>
              </a:tr>
              <a:tr h="183800">
                <a:tc>
                  <a:txBody>
                    <a:bodyPr/>
                    <a:lstStyle/>
                    <a:p>
                      <a:pPr indent="0" lvl="0" marL="0" rtl="0" algn="ctr">
                        <a:lnSpc>
                          <a:spcPct val="115000"/>
                        </a:lnSpc>
                        <a:spcBef>
                          <a:spcPts val="0"/>
                        </a:spcBef>
                        <a:spcAft>
                          <a:spcPts val="0"/>
                        </a:spcAft>
                        <a:buNone/>
                      </a:pPr>
                      <a:r>
                        <a:rPr lang="en-GB"/>
                        <a:t>pickup_longitude</a:t>
                      </a:r>
                      <a:endParaRPr/>
                    </a:p>
                  </a:txBody>
                  <a:tcPr marT="91425" marB="91425" marR="91425" marL="91425"/>
                </a:tc>
                <a:tc>
                  <a:txBody>
                    <a:bodyPr/>
                    <a:lstStyle/>
                    <a:p>
                      <a:pPr indent="0" lvl="0" marL="0" rtl="0" algn="l">
                        <a:spcBef>
                          <a:spcPts val="0"/>
                        </a:spcBef>
                        <a:spcAft>
                          <a:spcPts val="0"/>
                        </a:spcAft>
                        <a:buNone/>
                      </a:pPr>
                      <a:r>
                        <a:rPr lang="en-GB"/>
                        <a:t>Numerical</a:t>
                      </a:r>
                      <a:endParaRPr/>
                    </a:p>
                  </a:txBody>
                  <a:tcPr marT="91425" marB="91425" marR="91425" marL="91425"/>
                </a:tc>
              </a:tr>
              <a:tr h="183800">
                <a:tc>
                  <a:txBody>
                    <a:bodyPr/>
                    <a:lstStyle/>
                    <a:p>
                      <a:pPr indent="0" lvl="0" marL="0" rtl="0" algn="ctr">
                        <a:lnSpc>
                          <a:spcPct val="115000"/>
                        </a:lnSpc>
                        <a:spcBef>
                          <a:spcPts val="0"/>
                        </a:spcBef>
                        <a:spcAft>
                          <a:spcPts val="0"/>
                        </a:spcAft>
                        <a:buNone/>
                      </a:pPr>
                      <a:r>
                        <a:rPr lang="en-GB"/>
                        <a:t>pickup_latitude</a:t>
                      </a:r>
                      <a:endParaRPr/>
                    </a:p>
                  </a:txBody>
                  <a:tcPr marT="91425" marB="91425" marR="91425" marL="91425"/>
                </a:tc>
                <a:tc>
                  <a:txBody>
                    <a:bodyPr/>
                    <a:lstStyle/>
                    <a:p>
                      <a:pPr indent="0" lvl="0" marL="0" rtl="0" algn="l">
                        <a:spcBef>
                          <a:spcPts val="0"/>
                        </a:spcBef>
                        <a:spcAft>
                          <a:spcPts val="0"/>
                        </a:spcAft>
                        <a:buNone/>
                      </a:pPr>
                      <a:r>
                        <a:rPr lang="en-GB"/>
                        <a:t>Numerical</a:t>
                      </a:r>
                      <a:endParaRPr/>
                    </a:p>
                  </a:txBody>
                  <a:tcPr marT="91425" marB="91425" marR="91425" marL="91425"/>
                </a:tc>
              </a:tr>
              <a:tr h="297625">
                <a:tc>
                  <a:txBody>
                    <a:bodyPr/>
                    <a:lstStyle/>
                    <a:p>
                      <a:pPr indent="0" lvl="0" marL="0" rtl="0" algn="ctr">
                        <a:lnSpc>
                          <a:spcPct val="115000"/>
                        </a:lnSpc>
                        <a:spcBef>
                          <a:spcPts val="0"/>
                        </a:spcBef>
                        <a:spcAft>
                          <a:spcPts val="0"/>
                        </a:spcAft>
                        <a:buNone/>
                      </a:pPr>
                      <a:r>
                        <a:rPr lang="en-GB"/>
                        <a:t>dropoff_longitude</a:t>
                      </a:r>
                      <a:endParaRPr/>
                    </a:p>
                  </a:txBody>
                  <a:tcPr marT="91425" marB="91425" marR="91425" marL="91425"/>
                </a:tc>
                <a:tc>
                  <a:txBody>
                    <a:bodyPr/>
                    <a:lstStyle/>
                    <a:p>
                      <a:pPr indent="0" lvl="0" marL="0" rtl="0" algn="l">
                        <a:spcBef>
                          <a:spcPts val="0"/>
                        </a:spcBef>
                        <a:spcAft>
                          <a:spcPts val="0"/>
                        </a:spcAft>
                        <a:buNone/>
                      </a:pPr>
                      <a:r>
                        <a:rPr lang="en-GB"/>
                        <a:t>Numerical</a:t>
                      </a:r>
                      <a:endParaRPr/>
                    </a:p>
                  </a:txBody>
                  <a:tcPr marT="91425" marB="91425" marR="91425" marL="91425"/>
                </a:tc>
              </a:tr>
              <a:tr h="183800">
                <a:tc>
                  <a:txBody>
                    <a:bodyPr/>
                    <a:lstStyle/>
                    <a:p>
                      <a:pPr indent="0" lvl="0" marL="0" rtl="0" algn="ctr">
                        <a:lnSpc>
                          <a:spcPct val="115000"/>
                        </a:lnSpc>
                        <a:spcBef>
                          <a:spcPts val="0"/>
                        </a:spcBef>
                        <a:spcAft>
                          <a:spcPts val="0"/>
                        </a:spcAft>
                        <a:buNone/>
                      </a:pPr>
                      <a:r>
                        <a:rPr lang="en-GB"/>
                        <a:t>dropoff_latitude</a:t>
                      </a:r>
                      <a:endParaRPr/>
                    </a:p>
                  </a:txBody>
                  <a:tcPr marT="91425" marB="91425" marR="91425" marL="91425"/>
                </a:tc>
                <a:tc>
                  <a:txBody>
                    <a:bodyPr/>
                    <a:lstStyle/>
                    <a:p>
                      <a:pPr indent="0" lvl="0" marL="0" rtl="0" algn="l">
                        <a:spcBef>
                          <a:spcPts val="0"/>
                        </a:spcBef>
                        <a:spcAft>
                          <a:spcPts val="0"/>
                        </a:spcAft>
                        <a:buNone/>
                      </a:pPr>
                      <a:r>
                        <a:rPr lang="en-GB"/>
                        <a:t>Numerical</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88600" y="638500"/>
            <a:ext cx="978900" cy="4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a:t>
            </a:r>
            <a:endParaRPr/>
          </a:p>
        </p:txBody>
      </p:sp>
      <p:pic>
        <p:nvPicPr>
          <p:cNvPr id="115" name="Google Shape;115;p17"/>
          <p:cNvPicPr preferRelativeResize="0"/>
          <p:nvPr/>
        </p:nvPicPr>
        <p:blipFill>
          <a:blip r:embed="rId3">
            <a:alphaModFix/>
          </a:blip>
          <a:stretch>
            <a:fillRect/>
          </a:stretch>
        </p:blipFill>
        <p:spPr>
          <a:xfrm>
            <a:off x="5687062" y="535250"/>
            <a:ext cx="2192301" cy="2316500"/>
          </a:xfrm>
          <a:prstGeom prst="rect">
            <a:avLst/>
          </a:prstGeom>
          <a:noFill/>
          <a:ln>
            <a:noFill/>
          </a:ln>
        </p:spPr>
      </p:pic>
      <p:pic>
        <p:nvPicPr>
          <p:cNvPr id="116" name="Google Shape;116;p17"/>
          <p:cNvPicPr preferRelativeResize="0"/>
          <p:nvPr/>
        </p:nvPicPr>
        <p:blipFill>
          <a:blip r:embed="rId4">
            <a:alphaModFix/>
          </a:blip>
          <a:stretch>
            <a:fillRect/>
          </a:stretch>
        </p:blipFill>
        <p:spPr>
          <a:xfrm>
            <a:off x="788600" y="1751150"/>
            <a:ext cx="3976024" cy="3126975"/>
          </a:xfrm>
          <a:prstGeom prst="rect">
            <a:avLst/>
          </a:prstGeom>
          <a:noFill/>
          <a:ln>
            <a:noFill/>
          </a:ln>
        </p:spPr>
      </p:pic>
      <p:pic>
        <p:nvPicPr>
          <p:cNvPr id="117" name="Google Shape;117;p17"/>
          <p:cNvPicPr preferRelativeResize="0"/>
          <p:nvPr/>
        </p:nvPicPr>
        <p:blipFill>
          <a:blip r:embed="rId5">
            <a:alphaModFix/>
          </a:blip>
          <a:stretch>
            <a:fillRect/>
          </a:stretch>
        </p:blipFill>
        <p:spPr>
          <a:xfrm>
            <a:off x="5407591" y="3081475"/>
            <a:ext cx="3042175" cy="189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8975" y="1332725"/>
            <a:ext cx="11478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Peak hour:</a:t>
            </a:r>
            <a:endParaRPr sz="1400"/>
          </a:p>
        </p:txBody>
      </p:sp>
      <p:sp>
        <p:nvSpPr>
          <p:cNvPr id="123" name="Google Shape;123;p18"/>
          <p:cNvSpPr txBox="1"/>
          <p:nvPr/>
        </p:nvSpPr>
        <p:spPr>
          <a:xfrm>
            <a:off x="2162100" y="1907713"/>
            <a:ext cx="441000" cy="1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00">
              <a:solidFill>
                <a:srgbClr val="FF0000"/>
              </a:solidFill>
              <a:latin typeface="Lato"/>
              <a:ea typeface="Lato"/>
              <a:cs typeface="Lato"/>
              <a:sym typeface="Lato"/>
            </a:endParaRPr>
          </a:p>
        </p:txBody>
      </p:sp>
      <p:pic>
        <p:nvPicPr>
          <p:cNvPr id="124" name="Google Shape;124;p18"/>
          <p:cNvPicPr preferRelativeResize="0"/>
          <p:nvPr/>
        </p:nvPicPr>
        <p:blipFill>
          <a:blip r:embed="rId3">
            <a:alphaModFix/>
          </a:blip>
          <a:stretch>
            <a:fillRect/>
          </a:stretch>
        </p:blipFill>
        <p:spPr>
          <a:xfrm>
            <a:off x="5366550" y="2025025"/>
            <a:ext cx="2195875" cy="1421350"/>
          </a:xfrm>
          <a:prstGeom prst="rect">
            <a:avLst/>
          </a:prstGeom>
          <a:noFill/>
          <a:ln>
            <a:noFill/>
          </a:ln>
        </p:spPr>
      </p:pic>
      <p:pic>
        <p:nvPicPr>
          <p:cNvPr id="125" name="Google Shape;125;p18"/>
          <p:cNvPicPr preferRelativeResize="0"/>
          <p:nvPr/>
        </p:nvPicPr>
        <p:blipFill>
          <a:blip r:embed="rId4">
            <a:alphaModFix/>
          </a:blip>
          <a:stretch>
            <a:fillRect/>
          </a:stretch>
        </p:blipFill>
        <p:spPr>
          <a:xfrm>
            <a:off x="4501575" y="3674875"/>
            <a:ext cx="2195875" cy="1399719"/>
          </a:xfrm>
          <a:prstGeom prst="rect">
            <a:avLst/>
          </a:prstGeom>
          <a:noFill/>
          <a:ln>
            <a:noFill/>
          </a:ln>
        </p:spPr>
      </p:pic>
      <p:sp>
        <p:nvSpPr>
          <p:cNvPr id="126" name="Google Shape;126;p18"/>
          <p:cNvSpPr txBox="1"/>
          <p:nvPr>
            <p:ph type="title"/>
          </p:nvPr>
        </p:nvSpPr>
        <p:spPr>
          <a:xfrm>
            <a:off x="5311500" y="1294263"/>
            <a:ext cx="34146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400"/>
              <a:t>Peak price:</a:t>
            </a:r>
            <a:endParaRPr sz="1400"/>
          </a:p>
        </p:txBody>
      </p:sp>
      <p:pic>
        <p:nvPicPr>
          <p:cNvPr id="127" name="Google Shape;127;p18"/>
          <p:cNvPicPr preferRelativeResize="0"/>
          <p:nvPr/>
        </p:nvPicPr>
        <p:blipFill>
          <a:blip r:embed="rId5">
            <a:alphaModFix/>
          </a:blip>
          <a:stretch>
            <a:fillRect/>
          </a:stretch>
        </p:blipFill>
        <p:spPr>
          <a:xfrm>
            <a:off x="903050" y="1990713"/>
            <a:ext cx="2406324" cy="1532300"/>
          </a:xfrm>
          <a:prstGeom prst="rect">
            <a:avLst/>
          </a:prstGeom>
          <a:noFill/>
          <a:ln>
            <a:noFill/>
          </a:ln>
        </p:spPr>
      </p:pic>
      <p:pic>
        <p:nvPicPr>
          <p:cNvPr id="128" name="Google Shape;128;p18"/>
          <p:cNvPicPr preferRelativeResize="0"/>
          <p:nvPr/>
        </p:nvPicPr>
        <p:blipFill>
          <a:blip r:embed="rId6">
            <a:alphaModFix/>
          </a:blip>
          <a:stretch>
            <a:fillRect/>
          </a:stretch>
        </p:blipFill>
        <p:spPr>
          <a:xfrm>
            <a:off x="2162100" y="3711500"/>
            <a:ext cx="2195875" cy="1401529"/>
          </a:xfrm>
          <a:prstGeom prst="rect">
            <a:avLst/>
          </a:prstGeom>
          <a:noFill/>
          <a:ln>
            <a:noFill/>
          </a:ln>
        </p:spPr>
      </p:pic>
      <p:sp>
        <p:nvSpPr>
          <p:cNvPr id="129" name="Google Shape;129;p18"/>
          <p:cNvSpPr txBox="1"/>
          <p:nvPr/>
        </p:nvSpPr>
        <p:spPr>
          <a:xfrm>
            <a:off x="2667200" y="594150"/>
            <a:ext cx="77271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accent1"/>
              </a:solidFill>
              <a:latin typeface="Lato"/>
              <a:ea typeface="Lato"/>
              <a:cs typeface="Lato"/>
              <a:sym typeface="Lato"/>
            </a:endParaRPr>
          </a:p>
        </p:txBody>
      </p:sp>
      <p:sp>
        <p:nvSpPr>
          <p:cNvPr id="130" name="Google Shape;130;p18"/>
          <p:cNvSpPr txBox="1"/>
          <p:nvPr>
            <p:ph type="title"/>
          </p:nvPr>
        </p:nvSpPr>
        <p:spPr>
          <a:xfrm>
            <a:off x="586550" y="761975"/>
            <a:ext cx="36765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800">
                <a:solidFill>
                  <a:schemeClr val="accent1"/>
                </a:solidFill>
                <a:latin typeface="Lato"/>
                <a:ea typeface="Lato"/>
                <a:cs typeface="Lato"/>
                <a:sym typeface="Lato"/>
              </a:rPr>
              <a:t>How price changes with demand ?</a:t>
            </a:r>
            <a:endParaRPr i="1" sz="1400"/>
          </a:p>
        </p:txBody>
      </p:sp>
      <p:cxnSp>
        <p:nvCxnSpPr>
          <p:cNvPr id="131" name="Google Shape;131;p18"/>
          <p:cNvCxnSpPr/>
          <p:nvPr/>
        </p:nvCxnSpPr>
        <p:spPr>
          <a:xfrm rot="10800000">
            <a:off x="586550" y="2811050"/>
            <a:ext cx="1041900" cy="4224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8"/>
          <p:cNvCxnSpPr/>
          <p:nvPr/>
        </p:nvCxnSpPr>
        <p:spPr>
          <a:xfrm flipH="1" rot="10800000">
            <a:off x="2895575" y="1727175"/>
            <a:ext cx="370800" cy="4269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8"/>
          <p:cNvCxnSpPr/>
          <p:nvPr/>
        </p:nvCxnSpPr>
        <p:spPr>
          <a:xfrm flipH="1" rot="10800000">
            <a:off x="6018625" y="1727175"/>
            <a:ext cx="370800" cy="4269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8"/>
          <p:cNvCxnSpPr/>
          <p:nvPr/>
        </p:nvCxnSpPr>
        <p:spPr>
          <a:xfrm flipH="1" rot="10800000">
            <a:off x="7133325" y="2599825"/>
            <a:ext cx="628800" cy="6618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18"/>
          <p:cNvSpPr txBox="1"/>
          <p:nvPr/>
        </p:nvSpPr>
        <p:spPr>
          <a:xfrm>
            <a:off x="3228775" y="1511150"/>
            <a:ext cx="7728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800">
                <a:solidFill>
                  <a:schemeClr val="accent1"/>
                </a:solidFill>
                <a:latin typeface="Lato"/>
                <a:ea typeface="Lato"/>
                <a:cs typeface="Lato"/>
                <a:sym typeface="Lato"/>
              </a:rPr>
              <a:t>Busiest hour(7 PM)</a:t>
            </a:r>
            <a:endParaRPr b="1" sz="800">
              <a:solidFill>
                <a:schemeClr val="accent1"/>
              </a:solidFill>
              <a:latin typeface="Lato"/>
              <a:ea typeface="Lato"/>
              <a:cs typeface="Lato"/>
              <a:sym typeface="Lato"/>
            </a:endParaRPr>
          </a:p>
        </p:txBody>
      </p:sp>
      <p:sp>
        <p:nvSpPr>
          <p:cNvPr id="136" name="Google Shape;136;p18"/>
          <p:cNvSpPr txBox="1"/>
          <p:nvPr/>
        </p:nvSpPr>
        <p:spPr>
          <a:xfrm>
            <a:off x="89175" y="2538900"/>
            <a:ext cx="9387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800">
                <a:solidFill>
                  <a:schemeClr val="accent1"/>
                </a:solidFill>
                <a:latin typeface="Lato"/>
                <a:ea typeface="Lato"/>
                <a:cs typeface="Lato"/>
                <a:sym typeface="Lato"/>
              </a:rPr>
              <a:t>Idle</a:t>
            </a:r>
            <a:r>
              <a:rPr b="1" lang="en-GB" sz="800">
                <a:solidFill>
                  <a:schemeClr val="accent1"/>
                </a:solidFill>
                <a:latin typeface="Lato"/>
                <a:ea typeface="Lato"/>
                <a:cs typeface="Lato"/>
                <a:sym typeface="Lato"/>
              </a:rPr>
              <a:t> hour(5 AM)</a:t>
            </a:r>
            <a:endParaRPr b="1" sz="800">
              <a:solidFill>
                <a:schemeClr val="accent1"/>
              </a:solidFill>
              <a:latin typeface="Lato"/>
              <a:ea typeface="Lato"/>
              <a:cs typeface="Lato"/>
              <a:sym typeface="Lato"/>
            </a:endParaRPr>
          </a:p>
        </p:txBody>
      </p:sp>
      <p:sp>
        <p:nvSpPr>
          <p:cNvPr id="137" name="Google Shape;137;p18"/>
          <p:cNvSpPr txBox="1"/>
          <p:nvPr/>
        </p:nvSpPr>
        <p:spPr>
          <a:xfrm>
            <a:off x="7696425" y="2355750"/>
            <a:ext cx="12018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800">
                <a:solidFill>
                  <a:schemeClr val="accent1"/>
                </a:solidFill>
                <a:latin typeface="Lato"/>
                <a:ea typeface="Lato"/>
                <a:cs typeface="Lato"/>
                <a:sym typeface="Lato"/>
              </a:rPr>
              <a:t>Cheapest(7 PM)</a:t>
            </a:r>
            <a:endParaRPr b="1" sz="800">
              <a:solidFill>
                <a:schemeClr val="accent1"/>
              </a:solidFill>
              <a:latin typeface="Lato"/>
              <a:ea typeface="Lato"/>
              <a:cs typeface="Lato"/>
              <a:sym typeface="Lato"/>
            </a:endParaRPr>
          </a:p>
        </p:txBody>
      </p:sp>
      <p:sp>
        <p:nvSpPr>
          <p:cNvPr id="138" name="Google Shape;138;p18"/>
          <p:cNvSpPr txBox="1"/>
          <p:nvPr/>
        </p:nvSpPr>
        <p:spPr>
          <a:xfrm>
            <a:off x="6360525" y="1511150"/>
            <a:ext cx="12018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800">
                <a:solidFill>
                  <a:schemeClr val="accent1"/>
                </a:solidFill>
                <a:latin typeface="Lato"/>
                <a:ea typeface="Lato"/>
                <a:cs typeface="Lato"/>
                <a:sym typeface="Lato"/>
              </a:rPr>
              <a:t>Costliest(5 AM)</a:t>
            </a:r>
            <a:endParaRPr b="1" sz="800">
              <a:solidFill>
                <a:schemeClr val="accent1"/>
              </a:solidFill>
              <a:latin typeface="Lato"/>
              <a:ea typeface="Lato"/>
              <a:cs typeface="Lato"/>
              <a:sym typeface="Lato"/>
            </a:endParaRPr>
          </a:p>
        </p:txBody>
      </p:sp>
      <p:sp>
        <p:nvSpPr>
          <p:cNvPr id="139" name="Google Shape;139;p18"/>
          <p:cNvSpPr txBox="1"/>
          <p:nvPr/>
        </p:nvSpPr>
        <p:spPr>
          <a:xfrm>
            <a:off x="187725" y="4209600"/>
            <a:ext cx="15393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Total ride count per month:</a:t>
            </a:r>
            <a:endParaRPr b="1" sz="1300">
              <a:solidFill>
                <a:schemeClr val="accent1"/>
              </a:solidFill>
              <a:latin typeface="Lato"/>
              <a:ea typeface="Lato"/>
              <a:cs typeface="Lato"/>
              <a:sym typeface="Lato"/>
            </a:endParaRPr>
          </a:p>
        </p:txBody>
      </p:sp>
      <p:cxnSp>
        <p:nvCxnSpPr>
          <p:cNvPr id="140" name="Google Shape;140;p18"/>
          <p:cNvCxnSpPr/>
          <p:nvPr/>
        </p:nvCxnSpPr>
        <p:spPr>
          <a:xfrm>
            <a:off x="1243650" y="4599125"/>
            <a:ext cx="600600" cy="48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8"/>
          <p:cNvSpPr txBox="1"/>
          <p:nvPr/>
        </p:nvSpPr>
        <p:spPr>
          <a:xfrm>
            <a:off x="7527525" y="4040825"/>
            <a:ext cx="13563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Variation of  price by month</a:t>
            </a:r>
            <a:endParaRPr b="1" sz="1300">
              <a:solidFill>
                <a:schemeClr val="accent1"/>
              </a:solidFill>
              <a:latin typeface="Lato"/>
              <a:ea typeface="Lato"/>
              <a:cs typeface="Lato"/>
              <a:sym typeface="Lato"/>
            </a:endParaRPr>
          </a:p>
        </p:txBody>
      </p:sp>
      <p:cxnSp>
        <p:nvCxnSpPr>
          <p:cNvPr id="142" name="Google Shape;142;p18"/>
          <p:cNvCxnSpPr>
            <a:stCxn id="141" idx="1"/>
          </p:cNvCxnSpPr>
          <p:nvPr/>
        </p:nvCxnSpPr>
        <p:spPr>
          <a:xfrm flipH="1">
            <a:off x="6865725" y="4322375"/>
            <a:ext cx="661800" cy="13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27650" y="2630550"/>
            <a:ext cx="7688700" cy="121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4200">
                <a:latin typeface="Arial"/>
                <a:ea typeface="Arial"/>
                <a:cs typeface="Arial"/>
                <a:sym typeface="Arial"/>
              </a:rPr>
              <a:t>Data pre-processing</a:t>
            </a:r>
            <a:endParaRPr sz="42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342900" lvl="0" marL="457200" rtl="0" algn="ctr">
              <a:spcBef>
                <a:spcPts val="0"/>
              </a:spcBef>
              <a:spcAft>
                <a:spcPts val="0"/>
              </a:spcAft>
              <a:buSzPct val="100000"/>
              <a:buFont typeface="Arial"/>
              <a:buChar char="●"/>
            </a:pPr>
            <a:r>
              <a:rPr lang="en-GB" sz="2000">
                <a:latin typeface="Arial"/>
                <a:ea typeface="Arial"/>
                <a:cs typeface="Arial"/>
                <a:sym typeface="Arial"/>
              </a:rPr>
              <a:t>Data cleaning</a:t>
            </a:r>
            <a:endParaRPr sz="2000">
              <a:latin typeface="Arial"/>
              <a:ea typeface="Arial"/>
              <a:cs typeface="Arial"/>
              <a:sym typeface="Arial"/>
            </a:endParaRPr>
          </a:p>
          <a:p>
            <a:pPr indent="-342900" lvl="0" marL="457200" rtl="0" algn="ctr">
              <a:spcBef>
                <a:spcPts val="0"/>
              </a:spcBef>
              <a:spcAft>
                <a:spcPts val="0"/>
              </a:spcAft>
              <a:buSzPct val="100000"/>
              <a:buFont typeface="Arial"/>
              <a:buChar char="●"/>
            </a:pPr>
            <a:r>
              <a:rPr lang="en-GB" sz="2000">
                <a:latin typeface="Arial"/>
                <a:ea typeface="Arial"/>
                <a:cs typeface="Arial"/>
                <a:sym typeface="Arial"/>
              </a:rPr>
              <a:t>Feature engineering</a:t>
            </a:r>
            <a:endParaRPr sz="2000">
              <a:latin typeface="Arial"/>
              <a:ea typeface="Arial"/>
              <a:cs typeface="Arial"/>
              <a:sym typeface="Arial"/>
            </a:endParaRPr>
          </a:p>
          <a:p>
            <a:pPr indent="-342900" lvl="0" marL="457200" rtl="0" algn="ctr">
              <a:spcBef>
                <a:spcPts val="0"/>
              </a:spcBef>
              <a:spcAft>
                <a:spcPts val="0"/>
              </a:spcAft>
              <a:buSzPct val="100000"/>
              <a:buFont typeface="Arial"/>
              <a:buChar char="●"/>
            </a:pPr>
            <a:r>
              <a:rPr lang="en-GB" sz="2000">
                <a:latin typeface="Arial"/>
                <a:ea typeface="Arial"/>
                <a:cs typeface="Arial"/>
                <a:sym typeface="Arial"/>
              </a:rPr>
              <a:t>Data normalization</a:t>
            </a:r>
            <a:endParaRPr sz="2000">
              <a:latin typeface="Arial"/>
              <a:ea typeface="Arial"/>
              <a:cs typeface="Arial"/>
              <a:sym typeface="Arial"/>
            </a:endParaRPr>
          </a:p>
          <a:p>
            <a:pPr indent="0" lvl="0" marL="0" rtl="0" algn="ctr">
              <a:spcBef>
                <a:spcPts val="0"/>
              </a:spcBef>
              <a:spcAft>
                <a:spcPts val="0"/>
              </a:spcAft>
              <a:buNone/>
            </a:pPr>
            <a:r>
              <a:t/>
            </a:r>
            <a:endParaRPr sz="4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42300" y="142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a:t>
            </a:r>
            <a:endParaRPr/>
          </a:p>
        </p:txBody>
      </p:sp>
      <p:pic>
        <p:nvPicPr>
          <p:cNvPr id="153" name="Google Shape;153;p20"/>
          <p:cNvPicPr preferRelativeResize="0"/>
          <p:nvPr/>
        </p:nvPicPr>
        <p:blipFill>
          <a:blip r:embed="rId3">
            <a:alphaModFix/>
          </a:blip>
          <a:stretch>
            <a:fillRect/>
          </a:stretch>
        </p:blipFill>
        <p:spPr>
          <a:xfrm>
            <a:off x="167975" y="729774"/>
            <a:ext cx="4556682" cy="2261100"/>
          </a:xfrm>
          <a:prstGeom prst="rect">
            <a:avLst/>
          </a:prstGeom>
          <a:noFill/>
          <a:ln>
            <a:noFill/>
          </a:ln>
        </p:spPr>
      </p:pic>
      <p:pic>
        <p:nvPicPr>
          <p:cNvPr id="154" name="Google Shape;154;p20"/>
          <p:cNvPicPr preferRelativeResize="0"/>
          <p:nvPr/>
        </p:nvPicPr>
        <p:blipFill>
          <a:blip r:embed="rId4">
            <a:alphaModFix/>
          </a:blip>
          <a:stretch>
            <a:fillRect/>
          </a:stretch>
        </p:blipFill>
        <p:spPr>
          <a:xfrm>
            <a:off x="4638800" y="3043225"/>
            <a:ext cx="4238663" cy="2103300"/>
          </a:xfrm>
          <a:prstGeom prst="rect">
            <a:avLst/>
          </a:prstGeom>
          <a:noFill/>
          <a:ln>
            <a:noFill/>
          </a:ln>
        </p:spPr>
      </p:pic>
      <p:sp>
        <p:nvSpPr>
          <p:cNvPr id="155" name="Google Shape;155;p20"/>
          <p:cNvSpPr txBox="1"/>
          <p:nvPr/>
        </p:nvSpPr>
        <p:spPr>
          <a:xfrm>
            <a:off x="5066650" y="1420275"/>
            <a:ext cx="8289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Before</a:t>
            </a:r>
            <a:endParaRPr sz="1300">
              <a:solidFill>
                <a:schemeClr val="accent1"/>
              </a:solidFill>
              <a:latin typeface="Lato"/>
              <a:ea typeface="Lato"/>
              <a:cs typeface="Lato"/>
              <a:sym typeface="Lato"/>
            </a:endParaRPr>
          </a:p>
        </p:txBody>
      </p:sp>
      <p:sp>
        <p:nvSpPr>
          <p:cNvPr id="156" name="Google Shape;156;p20"/>
          <p:cNvSpPr txBox="1"/>
          <p:nvPr/>
        </p:nvSpPr>
        <p:spPr>
          <a:xfrm>
            <a:off x="3328800" y="3887725"/>
            <a:ext cx="12432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After</a:t>
            </a:r>
            <a:endParaRPr sz="1300">
              <a:solidFill>
                <a:schemeClr val="accent1"/>
              </a:solidFill>
              <a:latin typeface="Lato"/>
              <a:ea typeface="Lato"/>
              <a:cs typeface="Lato"/>
              <a:sym typeface="Lato"/>
            </a:endParaRPr>
          </a:p>
        </p:txBody>
      </p:sp>
      <p:sp>
        <p:nvSpPr>
          <p:cNvPr id="157" name="Google Shape;157;p20"/>
          <p:cNvSpPr txBox="1"/>
          <p:nvPr/>
        </p:nvSpPr>
        <p:spPr>
          <a:xfrm>
            <a:off x="5949025" y="980925"/>
            <a:ext cx="3195000" cy="13503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accent1"/>
              </a:buClr>
              <a:buSzPts val="900"/>
              <a:buFont typeface="Raleway"/>
              <a:buChar char="●"/>
            </a:pPr>
            <a:r>
              <a:rPr lang="en-GB" sz="900">
                <a:solidFill>
                  <a:schemeClr val="accent1"/>
                </a:solidFill>
                <a:latin typeface="Raleway"/>
                <a:ea typeface="Raleway"/>
                <a:cs typeface="Raleway"/>
                <a:sym typeface="Raleway"/>
              </a:rPr>
              <a:t>Calculate distance from pick up and drop off(latitude,longitude)</a:t>
            </a:r>
            <a:endParaRPr sz="900">
              <a:solidFill>
                <a:schemeClr val="accent1"/>
              </a:solidFill>
              <a:latin typeface="Raleway"/>
              <a:ea typeface="Raleway"/>
              <a:cs typeface="Raleway"/>
              <a:sym typeface="Raleway"/>
            </a:endParaRPr>
          </a:p>
          <a:p>
            <a:pPr indent="-285750" lvl="0" marL="457200" rtl="0" algn="l">
              <a:lnSpc>
                <a:spcPct val="115000"/>
              </a:lnSpc>
              <a:spcBef>
                <a:spcPts val="0"/>
              </a:spcBef>
              <a:spcAft>
                <a:spcPts val="0"/>
              </a:spcAft>
              <a:buClr>
                <a:schemeClr val="accent1"/>
              </a:buClr>
              <a:buSzPts val="900"/>
              <a:buFont typeface="Lato"/>
              <a:buChar char="●"/>
            </a:pPr>
            <a:r>
              <a:rPr lang="en-GB" sz="900">
                <a:solidFill>
                  <a:schemeClr val="accent1"/>
                </a:solidFill>
                <a:latin typeface="Raleway"/>
                <a:ea typeface="Raleway"/>
                <a:cs typeface="Raleway"/>
                <a:sym typeface="Raleway"/>
              </a:rPr>
              <a:t>Splitting </a:t>
            </a:r>
            <a:r>
              <a:rPr b="1" lang="en-GB" sz="900">
                <a:solidFill>
                  <a:srgbClr val="3B3B3B"/>
                </a:solidFill>
                <a:latin typeface="Raleway"/>
                <a:ea typeface="Raleway"/>
                <a:cs typeface="Raleway"/>
                <a:sym typeface="Raleway"/>
              </a:rPr>
              <a:t>pickup_datetime column to date, month, day for better calculation</a:t>
            </a:r>
            <a:endParaRPr b="1" sz="900">
              <a:solidFill>
                <a:srgbClr val="3B3B3B"/>
              </a:solidFill>
              <a:latin typeface="Raleway"/>
              <a:ea typeface="Raleway"/>
              <a:cs typeface="Raleway"/>
              <a:sym typeface="Raleway"/>
            </a:endParaRPr>
          </a:p>
          <a:p>
            <a:pPr indent="-285750" lvl="0" marL="457200" rtl="0" algn="l">
              <a:spcBef>
                <a:spcPts val="0"/>
              </a:spcBef>
              <a:spcAft>
                <a:spcPts val="0"/>
              </a:spcAft>
              <a:buClr>
                <a:srgbClr val="3B3B3B"/>
              </a:buClr>
              <a:buSzPts val="900"/>
              <a:buFont typeface="Raleway"/>
              <a:buChar char="●"/>
            </a:pPr>
            <a:r>
              <a:rPr lang="en-GB" sz="900">
                <a:solidFill>
                  <a:schemeClr val="accent1"/>
                </a:solidFill>
                <a:latin typeface="Raleway"/>
                <a:ea typeface="Raleway"/>
                <a:cs typeface="Raleway"/>
                <a:sym typeface="Raleway"/>
              </a:rPr>
              <a:t>Dealing outliers from the target and the features.</a:t>
            </a:r>
            <a:endParaRPr b="1" sz="900">
              <a:solidFill>
                <a:srgbClr val="3B3B3B"/>
              </a:solidFill>
              <a:latin typeface="Raleway"/>
              <a:ea typeface="Raleway"/>
              <a:cs typeface="Raleway"/>
              <a:sym typeface="Raleway"/>
            </a:endParaRPr>
          </a:p>
          <a:p>
            <a:pPr indent="0" lvl="0" marL="0" rtl="0" algn="l">
              <a:lnSpc>
                <a:spcPct val="115000"/>
              </a:lnSpc>
              <a:spcBef>
                <a:spcPts val="0"/>
              </a:spcBef>
              <a:spcAft>
                <a:spcPts val="0"/>
              </a:spcAft>
              <a:buNone/>
            </a:pPr>
            <a:r>
              <a:t/>
            </a:r>
            <a:endParaRPr sz="900">
              <a:solidFill>
                <a:srgbClr val="3B3B3B"/>
              </a:solidFill>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cxnSp>
        <p:nvCxnSpPr>
          <p:cNvPr id="158" name="Google Shape;158;p20"/>
          <p:cNvCxnSpPr/>
          <p:nvPr/>
        </p:nvCxnSpPr>
        <p:spPr>
          <a:xfrm rot="10800000">
            <a:off x="4852825" y="1604175"/>
            <a:ext cx="267300" cy="33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0"/>
          <p:cNvCxnSpPr>
            <a:stCxn id="156" idx="2"/>
            <a:endCxn id="154" idx="1"/>
          </p:cNvCxnSpPr>
          <p:nvPr/>
        </p:nvCxnSpPr>
        <p:spPr>
          <a:xfrm>
            <a:off x="3950400" y="4088125"/>
            <a:ext cx="688500" cy="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603400" y="235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pic>
        <p:nvPicPr>
          <p:cNvPr id="165" name="Google Shape;165;p21"/>
          <p:cNvPicPr preferRelativeResize="0"/>
          <p:nvPr/>
        </p:nvPicPr>
        <p:blipFill>
          <a:blip r:embed="rId3">
            <a:alphaModFix/>
          </a:blip>
          <a:stretch>
            <a:fillRect/>
          </a:stretch>
        </p:blipFill>
        <p:spPr>
          <a:xfrm>
            <a:off x="4197575" y="1337224"/>
            <a:ext cx="1424625" cy="943725"/>
          </a:xfrm>
          <a:prstGeom prst="rect">
            <a:avLst/>
          </a:prstGeom>
          <a:noFill/>
          <a:ln>
            <a:noFill/>
          </a:ln>
        </p:spPr>
      </p:pic>
      <p:pic>
        <p:nvPicPr>
          <p:cNvPr id="166" name="Google Shape;166;p21"/>
          <p:cNvPicPr preferRelativeResize="0"/>
          <p:nvPr/>
        </p:nvPicPr>
        <p:blipFill>
          <a:blip r:embed="rId4">
            <a:alphaModFix/>
          </a:blip>
          <a:stretch>
            <a:fillRect/>
          </a:stretch>
        </p:blipFill>
        <p:spPr>
          <a:xfrm>
            <a:off x="5230350" y="2280950"/>
            <a:ext cx="3507924" cy="1112300"/>
          </a:xfrm>
          <a:prstGeom prst="rect">
            <a:avLst/>
          </a:prstGeom>
          <a:noFill/>
          <a:ln>
            <a:noFill/>
          </a:ln>
        </p:spPr>
      </p:pic>
      <p:sp>
        <p:nvSpPr>
          <p:cNvPr id="167" name="Google Shape;167;p21"/>
          <p:cNvSpPr/>
          <p:nvPr/>
        </p:nvSpPr>
        <p:spPr>
          <a:xfrm rot="5400000">
            <a:off x="5819925" y="1638450"/>
            <a:ext cx="225000" cy="468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68" name="Google Shape;168;p21"/>
          <p:cNvPicPr preferRelativeResize="0"/>
          <p:nvPr/>
        </p:nvPicPr>
        <p:blipFill>
          <a:blip r:embed="rId5">
            <a:alphaModFix/>
          </a:blip>
          <a:stretch>
            <a:fillRect/>
          </a:stretch>
        </p:blipFill>
        <p:spPr>
          <a:xfrm>
            <a:off x="125550" y="887000"/>
            <a:ext cx="2279439" cy="2023599"/>
          </a:xfrm>
          <a:prstGeom prst="rect">
            <a:avLst/>
          </a:prstGeom>
          <a:noFill/>
          <a:ln>
            <a:noFill/>
          </a:ln>
        </p:spPr>
      </p:pic>
      <p:pic>
        <p:nvPicPr>
          <p:cNvPr id="169" name="Google Shape;169;p21"/>
          <p:cNvPicPr preferRelativeResize="0"/>
          <p:nvPr/>
        </p:nvPicPr>
        <p:blipFill>
          <a:blip r:embed="rId6">
            <a:alphaModFix/>
          </a:blip>
          <a:stretch>
            <a:fillRect/>
          </a:stretch>
        </p:blipFill>
        <p:spPr>
          <a:xfrm>
            <a:off x="1561900" y="2960350"/>
            <a:ext cx="2436525" cy="218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