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2" r:id="rId1"/>
  </p:sldMasterIdLst>
  <p:sldIdLst>
    <p:sldId id="272" r:id="rId2"/>
    <p:sldId id="273" r:id="rId3"/>
    <p:sldId id="257" r:id="rId4"/>
    <p:sldId id="258" r:id="rId5"/>
    <p:sldId id="259" r:id="rId6"/>
    <p:sldId id="260" r:id="rId7"/>
    <p:sldId id="261" r:id="rId8"/>
    <p:sldId id="262" r:id="rId9"/>
    <p:sldId id="263" r:id="rId10"/>
    <p:sldId id="265" r:id="rId11"/>
    <p:sldId id="266" r:id="rId12"/>
    <p:sldId id="271" r:id="rId13"/>
    <p:sldId id="274"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2" d="100"/>
          <a:sy n="82" d="100"/>
        </p:scale>
        <p:origin x="6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87EAE1A-5955-41F0-8115-058FFD07616C}"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D0461F-4C7F-4A57-AD9D-9554A4B530A3}" type="slidenum">
              <a:rPr lang="en-US" smtClean="0"/>
              <a:t>‹#›</a:t>
            </a:fld>
            <a:endParaRPr lang="en-US"/>
          </a:p>
        </p:txBody>
      </p:sp>
    </p:spTree>
    <p:extLst>
      <p:ext uri="{BB962C8B-B14F-4D97-AF65-F5344CB8AC3E}">
        <p14:creationId xmlns:p14="http://schemas.microsoft.com/office/powerpoint/2010/main" val="1144469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7EAE1A-5955-41F0-8115-058FFD07616C}"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D0461F-4C7F-4A57-AD9D-9554A4B530A3}" type="slidenum">
              <a:rPr lang="en-US" smtClean="0"/>
              <a:t>‹#›</a:t>
            </a:fld>
            <a:endParaRPr lang="en-US"/>
          </a:p>
        </p:txBody>
      </p:sp>
    </p:spTree>
    <p:extLst>
      <p:ext uri="{BB962C8B-B14F-4D97-AF65-F5344CB8AC3E}">
        <p14:creationId xmlns:p14="http://schemas.microsoft.com/office/powerpoint/2010/main" val="620157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7EAE1A-5955-41F0-8115-058FFD07616C}"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D0461F-4C7F-4A57-AD9D-9554A4B530A3}"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632217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7EAE1A-5955-41F0-8115-058FFD07616C}"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D0461F-4C7F-4A57-AD9D-9554A4B530A3}" type="slidenum">
              <a:rPr lang="en-US" smtClean="0"/>
              <a:t>‹#›</a:t>
            </a:fld>
            <a:endParaRPr lang="en-US"/>
          </a:p>
        </p:txBody>
      </p:sp>
    </p:spTree>
    <p:extLst>
      <p:ext uri="{BB962C8B-B14F-4D97-AF65-F5344CB8AC3E}">
        <p14:creationId xmlns:p14="http://schemas.microsoft.com/office/powerpoint/2010/main" val="2808829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7EAE1A-5955-41F0-8115-058FFD07616C}"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D0461F-4C7F-4A57-AD9D-9554A4B530A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205431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7EAE1A-5955-41F0-8115-058FFD07616C}"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D0461F-4C7F-4A57-AD9D-9554A4B530A3}" type="slidenum">
              <a:rPr lang="en-US" smtClean="0"/>
              <a:t>‹#›</a:t>
            </a:fld>
            <a:endParaRPr lang="en-US"/>
          </a:p>
        </p:txBody>
      </p:sp>
    </p:spTree>
    <p:extLst>
      <p:ext uri="{BB962C8B-B14F-4D97-AF65-F5344CB8AC3E}">
        <p14:creationId xmlns:p14="http://schemas.microsoft.com/office/powerpoint/2010/main" val="13332610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7EAE1A-5955-41F0-8115-058FFD07616C}"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D0461F-4C7F-4A57-AD9D-9554A4B530A3}" type="slidenum">
              <a:rPr lang="en-US" smtClean="0"/>
              <a:t>‹#›</a:t>
            </a:fld>
            <a:endParaRPr lang="en-US"/>
          </a:p>
        </p:txBody>
      </p:sp>
    </p:spTree>
    <p:extLst>
      <p:ext uri="{BB962C8B-B14F-4D97-AF65-F5344CB8AC3E}">
        <p14:creationId xmlns:p14="http://schemas.microsoft.com/office/powerpoint/2010/main" val="8055038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7EAE1A-5955-41F0-8115-058FFD07616C}"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D0461F-4C7F-4A57-AD9D-9554A4B530A3}" type="slidenum">
              <a:rPr lang="en-US" smtClean="0"/>
              <a:t>‹#›</a:t>
            </a:fld>
            <a:endParaRPr lang="en-US"/>
          </a:p>
        </p:txBody>
      </p:sp>
    </p:spTree>
    <p:extLst>
      <p:ext uri="{BB962C8B-B14F-4D97-AF65-F5344CB8AC3E}">
        <p14:creationId xmlns:p14="http://schemas.microsoft.com/office/powerpoint/2010/main" val="2070830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7EAE1A-5955-41F0-8115-058FFD07616C}"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D0461F-4C7F-4A57-AD9D-9554A4B530A3}" type="slidenum">
              <a:rPr lang="en-US" smtClean="0"/>
              <a:t>‹#›</a:t>
            </a:fld>
            <a:endParaRPr lang="en-US"/>
          </a:p>
        </p:txBody>
      </p:sp>
    </p:spTree>
    <p:extLst>
      <p:ext uri="{BB962C8B-B14F-4D97-AF65-F5344CB8AC3E}">
        <p14:creationId xmlns:p14="http://schemas.microsoft.com/office/powerpoint/2010/main" val="745067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7EAE1A-5955-41F0-8115-058FFD07616C}"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D0461F-4C7F-4A57-AD9D-9554A4B530A3}" type="slidenum">
              <a:rPr lang="en-US" smtClean="0"/>
              <a:t>‹#›</a:t>
            </a:fld>
            <a:endParaRPr lang="en-US"/>
          </a:p>
        </p:txBody>
      </p:sp>
    </p:spTree>
    <p:extLst>
      <p:ext uri="{BB962C8B-B14F-4D97-AF65-F5344CB8AC3E}">
        <p14:creationId xmlns:p14="http://schemas.microsoft.com/office/powerpoint/2010/main" val="2405440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7EAE1A-5955-41F0-8115-058FFD07616C}" type="datetimeFigureOut">
              <a:rPr lang="en-US" smtClean="0"/>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D0461F-4C7F-4A57-AD9D-9554A4B530A3}" type="slidenum">
              <a:rPr lang="en-US" smtClean="0"/>
              <a:t>‹#›</a:t>
            </a:fld>
            <a:endParaRPr lang="en-US"/>
          </a:p>
        </p:txBody>
      </p:sp>
    </p:spTree>
    <p:extLst>
      <p:ext uri="{BB962C8B-B14F-4D97-AF65-F5344CB8AC3E}">
        <p14:creationId xmlns:p14="http://schemas.microsoft.com/office/powerpoint/2010/main" val="3017962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7EAE1A-5955-41F0-8115-058FFD07616C}" type="datetimeFigureOut">
              <a:rPr lang="en-US" smtClean="0"/>
              <a:t>9/9/2025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D0461F-4C7F-4A57-AD9D-9554A4B530A3}" type="slidenum">
              <a:rPr lang="en-US" smtClean="0"/>
              <a:t>‹#›</a:t>
            </a:fld>
            <a:endParaRPr lang="en-US"/>
          </a:p>
        </p:txBody>
      </p:sp>
    </p:spTree>
    <p:extLst>
      <p:ext uri="{BB962C8B-B14F-4D97-AF65-F5344CB8AC3E}">
        <p14:creationId xmlns:p14="http://schemas.microsoft.com/office/powerpoint/2010/main" val="1282980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7EAE1A-5955-41F0-8115-058FFD07616C}" type="datetimeFigureOut">
              <a:rPr lang="en-US" smtClean="0"/>
              <a:t>9/9/2025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D0461F-4C7F-4A57-AD9D-9554A4B530A3}" type="slidenum">
              <a:rPr lang="en-US" smtClean="0"/>
              <a:t>‹#›</a:t>
            </a:fld>
            <a:endParaRPr lang="en-US"/>
          </a:p>
        </p:txBody>
      </p:sp>
    </p:spTree>
    <p:extLst>
      <p:ext uri="{BB962C8B-B14F-4D97-AF65-F5344CB8AC3E}">
        <p14:creationId xmlns:p14="http://schemas.microsoft.com/office/powerpoint/2010/main" val="3112822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7EAE1A-5955-41F0-8115-058FFD07616C}" type="datetimeFigureOut">
              <a:rPr lang="en-US" smtClean="0"/>
              <a:t>9/9/2025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0D0461F-4C7F-4A57-AD9D-9554A4B530A3}" type="slidenum">
              <a:rPr lang="en-US" smtClean="0"/>
              <a:t>‹#›</a:t>
            </a:fld>
            <a:endParaRPr lang="en-US"/>
          </a:p>
        </p:txBody>
      </p:sp>
    </p:spTree>
    <p:extLst>
      <p:ext uri="{BB962C8B-B14F-4D97-AF65-F5344CB8AC3E}">
        <p14:creationId xmlns:p14="http://schemas.microsoft.com/office/powerpoint/2010/main" val="3611366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7EAE1A-5955-41F0-8115-058FFD07616C}" type="datetimeFigureOut">
              <a:rPr lang="en-US" smtClean="0"/>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D0461F-4C7F-4A57-AD9D-9554A4B530A3}" type="slidenum">
              <a:rPr lang="en-US" smtClean="0"/>
              <a:t>‹#›</a:t>
            </a:fld>
            <a:endParaRPr lang="en-US"/>
          </a:p>
        </p:txBody>
      </p:sp>
    </p:spTree>
    <p:extLst>
      <p:ext uri="{BB962C8B-B14F-4D97-AF65-F5344CB8AC3E}">
        <p14:creationId xmlns:p14="http://schemas.microsoft.com/office/powerpoint/2010/main" val="2008272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7EAE1A-5955-41F0-8115-058FFD07616C}" type="datetimeFigureOut">
              <a:rPr lang="en-US" smtClean="0"/>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D0461F-4C7F-4A57-AD9D-9554A4B530A3}" type="slidenum">
              <a:rPr lang="en-US" smtClean="0"/>
              <a:t>‹#›</a:t>
            </a:fld>
            <a:endParaRPr lang="en-US"/>
          </a:p>
        </p:txBody>
      </p:sp>
    </p:spTree>
    <p:extLst>
      <p:ext uri="{BB962C8B-B14F-4D97-AF65-F5344CB8AC3E}">
        <p14:creationId xmlns:p14="http://schemas.microsoft.com/office/powerpoint/2010/main" val="3035063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87EAE1A-5955-41F0-8115-058FFD07616C}" type="datetimeFigureOut">
              <a:rPr lang="en-US" smtClean="0"/>
              <a:t>9/9/2025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0D0461F-4C7F-4A57-AD9D-9554A4B530A3}" type="slidenum">
              <a:rPr lang="en-US" smtClean="0"/>
              <a:t>‹#›</a:t>
            </a:fld>
            <a:endParaRPr lang="en-US"/>
          </a:p>
        </p:txBody>
      </p:sp>
    </p:spTree>
    <p:extLst>
      <p:ext uri="{BB962C8B-B14F-4D97-AF65-F5344CB8AC3E}">
        <p14:creationId xmlns:p14="http://schemas.microsoft.com/office/powerpoint/2010/main" val="2934498553"/>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9C63A4-E706-DCE9-62E0-36F2B68A5F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72C165-AC3C-2CD5-F621-34DD73115A76}"/>
              </a:ext>
            </a:extLst>
          </p:cNvPr>
          <p:cNvSpPr>
            <a:spLocks noGrp="1"/>
          </p:cNvSpPr>
          <p:nvPr>
            <p:ph type="ctrTitle"/>
          </p:nvPr>
        </p:nvSpPr>
        <p:spPr/>
        <p:txBody>
          <a:bodyPr>
            <a:normAutofit fontScale="90000"/>
          </a:bodyPr>
          <a:lstStyle/>
          <a:p>
            <a:r>
              <a:rPr lang="en-US" b="1" i="0" dirty="0">
                <a:solidFill>
                  <a:schemeClr val="accent2">
                    <a:lumMod val="50000"/>
                  </a:schemeClr>
                </a:solidFill>
                <a:effectLst/>
                <a:latin typeface="-apple-system"/>
              </a:rPr>
              <a:t>Estimation of Obesity </a:t>
            </a:r>
            <a:r>
              <a:rPr lang="en-US" b="1" dirty="0">
                <a:solidFill>
                  <a:schemeClr val="accent2">
                    <a:lumMod val="50000"/>
                  </a:schemeClr>
                </a:solidFill>
                <a:latin typeface="-apple-system"/>
              </a:rPr>
              <a:t>L</a:t>
            </a:r>
            <a:r>
              <a:rPr lang="en-US" b="1" i="0" dirty="0">
                <a:solidFill>
                  <a:schemeClr val="accent2">
                    <a:lumMod val="50000"/>
                  </a:schemeClr>
                </a:solidFill>
                <a:effectLst/>
                <a:latin typeface="-apple-system"/>
              </a:rPr>
              <a:t>evels </a:t>
            </a:r>
            <a:r>
              <a:rPr lang="en-US" b="1" dirty="0">
                <a:solidFill>
                  <a:schemeClr val="accent2">
                    <a:lumMod val="50000"/>
                  </a:schemeClr>
                </a:solidFill>
                <a:latin typeface="-apple-system"/>
              </a:rPr>
              <a:t>B</a:t>
            </a:r>
            <a:r>
              <a:rPr lang="en-US" b="1" i="0" dirty="0">
                <a:solidFill>
                  <a:schemeClr val="accent2">
                    <a:lumMod val="50000"/>
                  </a:schemeClr>
                </a:solidFill>
                <a:effectLst/>
                <a:latin typeface="-apple-system"/>
              </a:rPr>
              <a:t>ased on Eating </a:t>
            </a:r>
            <a:r>
              <a:rPr lang="en-US" b="1" dirty="0">
                <a:solidFill>
                  <a:schemeClr val="accent2">
                    <a:lumMod val="50000"/>
                  </a:schemeClr>
                </a:solidFill>
                <a:latin typeface="-apple-system"/>
              </a:rPr>
              <a:t>H</a:t>
            </a:r>
            <a:r>
              <a:rPr lang="en-US" b="1" i="0" dirty="0">
                <a:solidFill>
                  <a:schemeClr val="accent2">
                    <a:lumMod val="50000"/>
                  </a:schemeClr>
                </a:solidFill>
                <a:effectLst/>
                <a:latin typeface="-apple-system"/>
              </a:rPr>
              <a:t>abits and Physical </a:t>
            </a:r>
            <a:r>
              <a:rPr lang="en-US" b="1" dirty="0">
                <a:solidFill>
                  <a:schemeClr val="accent2">
                    <a:lumMod val="50000"/>
                  </a:schemeClr>
                </a:solidFill>
                <a:latin typeface="-apple-system"/>
              </a:rPr>
              <a:t>C</a:t>
            </a:r>
            <a:r>
              <a:rPr lang="en-US" b="1" i="0" dirty="0">
                <a:solidFill>
                  <a:schemeClr val="accent2">
                    <a:lumMod val="50000"/>
                  </a:schemeClr>
                </a:solidFill>
                <a:effectLst/>
                <a:latin typeface="-apple-system"/>
              </a:rPr>
              <a:t>ondition</a:t>
            </a:r>
            <a:br>
              <a:rPr lang="en-US" b="1" i="0" dirty="0">
                <a:effectLst/>
                <a:latin typeface="-apple-system"/>
              </a:rPr>
            </a:br>
            <a:endParaRPr lang="en-US" dirty="0"/>
          </a:p>
        </p:txBody>
      </p:sp>
      <p:pic>
        <p:nvPicPr>
          <p:cNvPr id="5" name="Picture 4">
            <a:extLst>
              <a:ext uri="{FF2B5EF4-FFF2-40B4-BE49-F238E27FC236}">
                <a16:creationId xmlns:a16="http://schemas.microsoft.com/office/drawing/2014/main" id="{06057D9D-8827-5A0C-BB9F-145F558217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026" y="3880957"/>
            <a:ext cx="4146163" cy="2179039"/>
          </a:xfrm>
          <a:prstGeom prst="rect">
            <a:avLst/>
          </a:prstGeom>
        </p:spPr>
      </p:pic>
      <p:pic>
        <p:nvPicPr>
          <p:cNvPr id="7" name="Picture 6">
            <a:extLst>
              <a:ext uri="{FF2B5EF4-FFF2-40B4-BE49-F238E27FC236}">
                <a16:creationId xmlns:a16="http://schemas.microsoft.com/office/drawing/2014/main" id="{780750C0-613C-A08F-8DD0-01F6DF5B6E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5311" y="3617752"/>
            <a:ext cx="2442562" cy="2705450"/>
          </a:xfrm>
          <a:prstGeom prst="rect">
            <a:avLst/>
          </a:prstGeom>
        </p:spPr>
      </p:pic>
      <p:sp>
        <p:nvSpPr>
          <p:cNvPr id="3" name="TextBox 2">
            <a:extLst>
              <a:ext uri="{FF2B5EF4-FFF2-40B4-BE49-F238E27FC236}">
                <a16:creationId xmlns:a16="http://schemas.microsoft.com/office/drawing/2014/main" id="{BDD77A7F-591C-57DA-156B-E2173A4711EF}"/>
              </a:ext>
            </a:extLst>
          </p:cNvPr>
          <p:cNvSpPr txBox="1"/>
          <p:nvPr/>
        </p:nvSpPr>
        <p:spPr>
          <a:xfrm>
            <a:off x="1874520" y="701040"/>
            <a:ext cx="5166360" cy="369332"/>
          </a:xfrm>
          <a:prstGeom prst="rect">
            <a:avLst/>
          </a:prstGeom>
          <a:noFill/>
        </p:spPr>
        <p:txBody>
          <a:bodyPr wrap="square" rtlCol="0">
            <a:spAutoFit/>
          </a:bodyPr>
          <a:lstStyle/>
          <a:p>
            <a:r>
              <a:rPr lang="en-IN" dirty="0"/>
              <a:t>ML model on </a:t>
            </a:r>
            <a:endParaRPr lang="en-US" dirty="0"/>
          </a:p>
        </p:txBody>
      </p:sp>
    </p:spTree>
    <p:extLst>
      <p:ext uri="{BB962C8B-B14F-4D97-AF65-F5344CB8AC3E}">
        <p14:creationId xmlns:p14="http://schemas.microsoft.com/office/powerpoint/2010/main" val="488910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C8FFF-FF91-2F08-5645-D1E03B00B7CC}"/>
              </a:ext>
            </a:extLst>
          </p:cNvPr>
          <p:cNvSpPr>
            <a:spLocks noGrp="1"/>
          </p:cNvSpPr>
          <p:nvPr>
            <p:ph type="title"/>
          </p:nvPr>
        </p:nvSpPr>
        <p:spPr>
          <a:xfrm>
            <a:off x="677334" y="274041"/>
            <a:ext cx="8596668" cy="1320800"/>
          </a:xfrm>
        </p:spPr>
        <p:txBody>
          <a:bodyPr>
            <a:normAutofit/>
          </a:bodyPr>
          <a:lstStyle/>
          <a:p>
            <a:r>
              <a:rPr lang="en-IN" sz="3200" u="sng" dirty="0">
                <a:solidFill>
                  <a:schemeClr val="accent3">
                    <a:lumMod val="50000"/>
                  </a:schemeClr>
                </a:solidFill>
              </a:rPr>
              <a:t>Result:</a:t>
            </a:r>
            <a:endParaRPr lang="en-US" sz="3200" u="sng" dirty="0">
              <a:solidFill>
                <a:schemeClr val="accent3">
                  <a:lumMod val="50000"/>
                </a:schemeClr>
              </a:solidFill>
            </a:endParaRPr>
          </a:p>
        </p:txBody>
      </p:sp>
      <p:pic>
        <p:nvPicPr>
          <p:cNvPr id="5" name="Content Placeholder 4">
            <a:extLst>
              <a:ext uri="{FF2B5EF4-FFF2-40B4-BE49-F238E27FC236}">
                <a16:creationId xmlns:a16="http://schemas.microsoft.com/office/drawing/2014/main" id="{1871307B-1111-328D-D10B-02FA1A5A09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0083" y="1124640"/>
            <a:ext cx="3619814" cy="1775614"/>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5D50CD37-C892-E2A5-3A1F-4EB938DA9B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6407" y="1124640"/>
            <a:ext cx="3619814" cy="1775614"/>
          </a:xfrm>
          <a:prstGeom prst="rect">
            <a:avLst/>
          </a:prstGeom>
          <a:ln>
            <a:noFill/>
          </a:ln>
          <a:effectLst>
            <a:outerShdw blurRad="292100" dist="139700" dir="2700000" algn="tl" rotWithShape="0">
              <a:srgbClr val="333333">
                <a:alpha val="65000"/>
              </a:srgbClr>
            </a:outerShdw>
          </a:effectLst>
        </p:spPr>
      </p:pic>
      <p:sp>
        <p:nvSpPr>
          <p:cNvPr id="10" name="TextBox 9">
            <a:extLst>
              <a:ext uri="{FF2B5EF4-FFF2-40B4-BE49-F238E27FC236}">
                <a16:creationId xmlns:a16="http://schemas.microsoft.com/office/drawing/2014/main" id="{3BC4EB79-8DB8-A900-D5AC-7D3DB2BB5730}"/>
              </a:ext>
            </a:extLst>
          </p:cNvPr>
          <p:cNvSpPr txBox="1"/>
          <p:nvPr/>
        </p:nvSpPr>
        <p:spPr>
          <a:xfrm>
            <a:off x="4655891" y="3095538"/>
            <a:ext cx="5259896" cy="261610"/>
          </a:xfrm>
          <a:prstGeom prst="rect">
            <a:avLst/>
          </a:prstGeom>
          <a:noFill/>
        </p:spPr>
        <p:txBody>
          <a:bodyPr wrap="square" rtlCol="0">
            <a:spAutoFit/>
          </a:bodyPr>
          <a:lstStyle/>
          <a:p>
            <a:r>
              <a:rPr lang="en-IN" sz="1100" dirty="0"/>
              <a:t>Figure- Classification Report of hyper tuned logistic regression model</a:t>
            </a:r>
            <a:endParaRPr lang="en-US" sz="1100" dirty="0"/>
          </a:p>
        </p:txBody>
      </p:sp>
      <p:sp>
        <p:nvSpPr>
          <p:cNvPr id="12" name="TextBox 11">
            <a:extLst>
              <a:ext uri="{FF2B5EF4-FFF2-40B4-BE49-F238E27FC236}">
                <a16:creationId xmlns:a16="http://schemas.microsoft.com/office/drawing/2014/main" id="{122E21F0-6E9F-693E-9FFD-7FC3B4DD522D}"/>
              </a:ext>
            </a:extLst>
          </p:cNvPr>
          <p:cNvSpPr txBox="1"/>
          <p:nvPr/>
        </p:nvSpPr>
        <p:spPr>
          <a:xfrm>
            <a:off x="1368805" y="3095538"/>
            <a:ext cx="3965826" cy="261610"/>
          </a:xfrm>
          <a:prstGeom prst="rect">
            <a:avLst/>
          </a:prstGeom>
          <a:noFill/>
        </p:spPr>
        <p:txBody>
          <a:bodyPr wrap="square" rtlCol="0">
            <a:spAutoFit/>
          </a:bodyPr>
          <a:lstStyle/>
          <a:p>
            <a:r>
              <a:rPr lang="en-IN" sz="1100" dirty="0"/>
              <a:t>Figure- Result Table of all 5 models </a:t>
            </a:r>
            <a:endParaRPr lang="en-US" sz="1100" dirty="0"/>
          </a:p>
        </p:txBody>
      </p:sp>
      <p:sp>
        <p:nvSpPr>
          <p:cNvPr id="13" name="TextBox 12">
            <a:extLst>
              <a:ext uri="{FF2B5EF4-FFF2-40B4-BE49-F238E27FC236}">
                <a16:creationId xmlns:a16="http://schemas.microsoft.com/office/drawing/2014/main" id="{02DD85B9-3FB9-6717-A65C-D275BE2CC4C6}"/>
              </a:ext>
            </a:extLst>
          </p:cNvPr>
          <p:cNvSpPr txBox="1"/>
          <p:nvPr/>
        </p:nvSpPr>
        <p:spPr>
          <a:xfrm>
            <a:off x="677334" y="3598877"/>
            <a:ext cx="8793837" cy="2185214"/>
          </a:xfrm>
          <a:prstGeom prst="rect">
            <a:avLst/>
          </a:prstGeom>
          <a:noFill/>
        </p:spPr>
        <p:txBody>
          <a:bodyPr wrap="square" rtlCol="0">
            <a:spAutoFit/>
          </a:bodyPr>
          <a:lstStyle/>
          <a:p>
            <a:pPr marL="285750" indent="-285750" algn="just">
              <a:buFont typeface="Wingdings" panose="05000000000000000000" pitchFamily="2" charset="2"/>
              <a:buChar char="Ø"/>
            </a:pPr>
            <a:r>
              <a:rPr lang="en-US" sz="1700" dirty="0"/>
              <a:t>As mentioned in above data frame model_1 and model_5 i.e. Logistic Regression and Random Forest Classifier performed better in predicting obesity status.</a:t>
            </a:r>
          </a:p>
          <a:p>
            <a:pPr marL="285750" indent="-285750" algn="just">
              <a:buFont typeface="Wingdings" panose="05000000000000000000" pitchFamily="2" charset="2"/>
              <a:buChar char="Ø"/>
            </a:pPr>
            <a:endParaRPr lang="en-US" sz="1700" dirty="0"/>
          </a:p>
          <a:p>
            <a:pPr marL="285750" indent="-285750" algn="just">
              <a:buFont typeface="Wingdings" panose="05000000000000000000" pitchFamily="2" charset="2"/>
              <a:buChar char="Ø"/>
            </a:pPr>
            <a:r>
              <a:rPr lang="en-US" sz="1700" dirty="0"/>
              <a:t>Before performing hyper tuning only logistic regression has given generalized model with accuracy of 91 % but same after hyper tuning goes up to 96 %.</a:t>
            </a:r>
          </a:p>
          <a:p>
            <a:pPr marL="285750" indent="-285750" algn="just">
              <a:buFont typeface="Wingdings" panose="05000000000000000000" pitchFamily="2" charset="2"/>
              <a:buChar char="Ø"/>
            </a:pPr>
            <a:endParaRPr lang="en-US" sz="1700" dirty="0"/>
          </a:p>
          <a:p>
            <a:pPr marL="285750" indent="-285750" algn="just">
              <a:buFont typeface="Wingdings" panose="05000000000000000000" pitchFamily="2" charset="2"/>
              <a:buChar char="Ø"/>
            </a:pPr>
            <a:r>
              <a:rPr lang="en-US" sz="1700" dirty="0"/>
              <a:t>In case of Random Forest after performing hyper tuning the model is generalized with accuracy of 96 %.</a:t>
            </a:r>
          </a:p>
        </p:txBody>
      </p:sp>
    </p:spTree>
    <p:extLst>
      <p:ext uri="{BB962C8B-B14F-4D97-AF65-F5344CB8AC3E}">
        <p14:creationId xmlns:p14="http://schemas.microsoft.com/office/powerpoint/2010/main" val="352942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1165F-2744-263F-D058-8A7EC69DB176}"/>
              </a:ext>
            </a:extLst>
          </p:cNvPr>
          <p:cNvSpPr>
            <a:spLocks noGrp="1"/>
          </p:cNvSpPr>
          <p:nvPr>
            <p:ph type="title"/>
          </p:nvPr>
        </p:nvSpPr>
        <p:spPr>
          <a:xfrm>
            <a:off x="677334" y="309385"/>
            <a:ext cx="8596668" cy="1320800"/>
          </a:xfrm>
        </p:spPr>
        <p:txBody>
          <a:bodyPr>
            <a:normAutofit/>
          </a:bodyPr>
          <a:lstStyle/>
          <a:p>
            <a:r>
              <a:rPr lang="en-IN" sz="3200" dirty="0">
                <a:solidFill>
                  <a:schemeClr val="accent3">
                    <a:lumMod val="50000"/>
                  </a:schemeClr>
                </a:solidFill>
              </a:rPr>
              <a:t>Result:</a:t>
            </a:r>
            <a:endParaRPr lang="en-US" sz="3200" dirty="0">
              <a:solidFill>
                <a:schemeClr val="accent3">
                  <a:lumMod val="50000"/>
                </a:schemeClr>
              </a:solidFill>
            </a:endParaRPr>
          </a:p>
        </p:txBody>
      </p:sp>
      <p:sp>
        <p:nvSpPr>
          <p:cNvPr id="3" name="Content Placeholder 2">
            <a:extLst>
              <a:ext uri="{FF2B5EF4-FFF2-40B4-BE49-F238E27FC236}">
                <a16:creationId xmlns:a16="http://schemas.microsoft.com/office/drawing/2014/main" id="{465F71C7-B2F3-2B30-7D53-59746B0C4F44}"/>
              </a:ext>
            </a:extLst>
          </p:cNvPr>
          <p:cNvSpPr>
            <a:spLocks noGrp="1"/>
          </p:cNvSpPr>
          <p:nvPr>
            <p:ph idx="1"/>
          </p:nvPr>
        </p:nvSpPr>
        <p:spPr>
          <a:xfrm>
            <a:off x="887058" y="4406859"/>
            <a:ext cx="8596668" cy="2153702"/>
          </a:xfrm>
        </p:spPr>
        <p:txBody>
          <a:bodyPr>
            <a:normAutofit/>
          </a:bodyPr>
          <a:lstStyle/>
          <a:p>
            <a:pPr algn="just"/>
            <a:r>
              <a:rPr lang="en-US" sz="1700" b="0" i="0" dirty="0">
                <a:effectLst/>
                <a:latin typeface="-apple-system"/>
              </a:rPr>
              <a:t>In this data Logistic regression and Random forest models performed very well with accuracy of 96%.</a:t>
            </a:r>
          </a:p>
          <a:p>
            <a:pPr algn="just"/>
            <a:r>
              <a:rPr lang="en-US" sz="1700" b="0" i="0" dirty="0">
                <a:effectLst/>
                <a:latin typeface="-apple-system"/>
              </a:rPr>
              <a:t>From the above ROC curve of Logistic Regression we can say that model performs better in predicting values of Insufficient Weight, Obesity Type</a:t>
            </a:r>
            <a:r>
              <a:rPr lang="en-US" sz="1700" dirty="0">
                <a:latin typeface="-apple-system"/>
              </a:rPr>
              <a:t> </a:t>
            </a:r>
            <a:r>
              <a:rPr lang="en-US" sz="1700" b="0" i="0" dirty="0">
                <a:effectLst/>
                <a:latin typeface="-apple-system"/>
              </a:rPr>
              <a:t>II and Obesity Type</a:t>
            </a:r>
            <a:r>
              <a:rPr lang="en-US" sz="1700" dirty="0">
                <a:latin typeface="-apple-system"/>
              </a:rPr>
              <a:t> </a:t>
            </a:r>
            <a:r>
              <a:rPr lang="en-US" sz="1700" b="0" i="0" dirty="0">
                <a:effectLst/>
                <a:latin typeface="-apple-system"/>
              </a:rPr>
              <a:t>III.</a:t>
            </a:r>
            <a:endParaRPr lang="en-US" sz="1700" dirty="0"/>
          </a:p>
        </p:txBody>
      </p:sp>
      <p:pic>
        <p:nvPicPr>
          <p:cNvPr id="4" name="Picture 3">
            <a:extLst>
              <a:ext uri="{FF2B5EF4-FFF2-40B4-BE49-F238E27FC236}">
                <a16:creationId xmlns:a16="http://schemas.microsoft.com/office/drawing/2014/main" id="{097A080F-717D-EFD5-885F-3706367FA5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1606" y="969785"/>
            <a:ext cx="4187572" cy="323041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4912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2636B-8760-B621-15B4-09823134BC4B}"/>
              </a:ext>
            </a:extLst>
          </p:cNvPr>
          <p:cNvSpPr>
            <a:spLocks noGrp="1"/>
          </p:cNvSpPr>
          <p:nvPr>
            <p:ph type="title"/>
          </p:nvPr>
        </p:nvSpPr>
        <p:spPr>
          <a:xfrm>
            <a:off x="677334" y="472440"/>
            <a:ext cx="8596668" cy="1320800"/>
          </a:xfrm>
        </p:spPr>
        <p:txBody>
          <a:bodyPr>
            <a:normAutofit/>
          </a:bodyPr>
          <a:lstStyle/>
          <a:p>
            <a:r>
              <a:rPr lang="en-IN" sz="3200" u="sng" dirty="0">
                <a:solidFill>
                  <a:schemeClr val="accent3">
                    <a:lumMod val="50000"/>
                  </a:schemeClr>
                </a:solidFill>
              </a:rPr>
              <a:t>Dashboard:</a:t>
            </a:r>
            <a:endParaRPr lang="en-US" sz="3200" u="sng" dirty="0">
              <a:solidFill>
                <a:schemeClr val="accent3">
                  <a:lumMod val="50000"/>
                </a:schemeClr>
              </a:solidFill>
            </a:endParaRPr>
          </a:p>
        </p:txBody>
      </p:sp>
      <p:pic>
        <p:nvPicPr>
          <p:cNvPr id="5" name="Picture 4">
            <a:extLst>
              <a:ext uri="{FF2B5EF4-FFF2-40B4-BE49-F238E27FC236}">
                <a16:creationId xmlns:a16="http://schemas.microsoft.com/office/drawing/2014/main" id="{8BFA591D-8C23-AE9F-DBC9-371DAAA9C7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5418" y="1239520"/>
            <a:ext cx="8554378" cy="480767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34893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C04DEEF-97C8-E45C-651C-940FEC33BCEA}"/>
              </a:ext>
            </a:extLst>
          </p:cNvPr>
          <p:cNvSpPr>
            <a:spLocks noGrp="1"/>
          </p:cNvSpPr>
          <p:nvPr>
            <p:ph type="title"/>
          </p:nvPr>
        </p:nvSpPr>
        <p:spPr/>
        <p:txBody>
          <a:bodyPr/>
          <a:lstStyle/>
          <a:p>
            <a:r>
              <a:rPr lang="en-IN" dirty="0"/>
              <a:t> </a:t>
            </a:r>
          </a:p>
        </p:txBody>
      </p:sp>
      <p:sp>
        <p:nvSpPr>
          <p:cNvPr id="6" name="Title 1">
            <a:extLst>
              <a:ext uri="{FF2B5EF4-FFF2-40B4-BE49-F238E27FC236}">
                <a16:creationId xmlns:a16="http://schemas.microsoft.com/office/drawing/2014/main" id="{5B659FEF-95B1-2FFE-28B5-4784442C4C22}"/>
              </a:ext>
            </a:extLst>
          </p:cNvPr>
          <p:cNvSpPr>
            <a:spLocks noGrp="1"/>
          </p:cNvSpPr>
          <p:nvPr>
            <p:ph idx="1"/>
          </p:nvPr>
        </p:nvSpPr>
        <p:spPr>
          <a:xfrm>
            <a:off x="677863" y="473075"/>
            <a:ext cx="8596312" cy="5568950"/>
          </a:xfrm>
        </p:spPr>
        <p:txBody>
          <a:bodyPr>
            <a:normAutofit fontScale="97500" lnSpcReduction="10000"/>
          </a:bodyPr>
          <a:lstStyle/>
          <a:p>
            <a:pPr marL="0" indent="0">
              <a:buNone/>
            </a:pPr>
            <a:r>
              <a:rPr lang="en-IN" sz="3300" b="1" dirty="0">
                <a:latin typeface="Times New Roman" panose="02020603050405020304" pitchFamily="18" charset="0"/>
                <a:cs typeface="Times New Roman" panose="02020603050405020304" pitchFamily="18" charset="0"/>
              </a:rPr>
              <a:t>Future scope:</a:t>
            </a:r>
          </a:p>
          <a:p>
            <a:pPr marL="742950" indent="-742950" algn="just">
              <a:buFont typeface="+mj-lt"/>
              <a:buAutoNum type="arabicPeriod"/>
            </a:pPr>
            <a:r>
              <a:rPr lang="en-US" sz="2000" dirty="0">
                <a:latin typeface="Times New Roman" panose="02020603050405020304" pitchFamily="18" charset="0"/>
                <a:cs typeface="Times New Roman" panose="02020603050405020304" pitchFamily="18" charset="0"/>
              </a:rPr>
              <a:t>Incorporate broader factors (socioeconomic, environmental, etc.) into machine learning models for more accurate obesity estimation.</a:t>
            </a:r>
          </a:p>
          <a:p>
            <a:pPr marL="742950" indent="-742950" algn="just">
              <a:buFont typeface="+mj-lt"/>
              <a:buAutoNum type="arabicPeriod"/>
            </a:pPr>
            <a:r>
              <a:rPr lang="en-US" sz="2000" b="1" dirty="0">
                <a:latin typeface="Times New Roman" panose="02020603050405020304" pitchFamily="18" charset="0"/>
                <a:cs typeface="Times New Roman" panose="02020603050405020304" pitchFamily="18" charset="0"/>
              </a:rPr>
              <a:t>Investigate long-term effects:</a:t>
            </a:r>
            <a:r>
              <a:rPr lang="en-US" sz="2000" dirty="0">
                <a:latin typeface="Times New Roman" panose="02020603050405020304" pitchFamily="18" charset="0"/>
                <a:cs typeface="Times New Roman" panose="02020603050405020304" pitchFamily="18" charset="0"/>
              </a:rPr>
              <a:t> Conduct longitudinal studies to analyze the long-term impact of lifestyle changes on obesity levels and refine the model's predictive power over time.</a:t>
            </a:r>
          </a:p>
          <a:p>
            <a:pPr marL="742950" indent="-742950" algn="just">
              <a:buFont typeface="+mj-lt"/>
              <a:buAutoNum type="arabicPeriod"/>
            </a:pPr>
            <a:endParaRPr lang="en-IN" sz="2000" dirty="0">
              <a:latin typeface="Times New Roman" panose="02020603050405020304" pitchFamily="18" charset="0"/>
              <a:cs typeface="Times New Roman" panose="02020603050405020304" pitchFamily="18" charset="0"/>
            </a:endParaRPr>
          </a:p>
          <a:p>
            <a:pPr marL="0" indent="0">
              <a:buNone/>
            </a:pPr>
            <a:r>
              <a:rPr lang="en-IN" sz="3300" b="1" dirty="0">
                <a:latin typeface="Times New Roman" panose="02020603050405020304" pitchFamily="18" charset="0"/>
                <a:cs typeface="Times New Roman" panose="02020603050405020304" pitchFamily="18" charset="0"/>
              </a:rPr>
              <a:t>Limitations:</a:t>
            </a:r>
          </a:p>
          <a:p>
            <a:pPr marL="0" indent="0" algn="just" eaLnBrk="1" hangingPunct="1">
              <a:lnSpc>
                <a:spcPct val="107000"/>
              </a:lnSpc>
              <a:spcAft>
                <a:spcPts val="800"/>
              </a:spcAft>
              <a:buSzPts val="1000"/>
              <a:buNone/>
              <a:tabLst>
                <a:tab pos="457200" algn="l"/>
              </a:tabLst>
              <a:defRPr/>
            </a:pPr>
            <a:r>
              <a:rPr lang="en-US" sz="2000" dirty="0">
                <a:latin typeface="Times New Roman" panose="02020603050405020304" pitchFamily="18" charset="0"/>
                <a:cs typeface="Times New Roman" panose="02020603050405020304" pitchFamily="18" charset="0"/>
              </a:rPr>
              <a:t>1. The dataset is limited to individuals from Mexico,    Peru, and Colombia, potentially limiting the generalizability of the findings to populations with different dietary and lifestyle habits, such as India</a:t>
            </a:r>
          </a:p>
          <a:p>
            <a:pPr marL="0" indent="0" algn="just" eaLnBrk="1" hangingPunct="1">
              <a:lnSpc>
                <a:spcPct val="107000"/>
              </a:lnSpc>
              <a:spcAft>
                <a:spcPts val="800"/>
              </a:spcAft>
              <a:buSzPts val="1000"/>
              <a:buNone/>
              <a:tabLst>
                <a:tab pos="457200" algn="l"/>
              </a:tabLst>
              <a:defRPr/>
            </a:pPr>
            <a:r>
              <a:rPr lang="en-US" sz="2000" dirty="0">
                <a:latin typeface="Times New Roman" panose="02020603050405020304" pitchFamily="18" charset="0"/>
                <a:cs typeface="Times New Roman" panose="02020603050405020304" pitchFamily="18" charset="0"/>
              </a:rPr>
              <a:t>.</a:t>
            </a:r>
            <a:r>
              <a:rPr lang="en-US" sz="2000" b="1" dirty="0">
                <a:latin typeface="Times New Roman" panose="02020603050405020304" pitchFamily="18" charset="0"/>
                <a:cs typeface="Times New Roman" panose="02020603050405020304" pitchFamily="18" charset="0"/>
              </a:rPr>
              <a:t>2. Individual variability:</a:t>
            </a:r>
            <a:r>
              <a:rPr lang="en-US" sz="2000" dirty="0">
                <a:latin typeface="Times New Roman" panose="02020603050405020304" pitchFamily="18" charset="0"/>
                <a:cs typeface="Times New Roman" panose="02020603050405020304" pitchFamily="18" charset="0"/>
              </a:rPr>
              <a:t> Physiological differences and genetic factors can influence obesity differently in each individual, limiting the generalizability of the model.</a:t>
            </a:r>
            <a:endParaRPr lang="en-IN" sz="2000" kern="1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8311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9DF2A-CA0A-AD4F-F031-F0464A8D3932}"/>
              </a:ext>
            </a:extLst>
          </p:cNvPr>
          <p:cNvSpPr>
            <a:spLocks noGrp="1"/>
          </p:cNvSpPr>
          <p:nvPr>
            <p:ph type="title"/>
          </p:nvPr>
        </p:nvSpPr>
        <p:spPr>
          <a:xfrm>
            <a:off x="738294" y="2768600"/>
            <a:ext cx="8596668" cy="1320800"/>
          </a:xfrm>
        </p:spPr>
        <p:txBody>
          <a:bodyPr>
            <a:normAutofit/>
          </a:bodyPr>
          <a:lstStyle/>
          <a:p>
            <a:pPr algn="ctr"/>
            <a:r>
              <a:rPr lang="en-IN" sz="4000" dirty="0">
                <a:solidFill>
                  <a:schemeClr val="accent3">
                    <a:lumMod val="50000"/>
                  </a:schemeClr>
                </a:solidFill>
                <a:latin typeface="Ebrima" panose="02000000000000000000" pitchFamily="2" charset="0"/>
                <a:ea typeface="Ebrima" panose="02000000000000000000" pitchFamily="2" charset="0"/>
                <a:cs typeface="Ebrima" panose="02000000000000000000" pitchFamily="2" charset="0"/>
              </a:rPr>
              <a:t>Thank You</a:t>
            </a:r>
            <a:endParaRPr lang="en-US" sz="4000" dirty="0">
              <a:solidFill>
                <a:schemeClr val="accent3">
                  <a:lumMod val="50000"/>
                </a:schemeClr>
              </a:solidFill>
              <a:latin typeface="Ebrima" panose="02000000000000000000" pitchFamily="2" charset="0"/>
              <a:ea typeface="Ebrima" panose="02000000000000000000" pitchFamily="2" charset="0"/>
              <a:cs typeface="Ebrima" panose="02000000000000000000" pitchFamily="2" charset="0"/>
            </a:endParaRPr>
          </a:p>
        </p:txBody>
      </p:sp>
    </p:spTree>
    <p:extLst>
      <p:ext uri="{BB962C8B-B14F-4D97-AF65-F5344CB8AC3E}">
        <p14:creationId xmlns:p14="http://schemas.microsoft.com/office/powerpoint/2010/main" val="2477873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D8E941-CA10-A29E-21AE-5D67576B3C24}"/>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994B7DA9-BFCB-CC4B-8168-0CAF73D55272}"/>
              </a:ext>
            </a:extLst>
          </p:cNvPr>
          <p:cNvSpPr txBox="1"/>
          <p:nvPr/>
        </p:nvSpPr>
        <p:spPr>
          <a:xfrm>
            <a:off x="833775" y="443681"/>
            <a:ext cx="2905760" cy="523220"/>
          </a:xfrm>
          <a:prstGeom prst="rect">
            <a:avLst/>
          </a:prstGeom>
          <a:noFill/>
        </p:spPr>
        <p:txBody>
          <a:bodyPr wrap="square" rtlCol="0">
            <a:spAutoFit/>
          </a:bodyPr>
          <a:lstStyle/>
          <a:p>
            <a:r>
              <a:rPr lang="en-IN" sz="2800" b="1" dirty="0">
                <a:solidFill>
                  <a:srgbClr val="002060"/>
                </a:solidFill>
                <a:latin typeface="Times New Roman" panose="02020603050405020304" pitchFamily="18" charset="0"/>
                <a:cs typeface="Times New Roman" panose="02020603050405020304" pitchFamily="18" charset="0"/>
              </a:rPr>
              <a:t>AGENDA</a:t>
            </a:r>
          </a:p>
        </p:txBody>
      </p:sp>
      <p:sp>
        <p:nvSpPr>
          <p:cNvPr id="10" name="TextBox 9">
            <a:extLst>
              <a:ext uri="{FF2B5EF4-FFF2-40B4-BE49-F238E27FC236}">
                <a16:creationId xmlns:a16="http://schemas.microsoft.com/office/drawing/2014/main" id="{4AA99D16-3781-EC5E-9A19-E65A5DC78F89}"/>
              </a:ext>
            </a:extLst>
          </p:cNvPr>
          <p:cNvSpPr txBox="1"/>
          <p:nvPr/>
        </p:nvSpPr>
        <p:spPr>
          <a:xfrm>
            <a:off x="2153920" y="1059007"/>
            <a:ext cx="7081520" cy="5355312"/>
          </a:xfrm>
          <a:prstGeom prst="rect">
            <a:avLst/>
          </a:prstGeom>
          <a:noFill/>
        </p:spPr>
        <p:txBody>
          <a:bodyPr wrap="square" rtlCol="0">
            <a:spAutoFit/>
          </a:bodyPr>
          <a:lstStyle/>
          <a:p>
            <a:pPr marL="342900" indent="-342900">
              <a:buFont typeface="+mj-lt"/>
              <a:buAutoNum type="arabicPeriod"/>
            </a:pPr>
            <a:r>
              <a:rPr lang="en-IN" b="1" u="sng" dirty="0">
                <a:latin typeface="Times New Roman" panose="02020603050405020304" pitchFamily="18" charset="0"/>
                <a:cs typeface="Times New Roman" panose="02020603050405020304" pitchFamily="18" charset="0"/>
              </a:rPr>
              <a:t>Introduction</a:t>
            </a:r>
          </a:p>
          <a:p>
            <a:pPr marL="342900" indent="-342900">
              <a:buFont typeface="+mj-lt"/>
              <a:buAutoNum type="arabicPeriod"/>
            </a:pPr>
            <a:endParaRPr lang="en-IN" b="1" u="sng"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b="1" u="sng" dirty="0"/>
              <a:t>Modules &amp; Workflow of project</a:t>
            </a:r>
          </a:p>
          <a:p>
            <a:pPr marL="342900" indent="-342900">
              <a:buFont typeface="+mj-lt"/>
              <a:buAutoNum type="arabicPeriod"/>
            </a:pPr>
            <a:endParaRPr lang="en-IN" b="1" u="sng" dirty="0"/>
          </a:p>
          <a:p>
            <a:pPr marL="342900" indent="-342900">
              <a:buFont typeface="+mj-lt"/>
              <a:buAutoNum type="arabicPeriod"/>
            </a:pPr>
            <a:r>
              <a:rPr lang="en-IN" b="1" u="sng" dirty="0"/>
              <a:t>Tools / Platform &amp; ML Algorithms</a:t>
            </a:r>
          </a:p>
          <a:p>
            <a:pPr marL="342900" indent="-342900">
              <a:buFont typeface="+mj-lt"/>
              <a:buAutoNum type="arabicPeriod"/>
            </a:pPr>
            <a:endParaRPr lang="en-IN" b="1" u="sng"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b="1" u="sng" dirty="0">
                <a:latin typeface="Times New Roman" panose="02020603050405020304" pitchFamily="18" charset="0"/>
                <a:cs typeface="Times New Roman" panose="02020603050405020304" pitchFamily="18" charset="0"/>
              </a:rPr>
              <a:t>Objective</a:t>
            </a:r>
          </a:p>
          <a:p>
            <a:pPr marL="342900" indent="-342900">
              <a:buFont typeface="+mj-lt"/>
              <a:buAutoNum type="arabicPeriod"/>
            </a:pPr>
            <a:endParaRPr lang="en-IN" b="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b="1" u="sng" dirty="0">
                <a:latin typeface="Times New Roman" panose="02020603050405020304" pitchFamily="18" charset="0"/>
                <a:cs typeface="Times New Roman" panose="02020603050405020304" pitchFamily="18" charset="0"/>
              </a:rPr>
              <a:t>Methodology</a:t>
            </a:r>
          </a:p>
          <a:p>
            <a:pPr marL="342900" indent="-342900">
              <a:buFont typeface="+mj-lt"/>
              <a:buAutoNum type="arabicPeriod"/>
            </a:pPr>
            <a:endParaRPr lang="en-IN" b="1" u="sng"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b="1" u="sng" dirty="0"/>
              <a:t>Challenges</a:t>
            </a:r>
          </a:p>
          <a:p>
            <a:pPr marL="342900" indent="-342900">
              <a:buFont typeface="+mj-lt"/>
              <a:buAutoNum type="arabicPeriod"/>
            </a:pPr>
            <a:endParaRPr lang="en-IN" b="1" u="sng" dirty="0"/>
          </a:p>
          <a:p>
            <a:pPr marL="342900" indent="-342900">
              <a:buFont typeface="+mj-lt"/>
              <a:buAutoNum type="arabicPeriod"/>
            </a:pPr>
            <a:r>
              <a:rPr lang="en-IN" b="1" u="sng" dirty="0"/>
              <a:t>Advantages and disadvantages</a:t>
            </a:r>
          </a:p>
          <a:p>
            <a:pPr marL="342900" indent="-342900">
              <a:buFont typeface="+mj-lt"/>
              <a:buAutoNum type="arabicPeriod"/>
            </a:pPr>
            <a:endParaRPr lang="en-IN" b="1" u="sng" dirty="0"/>
          </a:p>
          <a:p>
            <a:pPr marL="342900" indent="-342900">
              <a:buFont typeface="+mj-lt"/>
              <a:buAutoNum type="arabicPeriod"/>
            </a:pPr>
            <a:r>
              <a:rPr lang="en-IN" b="1" u="sng" dirty="0"/>
              <a:t>Result</a:t>
            </a:r>
            <a:endParaRPr lang="en-IN" b="1" u="sng"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IN" b="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b="1" u="sng" dirty="0">
                <a:latin typeface="Times New Roman" panose="02020603050405020304" pitchFamily="18" charset="0"/>
                <a:cs typeface="Times New Roman" panose="02020603050405020304" pitchFamily="18" charset="0"/>
              </a:rPr>
              <a:t>Data Preprocessing   &amp;  Analysis </a:t>
            </a:r>
          </a:p>
          <a:p>
            <a:pPr marL="342900" indent="-342900">
              <a:buFont typeface="+mj-lt"/>
              <a:buAutoNum type="arabicPeriod"/>
            </a:pPr>
            <a:endParaRPr lang="en-IN" b="1" u="sng"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b="1" u="sng" dirty="0">
                <a:latin typeface="Times New Roman" panose="02020603050405020304" pitchFamily="18" charset="0"/>
                <a:cs typeface="Times New Roman" panose="02020603050405020304" pitchFamily="18" charset="0"/>
              </a:rPr>
              <a:t>Visualization</a:t>
            </a:r>
          </a:p>
        </p:txBody>
      </p:sp>
    </p:spTree>
    <p:extLst>
      <p:ext uri="{BB962C8B-B14F-4D97-AF65-F5344CB8AC3E}">
        <p14:creationId xmlns:p14="http://schemas.microsoft.com/office/powerpoint/2010/main" val="344547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DA6BC-8457-D91F-5257-998AD615413A}"/>
              </a:ext>
            </a:extLst>
          </p:cNvPr>
          <p:cNvSpPr>
            <a:spLocks noGrp="1"/>
          </p:cNvSpPr>
          <p:nvPr>
            <p:ph type="title"/>
          </p:nvPr>
        </p:nvSpPr>
        <p:spPr>
          <a:xfrm>
            <a:off x="677334" y="458412"/>
            <a:ext cx="8596668" cy="1320800"/>
          </a:xfrm>
        </p:spPr>
        <p:txBody>
          <a:bodyPr>
            <a:normAutofit/>
          </a:bodyPr>
          <a:lstStyle/>
          <a:p>
            <a:r>
              <a:rPr lang="en-IN" sz="3200" u="sng" dirty="0">
                <a:solidFill>
                  <a:schemeClr val="accent3">
                    <a:lumMod val="50000"/>
                  </a:schemeClr>
                </a:solidFill>
              </a:rPr>
              <a:t>Introduction :</a:t>
            </a:r>
            <a:br>
              <a:rPr lang="en-IN" sz="3200" u="sng" dirty="0">
                <a:solidFill>
                  <a:schemeClr val="accent3">
                    <a:lumMod val="50000"/>
                  </a:schemeClr>
                </a:solidFill>
              </a:rPr>
            </a:br>
            <a:endParaRPr lang="en-US" sz="3200" u="sng" dirty="0">
              <a:solidFill>
                <a:schemeClr val="accent3">
                  <a:lumMod val="50000"/>
                </a:schemeClr>
              </a:solidFill>
            </a:endParaRPr>
          </a:p>
        </p:txBody>
      </p:sp>
      <p:sp>
        <p:nvSpPr>
          <p:cNvPr id="3" name="Content Placeholder 2">
            <a:extLst>
              <a:ext uri="{FF2B5EF4-FFF2-40B4-BE49-F238E27FC236}">
                <a16:creationId xmlns:a16="http://schemas.microsoft.com/office/drawing/2014/main" id="{439A68C9-433A-44E3-1850-65D3EB814D28}"/>
              </a:ext>
            </a:extLst>
          </p:cNvPr>
          <p:cNvSpPr>
            <a:spLocks noGrp="1"/>
          </p:cNvSpPr>
          <p:nvPr>
            <p:ph idx="1"/>
          </p:nvPr>
        </p:nvSpPr>
        <p:spPr>
          <a:xfrm>
            <a:off x="677334" y="1449261"/>
            <a:ext cx="8596668" cy="4289927"/>
          </a:xfrm>
        </p:spPr>
        <p:txBody>
          <a:bodyPr>
            <a:normAutofit fontScale="92500" lnSpcReduction="10000"/>
          </a:bodyPr>
          <a:lstStyle/>
          <a:p>
            <a:pPr algn="just"/>
            <a:r>
              <a:rPr lang="en-US" b="0" i="0" dirty="0">
                <a:effectLst/>
                <a:latin typeface="-apple-system"/>
              </a:rPr>
              <a:t>This dataset include data for the estimation of obesity levels in individuals from the countries of Mexico, Peru and Colombia, based on their eating habits and physical condition. </a:t>
            </a:r>
          </a:p>
          <a:p>
            <a:pPr algn="just"/>
            <a:r>
              <a:rPr lang="en-US" b="0" i="0" dirty="0">
                <a:effectLst/>
                <a:latin typeface="-apple-system"/>
              </a:rPr>
              <a:t>The data contains 17 attributes and 2111 records, the target record is labeled with the class variable NObesity (Obesity Level), this allows classification of the data using the values of Insufficient Weight, Normal Weight, Overweight Level I, Overweight Level II, Obesity Type I, Obesity Type II and Obesity Type III. </a:t>
            </a:r>
          </a:p>
          <a:p>
            <a:pPr algn="just"/>
            <a:r>
              <a:rPr lang="en-US" b="0" i="0" dirty="0">
                <a:effectLst/>
                <a:latin typeface="-apple-system"/>
              </a:rPr>
              <a:t>In this project, the main source of data is a study of 2,111 people aged between 14 and 61 years. This data was collected using  survey.</a:t>
            </a:r>
          </a:p>
          <a:p>
            <a:pPr algn="just"/>
            <a:r>
              <a:rPr lang="en-US" dirty="0">
                <a:latin typeface="-apple-system"/>
              </a:rPr>
              <a:t>Attributes in this project are </a:t>
            </a:r>
            <a:r>
              <a:rPr lang="en-US" b="0" i="0" dirty="0">
                <a:effectLst/>
                <a:latin typeface="-apple-system"/>
              </a:rPr>
              <a:t>Frequent consumption of high caloric food, Frequency of consumption of vegetables, Number of main meals, Consumption of food between meals, Consumption of water daily , Consumption of alcohol, Calories consumption monitoring , Physical activity frequency, Time using technology devices, Transportation used,  Gender, Age, Height, Weight, Family history with overweight and SMOKE.</a:t>
            </a:r>
          </a:p>
          <a:p>
            <a:pPr algn="just"/>
            <a:r>
              <a:rPr lang="en-US" b="0" i="0" dirty="0">
                <a:effectLst/>
                <a:latin typeface="-apple-system"/>
              </a:rPr>
              <a:t>Out of total variables 8 attributes are numerical and 9 are categorical.</a:t>
            </a:r>
          </a:p>
        </p:txBody>
      </p:sp>
    </p:spTree>
    <p:extLst>
      <p:ext uri="{BB962C8B-B14F-4D97-AF65-F5344CB8AC3E}">
        <p14:creationId xmlns:p14="http://schemas.microsoft.com/office/powerpoint/2010/main" val="569089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46155-EB55-B0D8-4BC8-09EAB569CCE5}"/>
              </a:ext>
            </a:extLst>
          </p:cNvPr>
          <p:cNvSpPr>
            <a:spLocks noGrp="1"/>
          </p:cNvSpPr>
          <p:nvPr>
            <p:ph type="title"/>
          </p:nvPr>
        </p:nvSpPr>
        <p:spPr>
          <a:xfrm>
            <a:off x="677334" y="366320"/>
            <a:ext cx="8596668" cy="1320800"/>
          </a:xfrm>
        </p:spPr>
        <p:txBody>
          <a:bodyPr>
            <a:normAutofit/>
          </a:bodyPr>
          <a:lstStyle/>
          <a:p>
            <a:r>
              <a:rPr lang="en-IN" sz="3200" u="sng" dirty="0">
                <a:solidFill>
                  <a:schemeClr val="accent3">
                    <a:lumMod val="50000"/>
                  </a:schemeClr>
                </a:solidFill>
              </a:rPr>
              <a:t>Objective :</a:t>
            </a:r>
            <a:endParaRPr lang="en-US" sz="3200" u="sng" dirty="0">
              <a:solidFill>
                <a:schemeClr val="accent3">
                  <a:lumMod val="50000"/>
                </a:schemeClr>
              </a:solidFill>
            </a:endParaRPr>
          </a:p>
        </p:txBody>
      </p:sp>
      <p:sp>
        <p:nvSpPr>
          <p:cNvPr id="3" name="Content Placeholder 2">
            <a:extLst>
              <a:ext uri="{FF2B5EF4-FFF2-40B4-BE49-F238E27FC236}">
                <a16:creationId xmlns:a16="http://schemas.microsoft.com/office/drawing/2014/main" id="{C38136E3-0A5A-FC37-2F56-08F5F675A3A5}"/>
              </a:ext>
            </a:extLst>
          </p:cNvPr>
          <p:cNvSpPr>
            <a:spLocks noGrp="1"/>
          </p:cNvSpPr>
          <p:nvPr>
            <p:ph idx="1"/>
          </p:nvPr>
        </p:nvSpPr>
        <p:spPr>
          <a:xfrm>
            <a:off x="677334" y="1237800"/>
            <a:ext cx="8596668" cy="3880773"/>
          </a:xfrm>
        </p:spPr>
        <p:txBody>
          <a:bodyPr>
            <a:normAutofit/>
          </a:bodyPr>
          <a:lstStyle/>
          <a:p>
            <a:pPr algn="just"/>
            <a:r>
              <a:rPr lang="en-US" sz="1700" dirty="0"/>
              <a:t>Obesity can cause many physical health problems and affect people’s quality of life. So people are starting to look at the factors that lead to obesity and predict the emergence of obesity.</a:t>
            </a:r>
          </a:p>
          <a:p>
            <a:pPr algn="just"/>
            <a:r>
              <a:rPr lang="en-US" sz="1700" dirty="0"/>
              <a:t>Obesity is becoming problematic as it causes cardiovascular diseases and many developing nations are facing this type of problem.</a:t>
            </a:r>
            <a:endParaRPr lang="en-IN" sz="1700" dirty="0"/>
          </a:p>
          <a:p>
            <a:pPr algn="just"/>
            <a:r>
              <a:rPr lang="en-IN" sz="1700" dirty="0"/>
              <a:t>So the main objective of this project is to develop a machine learning model for predicting obesity level based on persons eating habits, physical condition and other factors. </a:t>
            </a:r>
          </a:p>
          <a:p>
            <a:pPr algn="just"/>
            <a:r>
              <a:rPr lang="en-US" altLang="en-US" sz="1800" b="1" dirty="0">
                <a:latin typeface="Times New Roman" panose="02020603050405020304" pitchFamily="18" charset="0"/>
                <a:cs typeface="Times New Roman" panose="02020603050405020304" pitchFamily="18" charset="0"/>
              </a:rPr>
              <a:t>Identify the most significant predictors</a:t>
            </a:r>
            <a:r>
              <a:rPr lang="en-US" altLang="en-US" sz="1800" dirty="0">
                <a:latin typeface="Times New Roman" panose="02020603050405020304" pitchFamily="18" charset="0"/>
                <a:cs typeface="Times New Roman" panose="02020603050405020304" pitchFamily="18" charset="0"/>
              </a:rPr>
              <a:t> of obesity from the available data.</a:t>
            </a:r>
          </a:p>
          <a:p>
            <a:pPr algn="just"/>
            <a:r>
              <a:rPr lang="en-US" altLang="en-US" sz="1800" b="1" dirty="0">
                <a:latin typeface="Times New Roman" panose="02020603050405020304" pitchFamily="18" charset="0"/>
                <a:cs typeface="Times New Roman" panose="02020603050405020304" pitchFamily="18" charset="0"/>
              </a:rPr>
              <a:t>Investigate the potential of the model for personalized obesity risk assessment</a:t>
            </a:r>
            <a:r>
              <a:rPr lang="en-US" altLang="en-US" sz="1800" dirty="0">
                <a:latin typeface="Times New Roman" panose="02020603050405020304" pitchFamily="18" charset="0"/>
                <a:cs typeface="Times New Roman" panose="02020603050405020304" pitchFamily="18" charset="0"/>
              </a:rPr>
              <a:t> and intervention planning.</a:t>
            </a:r>
          </a:p>
          <a:p>
            <a:pPr algn="just"/>
            <a:endParaRPr lang="en-US" sz="1700" dirty="0"/>
          </a:p>
        </p:txBody>
      </p:sp>
    </p:spTree>
    <p:extLst>
      <p:ext uri="{BB962C8B-B14F-4D97-AF65-F5344CB8AC3E}">
        <p14:creationId xmlns:p14="http://schemas.microsoft.com/office/powerpoint/2010/main" val="4220698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654C9-7402-EA6E-07D6-1230C7EB8226}"/>
              </a:ext>
            </a:extLst>
          </p:cNvPr>
          <p:cNvSpPr>
            <a:spLocks noGrp="1"/>
          </p:cNvSpPr>
          <p:nvPr>
            <p:ph type="title"/>
          </p:nvPr>
        </p:nvSpPr>
        <p:spPr>
          <a:xfrm>
            <a:off x="677334" y="383098"/>
            <a:ext cx="8596668" cy="1320800"/>
          </a:xfrm>
        </p:spPr>
        <p:txBody>
          <a:bodyPr>
            <a:normAutofit/>
          </a:bodyPr>
          <a:lstStyle/>
          <a:p>
            <a:r>
              <a:rPr lang="en-IN" sz="3200" u="sng" dirty="0">
                <a:solidFill>
                  <a:schemeClr val="accent3">
                    <a:lumMod val="50000"/>
                  </a:schemeClr>
                </a:solidFill>
              </a:rPr>
              <a:t>Modules &amp; Workflow of project:</a:t>
            </a:r>
            <a:endParaRPr lang="en-US" sz="3200" u="sng" dirty="0">
              <a:solidFill>
                <a:schemeClr val="accent3">
                  <a:lumMod val="50000"/>
                </a:schemeClr>
              </a:solidFill>
            </a:endParaRPr>
          </a:p>
        </p:txBody>
      </p:sp>
      <p:sp>
        <p:nvSpPr>
          <p:cNvPr id="3" name="Content Placeholder 2">
            <a:extLst>
              <a:ext uri="{FF2B5EF4-FFF2-40B4-BE49-F238E27FC236}">
                <a16:creationId xmlns:a16="http://schemas.microsoft.com/office/drawing/2014/main" id="{390D1653-3F50-3242-61D1-3476AE00562A}"/>
              </a:ext>
            </a:extLst>
          </p:cNvPr>
          <p:cNvSpPr>
            <a:spLocks noGrp="1"/>
          </p:cNvSpPr>
          <p:nvPr>
            <p:ph idx="1"/>
          </p:nvPr>
        </p:nvSpPr>
        <p:spPr>
          <a:xfrm>
            <a:off x="677334" y="1288134"/>
            <a:ext cx="8596668" cy="4592549"/>
          </a:xfrm>
        </p:spPr>
        <p:txBody>
          <a:bodyPr>
            <a:normAutofit/>
          </a:bodyPr>
          <a:lstStyle/>
          <a:p>
            <a:r>
              <a:rPr lang="en-US" sz="1600" dirty="0"/>
              <a:t>Importing data</a:t>
            </a:r>
          </a:p>
          <a:p>
            <a:r>
              <a:rPr lang="en-US" sz="1600" dirty="0"/>
              <a:t>Exploratory data analysis</a:t>
            </a:r>
          </a:p>
          <a:p>
            <a:r>
              <a:rPr lang="en-US" sz="1600" dirty="0"/>
              <a:t>Handling missing values</a:t>
            </a:r>
          </a:p>
          <a:p>
            <a:r>
              <a:rPr lang="en-US" sz="1600" dirty="0"/>
              <a:t>Handling outliers</a:t>
            </a:r>
          </a:p>
          <a:p>
            <a:r>
              <a:rPr lang="en-US" sz="1600" dirty="0"/>
              <a:t>Handling categorical features</a:t>
            </a:r>
          </a:p>
          <a:p>
            <a:r>
              <a:rPr lang="en-US" sz="1600" dirty="0"/>
              <a:t>Feature scaling</a:t>
            </a:r>
          </a:p>
          <a:p>
            <a:r>
              <a:rPr lang="en-US" sz="1600" dirty="0"/>
              <a:t>Feature selection</a:t>
            </a:r>
          </a:p>
          <a:p>
            <a:r>
              <a:rPr lang="en-US" sz="1600" dirty="0"/>
              <a:t>Sampling the data</a:t>
            </a:r>
          </a:p>
          <a:p>
            <a:r>
              <a:rPr lang="en-US" sz="1600" dirty="0"/>
              <a:t>Training different models</a:t>
            </a:r>
          </a:p>
          <a:p>
            <a:r>
              <a:rPr lang="en-US" sz="1600" dirty="0"/>
              <a:t>Result</a:t>
            </a:r>
          </a:p>
        </p:txBody>
      </p:sp>
      <p:pic>
        <p:nvPicPr>
          <p:cNvPr id="7" name="Picture 6">
            <a:extLst>
              <a:ext uri="{FF2B5EF4-FFF2-40B4-BE49-F238E27FC236}">
                <a16:creationId xmlns:a16="http://schemas.microsoft.com/office/drawing/2014/main" id="{B28F5B78-442E-F62C-84C0-3ABD2E9981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3970" y="1382932"/>
            <a:ext cx="4491705" cy="4092136"/>
          </a:xfrm>
          <a:prstGeom prst="rect">
            <a:avLst/>
          </a:prstGeom>
        </p:spPr>
      </p:pic>
      <p:sp>
        <p:nvSpPr>
          <p:cNvPr id="8" name="TextBox 7">
            <a:extLst>
              <a:ext uri="{FF2B5EF4-FFF2-40B4-BE49-F238E27FC236}">
                <a16:creationId xmlns:a16="http://schemas.microsoft.com/office/drawing/2014/main" id="{65C93BEC-E71F-6219-DD21-5F3691DF3040}"/>
              </a:ext>
            </a:extLst>
          </p:cNvPr>
          <p:cNvSpPr txBox="1"/>
          <p:nvPr/>
        </p:nvSpPr>
        <p:spPr>
          <a:xfrm>
            <a:off x="4538210" y="5475068"/>
            <a:ext cx="6061210" cy="307777"/>
          </a:xfrm>
          <a:prstGeom prst="rect">
            <a:avLst/>
          </a:prstGeom>
          <a:noFill/>
        </p:spPr>
        <p:txBody>
          <a:bodyPr wrap="square" rtlCol="0">
            <a:spAutoFit/>
          </a:bodyPr>
          <a:lstStyle/>
          <a:p>
            <a:r>
              <a:rPr lang="en-IN" sz="1400" dirty="0"/>
              <a:t>Figure – Count plot of Calorie monitoring and Mode of transportation</a:t>
            </a:r>
            <a:endParaRPr lang="en-US" sz="1400" dirty="0"/>
          </a:p>
        </p:txBody>
      </p:sp>
    </p:spTree>
    <p:extLst>
      <p:ext uri="{BB962C8B-B14F-4D97-AF65-F5344CB8AC3E}">
        <p14:creationId xmlns:p14="http://schemas.microsoft.com/office/powerpoint/2010/main" val="450927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65EBB-755E-AC29-144D-6E94433043FF}"/>
              </a:ext>
            </a:extLst>
          </p:cNvPr>
          <p:cNvSpPr>
            <a:spLocks noGrp="1"/>
          </p:cNvSpPr>
          <p:nvPr>
            <p:ph type="title"/>
          </p:nvPr>
        </p:nvSpPr>
        <p:spPr>
          <a:xfrm>
            <a:off x="677334" y="290819"/>
            <a:ext cx="8596668" cy="1320800"/>
          </a:xfrm>
        </p:spPr>
        <p:txBody>
          <a:bodyPr>
            <a:normAutofit/>
          </a:bodyPr>
          <a:lstStyle/>
          <a:p>
            <a:r>
              <a:rPr lang="en-IN" sz="3200" u="sng" dirty="0">
                <a:solidFill>
                  <a:schemeClr val="accent3">
                    <a:lumMod val="50000"/>
                  </a:schemeClr>
                </a:solidFill>
              </a:rPr>
              <a:t>Tools / Platform &amp; ML Algorithms:</a:t>
            </a:r>
            <a:endParaRPr lang="en-US" sz="3200" u="sng" dirty="0">
              <a:solidFill>
                <a:schemeClr val="accent3">
                  <a:lumMod val="50000"/>
                </a:schemeClr>
              </a:solidFill>
            </a:endParaRPr>
          </a:p>
        </p:txBody>
      </p:sp>
      <p:sp>
        <p:nvSpPr>
          <p:cNvPr id="3" name="Content Placeholder 2">
            <a:extLst>
              <a:ext uri="{FF2B5EF4-FFF2-40B4-BE49-F238E27FC236}">
                <a16:creationId xmlns:a16="http://schemas.microsoft.com/office/drawing/2014/main" id="{1A5BF2EC-BFD9-209D-4902-4E7D99F0EADE}"/>
              </a:ext>
            </a:extLst>
          </p:cNvPr>
          <p:cNvSpPr>
            <a:spLocks noGrp="1"/>
          </p:cNvSpPr>
          <p:nvPr>
            <p:ph idx="1"/>
          </p:nvPr>
        </p:nvSpPr>
        <p:spPr>
          <a:xfrm>
            <a:off x="677334" y="1128044"/>
            <a:ext cx="8596668" cy="3880773"/>
          </a:xfrm>
        </p:spPr>
        <p:txBody>
          <a:bodyPr/>
          <a:lstStyle/>
          <a:p>
            <a:r>
              <a:rPr lang="en-IN" dirty="0"/>
              <a:t>In this project for python coding I have used </a:t>
            </a:r>
            <a:r>
              <a:rPr lang="en-IN" dirty="0" err="1"/>
              <a:t>Jypyter</a:t>
            </a:r>
            <a:r>
              <a:rPr lang="en-IN" dirty="0"/>
              <a:t> Notebook of Anaconda distribution.</a:t>
            </a:r>
          </a:p>
          <a:p>
            <a:r>
              <a:rPr lang="en-IN" dirty="0"/>
              <a:t>For creating dashboard – </a:t>
            </a:r>
            <a:r>
              <a:rPr lang="en-IN" dirty="0" err="1"/>
              <a:t>PowerBI</a:t>
            </a:r>
            <a:endParaRPr lang="en-IN" dirty="0"/>
          </a:p>
          <a:p>
            <a:r>
              <a:rPr lang="en-IN" dirty="0"/>
              <a:t>ML Algorithms – Logistic Regression, Decision Tree, K Nearest Neighbour, Support Vector Classifier,  Random Forest</a:t>
            </a:r>
            <a:endParaRPr lang="en-US" dirty="0"/>
          </a:p>
        </p:txBody>
      </p:sp>
      <p:pic>
        <p:nvPicPr>
          <p:cNvPr id="5" name="Picture 4">
            <a:extLst>
              <a:ext uri="{FF2B5EF4-FFF2-40B4-BE49-F238E27FC236}">
                <a16:creationId xmlns:a16="http://schemas.microsoft.com/office/drawing/2014/main" id="{24773D51-1B0E-B969-4C07-E8B1AE976C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8960" y="3429000"/>
            <a:ext cx="3333416" cy="2594788"/>
          </a:xfrm>
          <a:prstGeom prst="rect">
            <a:avLst/>
          </a:prstGeom>
        </p:spPr>
      </p:pic>
      <p:sp>
        <p:nvSpPr>
          <p:cNvPr id="6" name="TextBox 5">
            <a:extLst>
              <a:ext uri="{FF2B5EF4-FFF2-40B4-BE49-F238E27FC236}">
                <a16:creationId xmlns:a16="http://schemas.microsoft.com/office/drawing/2014/main" id="{FB635765-2C86-1E0C-3F8A-5B17EB76961B}"/>
              </a:ext>
            </a:extLst>
          </p:cNvPr>
          <p:cNvSpPr txBox="1"/>
          <p:nvPr/>
        </p:nvSpPr>
        <p:spPr>
          <a:xfrm>
            <a:off x="3364730" y="5987190"/>
            <a:ext cx="6061210" cy="307777"/>
          </a:xfrm>
          <a:prstGeom prst="rect">
            <a:avLst/>
          </a:prstGeom>
          <a:noFill/>
        </p:spPr>
        <p:txBody>
          <a:bodyPr wrap="square" rtlCol="0">
            <a:spAutoFit/>
          </a:bodyPr>
          <a:lstStyle/>
          <a:p>
            <a:r>
              <a:rPr lang="en-IN" sz="1400" dirty="0"/>
              <a:t>Figure – Box plot of Gender w. r. t. Age</a:t>
            </a:r>
            <a:endParaRPr lang="en-US" sz="1400" dirty="0"/>
          </a:p>
        </p:txBody>
      </p:sp>
    </p:spTree>
    <p:extLst>
      <p:ext uri="{BB962C8B-B14F-4D97-AF65-F5344CB8AC3E}">
        <p14:creationId xmlns:p14="http://schemas.microsoft.com/office/powerpoint/2010/main" val="1440019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C4E34-4F17-212D-3C66-F5D3044E7960}"/>
              </a:ext>
            </a:extLst>
          </p:cNvPr>
          <p:cNvSpPr>
            <a:spLocks noGrp="1"/>
          </p:cNvSpPr>
          <p:nvPr>
            <p:ph type="title"/>
          </p:nvPr>
        </p:nvSpPr>
        <p:spPr>
          <a:xfrm>
            <a:off x="677334" y="313470"/>
            <a:ext cx="8596668" cy="1320800"/>
          </a:xfrm>
        </p:spPr>
        <p:txBody>
          <a:bodyPr>
            <a:normAutofit/>
          </a:bodyPr>
          <a:lstStyle/>
          <a:p>
            <a:r>
              <a:rPr lang="en-IN" sz="3200" u="sng" dirty="0">
                <a:solidFill>
                  <a:schemeClr val="accent3">
                    <a:lumMod val="50000"/>
                  </a:schemeClr>
                </a:solidFill>
              </a:rPr>
              <a:t>Methodology:</a:t>
            </a:r>
            <a:endParaRPr lang="en-US" sz="3200" u="sng" dirty="0">
              <a:solidFill>
                <a:schemeClr val="accent3">
                  <a:lumMod val="50000"/>
                </a:schemeClr>
              </a:solidFill>
            </a:endParaRPr>
          </a:p>
        </p:txBody>
      </p:sp>
      <p:sp>
        <p:nvSpPr>
          <p:cNvPr id="3" name="Content Placeholder 2">
            <a:extLst>
              <a:ext uri="{FF2B5EF4-FFF2-40B4-BE49-F238E27FC236}">
                <a16:creationId xmlns:a16="http://schemas.microsoft.com/office/drawing/2014/main" id="{E15EB793-B5F2-4287-ED4D-A4F1C41E016D}"/>
              </a:ext>
            </a:extLst>
          </p:cNvPr>
          <p:cNvSpPr>
            <a:spLocks noGrp="1"/>
          </p:cNvSpPr>
          <p:nvPr>
            <p:ph idx="1"/>
          </p:nvPr>
        </p:nvSpPr>
        <p:spPr>
          <a:xfrm>
            <a:off x="677334" y="973870"/>
            <a:ext cx="8596668" cy="3880773"/>
          </a:xfrm>
        </p:spPr>
        <p:txBody>
          <a:bodyPr>
            <a:normAutofit/>
          </a:bodyPr>
          <a:lstStyle/>
          <a:p>
            <a:pPr algn="just"/>
            <a:r>
              <a:rPr lang="en-US" sz="1700" b="0" i="0" dirty="0">
                <a:solidFill>
                  <a:srgbClr val="101518"/>
                </a:solidFill>
                <a:effectLst/>
                <a:latin typeface="Roboto" panose="02000000000000000000" pitchFamily="2" charset="0"/>
              </a:rPr>
              <a:t>The purpose of this project is to make people aware of the risk of obesity based on some key factors of their lifestyle, for which a computational intelligence model is created.</a:t>
            </a:r>
          </a:p>
          <a:p>
            <a:pPr algn="just"/>
            <a:r>
              <a:rPr lang="en-US" sz="1700" dirty="0">
                <a:solidFill>
                  <a:srgbClr val="101518"/>
                </a:solidFill>
                <a:latin typeface="Roboto" panose="02000000000000000000" pitchFamily="2" charset="0"/>
              </a:rPr>
              <a:t>Around 50-60 % time was given to Exploratory Data Analysis and Data Preprocessing. </a:t>
            </a:r>
            <a:endParaRPr lang="en-US" sz="1700" b="0" i="0" dirty="0">
              <a:solidFill>
                <a:srgbClr val="101518"/>
              </a:solidFill>
              <a:effectLst/>
              <a:latin typeface="Roboto" panose="02000000000000000000" pitchFamily="2" charset="0"/>
            </a:endParaRPr>
          </a:p>
          <a:p>
            <a:pPr algn="just"/>
            <a:r>
              <a:rPr lang="en-US" sz="1700" dirty="0">
                <a:solidFill>
                  <a:srgbClr val="101518"/>
                </a:solidFill>
                <a:latin typeface="Roboto" panose="02000000000000000000" pitchFamily="2" charset="0"/>
              </a:rPr>
              <a:t>In this project I have used 80 % data set for training the model and remaining 20 % for testing purpose.</a:t>
            </a:r>
          </a:p>
          <a:p>
            <a:pPr algn="just"/>
            <a:r>
              <a:rPr lang="en-US" sz="1700" dirty="0"/>
              <a:t>The following metrics were evaluated: accuracy, AUC, F1-score, precision and recall for each algorithm used. Based on these metrics, the algorithm that had the best performance when classifying the data was determined.</a:t>
            </a:r>
          </a:p>
        </p:txBody>
      </p:sp>
      <p:pic>
        <p:nvPicPr>
          <p:cNvPr id="5" name="Picture 4">
            <a:extLst>
              <a:ext uri="{FF2B5EF4-FFF2-40B4-BE49-F238E27FC236}">
                <a16:creationId xmlns:a16="http://schemas.microsoft.com/office/drawing/2014/main" id="{7BC44212-94BF-6904-22B8-9435693EFA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9136" y="4151501"/>
            <a:ext cx="3433064" cy="2328784"/>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0FD0CDCC-3679-E324-DC2C-9539B95D45CE}"/>
              </a:ext>
            </a:extLst>
          </p:cNvPr>
          <p:cNvSpPr txBox="1"/>
          <p:nvPr/>
        </p:nvSpPr>
        <p:spPr>
          <a:xfrm>
            <a:off x="6896100" y="5160781"/>
            <a:ext cx="3672840" cy="307777"/>
          </a:xfrm>
          <a:prstGeom prst="rect">
            <a:avLst/>
          </a:prstGeom>
          <a:noFill/>
        </p:spPr>
        <p:txBody>
          <a:bodyPr wrap="square" rtlCol="0">
            <a:spAutoFit/>
          </a:bodyPr>
          <a:lstStyle/>
          <a:p>
            <a:r>
              <a:rPr lang="en-IN" sz="1400" dirty="0"/>
              <a:t>Figure – Pie chart of Dependent variable</a:t>
            </a:r>
            <a:endParaRPr lang="en-US" sz="1400" dirty="0"/>
          </a:p>
        </p:txBody>
      </p:sp>
    </p:spTree>
    <p:extLst>
      <p:ext uri="{BB962C8B-B14F-4D97-AF65-F5344CB8AC3E}">
        <p14:creationId xmlns:p14="http://schemas.microsoft.com/office/powerpoint/2010/main" val="981225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F85B9-4370-84FC-E70E-F1B8459E3BAA}"/>
              </a:ext>
            </a:extLst>
          </p:cNvPr>
          <p:cNvSpPr>
            <a:spLocks noGrp="1"/>
          </p:cNvSpPr>
          <p:nvPr>
            <p:ph type="title"/>
          </p:nvPr>
        </p:nvSpPr>
        <p:spPr>
          <a:xfrm>
            <a:off x="677334" y="341153"/>
            <a:ext cx="8596668" cy="1320800"/>
          </a:xfrm>
        </p:spPr>
        <p:txBody>
          <a:bodyPr>
            <a:normAutofit/>
          </a:bodyPr>
          <a:lstStyle/>
          <a:p>
            <a:r>
              <a:rPr lang="en-IN" sz="3200" u="sng" dirty="0">
                <a:solidFill>
                  <a:schemeClr val="accent3">
                    <a:lumMod val="50000"/>
                  </a:schemeClr>
                </a:solidFill>
              </a:rPr>
              <a:t>Challenges: </a:t>
            </a:r>
            <a:endParaRPr lang="en-US" sz="3200" u="sng" dirty="0">
              <a:solidFill>
                <a:schemeClr val="accent3">
                  <a:lumMod val="50000"/>
                </a:schemeClr>
              </a:solidFill>
            </a:endParaRPr>
          </a:p>
        </p:txBody>
      </p:sp>
      <p:sp>
        <p:nvSpPr>
          <p:cNvPr id="3" name="Content Placeholder 2">
            <a:extLst>
              <a:ext uri="{FF2B5EF4-FFF2-40B4-BE49-F238E27FC236}">
                <a16:creationId xmlns:a16="http://schemas.microsoft.com/office/drawing/2014/main" id="{02752A8D-EF1F-D961-071E-DE257731CF69}"/>
              </a:ext>
            </a:extLst>
          </p:cNvPr>
          <p:cNvSpPr>
            <a:spLocks noGrp="1"/>
          </p:cNvSpPr>
          <p:nvPr>
            <p:ph idx="1"/>
          </p:nvPr>
        </p:nvSpPr>
        <p:spPr>
          <a:xfrm>
            <a:off x="677334" y="1120354"/>
            <a:ext cx="8596668" cy="3880773"/>
          </a:xfrm>
        </p:spPr>
        <p:txBody>
          <a:bodyPr/>
          <a:lstStyle/>
          <a:p>
            <a:pPr algn="just"/>
            <a:r>
              <a:rPr lang="en-IN" sz="1700" dirty="0"/>
              <a:t>The Logistic Regression algorithm doesn't require assumptions like Linear Regression but it only needs data to be in normal distribution. In the project all the continuous attributes were converted to normal distribution except Number of Meals variable.</a:t>
            </a:r>
          </a:p>
          <a:p>
            <a:r>
              <a:rPr lang="en-US" sz="1700" dirty="0"/>
              <a:t> In the dataset outliers were there in Number of Meals, Height, weight and Age column.</a:t>
            </a:r>
          </a:p>
          <a:p>
            <a:r>
              <a:rPr lang="en-US" sz="1700" dirty="0"/>
              <a:t>Almost all the algorithms were overfitting the test set.</a:t>
            </a:r>
          </a:p>
          <a:p>
            <a:endParaRPr lang="en-US" dirty="0"/>
          </a:p>
        </p:txBody>
      </p:sp>
      <p:sp>
        <p:nvSpPr>
          <p:cNvPr id="6" name="TextBox 5">
            <a:extLst>
              <a:ext uri="{FF2B5EF4-FFF2-40B4-BE49-F238E27FC236}">
                <a16:creationId xmlns:a16="http://schemas.microsoft.com/office/drawing/2014/main" id="{B13554AA-9702-D276-1EC1-641418314B66}"/>
              </a:ext>
            </a:extLst>
          </p:cNvPr>
          <p:cNvSpPr txBox="1"/>
          <p:nvPr/>
        </p:nvSpPr>
        <p:spPr>
          <a:xfrm>
            <a:off x="7106150" y="4735215"/>
            <a:ext cx="6061210" cy="307777"/>
          </a:xfrm>
          <a:prstGeom prst="rect">
            <a:avLst/>
          </a:prstGeom>
          <a:noFill/>
        </p:spPr>
        <p:txBody>
          <a:bodyPr wrap="square" rtlCol="0">
            <a:spAutoFit/>
          </a:bodyPr>
          <a:lstStyle/>
          <a:p>
            <a:r>
              <a:rPr lang="en-IN" sz="1400" dirty="0"/>
              <a:t>Figure – Scatter plot of Weight vs Height</a:t>
            </a:r>
            <a:endParaRPr lang="en-US" sz="1400" dirty="0"/>
          </a:p>
        </p:txBody>
      </p:sp>
      <p:pic>
        <p:nvPicPr>
          <p:cNvPr id="4" name="Picture 3">
            <a:extLst>
              <a:ext uri="{FF2B5EF4-FFF2-40B4-BE49-F238E27FC236}">
                <a16:creationId xmlns:a16="http://schemas.microsoft.com/office/drawing/2014/main" id="{0FE33D03-7C32-BCC8-77AE-57EA1849A4AC}"/>
              </a:ext>
            </a:extLst>
          </p:cNvPr>
          <p:cNvPicPr>
            <a:picLocks noChangeAspect="1"/>
          </p:cNvPicPr>
          <p:nvPr/>
        </p:nvPicPr>
        <p:blipFill>
          <a:blip r:embed="rId2"/>
          <a:stretch>
            <a:fillRect/>
          </a:stretch>
        </p:blipFill>
        <p:spPr>
          <a:xfrm>
            <a:off x="1145017" y="3559745"/>
            <a:ext cx="5875604" cy="3102312"/>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083463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0B377-EF28-3C1F-078B-1BF6BE024B78}"/>
              </a:ext>
            </a:extLst>
          </p:cNvPr>
          <p:cNvSpPr>
            <a:spLocks noGrp="1"/>
          </p:cNvSpPr>
          <p:nvPr>
            <p:ph type="title"/>
          </p:nvPr>
        </p:nvSpPr>
        <p:spPr>
          <a:xfrm>
            <a:off x="677334" y="164984"/>
            <a:ext cx="8596668" cy="1320800"/>
          </a:xfrm>
        </p:spPr>
        <p:txBody>
          <a:bodyPr>
            <a:normAutofit/>
          </a:bodyPr>
          <a:lstStyle/>
          <a:p>
            <a:r>
              <a:rPr lang="en-IN" sz="3200" u="sng" dirty="0">
                <a:solidFill>
                  <a:schemeClr val="accent3">
                    <a:lumMod val="50000"/>
                  </a:schemeClr>
                </a:solidFill>
              </a:rPr>
              <a:t>Advantages:</a:t>
            </a:r>
            <a:endParaRPr lang="en-US" sz="3200" u="sng" dirty="0">
              <a:solidFill>
                <a:schemeClr val="accent3">
                  <a:lumMod val="50000"/>
                </a:schemeClr>
              </a:solidFill>
            </a:endParaRPr>
          </a:p>
        </p:txBody>
      </p:sp>
      <p:sp>
        <p:nvSpPr>
          <p:cNvPr id="3" name="Content Placeholder 2">
            <a:extLst>
              <a:ext uri="{FF2B5EF4-FFF2-40B4-BE49-F238E27FC236}">
                <a16:creationId xmlns:a16="http://schemas.microsoft.com/office/drawing/2014/main" id="{97623FC3-E64D-169C-39F2-7BA8A5D9AE66}"/>
              </a:ext>
            </a:extLst>
          </p:cNvPr>
          <p:cNvSpPr>
            <a:spLocks noGrp="1"/>
          </p:cNvSpPr>
          <p:nvPr>
            <p:ph idx="1"/>
          </p:nvPr>
        </p:nvSpPr>
        <p:spPr>
          <a:xfrm>
            <a:off x="677334" y="825384"/>
            <a:ext cx="8596668" cy="2739937"/>
          </a:xfrm>
        </p:spPr>
        <p:txBody>
          <a:bodyPr>
            <a:normAutofit/>
          </a:bodyPr>
          <a:lstStyle/>
          <a:p>
            <a:pPr algn="just"/>
            <a:r>
              <a:rPr lang="en-US" sz="1700" dirty="0"/>
              <a:t>In this project, a method based on ML algorithm is created, using supervised and unsupervised classification techniques. </a:t>
            </a:r>
            <a:endParaRPr lang="en-IN" sz="1700" dirty="0"/>
          </a:p>
          <a:p>
            <a:pPr algn="just"/>
            <a:r>
              <a:rPr lang="en-IN" sz="1700" dirty="0"/>
              <a:t>We all have witnessed Covid19 pandemic and since the pandemic people are becoming more health conscious than before. And currently the trend of online fitness apps or health monitoring apps is increasing. So this model can be very useful for online platforms for reaching potential customers.</a:t>
            </a:r>
          </a:p>
          <a:p>
            <a:pPr algn="just"/>
            <a:r>
              <a:rPr lang="en-IN" sz="1700" dirty="0"/>
              <a:t>This model can be very useful for performing online surveys and find about population obesity status for minimizing cardiovascular risk.</a:t>
            </a:r>
            <a:endParaRPr lang="en-US" sz="1700" dirty="0"/>
          </a:p>
        </p:txBody>
      </p:sp>
      <p:sp>
        <p:nvSpPr>
          <p:cNvPr id="4" name="Title 1">
            <a:extLst>
              <a:ext uri="{FF2B5EF4-FFF2-40B4-BE49-F238E27FC236}">
                <a16:creationId xmlns:a16="http://schemas.microsoft.com/office/drawing/2014/main" id="{11261D0E-D0FD-F524-36F3-E61A7F592DA3}"/>
              </a:ext>
            </a:extLst>
          </p:cNvPr>
          <p:cNvSpPr txBox="1">
            <a:spLocks/>
          </p:cNvSpPr>
          <p:nvPr/>
        </p:nvSpPr>
        <p:spPr>
          <a:xfrm>
            <a:off x="677334" y="3747782"/>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200" u="sng" dirty="0">
                <a:solidFill>
                  <a:schemeClr val="accent3">
                    <a:lumMod val="50000"/>
                  </a:schemeClr>
                </a:solidFill>
              </a:rPr>
              <a:t>Disadvantages:</a:t>
            </a:r>
            <a:endParaRPr lang="en-US" sz="3200" u="sng" dirty="0">
              <a:solidFill>
                <a:schemeClr val="accent3">
                  <a:lumMod val="50000"/>
                </a:schemeClr>
              </a:solidFill>
            </a:endParaRPr>
          </a:p>
        </p:txBody>
      </p:sp>
      <p:sp>
        <p:nvSpPr>
          <p:cNvPr id="5" name="Content Placeholder 2">
            <a:extLst>
              <a:ext uri="{FF2B5EF4-FFF2-40B4-BE49-F238E27FC236}">
                <a16:creationId xmlns:a16="http://schemas.microsoft.com/office/drawing/2014/main" id="{C6E3059F-BB9F-7999-34D2-9F8D1CA6F3FD}"/>
              </a:ext>
            </a:extLst>
          </p:cNvPr>
          <p:cNvSpPr txBox="1">
            <a:spLocks/>
          </p:cNvSpPr>
          <p:nvPr/>
        </p:nvSpPr>
        <p:spPr>
          <a:xfrm>
            <a:off x="677334" y="4483682"/>
            <a:ext cx="8596668" cy="273993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en-US" sz="1700" dirty="0"/>
              <a:t>This model was created based on survey done in </a:t>
            </a:r>
            <a:r>
              <a:rPr lang="en-US" sz="1700" b="0" i="0" dirty="0">
                <a:effectLst/>
                <a:latin typeface="-apple-system"/>
              </a:rPr>
              <a:t>Mexico, Peru and Colombia.</a:t>
            </a:r>
            <a:r>
              <a:rPr lang="en-IN" sz="1700" b="0" i="0" dirty="0">
                <a:effectLst/>
                <a:latin typeface="-apple-system"/>
              </a:rPr>
              <a:t> </a:t>
            </a:r>
            <a:r>
              <a:rPr lang="en-IN" sz="1700" dirty="0">
                <a:latin typeface="-apple-system"/>
              </a:rPr>
              <a:t>It focuses on particular population. So for different regions this model might suffer</a:t>
            </a:r>
            <a:r>
              <a:rPr lang="en-IN" dirty="0">
                <a:latin typeface="-apple-system"/>
              </a:rPr>
              <a:t>.</a:t>
            </a:r>
            <a:r>
              <a:rPr lang="en-IN" b="0" i="0" dirty="0">
                <a:effectLst/>
                <a:latin typeface="-apple-system"/>
              </a:rPr>
              <a:t> </a:t>
            </a:r>
            <a:endParaRPr lang="en-US" b="0" i="0" dirty="0">
              <a:effectLst/>
              <a:latin typeface="-apple-system"/>
            </a:endParaRPr>
          </a:p>
        </p:txBody>
      </p:sp>
    </p:spTree>
    <p:extLst>
      <p:ext uri="{BB962C8B-B14F-4D97-AF65-F5344CB8AC3E}">
        <p14:creationId xmlns:p14="http://schemas.microsoft.com/office/powerpoint/2010/main" val="281011522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285</TotalTime>
  <Words>1035</Words>
  <Application>Microsoft Office PowerPoint</Application>
  <PresentationFormat>Widescreen</PresentationFormat>
  <Paragraphs>89</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-apple-system</vt:lpstr>
      <vt:lpstr>Arial</vt:lpstr>
      <vt:lpstr>Ebrima</vt:lpstr>
      <vt:lpstr>Roboto</vt:lpstr>
      <vt:lpstr>Times New Roman</vt:lpstr>
      <vt:lpstr>Trebuchet MS</vt:lpstr>
      <vt:lpstr>Wingdings</vt:lpstr>
      <vt:lpstr>Wingdings 3</vt:lpstr>
      <vt:lpstr>Facet</vt:lpstr>
      <vt:lpstr>Estimation of Obesity Levels Based on Eating Habits and Physical Condition </vt:lpstr>
      <vt:lpstr>PowerPoint Presentation</vt:lpstr>
      <vt:lpstr>Introduction : </vt:lpstr>
      <vt:lpstr>Objective :</vt:lpstr>
      <vt:lpstr>Modules &amp; Workflow of project:</vt:lpstr>
      <vt:lpstr>Tools / Platform &amp; ML Algorithms:</vt:lpstr>
      <vt:lpstr>Methodology:</vt:lpstr>
      <vt:lpstr>Challenges: </vt:lpstr>
      <vt:lpstr>Advantages:</vt:lpstr>
      <vt:lpstr>Result:</vt:lpstr>
      <vt:lpstr>Result:</vt:lpstr>
      <vt:lpstr>Dashboard:</vt:lpstr>
      <vt:lpstr>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Estimation of Obesity Levels Based on Eating Habits and Physical Condition</dc:title>
  <dc:creator>Rohit Gaikwad</dc:creator>
  <cp:lastModifiedBy>Kaveri Jarhad</cp:lastModifiedBy>
  <cp:revision>7</cp:revision>
  <dcterms:created xsi:type="dcterms:W3CDTF">2023-08-18T17:36:01Z</dcterms:created>
  <dcterms:modified xsi:type="dcterms:W3CDTF">2025-09-09T12:57:47Z</dcterms:modified>
</cp:coreProperties>
</file>