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95" r:id="rId5"/>
    <p:sldId id="259" r:id="rId6"/>
    <p:sldId id="296" r:id="rId7"/>
    <p:sldId id="260" r:id="rId8"/>
    <p:sldId id="261" r:id="rId9"/>
    <p:sldId id="262" r:id="rId10"/>
    <p:sldId id="263" r:id="rId11"/>
    <p:sldId id="297" r:id="rId12"/>
    <p:sldId id="264" r:id="rId13"/>
    <p:sldId id="265" r:id="rId14"/>
    <p:sldId id="298" r:id="rId15"/>
    <p:sldId id="266" r:id="rId16"/>
    <p:sldId id="267" r:id="rId17"/>
    <p:sldId id="268" r:id="rId18"/>
    <p:sldId id="269" r:id="rId19"/>
    <p:sldId id="270" r:id="rId20"/>
    <p:sldId id="271" r:id="rId21"/>
    <p:sldId id="272" r:id="rId22"/>
    <p:sldId id="273" r:id="rId23"/>
    <p:sldId id="299" r:id="rId24"/>
    <p:sldId id="274" r:id="rId25"/>
    <p:sldId id="275" r:id="rId26"/>
    <p:sldId id="276" r:id="rId27"/>
    <p:sldId id="277" r:id="rId28"/>
    <p:sldId id="278" r:id="rId29"/>
    <p:sldId id="279" r:id="rId30"/>
    <p:sldId id="280" r:id="rId31"/>
    <p:sldId id="281" r:id="rId32"/>
    <p:sldId id="282" r:id="rId33"/>
    <p:sldId id="302" r:id="rId34"/>
    <p:sldId id="300" r:id="rId35"/>
    <p:sldId id="301" r:id="rId36"/>
    <p:sldId id="303" r:id="rId37"/>
    <p:sldId id="304"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82C5-421F-43A4-BA34-83652AFBE4B3}"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737CC-2A2F-4071-AF09-9B4AEBD83ACF}" type="slidenum">
              <a:rPr lang="en-IN" smtClean="0"/>
              <a:t>‹#›</a:t>
            </a:fld>
            <a:endParaRPr lang="en-IN"/>
          </a:p>
        </p:txBody>
      </p:sp>
    </p:spTree>
    <p:extLst>
      <p:ext uri="{BB962C8B-B14F-4D97-AF65-F5344CB8AC3E}">
        <p14:creationId xmlns:p14="http://schemas.microsoft.com/office/powerpoint/2010/main" val="291484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A737CC-2A2F-4071-AF09-9B4AEBD83ACF}" type="slidenum">
              <a:rPr lang="en-IN" smtClean="0"/>
              <a:t>1</a:t>
            </a:fld>
            <a:endParaRPr lang="en-IN"/>
          </a:p>
        </p:txBody>
      </p:sp>
    </p:spTree>
    <p:extLst>
      <p:ext uri="{BB962C8B-B14F-4D97-AF65-F5344CB8AC3E}">
        <p14:creationId xmlns:p14="http://schemas.microsoft.com/office/powerpoint/2010/main" val="349991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87131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14289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276555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355587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69670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297891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395287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169476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183284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425297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CB429-E8AA-46FF-AD0A-26C692DD8F09}" type="datetimeFigureOut">
              <a:rPr lang="en-IN" smtClean="0"/>
              <a:t>21-06-2023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C0D930-96FF-407C-BC5D-CAC3F2838543}" type="slidenum">
              <a:rPr lang="en-IN" smtClean="0"/>
              <a:t>‹#›</a:t>
            </a:fld>
            <a:endParaRPr lang="en-IN" dirty="0"/>
          </a:p>
        </p:txBody>
      </p:sp>
    </p:spTree>
    <p:extLst>
      <p:ext uri="{BB962C8B-B14F-4D97-AF65-F5344CB8AC3E}">
        <p14:creationId xmlns:p14="http://schemas.microsoft.com/office/powerpoint/2010/main" val="61500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CB429-E8AA-46FF-AD0A-26C692DD8F09}" type="datetimeFigureOut">
              <a:rPr lang="en-IN" smtClean="0"/>
              <a:t>21-06-2023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0D930-96FF-407C-BC5D-CAC3F2838543}" type="slidenum">
              <a:rPr lang="en-IN" smtClean="0"/>
              <a:t>‹#›</a:t>
            </a:fld>
            <a:endParaRPr lang="en-IN" dirty="0"/>
          </a:p>
        </p:txBody>
      </p:sp>
    </p:spTree>
    <p:extLst>
      <p:ext uri="{BB962C8B-B14F-4D97-AF65-F5344CB8AC3E}">
        <p14:creationId xmlns:p14="http://schemas.microsoft.com/office/powerpoint/2010/main" val="296975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nodejs.org/" TargetMode="Externa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608249"/>
            <a:ext cx="12192000" cy="819732"/>
          </a:xfrm>
        </p:spPr>
        <p:txBody>
          <a:bodyPr>
            <a:normAutofit/>
          </a:bodyPr>
          <a:lstStyle/>
          <a:p>
            <a:pPr algn="ct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1. Javascript Refresher</a:t>
            </a:r>
            <a:endParaRPr lang="en-IN" sz="36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Content Placeholder 5"/>
          <p:cNvSpPr>
            <a:spLocks noGrp="1"/>
          </p:cNvSpPr>
          <p:nvPr>
            <p:ph idx="1"/>
          </p:nvPr>
        </p:nvSpPr>
        <p:spPr>
          <a:xfrm>
            <a:off x="268310" y="2427981"/>
            <a:ext cx="11655380" cy="3683357"/>
          </a:xfrm>
        </p:spPr>
        <p:txBody>
          <a:bodyPr>
            <a:normAutofit lnSpcReduction="10000"/>
          </a:bodyPr>
          <a:lstStyle/>
          <a:p>
            <a:pPr marL="0" indent="0">
              <a:lnSpc>
                <a:spcPct val="150000"/>
              </a:lnSpc>
              <a:buNone/>
            </a:pPr>
            <a:r>
              <a:rPr lang="en-US" sz="1800" dirty="0" smtClean="0">
                <a:latin typeface="Book Antiqua" panose="02040602050305030304" pitchFamily="18" charset="0"/>
                <a:cs typeface="Times New Roman" panose="02020603050405020304" pitchFamily="18" charset="0"/>
              </a:rPr>
              <a:t>Below are the important concepts of Javascript one should know before diving into React js:</a:t>
            </a:r>
          </a:p>
          <a:p>
            <a:pPr>
              <a:lnSpc>
                <a:spcPct val="150000"/>
              </a:lnSpc>
            </a:pPr>
            <a:r>
              <a:rPr lang="en-US" sz="1800" dirty="0" smtClean="0">
                <a:latin typeface="Book Antiqua" panose="02040602050305030304" pitchFamily="18" charset="0"/>
                <a:cs typeface="Times New Roman" panose="02020603050405020304" pitchFamily="18" charset="0"/>
              </a:rPr>
              <a:t>Arrays and Array methods(map and filter)</a:t>
            </a:r>
          </a:p>
          <a:p>
            <a:pPr>
              <a:lnSpc>
                <a:spcPct val="150000"/>
              </a:lnSpc>
            </a:pPr>
            <a:r>
              <a:rPr lang="en-US" sz="1800" dirty="0" smtClean="0">
                <a:latin typeface="Book Antiqua" panose="02040602050305030304" pitchFamily="18" charset="0"/>
                <a:cs typeface="Times New Roman" panose="02020603050405020304" pitchFamily="18" charset="0"/>
              </a:rPr>
              <a:t>Array of Objects</a:t>
            </a:r>
          </a:p>
          <a:p>
            <a:pPr>
              <a:lnSpc>
                <a:spcPct val="150000"/>
              </a:lnSpc>
            </a:pPr>
            <a:r>
              <a:rPr lang="en-US" sz="1800" dirty="0" smtClean="0">
                <a:latin typeface="Book Antiqua" panose="02040602050305030304" pitchFamily="18" charset="0"/>
                <a:cs typeface="Times New Roman" panose="02020603050405020304" pitchFamily="18" charset="0"/>
              </a:rPr>
              <a:t>Arrow Functions</a:t>
            </a:r>
          </a:p>
          <a:p>
            <a:pPr>
              <a:lnSpc>
                <a:spcPct val="150000"/>
              </a:lnSpc>
            </a:pPr>
            <a:r>
              <a:rPr lang="en-US" sz="1800" dirty="0" smtClean="0">
                <a:latin typeface="Book Antiqua" panose="02040602050305030304" pitchFamily="18" charset="0"/>
                <a:cs typeface="Times New Roman" panose="02020603050405020304" pitchFamily="18" charset="0"/>
              </a:rPr>
              <a:t>Destructuring</a:t>
            </a:r>
          </a:p>
          <a:p>
            <a:pPr>
              <a:lnSpc>
                <a:spcPct val="150000"/>
              </a:lnSpc>
            </a:pPr>
            <a:r>
              <a:rPr lang="en-US" sz="1800" dirty="0" smtClean="0">
                <a:latin typeface="Book Antiqua" panose="02040602050305030304" pitchFamily="18" charset="0"/>
                <a:cs typeface="Times New Roman" panose="02020603050405020304" pitchFamily="18" charset="0"/>
              </a:rPr>
              <a:t>Spread Operator</a:t>
            </a:r>
          </a:p>
          <a:p>
            <a:pPr>
              <a:lnSpc>
                <a:spcPct val="150000"/>
              </a:lnSpc>
            </a:pPr>
            <a:r>
              <a:rPr lang="en-US" sz="1800" dirty="0" smtClean="0">
                <a:latin typeface="Book Antiqua" panose="02040602050305030304" pitchFamily="18" charset="0"/>
                <a:cs typeface="Times New Roman" panose="02020603050405020304" pitchFamily="18" charset="0"/>
              </a:rPr>
              <a:t>Ternary Operator</a:t>
            </a:r>
          </a:p>
          <a:p>
            <a:pPr marL="0" indent="0" algn="ctr">
              <a:buNone/>
            </a:pPr>
            <a:endParaRPr lang="en-US" sz="2000" dirty="0">
              <a:latin typeface="Book Antiqua" panose="02040602050305030304" pitchFamily="18" charset="0"/>
              <a:cs typeface="Times New Roman" panose="02020603050405020304" pitchFamily="18" charset="0"/>
            </a:endParaRPr>
          </a:p>
          <a:p>
            <a:pPr marL="0" indent="0" algn="ctr">
              <a:buNone/>
            </a:pPr>
            <a:endParaRPr lang="en-US" sz="2000" dirty="0" smtClean="0">
              <a:latin typeface="Book Antiqua" panose="02040602050305030304" pitchFamily="18" charset="0"/>
              <a:cs typeface="Times New Roman" panose="02020603050405020304" pitchFamily="18" charset="0"/>
            </a:endParaRPr>
          </a:p>
          <a:p>
            <a:pPr marL="0" indent="0" algn="ctr">
              <a:buNone/>
            </a:pPr>
            <a:endParaRPr lang="en-US" sz="2000" dirty="0">
              <a:latin typeface="Book Antiqua" panose="02040602050305030304" pitchFamily="18" charset="0"/>
              <a:cs typeface="Times New Roman" panose="02020603050405020304" pitchFamily="18" charset="0"/>
            </a:endParaRPr>
          </a:p>
          <a:p>
            <a:endParaRPr lang="en-IN" sz="2000" dirty="0">
              <a:latin typeface="Book Antiqua" panose="0204060205030503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677" y="0"/>
            <a:ext cx="2446986" cy="137643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52671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2028865"/>
            <a:ext cx="11938715" cy="1731766"/>
          </a:xfrm>
          <a:prstGeom prst="rect">
            <a:avLst/>
          </a:prstGeom>
        </p:spPr>
        <p:txBody>
          <a:bodyPr wrap="square">
            <a:noAutofit/>
          </a:bodyPr>
          <a:lstStyle/>
          <a:p>
            <a:pPr>
              <a:lnSpc>
                <a:spcPct val="150000"/>
              </a:lnSpc>
            </a:pPr>
            <a:r>
              <a:rPr lang="en-US" dirty="0">
                <a:latin typeface="Book Antiqua" panose="02040602050305030304" pitchFamily="18" charset="0"/>
              </a:rPr>
              <a:t>4</a:t>
            </a:r>
            <a:r>
              <a:rPr lang="en-US" dirty="0" smtClean="0">
                <a:latin typeface="Book Antiqua" panose="02040602050305030304" pitchFamily="18" charset="0"/>
              </a:rPr>
              <a:t>. </a:t>
            </a:r>
            <a:r>
              <a:rPr lang="en-IN" dirty="0">
                <a:latin typeface="Book Antiqua" panose="02040602050305030304" pitchFamily="18" charset="0"/>
              </a:rPr>
              <a:t>Destructuring</a:t>
            </a:r>
            <a:r>
              <a:rPr lang="en-US" dirty="0" smtClean="0">
                <a:latin typeface="Book Antiqua" panose="02040602050305030304" pitchFamily="18" charset="0"/>
              </a:rPr>
              <a:t>:</a:t>
            </a: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Destructuring </a:t>
            </a:r>
            <a:r>
              <a:rPr lang="en-US" dirty="0">
                <a:latin typeface="Book Antiqua" panose="02040602050305030304" pitchFamily="18" charset="0"/>
              </a:rPr>
              <a:t>is a feature in JavaScript that allows you to extract values from arrays or properties from objects into distinct variables. It provides a concise and convenient way to unpack values, making code more readable and </a:t>
            </a:r>
            <a:r>
              <a:rPr lang="en-US" dirty="0" smtClean="0">
                <a:latin typeface="Book Antiqua" panose="02040602050305030304" pitchFamily="18" charset="0"/>
              </a:rPr>
              <a:t>expressive.</a:t>
            </a:r>
          </a:p>
          <a:p>
            <a:pPr>
              <a:lnSpc>
                <a:spcPct val="150000"/>
              </a:lnSpc>
            </a:pPr>
            <a:endParaRPr lang="en-US" dirty="0">
              <a:latin typeface="Book Antiqua" panose="0204060205030503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46" y="0"/>
            <a:ext cx="2446986" cy="1376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89381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0607" y="2073499"/>
            <a:ext cx="4802143" cy="3451540"/>
          </a:xfrm>
          <a:prstGeom prst="rect">
            <a:avLst/>
          </a:prstGeom>
        </p:spPr>
      </p:pic>
      <p:pic>
        <p:nvPicPr>
          <p:cNvPr id="3" name="Picture 2"/>
          <p:cNvPicPr>
            <a:picLocks noChangeAspect="1"/>
          </p:cNvPicPr>
          <p:nvPr/>
        </p:nvPicPr>
        <p:blipFill>
          <a:blip r:embed="rId3"/>
          <a:stretch>
            <a:fillRect/>
          </a:stretch>
        </p:blipFill>
        <p:spPr>
          <a:xfrm>
            <a:off x="6800580" y="2073499"/>
            <a:ext cx="4598034" cy="345154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132" y="0"/>
            <a:ext cx="2446986" cy="137643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76045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1758408"/>
            <a:ext cx="11951594" cy="1693130"/>
          </a:xfrm>
          <a:prstGeom prst="rect">
            <a:avLst/>
          </a:prstGeom>
        </p:spPr>
        <p:txBody>
          <a:bodyPr wrap="square">
            <a:noAutofit/>
          </a:bodyPr>
          <a:lstStyle/>
          <a:p>
            <a:pPr>
              <a:lnSpc>
                <a:spcPct val="150000"/>
              </a:lnSpc>
            </a:pPr>
            <a:r>
              <a:rPr lang="en-US" dirty="0">
                <a:latin typeface="Book Antiqua" panose="02040602050305030304" pitchFamily="18" charset="0"/>
              </a:rPr>
              <a:t>5</a:t>
            </a:r>
            <a:r>
              <a:rPr lang="en-US" dirty="0" smtClean="0">
                <a:latin typeface="Book Antiqua" panose="02040602050305030304" pitchFamily="18" charset="0"/>
              </a:rPr>
              <a:t>. </a:t>
            </a:r>
            <a:r>
              <a:rPr lang="en-IN" dirty="0" smtClean="0">
                <a:latin typeface="Book Antiqua" panose="02040602050305030304" pitchFamily="18" charset="0"/>
              </a:rPr>
              <a:t>Spread Operator</a:t>
            </a:r>
            <a:r>
              <a:rPr lang="en-US" dirty="0" smtClean="0">
                <a:latin typeface="Book Antiqua" panose="02040602050305030304" pitchFamily="18" charset="0"/>
              </a:rPr>
              <a:t>:</a:t>
            </a: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Spread </a:t>
            </a:r>
            <a:r>
              <a:rPr lang="en-US" dirty="0">
                <a:latin typeface="Book Antiqua" panose="02040602050305030304" pitchFamily="18" charset="0"/>
              </a:rPr>
              <a:t>operator is a powerful feature in JavaScript that allows you to expand elements from an iterable (like an array or string) or properties from an object into another array, object, or function call. It provides a concise syntax for manipulating and combining data</a:t>
            </a:r>
            <a:r>
              <a:rPr lang="en-US" dirty="0" smtClean="0">
                <a:latin typeface="Book Antiqua" panose="02040602050305030304" pitchFamily="18" charset="0"/>
              </a:rPr>
              <a:t>.</a:t>
            </a:r>
          </a:p>
          <a:p>
            <a:pPr algn="just">
              <a:lnSpc>
                <a:spcPct val="150000"/>
              </a:lnSpc>
            </a:pPr>
            <a:endParaRPr lang="en-US" dirty="0">
              <a:latin typeface="Book Antiqua" panose="02040602050305030304" pitchFamily="18" charset="0"/>
            </a:endParaRPr>
          </a:p>
          <a:p>
            <a:pPr algn="just">
              <a:lnSpc>
                <a:spcPct val="150000"/>
              </a:lnSpc>
            </a:pPr>
            <a:endParaRPr lang="en-US" dirty="0" smtClean="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103031" y="3451538"/>
            <a:ext cx="7083380" cy="32454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99757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68" y="2286443"/>
            <a:ext cx="11951594" cy="1487067"/>
          </a:xfrm>
          <a:prstGeom prst="rect">
            <a:avLst/>
          </a:prstGeom>
        </p:spPr>
        <p:txBody>
          <a:bodyPr wrap="square">
            <a:noAutofit/>
          </a:bodyPr>
          <a:lstStyle/>
          <a:p>
            <a:pPr>
              <a:lnSpc>
                <a:spcPct val="150000"/>
              </a:lnSpc>
            </a:pPr>
            <a:r>
              <a:rPr lang="en-US" dirty="0">
                <a:latin typeface="Book Antiqua" panose="02040602050305030304" pitchFamily="18" charset="0"/>
              </a:rPr>
              <a:t>6</a:t>
            </a:r>
            <a:r>
              <a:rPr lang="en-US" dirty="0" smtClean="0">
                <a:latin typeface="Book Antiqua" panose="02040602050305030304" pitchFamily="18" charset="0"/>
              </a:rPr>
              <a:t>. </a:t>
            </a:r>
            <a:r>
              <a:rPr lang="en-IN" dirty="0" smtClean="0">
                <a:latin typeface="Book Antiqua" panose="02040602050305030304" pitchFamily="18" charset="0"/>
              </a:rPr>
              <a:t>Ternary Operator</a:t>
            </a:r>
            <a:r>
              <a:rPr lang="en-US" dirty="0" smtClean="0">
                <a:latin typeface="Book Antiqua" panose="02040602050305030304" pitchFamily="18" charset="0"/>
              </a:rPr>
              <a:t>:</a:t>
            </a:r>
            <a:endParaRPr lang="en-US" dirty="0">
              <a:latin typeface="Book Antiqua" panose="02040602050305030304" pitchFamily="18" charset="0"/>
            </a:endParaRPr>
          </a:p>
          <a:p>
            <a:pPr>
              <a:lnSpc>
                <a:spcPct val="150000"/>
              </a:lnSpc>
            </a:pPr>
            <a:r>
              <a:rPr lang="en-US" dirty="0" smtClean="0">
                <a:latin typeface="Book Antiqua" panose="02040602050305030304" pitchFamily="18" charset="0"/>
              </a:rPr>
              <a:t>Ternary </a:t>
            </a:r>
            <a:r>
              <a:rPr lang="en-US" dirty="0">
                <a:latin typeface="Book Antiqua" panose="02040602050305030304" pitchFamily="18" charset="0"/>
              </a:rPr>
              <a:t>operator is a shorthand syntax for writing conditional statements in JavaScript. It allows you to write concise if-else conditions in a single line</a:t>
            </a:r>
            <a:r>
              <a:rPr lang="en-US" dirty="0" smtClean="0">
                <a:latin typeface="Book Antiqua" panose="02040602050305030304" pitchFamily="18" charset="0"/>
              </a:rPr>
              <a:t>.</a:t>
            </a:r>
          </a:p>
          <a:p>
            <a:pPr>
              <a:lnSpc>
                <a:spcPct val="150000"/>
              </a:lnSpc>
            </a:pPr>
            <a:endParaRPr lang="en-US" dirty="0">
              <a:latin typeface="Book Antiqua" panose="02040602050305030304" pitchFamily="18" charset="0"/>
            </a:endParaRPr>
          </a:p>
          <a:p>
            <a:pPr>
              <a:lnSpc>
                <a:spcPct val="150000"/>
              </a:lnSpc>
            </a:pPr>
            <a:endParaRPr lang="en-US" dirty="0" smtClean="0">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68138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0012" y="1677539"/>
            <a:ext cx="3876541" cy="3178250"/>
          </a:xfrm>
          <a:prstGeom prst="rect">
            <a:avLst/>
          </a:prstGeom>
        </p:spPr>
      </p:pic>
      <p:pic>
        <p:nvPicPr>
          <p:cNvPr id="3" name="Picture 2"/>
          <p:cNvPicPr>
            <a:picLocks noChangeAspect="1"/>
          </p:cNvPicPr>
          <p:nvPr/>
        </p:nvPicPr>
        <p:blipFill>
          <a:blip r:embed="rId3"/>
          <a:stretch>
            <a:fillRect/>
          </a:stretch>
        </p:blipFill>
        <p:spPr>
          <a:xfrm>
            <a:off x="6529590" y="1677539"/>
            <a:ext cx="3733578" cy="317825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72600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19" y="862900"/>
            <a:ext cx="11706895" cy="646331"/>
          </a:xfrm>
          <a:prstGeom prst="rect">
            <a:avLst/>
          </a:prstGeom>
        </p:spPr>
        <p:txBody>
          <a:bodyPr wrap="square">
            <a:spAutoFit/>
          </a:bodyPr>
          <a:lstStyle/>
          <a:p>
            <a:pPr algn="ct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2. Introduction to React</a:t>
            </a:r>
            <a:endParaRPr lang="en-IN" sz="3600" dirty="0"/>
          </a:p>
        </p:txBody>
      </p:sp>
      <p:sp>
        <p:nvSpPr>
          <p:cNvPr id="3" name="Rectangle 2"/>
          <p:cNvSpPr/>
          <p:nvPr/>
        </p:nvSpPr>
        <p:spPr>
          <a:xfrm>
            <a:off x="231820" y="1509231"/>
            <a:ext cx="11706894" cy="4662815"/>
          </a:xfrm>
          <a:prstGeom prst="rect">
            <a:avLst/>
          </a:prstGeom>
        </p:spPr>
        <p:txBody>
          <a:bodyPr wrap="square">
            <a:spAutoFit/>
          </a:bodyPr>
          <a:lstStyle/>
          <a:p>
            <a:pPr>
              <a:lnSpc>
                <a:spcPct val="150000"/>
              </a:lnSpc>
            </a:pPr>
            <a:r>
              <a:rPr lang="en-US" b="1" dirty="0" smtClean="0">
                <a:latin typeface="Book Antiqua" panose="02040602050305030304" pitchFamily="18" charset="0"/>
              </a:rPr>
              <a:t>What is React?</a:t>
            </a:r>
          </a:p>
          <a:p>
            <a:pPr algn="just">
              <a:lnSpc>
                <a:spcPct val="150000"/>
              </a:lnSpc>
            </a:pPr>
            <a:r>
              <a:rPr lang="en-US" dirty="0" smtClean="0">
                <a:latin typeface="Book Antiqua" panose="02040602050305030304" pitchFamily="18" charset="0"/>
              </a:rPr>
              <a:t>React </a:t>
            </a:r>
            <a:r>
              <a:rPr lang="en-US" dirty="0">
                <a:latin typeface="Book Antiqua" panose="02040602050305030304" pitchFamily="18" charset="0"/>
              </a:rPr>
              <a:t>is a JavaScript library used to build user interfaces for web applications. It helps developers create interactive and dynamic UIs by breaking them down into reusable components. React efficiently updates only the necessary parts of the web page, making applications faster and more efficient. It's widely used and popular because it simplifies the process of building complex UIs and promotes code reusability</a:t>
            </a:r>
            <a:r>
              <a:rPr lang="en-US" dirty="0" smtClean="0">
                <a:latin typeface="Book Antiqua" panose="02040602050305030304" pitchFamily="18" charset="0"/>
              </a:rPr>
              <a:t>.</a:t>
            </a:r>
            <a:endParaRPr lang="en-US" dirty="0">
              <a:latin typeface="Book Antiqua" panose="02040602050305030304" pitchFamily="18" charset="0"/>
            </a:endParaRPr>
          </a:p>
          <a:p>
            <a:pPr>
              <a:lnSpc>
                <a:spcPct val="150000"/>
              </a:lnSpc>
            </a:pPr>
            <a:r>
              <a:rPr lang="en-US" b="1" dirty="0" smtClean="0">
                <a:latin typeface="Book Antiqua" panose="02040602050305030304" pitchFamily="18" charset="0"/>
              </a:rPr>
              <a:t>Why React is used?</a:t>
            </a:r>
            <a:endParaRPr lang="en-US" b="1" dirty="0">
              <a:latin typeface="Book Antiqua" panose="02040602050305030304" pitchFamily="18" charset="0"/>
            </a:endParaRPr>
          </a:p>
          <a:p>
            <a:pPr algn="just">
              <a:lnSpc>
                <a:spcPct val="150000"/>
              </a:lnSpc>
            </a:pPr>
            <a:r>
              <a:rPr lang="en-US" dirty="0">
                <a:latin typeface="Book Antiqua" panose="02040602050305030304" pitchFamily="18" charset="0"/>
              </a:rPr>
              <a:t>React is used over traditional HTML web development because it offers several advantages. With React, developers can build complex user interfaces more easily by breaking them down into reusable components. For example, instead of writing repetitive HTML code for each element, you can create a reusable component in React and use it multiple times. This saves time and reduces code duplication. React also efficiently updates only the necessary parts of the web page, resulting in faster and more responsive applications.</a:t>
            </a:r>
            <a:endParaRPr lang="en-US" b="1" dirty="0">
              <a:latin typeface="Book Antiqua" panose="0204060205030503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834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35" y="1752102"/>
            <a:ext cx="11642502" cy="1338828"/>
          </a:xfrm>
          <a:prstGeom prst="rect">
            <a:avLst/>
          </a:prstGeom>
        </p:spPr>
        <p:txBody>
          <a:bodyPr wrap="square">
            <a:spAutoFit/>
          </a:bodyPr>
          <a:lstStyle/>
          <a:p>
            <a:pPr>
              <a:lnSpc>
                <a:spcPct val="150000"/>
              </a:lnSpc>
            </a:pPr>
            <a:r>
              <a:rPr lang="en-US" b="1" dirty="0" smtClean="0">
                <a:latin typeface="Book Antiqua" panose="02040602050305030304" pitchFamily="18" charset="0"/>
              </a:rPr>
              <a:t>How to set up a React development environment and create a new react application?</a:t>
            </a:r>
            <a:endParaRPr lang="en-US" b="1" dirty="0">
              <a:latin typeface="Book Antiqua" panose="02040602050305030304" pitchFamily="18" charset="0"/>
            </a:endParaRPr>
          </a:p>
          <a:p>
            <a:pPr algn="just">
              <a:lnSpc>
                <a:spcPct val="150000"/>
              </a:lnSpc>
            </a:pPr>
            <a:r>
              <a:rPr lang="en-US" dirty="0" smtClean="0">
                <a:latin typeface="Book Antiqua" panose="02040602050305030304" pitchFamily="18" charset="0"/>
              </a:rPr>
              <a:t>1. To begin with, </a:t>
            </a:r>
            <a:r>
              <a:rPr lang="en-US" dirty="0">
                <a:latin typeface="Book Antiqua" panose="02040602050305030304" pitchFamily="18" charset="0"/>
              </a:rPr>
              <a:t>Visit the Node.js website (</a:t>
            </a:r>
            <a:r>
              <a:rPr lang="en-US" u="sng" dirty="0">
                <a:latin typeface="Book Antiqua" panose="02040602050305030304" pitchFamily="18" charset="0"/>
                <a:hlinkClick r:id="rId2"/>
              </a:rPr>
              <a:t>https://nodejs.org</a:t>
            </a:r>
            <a:r>
              <a:rPr lang="en-US" dirty="0">
                <a:latin typeface="Book Antiqua" panose="02040602050305030304" pitchFamily="18" charset="0"/>
              </a:rPr>
              <a:t>) and download the latest stable </a:t>
            </a:r>
            <a:r>
              <a:rPr lang="en-US" dirty="0" smtClean="0">
                <a:latin typeface="Book Antiqua" panose="02040602050305030304" pitchFamily="18" charset="0"/>
              </a:rPr>
              <a:t>version(18.16.0) </a:t>
            </a:r>
            <a:r>
              <a:rPr lang="en-US" dirty="0">
                <a:latin typeface="Book Antiqua" panose="02040602050305030304" pitchFamily="18" charset="0"/>
              </a:rPr>
              <a:t>suitable for your operating system. Follow the installation instructions to complete the setup.</a:t>
            </a:r>
            <a:endParaRPr lang="en-IN" dirty="0">
              <a:latin typeface="Book Antiqua" panose="02040602050305030304" pitchFamily="18" charset="0"/>
            </a:endParaRPr>
          </a:p>
        </p:txBody>
      </p:sp>
      <p:pic>
        <p:nvPicPr>
          <p:cNvPr id="3" name="Picture 2"/>
          <p:cNvPicPr>
            <a:picLocks noChangeAspect="1"/>
          </p:cNvPicPr>
          <p:nvPr/>
        </p:nvPicPr>
        <p:blipFill>
          <a:blip r:embed="rId3"/>
          <a:stretch>
            <a:fillRect/>
          </a:stretch>
        </p:blipFill>
        <p:spPr>
          <a:xfrm>
            <a:off x="283335" y="3593206"/>
            <a:ext cx="6091707" cy="298112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62669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961" y="1186440"/>
            <a:ext cx="11423747" cy="5078313"/>
          </a:xfrm>
          <a:prstGeom prst="rect">
            <a:avLst/>
          </a:prstGeom>
        </p:spPr>
        <p:txBody>
          <a:bodyPr wrap="square">
            <a:spAutoFit/>
          </a:bodyPr>
          <a:lstStyle/>
          <a:p>
            <a:pPr algn="just">
              <a:lnSpc>
                <a:spcPct val="150000"/>
              </a:lnSpc>
            </a:pPr>
            <a:r>
              <a:rPr lang="en-US" dirty="0" smtClean="0">
                <a:latin typeface="Book Antiqua" panose="02040602050305030304" pitchFamily="18" charset="0"/>
              </a:rPr>
              <a:t>2. Open </a:t>
            </a:r>
            <a:r>
              <a:rPr lang="en-US" dirty="0">
                <a:latin typeface="Book Antiqua" panose="02040602050305030304" pitchFamily="18" charset="0"/>
              </a:rPr>
              <a:t>your terminal or command prompt and navigate to the desired location where you want to create your React project. Use the following command to create a new React project using Create React </a:t>
            </a:r>
            <a:r>
              <a:rPr lang="en-US" dirty="0" smtClean="0">
                <a:latin typeface="Book Antiqua" panose="02040602050305030304" pitchFamily="18" charset="0"/>
              </a:rPr>
              <a:t>App.</a:t>
            </a:r>
          </a:p>
          <a:p>
            <a:pPr algn="just">
              <a:lnSpc>
                <a:spcPct val="150000"/>
              </a:lnSpc>
            </a:pPr>
            <a:endParaRPr lang="en-US" dirty="0">
              <a:latin typeface="Book Antiqua" panose="02040602050305030304" pitchFamily="18" charset="0"/>
            </a:endParaRPr>
          </a:p>
          <a:p>
            <a:pPr>
              <a:lnSpc>
                <a:spcPct val="150000"/>
              </a:lnSpc>
            </a:pPr>
            <a:r>
              <a:rPr lang="en-US" dirty="0" smtClean="0">
                <a:latin typeface="Book Antiqua" panose="02040602050305030304" pitchFamily="18" charset="0"/>
              </a:rPr>
              <a:t>npx </a:t>
            </a:r>
            <a:r>
              <a:rPr lang="en-US" dirty="0">
                <a:latin typeface="Book Antiqua" panose="02040602050305030304" pitchFamily="18" charset="0"/>
              </a:rPr>
              <a:t>create-react-app </a:t>
            </a:r>
            <a:r>
              <a:rPr lang="en-US" dirty="0" smtClean="0">
                <a:latin typeface="Book Antiqua" panose="02040602050305030304" pitchFamily="18" charset="0"/>
              </a:rPr>
              <a:t>my-app</a:t>
            </a:r>
          </a:p>
          <a:p>
            <a:pPr>
              <a:lnSpc>
                <a:spcPct val="150000"/>
              </a:lnSpc>
            </a:pPr>
            <a:endParaRPr lang="en-US" dirty="0" smtClean="0">
              <a:latin typeface="Book Antiqua" panose="02040602050305030304" pitchFamily="18" charset="0"/>
            </a:endParaRPr>
          </a:p>
          <a:p>
            <a:pPr algn="just">
              <a:lnSpc>
                <a:spcPct val="150000"/>
              </a:lnSpc>
            </a:pPr>
            <a:r>
              <a:rPr lang="en-US" dirty="0" smtClean="0">
                <a:latin typeface="Book Antiqua" panose="02040602050305030304" pitchFamily="18" charset="0"/>
              </a:rPr>
              <a:t>This </a:t>
            </a:r>
            <a:r>
              <a:rPr lang="en-US" dirty="0">
                <a:latin typeface="Book Antiqua" panose="02040602050305030304" pitchFamily="18" charset="0"/>
              </a:rPr>
              <a:t>command will create a new directory with the project structure and install the necessary dependencies</a:t>
            </a:r>
            <a:r>
              <a:rPr lang="en-US" dirty="0" smtClean="0">
                <a:latin typeface="Book Antiqua" panose="02040602050305030304" pitchFamily="18" charset="0"/>
              </a:rPr>
              <a:t>.</a:t>
            </a:r>
          </a:p>
          <a:p>
            <a:pPr algn="just">
              <a:lnSpc>
                <a:spcPct val="150000"/>
              </a:lnSpc>
            </a:pP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3. </a:t>
            </a:r>
            <a:r>
              <a:rPr lang="en-US" dirty="0">
                <a:latin typeface="Book Antiqua" panose="02040602050305030304" pitchFamily="18" charset="0"/>
              </a:rPr>
              <a:t>Once the project is created, navigate to the project directory using the following command</a:t>
            </a:r>
            <a:r>
              <a:rPr lang="en-US" dirty="0" smtClean="0">
                <a:latin typeface="Book Antiqua" panose="02040602050305030304" pitchFamily="18" charset="0"/>
              </a:rPr>
              <a:t>:</a:t>
            </a: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cd my-app</a:t>
            </a:r>
          </a:p>
          <a:p>
            <a:pPr algn="just">
              <a:lnSpc>
                <a:spcPct val="150000"/>
              </a:lnSpc>
            </a:pPr>
            <a:endParaRPr lang="en-US" dirty="0" smtClean="0">
              <a:latin typeface="Book Antiqua" panose="02040602050305030304" pitchFamily="18" charset="0"/>
            </a:endParaRPr>
          </a:p>
          <a:p>
            <a:pPr algn="just">
              <a:lnSpc>
                <a:spcPct val="150000"/>
              </a:lnSpc>
            </a:pPr>
            <a:r>
              <a:rPr lang="en-US" dirty="0" smtClean="0">
                <a:latin typeface="Book Antiqua" panose="02040602050305030304" pitchFamily="18" charset="0"/>
              </a:rPr>
              <a:t>4. </a:t>
            </a:r>
            <a:r>
              <a:rPr lang="en-US" dirty="0">
                <a:latin typeface="Book Antiqua" panose="02040602050305030304" pitchFamily="18" charset="0"/>
              </a:rPr>
              <a:t>To run your React application and see it in the browser, use the following command</a:t>
            </a:r>
            <a:r>
              <a:rPr lang="en-US" dirty="0" smtClean="0">
                <a:latin typeface="Book Antiqua" panose="02040602050305030304" pitchFamily="18" charset="0"/>
              </a:rPr>
              <a:t>:</a:t>
            </a:r>
          </a:p>
          <a:p>
            <a:pPr algn="just">
              <a:lnSpc>
                <a:spcPct val="150000"/>
              </a:lnSpc>
            </a:pPr>
            <a:r>
              <a:rPr lang="en-US" dirty="0" err="1" smtClean="0">
                <a:latin typeface="Book Antiqua" panose="02040602050305030304" pitchFamily="18" charset="0"/>
              </a:rPr>
              <a:t>npm</a:t>
            </a:r>
            <a:r>
              <a:rPr lang="en-US" dirty="0" smtClean="0">
                <a:latin typeface="Book Antiqua" panose="02040602050305030304" pitchFamily="18" charset="0"/>
              </a:rPr>
              <a:t> start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95476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687" y="1405456"/>
            <a:ext cx="11343861" cy="4621586"/>
          </a:xfrm>
          <a:prstGeom prst="rect">
            <a:avLst/>
          </a:prstGeom>
        </p:spPr>
        <p:txBody>
          <a:bodyPr wrap="square">
            <a:spAutoFit/>
          </a:bodyPr>
          <a:lstStyle/>
          <a:p>
            <a:pPr>
              <a:lnSpc>
                <a:spcPct val="150000"/>
              </a:lnSpc>
            </a:pPr>
            <a:r>
              <a:rPr lang="en-IN" dirty="0">
                <a:latin typeface="Book Antiqua" panose="02040602050305030304" pitchFamily="18" charset="0"/>
              </a:rPr>
              <a:t>Understanding the folder </a:t>
            </a:r>
            <a:r>
              <a:rPr lang="en-IN" dirty="0" smtClean="0">
                <a:latin typeface="Book Antiqua" panose="02040602050305030304" pitchFamily="18" charset="0"/>
              </a:rPr>
              <a:t>structure:</a:t>
            </a:r>
            <a:endParaRPr lang="en-US" dirty="0" smtClean="0">
              <a:latin typeface="Book Antiqua" panose="02040602050305030304" pitchFamily="18" charset="0"/>
            </a:endParaRPr>
          </a:p>
          <a:p>
            <a:pPr marL="342900" indent="-342900" algn="just">
              <a:lnSpc>
                <a:spcPct val="150000"/>
              </a:lnSpc>
              <a:buFont typeface="+mj-lt"/>
              <a:buAutoNum type="arabicPeriod"/>
            </a:pPr>
            <a:r>
              <a:rPr lang="en-US" b="1" dirty="0" smtClean="0">
                <a:latin typeface="Book Antiqua" panose="02040602050305030304" pitchFamily="18" charset="0"/>
              </a:rPr>
              <a:t>node_modules: </a:t>
            </a:r>
            <a:r>
              <a:rPr lang="en-US" dirty="0">
                <a:latin typeface="Book Antiqua" panose="02040602050305030304" pitchFamily="18" charset="0"/>
              </a:rPr>
              <a:t>This folder contains all the project dependencies, installed via npm or Yarn. You don't need to modify anything here manually</a:t>
            </a:r>
            <a:r>
              <a:rPr lang="en-US" dirty="0" smtClean="0">
                <a:latin typeface="Book Antiqua" panose="02040602050305030304" pitchFamily="18" charset="0"/>
              </a:rPr>
              <a:t>.</a:t>
            </a:r>
            <a:endParaRPr lang="en-US" dirty="0">
              <a:latin typeface="Book Antiqua" panose="02040602050305030304" pitchFamily="18" charset="0"/>
            </a:endParaRPr>
          </a:p>
          <a:p>
            <a:pPr marL="342900" indent="-342900" algn="just">
              <a:lnSpc>
                <a:spcPct val="150000"/>
              </a:lnSpc>
              <a:buFont typeface="+mj-lt"/>
              <a:buAutoNum type="arabicPeriod"/>
            </a:pPr>
            <a:r>
              <a:rPr lang="en-US" b="1" dirty="0" smtClean="0">
                <a:latin typeface="Book Antiqua" panose="02040602050305030304" pitchFamily="18" charset="0"/>
              </a:rPr>
              <a:t>public: </a:t>
            </a:r>
            <a:r>
              <a:rPr lang="en-US" dirty="0">
                <a:latin typeface="Book Antiqua" panose="02040602050305030304" pitchFamily="18" charset="0"/>
              </a:rPr>
              <a:t>This folder contains the static assets that are directly copied to the build folder without being processed. It usually includes </a:t>
            </a:r>
            <a:r>
              <a:rPr lang="en-US" dirty="0" smtClean="0">
                <a:latin typeface="Book Antiqua" panose="02040602050305030304" pitchFamily="18" charset="0"/>
              </a:rPr>
              <a:t>the index.html </a:t>
            </a:r>
            <a:r>
              <a:rPr lang="en-US" dirty="0">
                <a:latin typeface="Book Antiqua" panose="02040602050305030304" pitchFamily="18" charset="0"/>
              </a:rPr>
              <a:t>file, which serves as the entry point for your application</a:t>
            </a:r>
            <a:r>
              <a:rPr lang="en-US" dirty="0" smtClean="0">
                <a:latin typeface="Book Antiqua" panose="02040602050305030304" pitchFamily="18" charset="0"/>
              </a:rPr>
              <a:t>.</a:t>
            </a:r>
          </a:p>
          <a:p>
            <a:pPr marL="342900" indent="-342900" algn="just">
              <a:lnSpc>
                <a:spcPct val="150000"/>
              </a:lnSpc>
              <a:buFont typeface="+mj-lt"/>
              <a:buAutoNum type="arabicPeriod"/>
            </a:pPr>
            <a:r>
              <a:rPr lang="en-US" b="1" dirty="0" smtClean="0">
                <a:latin typeface="Book Antiqua" panose="02040602050305030304" pitchFamily="18" charset="0"/>
              </a:rPr>
              <a:t>public/index.html: </a:t>
            </a:r>
            <a:r>
              <a:rPr lang="en-US" dirty="0">
                <a:latin typeface="Book Antiqua" panose="02040602050305030304" pitchFamily="18" charset="0"/>
              </a:rPr>
              <a:t>This file serves as the HTML template for your application. It includes the necessary placeholders where the React components will be rendered</a:t>
            </a:r>
            <a:r>
              <a:rPr lang="en-US" dirty="0" smtClean="0">
                <a:latin typeface="Book Antiqua" panose="02040602050305030304" pitchFamily="18" charset="0"/>
              </a:rPr>
              <a:t>.</a:t>
            </a:r>
          </a:p>
          <a:p>
            <a:pPr marL="342900" indent="-342900" algn="just">
              <a:lnSpc>
                <a:spcPct val="150000"/>
              </a:lnSpc>
              <a:buFont typeface="+mj-lt"/>
              <a:buAutoNum type="arabicPeriod"/>
            </a:pPr>
            <a:r>
              <a:rPr lang="en-US" b="1" dirty="0" smtClean="0">
                <a:latin typeface="Book Antiqua" panose="02040602050305030304" pitchFamily="18" charset="0"/>
              </a:rPr>
              <a:t>package.json: </a:t>
            </a:r>
            <a:r>
              <a:rPr lang="en-US" dirty="0">
                <a:latin typeface="Book Antiqua" panose="02040602050305030304" pitchFamily="18" charset="0"/>
              </a:rPr>
              <a:t>This file is the manifest file for your project. It contains metadata about your project, as well as the dependencies and scripts required for building and running the application</a:t>
            </a:r>
            <a:r>
              <a:rPr lang="en-US" dirty="0" smtClean="0">
                <a:latin typeface="Book Antiqua" panose="02040602050305030304" pitchFamily="18" charset="0"/>
              </a:rPr>
              <a:t>.</a:t>
            </a:r>
          </a:p>
          <a:p>
            <a:pPr marL="342900" indent="-342900" algn="just">
              <a:lnSpc>
                <a:spcPct val="150000"/>
              </a:lnSpc>
              <a:buFont typeface="+mj-lt"/>
              <a:buAutoNum type="arabicPeriod"/>
            </a:pPr>
            <a:r>
              <a:rPr lang="en-US" b="1" dirty="0" smtClean="0">
                <a:latin typeface="Book Antiqua" panose="02040602050305030304" pitchFamily="18" charset="0"/>
              </a:rPr>
              <a:t>src: </a:t>
            </a:r>
            <a:r>
              <a:rPr lang="en-US" dirty="0">
                <a:latin typeface="Book Antiqua" panose="02040602050305030304" pitchFamily="18" charset="0"/>
              </a:rPr>
              <a:t>This folder contains the source code of your React application. It's where you'll spend most of your time developing and modifying files</a:t>
            </a:r>
            <a:r>
              <a:rPr lang="en-US" dirty="0" smtClean="0">
                <a:latin typeface="Book Antiqua" panose="02040602050305030304" pitchFamily="18" charset="0"/>
              </a:rPr>
              <a:t>.</a:t>
            </a:r>
            <a:endParaRPr lang="en-US" b="1" dirty="0" smtClean="0">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5370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0" y="1389774"/>
            <a:ext cx="11384923" cy="4662815"/>
          </a:xfrm>
          <a:prstGeom prst="rect">
            <a:avLst/>
          </a:prstGeom>
        </p:spPr>
        <p:txBody>
          <a:bodyPr wrap="square">
            <a:spAutoFit/>
          </a:bodyPr>
          <a:lstStyle/>
          <a:p>
            <a:pPr algn="just">
              <a:lnSpc>
                <a:spcPct val="150000"/>
              </a:lnSpc>
            </a:pPr>
            <a:r>
              <a:rPr lang="en-US" dirty="0" smtClean="0">
                <a:latin typeface="Book Antiqua" panose="02040602050305030304" pitchFamily="18" charset="0"/>
              </a:rPr>
              <a:t>Here are the important files and folders within the src folder:</a:t>
            </a:r>
            <a:endParaRPr lang="en-US" dirty="0">
              <a:latin typeface="Book Antiqua" panose="02040602050305030304" pitchFamily="18" charset="0"/>
            </a:endParaRPr>
          </a:p>
          <a:p>
            <a:pPr marL="342900" indent="-342900" algn="just">
              <a:lnSpc>
                <a:spcPct val="150000"/>
              </a:lnSpc>
              <a:buFont typeface="+mj-lt"/>
              <a:buAutoNum type="arabicPeriod"/>
            </a:pPr>
            <a:r>
              <a:rPr lang="en-US" b="1" dirty="0" smtClean="0">
                <a:latin typeface="Book Antiqua" panose="02040602050305030304" pitchFamily="18" charset="0"/>
              </a:rPr>
              <a:t> index.js</a:t>
            </a:r>
            <a:r>
              <a:rPr lang="en-US" dirty="0" smtClean="0">
                <a:latin typeface="Book Antiqua" panose="02040602050305030304" pitchFamily="18" charset="0"/>
              </a:rPr>
              <a:t>: </a:t>
            </a:r>
            <a:r>
              <a:rPr lang="en-US" dirty="0">
                <a:latin typeface="Book Antiqua" panose="02040602050305030304" pitchFamily="18" charset="0"/>
              </a:rPr>
              <a:t>This file serves as the entry point for your application. It renders the root component of your app into the DOM</a:t>
            </a:r>
            <a:r>
              <a:rPr lang="en-US" dirty="0" smtClean="0">
                <a:latin typeface="Book Antiqua" panose="02040602050305030304" pitchFamily="18" charset="0"/>
              </a:rPr>
              <a:t>.</a:t>
            </a:r>
          </a:p>
          <a:p>
            <a:pPr marL="342900" indent="-342900" algn="just">
              <a:lnSpc>
                <a:spcPct val="150000"/>
              </a:lnSpc>
              <a:buFont typeface="+mj-lt"/>
              <a:buAutoNum type="arabicPeriod"/>
            </a:pPr>
            <a:r>
              <a:rPr lang="en-US" b="1" dirty="0" smtClean="0">
                <a:latin typeface="Book Antiqua" panose="02040602050305030304" pitchFamily="18" charset="0"/>
              </a:rPr>
              <a:t>App.js: </a:t>
            </a:r>
            <a:r>
              <a:rPr lang="en-US" dirty="0"/>
              <a:t>This file typically contains the main component of your application. It's where you define the overall structure and logic of your app</a:t>
            </a:r>
            <a:r>
              <a:rPr lang="en-US" dirty="0" smtClean="0"/>
              <a:t>.</a:t>
            </a:r>
          </a:p>
          <a:p>
            <a:pPr marL="342900" indent="-342900" algn="just">
              <a:lnSpc>
                <a:spcPct val="150000"/>
              </a:lnSpc>
              <a:buFont typeface="+mj-lt"/>
              <a:buAutoNum type="arabicPeriod"/>
            </a:pPr>
            <a:r>
              <a:rPr lang="en-US" b="1" dirty="0" smtClean="0">
                <a:latin typeface="Book Antiqua" panose="02040602050305030304" pitchFamily="18" charset="0"/>
              </a:rPr>
              <a:t>components: </a:t>
            </a:r>
            <a:r>
              <a:rPr lang="en-US" dirty="0"/>
              <a:t>This folder is usually created to store reusable and smaller components of your application. You can organize your components hierarchically within this folder</a:t>
            </a:r>
            <a:r>
              <a:rPr lang="en-US" dirty="0" smtClean="0"/>
              <a:t>.</a:t>
            </a:r>
          </a:p>
          <a:p>
            <a:pPr marL="342900" indent="-342900" algn="just">
              <a:lnSpc>
                <a:spcPct val="150000"/>
              </a:lnSpc>
              <a:buFont typeface="+mj-lt"/>
              <a:buAutoNum type="arabicPeriod"/>
            </a:pPr>
            <a:r>
              <a:rPr lang="en-US" b="1" dirty="0" smtClean="0">
                <a:latin typeface="Book Antiqua" panose="02040602050305030304" pitchFamily="18" charset="0"/>
              </a:rPr>
              <a:t>styles</a:t>
            </a:r>
            <a:r>
              <a:rPr lang="en-US" dirty="0" smtClean="0">
                <a:latin typeface="Book Antiqua" panose="02040602050305030304" pitchFamily="18" charset="0"/>
              </a:rPr>
              <a:t>: </a:t>
            </a:r>
            <a:r>
              <a:rPr lang="en-US" dirty="0"/>
              <a:t>This folder can be created to store global or shared stylesheets for your application</a:t>
            </a:r>
            <a:r>
              <a:rPr lang="en-US" dirty="0" smtClean="0"/>
              <a:t>.</a:t>
            </a: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In summary, </a:t>
            </a:r>
            <a:r>
              <a:rPr lang="en-US" dirty="0">
                <a:latin typeface="Book Antiqua" panose="02040602050305030304" pitchFamily="18" charset="0"/>
              </a:rPr>
              <a:t>the initial HTML structure is defined </a:t>
            </a:r>
            <a:r>
              <a:rPr lang="en-US" dirty="0" smtClean="0">
                <a:latin typeface="Book Antiqua" panose="02040602050305030304" pitchFamily="18" charset="0"/>
              </a:rPr>
              <a:t>in index.html, </a:t>
            </a:r>
            <a:r>
              <a:rPr lang="en-US" dirty="0">
                <a:latin typeface="Book Antiqua" panose="02040602050305030304" pitchFamily="18" charset="0"/>
              </a:rPr>
              <a:t>the rendering of the root component is done in</a:t>
            </a:r>
            <a:r>
              <a:rPr lang="en-US" dirty="0" smtClean="0">
                <a:latin typeface="Book Antiqua" panose="02040602050305030304" pitchFamily="18" charset="0"/>
              </a:rPr>
              <a:t> index.js, and </a:t>
            </a:r>
            <a:r>
              <a:rPr lang="en-US" dirty="0">
                <a:latin typeface="Book Antiqua" panose="02040602050305030304" pitchFamily="18" charset="0"/>
              </a:rPr>
              <a:t>the content and behavior of your application are primarily controlled by the components defined </a:t>
            </a:r>
            <a:r>
              <a:rPr lang="en-US" dirty="0" smtClean="0">
                <a:latin typeface="Book Antiqua" panose="02040602050305030304" pitchFamily="18" charset="0"/>
              </a:rPr>
              <a:t>in App.js</a:t>
            </a:r>
            <a:endParaRPr lang="en-IN" dirty="0">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48236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297" y="1582959"/>
            <a:ext cx="11809928" cy="4247317"/>
          </a:xfrm>
          <a:prstGeom prst="rect">
            <a:avLst/>
          </a:prstGeom>
        </p:spPr>
        <p:txBody>
          <a:bodyPr wrap="square">
            <a:spAutoFit/>
          </a:bodyPr>
          <a:lstStyle/>
          <a:p>
            <a:pPr algn="ctr">
              <a:lnSpc>
                <a:spcPct val="150000"/>
              </a:lnSpc>
            </a:pPr>
            <a:r>
              <a:rPr lang="en-US" dirty="0" smtClean="0">
                <a:latin typeface="Book Antiqua" panose="02040602050305030304" pitchFamily="18" charset="0"/>
                <a:cs typeface="Times New Roman" panose="02020603050405020304" pitchFamily="18" charset="0"/>
              </a:rPr>
              <a:t>Let’s see all of them one by one with some examples</a:t>
            </a:r>
          </a:p>
          <a:p>
            <a:pPr algn="ctr">
              <a:lnSpc>
                <a:spcPct val="150000"/>
              </a:lnSpc>
            </a:pPr>
            <a:endParaRPr lang="en-US" dirty="0" smtClean="0">
              <a:latin typeface="Book Antiqua" panose="02040602050305030304" pitchFamily="18" charset="0"/>
              <a:cs typeface="Times New Roman" panose="02020603050405020304" pitchFamily="18" charset="0"/>
            </a:endParaRPr>
          </a:p>
          <a:p>
            <a:pPr algn="ctr">
              <a:lnSpc>
                <a:spcPct val="150000"/>
              </a:lnSpc>
            </a:pPr>
            <a:endParaRPr lang="en-US" dirty="0">
              <a:latin typeface="Book Antiqua" panose="02040602050305030304" pitchFamily="18" charset="0"/>
              <a:cs typeface="Times New Roman" panose="02020603050405020304" pitchFamily="18" charset="0"/>
            </a:endParaRPr>
          </a:p>
          <a:p>
            <a:pPr marL="342900" indent="-342900">
              <a:lnSpc>
                <a:spcPct val="150000"/>
              </a:lnSpc>
              <a:buAutoNum type="arabicPeriod"/>
            </a:pPr>
            <a:r>
              <a:rPr lang="en-US" dirty="0" smtClean="0">
                <a:latin typeface="Book Antiqua" panose="02040602050305030304" pitchFamily="18" charset="0"/>
                <a:cs typeface="Times New Roman" panose="02020603050405020304" pitchFamily="18" charset="0"/>
              </a:rPr>
              <a:t>Arrays and Array Methods:</a:t>
            </a:r>
            <a:endParaRPr lang="en-US" dirty="0">
              <a:latin typeface="Book Antiqua" panose="02040602050305030304" pitchFamily="18" charset="0"/>
              <a:cs typeface="Times New Roman" panose="02020603050405020304" pitchFamily="18" charset="0"/>
            </a:endParaRPr>
          </a:p>
          <a:p>
            <a:pPr algn="just">
              <a:lnSpc>
                <a:spcPct val="150000"/>
              </a:lnSpc>
            </a:pPr>
            <a:r>
              <a:rPr lang="en-US" dirty="0" smtClean="0">
                <a:latin typeface="Book Antiqua" panose="02040602050305030304" pitchFamily="18" charset="0"/>
              </a:rPr>
              <a:t>In javaScript , </a:t>
            </a:r>
            <a:r>
              <a:rPr lang="en-US" dirty="0">
                <a:latin typeface="Book Antiqua" panose="02040602050305030304" pitchFamily="18" charset="0"/>
              </a:rPr>
              <a:t>array is a single variable that is used to store different elements. It is often used when we want to store a list of elements and access them by a single variable</a:t>
            </a:r>
            <a:r>
              <a:rPr lang="en-US" dirty="0" smtClean="0">
                <a:latin typeface="Book Antiqua" panose="02040602050305030304" pitchFamily="18" charset="0"/>
              </a:rPr>
              <a:t>. </a:t>
            </a:r>
            <a:r>
              <a:rPr lang="en-US" dirty="0">
                <a:latin typeface="Book Antiqua" panose="02040602050305030304" pitchFamily="18" charset="0"/>
              </a:rPr>
              <a:t>It is a linear collection of elements, where each element can be of any data type, such as numbers, strings, objects, or even </a:t>
            </a:r>
            <a:r>
              <a:rPr lang="en-US" dirty="0" smtClean="0">
                <a:latin typeface="Book Antiqua" panose="02040602050305030304" pitchFamily="18" charset="0"/>
              </a:rPr>
              <a:t>mixed. In short we can say that an </a:t>
            </a:r>
            <a:r>
              <a:rPr lang="en-US" dirty="0">
                <a:latin typeface="Book Antiqua" panose="02040602050305030304" pitchFamily="18" charset="0"/>
              </a:rPr>
              <a:t>array is a special variable, which can hold more than one </a:t>
            </a:r>
            <a:r>
              <a:rPr lang="en-US" dirty="0" smtClean="0">
                <a:latin typeface="Book Antiqua" panose="02040602050305030304" pitchFamily="18" charset="0"/>
              </a:rPr>
              <a:t>value. Array is </a:t>
            </a:r>
            <a:r>
              <a:rPr lang="en-US" dirty="0">
                <a:latin typeface="Book Antiqua" panose="02040602050305030304" pitchFamily="18" charset="0"/>
              </a:rPr>
              <a:t>zero-indexed, which means the first element is accessed using the index 0, the second element with index 1, and so on. You can access array elements using their </a:t>
            </a:r>
            <a:r>
              <a:rPr lang="en-US" dirty="0" smtClean="0">
                <a:latin typeface="Book Antiqua" panose="02040602050305030304" pitchFamily="18" charset="0"/>
              </a:rPr>
              <a:t>index.</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97"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644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730" y="1003408"/>
            <a:ext cx="11333408" cy="646331"/>
          </a:xfrm>
          <a:prstGeom prst="rect">
            <a:avLst/>
          </a:prstGeom>
        </p:spPr>
        <p:txBody>
          <a:bodyPr wrap="square">
            <a:spAutoFit/>
          </a:bodyPr>
          <a:lstStyle/>
          <a:p>
            <a:pPr algn="ct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3. React Components and Props</a:t>
            </a:r>
            <a:endParaRPr lang="en-IN" sz="3600" dirty="0"/>
          </a:p>
        </p:txBody>
      </p:sp>
      <p:sp>
        <p:nvSpPr>
          <p:cNvPr id="3" name="Rectangle 2"/>
          <p:cNvSpPr/>
          <p:nvPr/>
        </p:nvSpPr>
        <p:spPr>
          <a:xfrm>
            <a:off x="347730" y="1809306"/>
            <a:ext cx="11333408" cy="4247317"/>
          </a:xfrm>
          <a:prstGeom prst="rect">
            <a:avLst/>
          </a:prstGeom>
        </p:spPr>
        <p:txBody>
          <a:bodyPr wrap="square">
            <a:spAutoFit/>
          </a:bodyPr>
          <a:lstStyle/>
          <a:p>
            <a:pPr>
              <a:lnSpc>
                <a:spcPct val="150000"/>
              </a:lnSpc>
            </a:pPr>
            <a:r>
              <a:rPr lang="en-US" b="1" dirty="0">
                <a:latin typeface="Book Antiqua" panose="02040602050305030304" pitchFamily="18" charset="0"/>
              </a:rPr>
              <a:t>What </a:t>
            </a:r>
            <a:r>
              <a:rPr lang="en-US" b="1" dirty="0" smtClean="0">
                <a:latin typeface="Book Antiqua" panose="02040602050305030304" pitchFamily="18" charset="0"/>
              </a:rPr>
              <a:t>are React Components?</a:t>
            </a:r>
            <a:endParaRPr lang="en-US" b="1" dirty="0">
              <a:latin typeface="Book Antiqua" panose="02040602050305030304" pitchFamily="18" charset="0"/>
            </a:endParaRPr>
          </a:p>
          <a:p>
            <a:pPr algn="just">
              <a:lnSpc>
                <a:spcPct val="150000"/>
              </a:lnSpc>
            </a:pPr>
            <a:r>
              <a:rPr lang="en-US" dirty="0">
                <a:latin typeface="Book Antiqua" panose="02040602050305030304" pitchFamily="18" charset="0"/>
              </a:rPr>
              <a:t>React components are reusable building blocks that encapsulate UI elements and their functionality</a:t>
            </a:r>
            <a:r>
              <a:rPr lang="en-US" dirty="0" smtClean="0">
                <a:latin typeface="Book Antiqua" panose="02040602050305030304" pitchFamily="18" charset="0"/>
              </a:rPr>
              <a:t>. There are two types of React Components. Class Component and Functional Component but ever since functional components have been introduced we don’t use class components anymore. </a:t>
            </a:r>
            <a:r>
              <a:rPr lang="en-US" dirty="0">
                <a:latin typeface="Book Antiqua" panose="02040602050305030304" pitchFamily="18" charset="0"/>
              </a:rPr>
              <a:t>Functional components are a type of React component that are defined as JavaScript functions. They are simpler and easier to understand compared to class components. Functional components take in a set of props (properties) as input and return JSX (HTML-like) elements that represent the component's UI</a:t>
            </a:r>
            <a:r>
              <a:rPr lang="en-US" dirty="0" smtClean="0"/>
              <a:t>.</a:t>
            </a:r>
            <a:endParaRPr lang="en-US" dirty="0">
              <a:latin typeface="Book Antiqua" panose="02040602050305030304" pitchFamily="18" charset="0"/>
            </a:endParaRPr>
          </a:p>
          <a:p>
            <a:pPr>
              <a:lnSpc>
                <a:spcPct val="150000"/>
              </a:lnSpc>
            </a:pPr>
            <a:r>
              <a:rPr lang="en-US" b="1" dirty="0" smtClean="0">
                <a:latin typeface="Book Antiqua" panose="02040602050305030304" pitchFamily="18" charset="0"/>
              </a:rPr>
              <a:t>Why they are used?</a:t>
            </a:r>
          </a:p>
          <a:p>
            <a:pPr algn="just">
              <a:lnSpc>
                <a:spcPct val="150000"/>
              </a:lnSpc>
            </a:pPr>
            <a:r>
              <a:rPr lang="en-US" dirty="0">
                <a:latin typeface="Book Antiqua" panose="02040602050305030304" pitchFamily="18" charset="0"/>
              </a:rPr>
              <a:t>They are the fundamental building blocks of a React application. Components allow you to break down your user interface into smaller, manageable pieces, making it easier to develop, maintain, and reuse code.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00769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29" y="1243695"/>
            <a:ext cx="11964473" cy="507831"/>
          </a:xfrm>
          <a:prstGeom prst="rect">
            <a:avLst/>
          </a:prstGeom>
        </p:spPr>
        <p:txBody>
          <a:bodyPr wrap="square">
            <a:spAutoFit/>
          </a:bodyPr>
          <a:lstStyle/>
          <a:p>
            <a:pPr algn="just">
              <a:lnSpc>
                <a:spcPct val="150000"/>
              </a:lnSpc>
            </a:pPr>
            <a:r>
              <a:rPr lang="en-US" dirty="0" smtClean="0">
                <a:latin typeface="Book Antiqua" panose="02040602050305030304" pitchFamily="18" charset="0"/>
              </a:rPr>
              <a:t>Here’s an example of Functional component in React:</a:t>
            </a:r>
          </a:p>
        </p:txBody>
      </p:sp>
      <p:pic>
        <p:nvPicPr>
          <p:cNvPr id="3" name="Picture 2"/>
          <p:cNvPicPr>
            <a:picLocks noChangeAspect="1"/>
          </p:cNvPicPr>
          <p:nvPr/>
        </p:nvPicPr>
        <p:blipFill>
          <a:blip r:embed="rId2"/>
          <a:stretch>
            <a:fillRect/>
          </a:stretch>
        </p:blipFill>
        <p:spPr>
          <a:xfrm>
            <a:off x="103031" y="1751527"/>
            <a:ext cx="6684135" cy="2768958"/>
          </a:xfrm>
          <a:prstGeom prst="rect">
            <a:avLst/>
          </a:prstGeom>
        </p:spPr>
      </p:pic>
      <p:pic>
        <p:nvPicPr>
          <p:cNvPr id="4" name="Picture 3"/>
          <p:cNvPicPr>
            <a:picLocks noChangeAspect="1"/>
          </p:cNvPicPr>
          <p:nvPr/>
        </p:nvPicPr>
        <p:blipFill>
          <a:blip r:embed="rId3"/>
          <a:stretch>
            <a:fillRect/>
          </a:stretch>
        </p:blipFill>
        <p:spPr>
          <a:xfrm>
            <a:off x="6993228" y="1751528"/>
            <a:ext cx="5074276" cy="2768958"/>
          </a:xfrm>
          <a:prstGeom prst="rect">
            <a:avLst/>
          </a:prstGeom>
        </p:spPr>
      </p:pic>
      <p:sp>
        <p:nvSpPr>
          <p:cNvPr id="5" name="Rectangle 4"/>
          <p:cNvSpPr/>
          <p:nvPr/>
        </p:nvSpPr>
        <p:spPr>
          <a:xfrm>
            <a:off x="103030" y="4520485"/>
            <a:ext cx="11964473" cy="882357"/>
          </a:xfrm>
          <a:prstGeom prst="rect">
            <a:avLst/>
          </a:prstGeom>
        </p:spPr>
        <p:txBody>
          <a:bodyPr wrap="square">
            <a:spAutoFit/>
          </a:bodyPr>
          <a:lstStyle/>
          <a:p>
            <a:pPr>
              <a:lnSpc>
                <a:spcPct val="150000"/>
              </a:lnSpc>
            </a:pPr>
            <a:r>
              <a:rPr lang="en-IN" dirty="0">
                <a:latin typeface="Book Antiqua" panose="02040602050305030304" pitchFamily="18" charset="0"/>
              </a:rPr>
              <a:t>In this example, </a:t>
            </a:r>
            <a:r>
              <a:rPr lang="en-IN" dirty="0" smtClean="0">
                <a:latin typeface="Book Antiqua" panose="02040602050305030304" pitchFamily="18" charset="0"/>
              </a:rPr>
              <a:t>the Button </a:t>
            </a:r>
            <a:r>
              <a:rPr lang="en-US" dirty="0">
                <a:latin typeface="Book Antiqua" panose="02040602050305030304" pitchFamily="18" charset="0"/>
              </a:rPr>
              <a:t>component is imported and used within </a:t>
            </a:r>
            <a:r>
              <a:rPr lang="en-US" dirty="0" smtClean="0">
                <a:latin typeface="Book Antiqua" panose="02040602050305030304" pitchFamily="18" charset="0"/>
              </a:rPr>
              <a:t>the App </a:t>
            </a:r>
            <a:r>
              <a:rPr lang="en-US" dirty="0">
                <a:latin typeface="Book Antiqua" panose="02040602050305030304" pitchFamily="18" charset="0"/>
              </a:rPr>
              <a:t>component. When the button is clicked, it triggers </a:t>
            </a:r>
            <a:r>
              <a:rPr lang="en-US" dirty="0" smtClean="0">
                <a:latin typeface="Book Antiqua" panose="02040602050305030304" pitchFamily="18" charset="0"/>
              </a:rPr>
              <a:t>the handleClick </a:t>
            </a:r>
            <a:r>
              <a:rPr lang="en-US" dirty="0">
                <a:latin typeface="Book Antiqua" panose="02040602050305030304" pitchFamily="18" charset="0"/>
              </a:rPr>
              <a:t>function, which logs a message to the console.</a:t>
            </a:r>
            <a:endParaRPr lang="en-IN" dirty="0">
              <a:latin typeface="Book Antiqua" panose="02040602050305030304"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87164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2350837"/>
            <a:ext cx="11822806" cy="2169825"/>
          </a:xfrm>
          <a:prstGeom prst="rect">
            <a:avLst/>
          </a:prstGeom>
        </p:spPr>
        <p:txBody>
          <a:bodyPr wrap="square">
            <a:spAutoFit/>
          </a:bodyPr>
          <a:lstStyle/>
          <a:p>
            <a:pPr>
              <a:lnSpc>
                <a:spcPct val="150000"/>
              </a:lnSpc>
            </a:pPr>
            <a:r>
              <a:rPr lang="en-US" b="1" dirty="0">
                <a:latin typeface="Book Antiqua" panose="02040602050305030304" pitchFamily="18" charset="0"/>
              </a:rPr>
              <a:t>What are </a:t>
            </a:r>
            <a:r>
              <a:rPr lang="en-US" b="1" dirty="0" smtClean="0">
                <a:latin typeface="Book Antiqua" panose="02040602050305030304" pitchFamily="18" charset="0"/>
              </a:rPr>
              <a:t>Props in React and why they are used?</a:t>
            </a:r>
          </a:p>
          <a:p>
            <a:pPr algn="just">
              <a:lnSpc>
                <a:spcPct val="150000"/>
              </a:lnSpc>
            </a:pPr>
            <a:r>
              <a:rPr lang="en-US" dirty="0">
                <a:latin typeface="Book Antiqua" panose="02040602050305030304" pitchFamily="18" charset="0"/>
              </a:rPr>
              <a:t>In React, "props" (short for properties) are a way to pass data from a parent component to a child component</a:t>
            </a:r>
            <a:r>
              <a:rPr lang="en-US" dirty="0" smtClean="0">
                <a:latin typeface="Book Antiqua" panose="02040602050305030304" pitchFamily="18" charset="0"/>
              </a:rPr>
              <a:t>. </a:t>
            </a:r>
            <a:r>
              <a:rPr lang="en-US" dirty="0">
                <a:latin typeface="Book Antiqua" panose="02040602050305030304" pitchFamily="18" charset="0"/>
              </a:rPr>
              <a:t>They are used to customize and configure child components based on values provided by the parent </a:t>
            </a:r>
            <a:r>
              <a:rPr lang="en-US" dirty="0" smtClean="0">
                <a:latin typeface="Book Antiqua" panose="02040602050305030304" pitchFamily="18" charset="0"/>
              </a:rPr>
              <a:t>component. Props </a:t>
            </a:r>
            <a:r>
              <a:rPr lang="en-US" dirty="0">
                <a:latin typeface="Book Antiqua" panose="02040602050305030304" pitchFamily="18" charset="0"/>
              </a:rPr>
              <a:t>are passed as attributes to a component when it is rendered within another component. The child component can access and use these props within its function body to render dynamic content</a:t>
            </a:r>
            <a:r>
              <a:rPr lang="en-US" dirty="0" smtClean="0">
                <a:latin typeface="Book Antiqua" panose="02040602050305030304" pitchFamily="18" charset="0"/>
              </a:rPr>
              <a:t>.</a:t>
            </a:r>
            <a:endParaRPr lang="en-US" dirty="0">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795693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303" y="2061504"/>
            <a:ext cx="5393193" cy="3592322"/>
          </a:xfrm>
          <a:prstGeom prst="rect">
            <a:avLst/>
          </a:prstGeom>
        </p:spPr>
      </p:pic>
      <p:pic>
        <p:nvPicPr>
          <p:cNvPr id="3" name="Picture 2"/>
          <p:cNvPicPr>
            <a:picLocks noChangeAspect="1"/>
          </p:cNvPicPr>
          <p:nvPr/>
        </p:nvPicPr>
        <p:blipFill>
          <a:blip r:embed="rId3"/>
          <a:stretch>
            <a:fillRect/>
          </a:stretch>
        </p:blipFill>
        <p:spPr>
          <a:xfrm>
            <a:off x="6465194" y="2061503"/>
            <a:ext cx="5112665" cy="3592323"/>
          </a:xfrm>
          <a:prstGeom prst="rect">
            <a:avLst/>
          </a:prstGeom>
        </p:spPr>
      </p:pic>
      <p:sp>
        <p:nvSpPr>
          <p:cNvPr id="4" name="Rectangle 3"/>
          <p:cNvSpPr/>
          <p:nvPr/>
        </p:nvSpPr>
        <p:spPr>
          <a:xfrm>
            <a:off x="8220093" y="1553672"/>
            <a:ext cx="2028119" cy="507831"/>
          </a:xfrm>
          <a:prstGeom prst="rect">
            <a:avLst/>
          </a:prstGeom>
        </p:spPr>
        <p:txBody>
          <a:bodyPr wrap="none">
            <a:spAutoFit/>
          </a:bodyPr>
          <a:lstStyle/>
          <a:p>
            <a:pPr algn="just">
              <a:lnSpc>
                <a:spcPct val="150000"/>
              </a:lnSpc>
            </a:pPr>
            <a:r>
              <a:rPr lang="en-US" dirty="0">
                <a:latin typeface="Book Antiqua" panose="02040602050305030304" pitchFamily="18" charset="0"/>
              </a:rPr>
              <a:t>Child component:</a:t>
            </a:r>
          </a:p>
        </p:txBody>
      </p:sp>
      <p:sp>
        <p:nvSpPr>
          <p:cNvPr id="5" name="Rectangle 4"/>
          <p:cNvSpPr/>
          <p:nvPr/>
        </p:nvSpPr>
        <p:spPr>
          <a:xfrm>
            <a:off x="2036822" y="1553673"/>
            <a:ext cx="2121093" cy="507831"/>
          </a:xfrm>
          <a:prstGeom prst="rect">
            <a:avLst/>
          </a:prstGeom>
        </p:spPr>
        <p:txBody>
          <a:bodyPr wrap="none">
            <a:spAutoFit/>
          </a:bodyPr>
          <a:lstStyle/>
          <a:p>
            <a:pPr algn="just">
              <a:lnSpc>
                <a:spcPct val="150000"/>
              </a:lnSpc>
            </a:pPr>
            <a:r>
              <a:rPr lang="en-US" dirty="0">
                <a:latin typeface="Book Antiqua" panose="02040602050305030304" pitchFamily="18" charset="0"/>
              </a:rPr>
              <a:t>Parent component:</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7298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5" y="1801901"/>
            <a:ext cx="11603864" cy="3831818"/>
          </a:xfrm>
          <a:prstGeom prst="rect">
            <a:avLst/>
          </a:prstGeom>
        </p:spPr>
        <p:txBody>
          <a:bodyPr wrap="square">
            <a:spAutoFit/>
          </a:bodyPr>
          <a:lstStyle/>
          <a:p>
            <a:pPr algn="just">
              <a:lnSpc>
                <a:spcPct val="150000"/>
              </a:lnSpc>
            </a:pPr>
            <a:r>
              <a:rPr lang="en-IN" dirty="0">
                <a:latin typeface="Book Antiqua" panose="02040602050305030304" pitchFamily="18" charset="0"/>
              </a:rPr>
              <a:t>In </a:t>
            </a:r>
            <a:r>
              <a:rPr lang="en-IN" dirty="0" smtClean="0">
                <a:latin typeface="Book Antiqua" panose="02040602050305030304" pitchFamily="18" charset="0"/>
              </a:rPr>
              <a:t>the previous </a:t>
            </a:r>
            <a:r>
              <a:rPr lang="en-IN" dirty="0">
                <a:latin typeface="Book Antiqua" panose="02040602050305030304" pitchFamily="18" charset="0"/>
              </a:rPr>
              <a:t>example, </a:t>
            </a:r>
            <a:r>
              <a:rPr lang="en-IN" dirty="0" smtClean="0">
                <a:latin typeface="Book Antiqua" panose="02040602050305030304" pitchFamily="18" charset="0"/>
              </a:rPr>
              <a:t>the ParentComponent </a:t>
            </a:r>
            <a:r>
              <a:rPr lang="en-IN" dirty="0">
                <a:latin typeface="Book Antiqua" panose="02040602050305030304" pitchFamily="18" charset="0"/>
              </a:rPr>
              <a:t>passes two props</a:t>
            </a:r>
            <a:r>
              <a:rPr lang="en-IN" dirty="0" smtClean="0">
                <a:latin typeface="Book Antiqua" panose="02040602050305030304" pitchFamily="18" charset="0"/>
              </a:rPr>
              <a:t>, name and age </a:t>
            </a:r>
            <a:r>
              <a:rPr lang="en-IN" dirty="0">
                <a:latin typeface="Book Antiqua" panose="02040602050305030304" pitchFamily="18" charset="0"/>
              </a:rPr>
              <a:t>, to the </a:t>
            </a:r>
            <a:r>
              <a:rPr lang="en-IN" dirty="0" smtClean="0">
                <a:latin typeface="Book Antiqua" panose="02040602050305030304" pitchFamily="18" charset="0"/>
              </a:rPr>
              <a:t>ChildComponent. </a:t>
            </a:r>
            <a:r>
              <a:rPr lang="en-US" dirty="0">
                <a:latin typeface="Book Antiqua" panose="02040602050305030304" pitchFamily="18" charset="0"/>
              </a:rPr>
              <a:t>The child component receives these props as an </a:t>
            </a:r>
            <a:r>
              <a:rPr lang="en-US" dirty="0" smtClean="0">
                <a:latin typeface="Book Antiqua" panose="02040602050305030304" pitchFamily="18" charset="0"/>
              </a:rPr>
              <a:t>object (props) </a:t>
            </a:r>
            <a:r>
              <a:rPr lang="en-US" dirty="0">
                <a:latin typeface="Book Antiqua" panose="02040602050305030304" pitchFamily="18" charset="0"/>
              </a:rPr>
              <a:t>in its function parameters. Inside the child component, we can access and render the values of these props using the dot </a:t>
            </a:r>
            <a:r>
              <a:rPr lang="en-US" dirty="0" smtClean="0">
                <a:latin typeface="Book Antiqua" panose="02040602050305030304" pitchFamily="18" charset="0"/>
              </a:rPr>
              <a:t>notation (props.name and props.age). </a:t>
            </a:r>
            <a:r>
              <a:rPr lang="en-US" dirty="0">
                <a:latin typeface="Book Antiqua" panose="02040602050305030304" pitchFamily="18" charset="0"/>
              </a:rPr>
              <a:t>When the parent component is rendered, </a:t>
            </a:r>
            <a:r>
              <a:rPr lang="en-US" dirty="0" smtClean="0">
                <a:latin typeface="Book Antiqua" panose="02040602050305030304" pitchFamily="18" charset="0"/>
              </a:rPr>
              <a:t>the child component </a:t>
            </a:r>
            <a:r>
              <a:rPr lang="en-US" dirty="0">
                <a:latin typeface="Book Antiqua" panose="02040602050305030304" pitchFamily="18" charset="0"/>
              </a:rPr>
              <a:t>will display the name and age passed through the props. This allows for customization and flexibility in rendering components based on dynamic data</a:t>
            </a:r>
            <a:r>
              <a:rPr lang="en-US" dirty="0" smtClean="0">
                <a:latin typeface="Book Antiqua" panose="02040602050305030304" pitchFamily="18" charset="0"/>
              </a:rPr>
              <a:t>.</a:t>
            </a:r>
          </a:p>
          <a:p>
            <a:pPr algn="just">
              <a:lnSpc>
                <a:spcPct val="150000"/>
              </a:lnSpc>
            </a:pPr>
            <a:endParaRPr lang="en-US" dirty="0" smtClean="0">
              <a:latin typeface="Book Antiqua" panose="02040602050305030304" pitchFamily="18" charset="0"/>
            </a:endParaRPr>
          </a:p>
          <a:p>
            <a:pPr algn="just">
              <a:lnSpc>
                <a:spcPct val="150000"/>
              </a:lnSpc>
            </a:pPr>
            <a:r>
              <a:rPr lang="en-US" dirty="0">
                <a:latin typeface="Book Antiqua" panose="02040602050305030304" pitchFamily="18" charset="0"/>
              </a:rPr>
              <a:t>Overall, props play a crucial role in component composition and enable components to be reusable and flexible. They allow for the customization and configuration of child components, making them a powerful mechanism for passing data between components in a React application.</a:t>
            </a:r>
            <a:endParaRPr lang="en-IN" dirty="0">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59634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8" y="1592051"/>
            <a:ext cx="11539471" cy="3831818"/>
          </a:xfrm>
          <a:prstGeom prst="rect">
            <a:avLst/>
          </a:prstGeom>
        </p:spPr>
        <p:txBody>
          <a:bodyPr wrap="square">
            <a:spAutoFit/>
          </a:bodyPr>
          <a:lstStyle/>
          <a:p>
            <a:pPr>
              <a:lnSpc>
                <a:spcPct val="150000"/>
              </a:lnSpc>
            </a:pPr>
            <a:r>
              <a:rPr lang="en-US" b="1" dirty="0" smtClean="0">
                <a:latin typeface="Book Antiqua" panose="02040602050305030304" pitchFamily="18" charset="0"/>
              </a:rPr>
              <a:t>What is Prop Drilling?</a:t>
            </a:r>
          </a:p>
          <a:p>
            <a:pPr marL="285750" indent="-285750" algn="just">
              <a:lnSpc>
                <a:spcPct val="150000"/>
              </a:lnSpc>
              <a:buFont typeface="Arial" panose="020B0604020202020204" pitchFamily="34" charset="0"/>
              <a:buChar char="•"/>
            </a:pPr>
            <a:r>
              <a:rPr lang="en-US" dirty="0" smtClean="0">
                <a:latin typeface="Book Antiqua" panose="02040602050305030304" pitchFamily="18" charset="0"/>
              </a:rPr>
              <a:t>Prop </a:t>
            </a:r>
            <a:r>
              <a:rPr lang="en-US" dirty="0">
                <a:latin typeface="Book Antiqua" panose="02040602050305030304" pitchFamily="18" charset="0"/>
              </a:rPr>
              <a:t>drilling is a term used in React to describe the process of passing props through multiple layers of components, even if some intermediate components don't directly use those props. </a:t>
            </a:r>
            <a:endParaRPr lang="en-US" dirty="0" smtClean="0">
              <a:latin typeface="Book Antiqua" panose="02040602050305030304" pitchFamily="18" charset="0"/>
            </a:endParaRPr>
          </a:p>
          <a:p>
            <a:pPr marL="285750" indent="-285750" algn="just">
              <a:lnSpc>
                <a:spcPct val="150000"/>
              </a:lnSpc>
              <a:buFont typeface="Arial" panose="020B0604020202020204" pitchFamily="34" charset="0"/>
              <a:buChar char="•"/>
            </a:pPr>
            <a:r>
              <a:rPr lang="en-US" dirty="0" smtClean="0">
                <a:latin typeface="Book Antiqua" panose="02040602050305030304" pitchFamily="18" charset="0"/>
              </a:rPr>
              <a:t>It </a:t>
            </a:r>
            <a:r>
              <a:rPr lang="en-US" dirty="0">
                <a:latin typeface="Book Antiqua" panose="02040602050305030304" pitchFamily="18" charset="0"/>
              </a:rPr>
              <a:t>occurs when a prop needs to be passed from a top-level component to a deeply nested child component</a:t>
            </a:r>
            <a:r>
              <a:rPr lang="en-US" dirty="0" smtClean="0">
                <a:latin typeface="Book Antiqua" panose="02040602050305030304" pitchFamily="18" charset="0"/>
              </a:rPr>
              <a:t>.</a:t>
            </a:r>
            <a:endParaRPr lang="en-US" dirty="0">
              <a:latin typeface="Book Antiqua" panose="02040602050305030304" pitchFamily="18" charset="0"/>
            </a:endParaRPr>
          </a:p>
          <a:p>
            <a:pPr>
              <a:lnSpc>
                <a:spcPct val="150000"/>
              </a:lnSpc>
            </a:pPr>
            <a:r>
              <a:rPr lang="en-US" b="1" dirty="0" smtClean="0">
                <a:latin typeface="Book Antiqua" panose="02040602050305030304" pitchFamily="18" charset="0"/>
              </a:rPr>
              <a:t>Where do we use it?</a:t>
            </a:r>
            <a:endParaRPr lang="en-US" b="1" dirty="0">
              <a:latin typeface="Book Antiqua" panose="02040602050305030304" pitchFamily="18" charset="0"/>
            </a:endParaRPr>
          </a:p>
          <a:p>
            <a:pPr marL="285750" indent="-285750" algn="just">
              <a:lnSpc>
                <a:spcPct val="150000"/>
              </a:lnSpc>
              <a:buFont typeface="Arial" panose="020B0604020202020204" pitchFamily="34" charset="0"/>
              <a:buChar char="•"/>
            </a:pPr>
            <a:r>
              <a:rPr lang="en-US" dirty="0">
                <a:latin typeface="Book Antiqua" panose="02040602050305030304" pitchFamily="18" charset="0"/>
              </a:rPr>
              <a:t>Prop drilling is typically needed in situations where data or functionality from a top-level component needs to be accessed by a deeply nested component. </a:t>
            </a:r>
            <a:endParaRPr lang="en-US" dirty="0" smtClean="0">
              <a:latin typeface="Book Antiqua" panose="02040602050305030304" pitchFamily="18" charset="0"/>
            </a:endParaRPr>
          </a:p>
          <a:p>
            <a:pPr marL="285750" indent="-285750" algn="just">
              <a:lnSpc>
                <a:spcPct val="150000"/>
              </a:lnSpc>
              <a:buFont typeface="Arial" panose="020B0604020202020204" pitchFamily="34" charset="0"/>
              <a:buChar char="•"/>
            </a:pPr>
            <a:r>
              <a:rPr lang="en-US" dirty="0" smtClean="0">
                <a:latin typeface="Book Antiqua" panose="02040602050305030304" pitchFamily="18" charset="0"/>
              </a:rPr>
              <a:t>It </a:t>
            </a:r>
            <a:r>
              <a:rPr lang="en-US" dirty="0">
                <a:latin typeface="Book Antiqua" panose="02040602050305030304" pitchFamily="18" charset="0"/>
              </a:rPr>
              <a:t>can be challenging and cumbersome because each intermediate component in the hierarchy needs to receive and pass down the prop, even if it doesn't use it.</a:t>
            </a:r>
            <a:endParaRPr lang="en-US" b="0" i="0" dirty="0">
              <a:effectLst/>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02933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 y="1522720"/>
            <a:ext cx="12191999" cy="369332"/>
          </a:xfrm>
          <a:prstGeom prst="rect">
            <a:avLst/>
          </a:prstGeom>
        </p:spPr>
        <p:txBody>
          <a:bodyPr wrap="square">
            <a:spAutoFit/>
          </a:bodyPr>
          <a:lstStyle/>
          <a:p>
            <a:r>
              <a:rPr lang="en-US" dirty="0">
                <a:latin typeface="Book Antiqua" panose="02040602050305030304" pitchFamily="18" charset="0"/>
              </a:rPr>
              <a:t>Here's an example to illustrate prop drilling:</a:t>
            </a:r>
            <a:endParaRPr lang="en-IN" dirty="0">
              <a:latin typeface="Book Antiqua" panose="0204060205030503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1983347"/>
            <a:ext cx="4971245" cy="3490176"/>
          </a:xfrm>
          <a:prstGeom prst="rect">
            <a:avLst/>
          </a:prstGeom>
        </p:spPr>
      </p:pic>
      <p:sp>
        <p:nvSpPr>
          <p:cNvPr id="4" name="Rectangle 3"/>
          <p:cNvSpPr/>
          <p:nvPr/>
        </p:nvSpPr>
        <p:spPr>
          <a:xfrm>
            <a:off x="5357612" y="1892052"/>
            <a:ext cx="6834390" cy="2169825"/>
          </a:xfrm>
          <a:prstGeom prst="rect">
            <a:avLst/>
          </a:prstGeom>
        </p:spPr>
        <p:txBody>
          <a:bodyPr wrap="square">
            <a:spAutoFit/>
          </a:bodyPr>
          <a:lstStyle/>
          <a:p>
            <a:pPr algn="just">
              <a:lnSpc>
                <a:spcPct val="150000"/>
              </a:lnSpc>
            </a:pPr>
            <a:r>
              <a:rPr lang="en-IN" dirty="0">
                <a:latin typeface="Book Antiqua" panose="02040602050305030304" pitchFamily="18" charset="0"/>
              </a:rPr>
              <a:t>In this example, </a:t>
            </a:r>
            <a:r>
              <a:rPr lang="en-IN" dirty="0" smtClean="0">
                <a:latin typeface="Book Antiqua" panose="02040602050305030304" pitchFamily="18" charset="0"/>
              </a:rPr>
              <a:t>the ParentComponent has a prop called message </a:t>
            </a:r>
            <a:r>
              <a:rPr lang="en-US" dirty="0">
                <a:latin typeface="Book Antiqua" panose="02040602050305030304" pitchFamily="18" charset="0"/>
              </a:rPr>
              <a:t>that needs to be accessed by </a:t>
            </a:r>
            <a:r>
              <a:rPr lang="en-US" dirty="0" smtClean="0">
                <a:latin typeface="Book Antiqua" panose="02040602050305030304" pitchFamily="18" charset="0"/>
              </a:rPr>
              <a:t>the ChildComponent. However, the IntermediateComponent </a:t>
            </a:r>
            <a:r>
              <a:rPr lang="en-US" dirty="0">
                <a:latin typeface="Book Antiqua" panose="02040602050305030304" pitchFamily="18" charset="0"/>
              </a:rPr>
              <a:t>is in between and doesn't use </a:t>
            </a:r>
            <a:r>
              <a:rPr lang="en-US" dirty="0" smtClean="0">
                <a:latin typeface="Book Antiqua" panose="02040602050305030304" pitchFamily="18" charset="0"/>
              </a:rPr>
              <a:t>the message prop itself. </a:t>
            </a:r>
            <a:r>
              <a:rPr lang="en-US" dirty="0">
                <a:latin typeface="Book Antiqua" panose="02040602050305030304" pitchFamily="18" charset="0"/>
              </a:rPr>
              <a:t>It still needs to receive </a:t>
            </a:r>
            <a:r>
              <a:rPr lang="en-US" dirty="0" smtClean="0">
                <a:latin typeface="Book Antiqua" panose="02040602050305030304" pitchFamily="18" charset="0"/>
              </a:rPr>
              <a:t>the message </a:t>
            </a:r>
            <a:r>
              <a:rPr lang="en-US" dirty="0">
                <a:latin typeface="Book Antiqua" panose="02040602050305030304" pitchFamily="18" charset="0"/>
              </a:rPr>
              <a:t>prop and pass it down to </a:t>
            </a:r>
            <a:r>
              <a:rPr lang="en-US" dirty="0" smtClean="0">
                <a:latin typeface="Book Antiqua" panose="02040602050305030304" pitchFamily="18" charset="0"/>
              </a:rPr>
              <a:t>the ChildComponent for the final usage</a:t>
            </a:r>
            <a:endParaRPr lang="en-IN" dirty="0">
              <a:latin typeface="Book Antiqua" panose="0204060205030503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606410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366" y="1459889"/>
            <a:ext cx="11333408" cy="4206344"/>
          </a:xfrm>
          <a:prstGeom prst="rect">
            <a:avLst/>
          </a:prstGeom>
        </p:spPr>
        <p:txBody>
          <a:bodyPr wrap="square">
            <a:spAutoFit/>
          </a:bodyPr>
          <a:lstStyle/>
          <a:p>
            <a:pPr>
              <a:lnSpc>
                <a:spcPct val="150000"/>
              </a:lnSpc>
            </a:pPr>
            <a:r>
              <a:rPr lang="en-US" b="1" dirty="0">
                <a:latin typeface="Book Antiqua" panose="02040602050305030304" pitchFamily="18" charset="0"/>
              </a:rPr>
              <a:t>The challenges with prop drilling </a:t>
            </a:r>
            <a:r>
              <a:rPr lang="en-US" b="1" dirty="0" smtClean="0">
                <a:latin typeface="Book Antiqua" panose="02040602050305030304" pitchFamily="18" charset="0"/>
              </a:rPr>
              <a:t>include:</a:t>
            </a:r>
          </a:p>
          <a:p>
            <a:pPr marL="342900" indent="-342900" algn="just">
              <a:lnSpc>
                <a:spcPct val="150000"/>
              </a:lnSpc>
              <a:buFont typeface="+mj-lt"/>
              <a:buAutoNum type="arabicPeriod"/>
            </a:pPr>
            <a:r>
              <a:rPr lang="en-US" b="1" dirty="0" smtClean="0">
                <a:latin typeface="Book Antiqua" panose="02040602050305030304" pitchFamily="18" charset="0"/>
              </a:rPr>
              <a:t>Passing </a:t>
            </a:r>
            <a:r>
              <a:rPr lang="en-US" b="1" dirty="0">
                <a:latin typeface="Book Antiqua" panose="02040602050305030304" pitchFamily="18" charset="0"/>
              </a:rPr>
              <a:t>props through intermediary components</a:t>
            </a:r>
            <a:r>
              <a:rPr lang="en-US" dirty="0">
                <a:latin typeface="Book Antiqua" panose="02040602050305030304" pitchFamily="18" charset="0"/>
              </a:rPr>
              <a:t>: Each intermediate component in the hierarchy needs to receive the prop and pass it down, even if it doesn't use the prop itself. This can make the codebase more complex and harder to maintain</a:t>
            </a:r>
            <a:r>
              <a:rPr lang="en-US" dirty="0" smtClean="0">
                <a:latin typeface="Book Antiqua" panose="02040602050305030304" pitchFamily="18" charset="0"/>
              </a:rPr>
              <a:t>.</a:t>
            </a:r>
            <a:endParaRPr lang="en-US" dirty="0">
              <a:latin typeface="Book Antiqua" panose="02040602050305030304" pitchFamily="18" charset="0"/>
            </a:endParaRPr>
          </a:p>
          <a:p>
            <a:pPr marL="342900" indent="-342900" algn="just">
              <a:lnSpc>
                <a:spcPct val="150000"/>
              </a:lnSpc>
              <a:buFont typeface="+mj-lt"/>
              <a:buAutoNum type="arabicPeriod"/>
            </a:pPr>
            <a:r>
              <a:rPr lang="en-US" b="1" dirty="0">
                <a:latin typeface="Book Antiqua" panose="02040602050305030304" pitchFamily="18" charset="0"/>
              </a:rPr>
              <a:t>Increased coupling</a:t>
            </a:r>
            <a:r>
              <a:rPr lang="en-US" dirty="0">
                <a:latin typeface="Book Antiqua" panose="02040602050305030304" pitchFamily="18" charset="0"/>
              </a:rPr>
              <a:t>: Prop drilling can lead to increased coupling between components since they become reliant on the props passed down from higher-level components. This can make refactoring or modifying the component hierarchy more challenging</a:t>
            </a:r>
            <a:r>
              <a:rPr lang="en-US" dirty="0" smtClean="0">
                <a:latin typeface="Book Antiqua" panose="02040602050305030304" pitchFamily="18" charset="0"/>
              </a:rPr>
              <a:t>.</a:t>
            </a:r>
            <a:endParaRPr lang="en-US" dirty="0">
              <a:latin typeface="Book Antiqua" panose="02040602050305030304" pitchFamily="18" charset="0"/>
            </a:endParaRPr>
          </a:p>
          <a:p>
            <a:pPr marL="342900" indent="-342900" algn="just">
              <a:lnSpc>
                <a:spcPct val="150000"/>
              </a:lnSpc>
              <a:buFont typeface="+mj-lt"/>
              <a:buAutoNum type="arabicPeriod"/>
            </a:pPr>
            <a:r>
              <a:rPr lang="en-US" b="1" dirty="0">
                <a:latin typeface="Book Antiqua" panose="02040602050305030304" pitchFamily="18" charset="0"/>
              </a:rPr>
              <a:t>Performance impact</a:t>
            </a:r>
            <a:r>
              <a:rPr lang="en-US" dirty="0">
                <a:latin typeface="Book Antiqua" panose="02040602050305030304" pitchFamily="18" charset="0"/>
              </a:rPr>
              <a:t>: Prop drilling can lead to unnecessary re-renders of intermediate components when props are updated. This can impact the performance of the application, especially if the component hierarchy is deep or the props are frequently changing</a:t>
            </a:r>
            <a:endParaRPr lang="en-US" b="0" i="0" dirty="0">
              <a:effectLst/>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744977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4" y="950496"/>
            <a:ext cx="11333408" cy="646331"/>
          </a:xfrm>
          <a:prstGeom prst="rect">
            <a:avLst/>
          </a:prstGeom>
        </p:spPr>
        <p:txBody>
          <a:bodyPr wrap="square">
            <a:spAutoFit/>
          </a:bodyPr>
          <a:lstStyle/>
          <a:p>
            <a:pPr algn="ct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4. </a:t>
            </a:r>
            <a:r>
              <a:rPr lang="en-US" sz="3600" b="1" dirty="0">
                <a:latin typeface="Times New Roman" panose="02020603050405020304" pitchFamily="18" charset="0"/>
                <a:ea typeface="Verdana" panose="020B0604030504040204" pitchFamily="34" charset="0"/>
                <a:cs typeface="Times New Roman" panose="02020603050405020304" pitchFamily="18" charset="0"/>
              </a:rPr>
              <a:t>React </a:t>
            </a: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Events and Forms</a:t>
            </a:r>
            <a:endParaRPr lang="en-IN" sz="3600" dirty="0"/>
          </a:p>
        </p:txBody>
      </p:sp>
      <p:sp>
        <p:nvSpPr>
          <p:cNvPr id="3" name="Rectangle 2"/>
          <p:cNvSpPr/>
          <p:nvPr/>
        </p:nvSpPr>
        <p:spPr>
          <a:xfrm>
            <a:off x="399244" y="1596827"/>
            <a:ext cx="11333408" cy="1754326"/>
          </a:xfrm>
          <a:prstGeom prst="rect">
            <a:avLst/>
          </a:prstGeom>
        </p:spPr>
        <p:txBody>
          <a:bodyPr wrap="square">
            <a:spAutoFit/>
          </a:bodyPr>
          <a:lstStyle/>
          <a:p>
            <a:pPr>
              <a:lnSpc>
                <a:spcPct val="150000"/>
              </a:lnSpc>
            </a:pPr>
            <a:r>
              <a:rPr lang="en-US" b="1" dirty="0" smtClean="0">
                <a:latin typeface="Book Antiqua" panose="02040602050305030304" pitchFamily="18" charset="0"/>
              </a:rPr>
              <a:t>React Events:</a:t>
            </a:r>
          </a:p>
          <a:p>
            <a:pPr algn="just">
              <a:lnSpc>
                <a:spcPct val="150000"/>
              </a:lnSpc>
            </a:pPr>
            <a:r>
              <a:rPr lang="en-US" dirty="0" smtClean="0">
                <a:latin typeface="Book Antiqua" panose="02040602050305030304" pitchFamily="18" charset="0"/>
              </a:rPr>
              <a:t>In </a:t>
            </a:r>
            <a:r>
              <a:rPr lang="en-US" dirty="0">
                <a:latin typeface="Book Antiqua" panose="02040602050305030304" pitchFamily="18" charset="0"/>
              </a:rPr>
              <a:t>React, event handling works similarly to traditional JavaScript event handling, but with some differences. Instead of directly attaching event listeners to DOM elements, React uses a synthetic event system for handling events.</a:t>
            </a:r>
            <a:endParaRPr lang="en-IN"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399244" y="3351153"/>
            <a:ext cx="4025549" cy="2869344"/>
          </a:xfrm>
          <a:prstGeom prst="rect">
            <a:avLst/>
          </a:prstGeom>
        </p:spPr>
      </p:pic>
      <p:pic>
        <p:nvPicPr>
          <p:cNvPr id="5" name="Picture 4"/>
          <p:cNvPicPr>
            <a:picLocks noChangeAspect="1"/>
          </p:cNvPicPr>
          <p:nvPr/>
        </p:nvPicPr>
        <p:blipFill>
          <a:blip r:embed="rId3"/>
          <a:stretch>
            <a:fillRect/>
          </a:stretch>
        </p:blipFill>
        <p:spPr>
          <a:xfrm>
            <a:off x="6065948" y="3351153"/>
            <a:ext cx="4162477" cy="286934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7625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245" y="1302526"/>
            <a:ext cx="11269014" cy="2585323"/>
          </a:xfrm>
          <a:prstGeom prst="rect">
            <a:avLst/>
          </a:prstGeom>
        </p:spPr>
        <p:txBody>
          <a:bodyPr wrap="square">
            <a:spAutoFit/>
          </a:bodyPr>
          <a:lstStyle/>
          <a:p>
            <a:pPr>
              <a:lnSpc>
                <a:spcPct val="150000"/>
              </a:lnSpc>
            </a:pPr>
            <a:r>
              <a:rPr lang="en-US" b="1" dirty="0">
                <a:latin typeface="Book Antiqua" panose="02040602050305030304" pitchFamily="18" charset="0"/>
              </a:rPr>
              <a:t>Preventing Automatic Page Refresh on Form </a:t>
            </a:r>
            <a:r>
              <a:rPr lang="en-US" b="1" dirty="0" smtClean="0">
                <a:latin typeface="Book Antiqua" panose="02040602050305030304" pitchFamily="18" charset="0"/>
              </a:rPr>
              <a:t>Submission:</a:t>
            </a:r>
          </a:p>
          <a:p>
            <a:pPr algn="just">
              <a:lnSpc>
                <a:spcPct val="150000"/>
              </a:lnSpc>
            </a:pPr>
            <a:r>
              <a:rPr lang="en-US" dirty="0" smtClean="0">
                <a:latin typeface="Book Antiqua" panose="02040602050305030304" pitchFamily="18" charset="0"/>
              </a:rPr>
              <a:t>When we submit the form, the </a:t>
            </a:r>
            <a:r>
              <a:rPr lang="en-US" dirty="0">
                <a:latin typeface="Book Antiqua" panose="02040602050305030304" pitchFamily="18" charset="0"/>
              </a:rPr>
              <a:t>page will refresh. But this is generally not what we want to happen in React. We want to prevent this default behavior and let React control the </a:t>
            </a:r>
            <a:r>
              <a:rPr lang="en-US" dirty="0" smtClean="0">
                <a:latin typeface="Book Antiqua" panose="02040602050305030304" pitchFamily="18" charset="0"/>
              </a:rPr>
              <a:t>form. To </a:t>
            </a:r>
            <a:r>
              <a:rPr lang="en-US" dirty="0">
                <a:latin typeface="Book Antiqua" panose="02040602050305030304" pitchFamily="18" charset="0"/>
              </a:rPr>
              <a:t>prevent the default behavior of form submission, you </a:t>
            </a:r>
            <a:r>
              <a:rPr lang="en-US" dirty="0" smtClean="0">
                <a:latin typeface="Book Antiqua" panose="02040602050305030304" pitchFamily="18" charset="0"/>
              </a:rPr>
              <a:t>we use the event.preventDefault() </a:t>
            </a:r>
            <a:r>
              <a:rPr lang="en-US" dirty="0">
                <a:latin typeface="Book Antiqua" panose="02040602050305030304" pitchFamily="18" charset="0"/>
              </a:rPr>
              <a:t>method in the submit event handler. By calling this method, you can stop the browser from refreshing the page when the form is submitted. This allows you to handle the form submission using JavaScript without any page reload.</a:t>
            </a:r>
            <a:endParaRPr lang="en-IN"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399245" y="3887849"/>
            <a:ext cx="4087100" cy="29701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41761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spect="1"/>
          </p:cNvSpPr>
          <p:nvPr/>
        </p:nvSpPr>
        <p:spPr>
          <a:xfrm>
            <a:off x="193183" y="1495453"/>
            <a:ext cx="11797048" cy="3849280"/>
          </a:xfrm>
          <a:prstGeom prst="rect">
            <a:avLst/>
          </a:prstGeom>
        </p:spPr>
        <p:txBody>
          <a:bodyPr wrap="square">
            <a:noAutofit/>
          </a:bodyPr>
          <a:lstStyle/>
          <a:p>
            <a:pPr algn="just">
              <a:lnSpc>
                <a:spcPct val="150000"/>
              </a:lnSpc>
            </a:pPr>
            <a:r>
              <a:rPr lang="en-US" dirty="0" smtClean="0">
                <a:latin typeface="Book Antiqua" panose="02040602050305030304" pitchFamily="18" charset="0"/>
                <a:cs typeface="Times New Roman" panose="02020603050405020304" pitchFamily="18" charset="0"/>
              </a:rPr>
              <a:t>Example:</a:t>
            </a:r>
          </a:p>
          <a:p>
            <a:pPr algn="just">
              <a:lnSpc>
                <a:spcPct val="150000"/>
              </a:lnSpc>
            </a:pPr>
            <a:endParaRPr lang="en-US" dirty="0" smtClean="0">
              <a:latin typeface="Book Antiqua" panose="02040602050305030304" pitchFamily="18" charset="0"/>
              <a:cs typeface="Times New Roman" panose="02020603050405020304" pitchFamily="18" charset="0"/>
            </a:endParaRPr>
          </a:p>
          <a:p>
            <a:pPr algn="just">
              <a:lnSpc>
                <a:spcPct val="150000"/>
              </a:lnSpc>
            </a:pPr>
            <a:r>
              <a:rPr lang="en-US" dirty="0" smtClean="0">
                <a:latin typeface="Book Antiqua" panose="02040602050305030304" pitchFamily="18" charset="0"/>
                <a:cs typeface="Times New Roman" panose="02020603050405020304" pitchFamily="18" charset="0"/>
              </a:rPr>
              <a:t>const games = </a:t>
            </a:r>
            <a:r>
              <a:rPr lang="en-US" dirty="0" smtClean="0">
                <a:latin typeface="Book Antiqua" panose="02040602050305030304" pitchFamily="18" charset="0"/>
                <a:cs typeface="Arial" panose="020B0604020202020204" pitchFamily="34" charset="0"/>
              </a:rPr>
              <a:t>[“Cricket”, “Hockey”, “Football”, “Volleyball”, “Tennis”, “Golf”]</a:t>
            </a:r>
          </a:p>
          <a:p>
            <a:pPr algn="just">
              <a:lnSpc>
                <a:spcPct val="150000"/>
              </a:lnSpc>
            </a:pPr>
            <a:endParaRPr lang="en-US" dirty="0" smtClean="0">
              <a:latin typeface="Book Antiqua" panose="02040602050305030304" pitchFamily="18" charset="0"/>
              <a:cs typeface="Arial" panose="020B0604020202020204" pitchFamily="34" charset="0"/>
            </a:endParaRPr>
          </a:p>
          <a:p>
            <a:pPr algn="just">
              <a:lnSpc>
                <a:spcPct val="150000"/>
              </a:lnSpc>
            </a:pPr>
            <a:r>
              <a:rPr lang="en-US" dirty="0" smtClean="0">
                <a:latin typeface="Book Antiqua" panose="02040602050305030304" pitchFamily="18" charset="0"/>
                <a:cs typeface="Arial" panose="020B0604020202020204" pitchFamily="34" charset="0"/>
              </a:rPr>
              <a:t>Now if I want to print all the elements of above array one by one then how can I do it?</a:t>
            </a:r>
          </a:p>
          <a:p>
            <a:pPr algn="just">
              <a:lnSpc>
                <a:spcPct val="150000"/>
              </a:lnSpc>
            </a:pPr>
            <a:endParaRPr lang="en-US" dirty="0" smtClean="0">
              <a:latin typeface="Book Antiqua" panose="02040602050305030304" pitchFamily="18" charset="0"/>
              <a:cs typeface="Arial" panose="020B0604020202020204" pitchFamily="34" charset="0"/>
            </a:endParaRPr>
          </a:p>
          <a:p>
            <a:pPr algn="just">
              <a:lnSpc>
                <a:spcPct val="150000"/>
              </a:lnSpc>
            </a:pPr>
            <a:r>
              <a:rPr lang="en-US" dirty="0" smtClean="0">
                <a:latin typeface="Book Antiqua" panose="02040602050305030304" pitchFamily="18" charset="0"/>
                <a:cs typeface="Arial" panose="020B0604020202020204" pitchFamily="34" charset="0"/>
              </a:rPr>
              <a:t>Well, the answer is very simple. As we have seen every element of array has an index. So let’s breakdown the above example. Cricket will have index 0, Hockey will have index 1, Football will have index 2 and so on.</a:t>
            </a:r>
          </a:p>
          <a:p>
            <a:pPr algn="just">
              <a:lnSpc>
                <a:spcPct val="150000"/>
              </a:lnSpc>
            </a:pPr>
            <a:r>
              <a:rPr lang="en-US" dirty="0" smtClean="0">
                <a:latin typeface="Book Antiqua" panose="02040602050305030304" pitchFamily="18" charset="0"/>
                <a:cs typeface="Arial" panose="020B0604020202020204" pitchFamily="34" charset="0"/>
              </a:rPr>
              <a:t>So in order to print every element we can see the code below along with output.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83" y="0"/>
            <a:ext cx="2446986" cy="1376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981715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1505687"/>
            <a:ext cx="11333408" cy="646331"/>
          </a:xfrm>
          <a:prstGeom prst="rect">
            <a:avLst/>
          </a:prstGeom>
        </p:spPr>
        <p:txBody>
          <a:bodyPr wrap="square">
            <a:spAutoFit/>
          </a:bodyPr>
          <a:lstStyle/>
          <a:p>
            <a:pPr algn="ct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5. React Hooks</a:t>
            </a:r>
            <a:endParaRPr lang="en-IN" sz="3600" dirty="0"/>
          </a:p>
        </p:txBody>
      </p:sp>
      <p:sp>
        <p:nvSpPr>
          <p:cNvPr id="3" name="Rectangle 2"/>
          <p:cNvSpPr/>
          <p:nvPr/>
        </p:nvSpPr>
        <p:spPr>
          <a:xfrm>
            <a:off x="425003" y="2812788"/>
            <a:ext cx="11333408" cy="3370153"/>
          </a:xfrm>
          <a:prstGeom prst="rect">
            <a:avLst/>
          </a:prstGeom>
        </p:spPr>
        <p:txBody>
          <a:bodyPr wrap="square">
            <a:spAutoFit/>
          </a:bodyPr>
          <a:lstStyle/>
          <a:p>
            <a:pPr>
              <a:lnSpc>
                <a:spcPct val="150000"/>
              </a:lnSpc>
            </a:pPr>
            <a:r>
              <a:rPr lang="en-US" sz="2400" b="1" dirty="0" smtClean="0">
                <a:latin typeface="Book Antiqua" panose="02040602050305030304" pitchFamily="18" charset="0"/>
              </a:rPr>
              <a:t>The most important React </a:t>
            </a:r>
            <a:r>
              <a:rPr lang="en-US" sz="2400" b="1" dirty="0">
                <a:latin typeface="Book Antiqua" panose="02040602050305030304" pitchFamily="18" charset="0"/>
              </a:rPr>
              <a:t>Hooks </a:t>
            </a:r>
            <a:r>
              <a:rPr lang="en-US" sz="2400" b="1" dirty="0" smtClean="0">
                <a:latin typeface="Book Antiqua" panose="02040602050305030304" pitchFamily="18" charset="0"/>
              </a:rPr>
              <a:t>are:</a:t>
            </a:r>
          </a:p>
          <a:p>
            <a:pPr>
              <a:lnSpc>
                <a:spcPct val="150000"/>
              </a:lnSpc>
            </a:pPr>
            <a:endParaRPr lang="en-US" b="1" dirty="0">
              <a:latin typeface="Book Antiqua" panose="02040602050305030304" pitchFamily="18" charset="0"/>
            </a:endParaRPr>
          </a:p>
          <a:p>
            <a:pPr marL="342900" indent="-342900">
              <a:lnSpc>
                <a:spcPct val="150000"/>
              </a:lnSpc>
              <a:buFont typeface="+mj-lt"/>
              <a:buAutoNum type="arabicPeriod"/>
            </a:pPr>
            <a:r>
              <a:rPr lang="en-US" sz="2000" dirty="0" err="1" smtClean="0">
                <a:latin typeface="Book Antiqua" panose="02040602050305030304" pitchFamily="18" charset="0"/>
              </a:rPr>
              <a:t>useState</a:t>
            </a:r>
            <a:r>
              <a:rPr lang="en-US" sz="2000" dirty="0" smtClean="0">
                <a:latin typeface="Book Antiqua" panose="02040602050305030304" pitchFamily="18" charset="0"/>
              </a:rPr>
              <a:t>()</a:t>
            </a:r>
          </a:p>
          <a:p>
            <a:pPr marL="342900" indent="-342900">
              <a:lnSpc>
                <a:spcPct val="150000"/>
              </a:lnSpc>
              <a:buFont typeface="+mj-lt"/>
              <a:buAutoNum type="arabicPeriod"/>
            </a:pPr>
            <a:endParaRPr lang="en-US" sz="2000" dirty="0" smtClean="0">
              <a:latin typeface="Book Antiqua" panose="02040602050305030304" pitchFamily="18" charset="0"/>
            </a:endParaRPr>
          </a:p>
          <a:p>
            <a:pPr marL="342900" indent="-342900">
              <a:lnSpc>
                <a:spcPct val="150000"/>
              </a:lnSpc>
              <a:buFont typeface="+mj-lt"/>
              <a:buAutoNum type="arabicPeriod"/>
            </a:pPr>
            <a:r>
              <a:rPr lang="en-US" sz="2000" dirty="0" err="1" smtClean="0">
                <a:latin typeface="Book Antiqua" panose="02040602050305030304" pitchFamily="18" charset="0"/>
              </a:rPr>
              <a:t>useEffect</a:t>
            </a:r>
            <a:r>
              <a:rPr lang="en-US" sz="2000" dirty="0" smtClean="0">
                <a:latin typeface="Book Antiqua" panose="02040602050305030304" pitchFamily="18" charset="0"/>
              </a:rPr>
              <a:t>()</a:t>
            </a:r>
          </a:p>
          <a:p>
            <a:pPr marL="342900" indent="-342900">
              <a:lnSpc>
                <a:spcPct val="150000"/>
              </a:lnSpc>
              <a:buFont typeface="+mj-lt"/>
              <a:buAutoNum type="arabicPeriod"/>
            </a:pPr>
            <a:endParaRPr lang="en-US" sz="2000" dirty="0" smtClean="0">
              <a:latin typeface="Book Antiqua" panose="02040602050305030304" pitchFamily="18" charset="0"/>
            </a:endParaRPr>
          </a:p>
          <a:p>
            <a:pPr marL="342900" indent="-342900">
              <a:lnSpc>
                <a:spcPct val="150000"/>
              </a:lnSpc>
              <a:buFont typeface="+mj-lt"/>
              <a:buAutoNum type="arabicPeriod"/>
            </a:pPr>
            <a:r>
              <a:rPr lang="en-US" sz="2000" dirty="0" err="1" smtClean="0">
                <a:latin typeface="Book Antiqua" panose="02040602050305030304" pitchFamily="18" charset="0"/>
              </a:rPr>
              <a:t>useContext</a:t>
            </a:r>
            <a:r>
              <a:rPr lang="en-US" sz="2000" dirty="0" smtClean="0">
                <a:latin typeface="Book Antiqua" panose="02040602050305030304" pitchFamily="18"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33612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428" y="2046600"/>
            <a:ext cx="11062951" cy="3370153"/>
          </a:xfrm>
          <a:prstGeom prst="rect">
            <a:avLst/>
          </a:prstGeom>
        </p:spPr>
        <p:txBody>
          <a:bodyPr wrap="square">
            <a:spAutoFit/>
          </a:bodyPr>
          <a:lstStyle/>
          <a:p>
            <a:r>
              <a:rPr lang="en-IN" sz="2400" b="1" dirty="0" smtClean="0">
                <a:solidFill>
                  <a:srgbClr val="343541"/>
                </a:solidFill>
                <a:latin typeface="Book Antiqua" panose="02040602050305030304" pitchFamily="18" charset="0"/>
              </a:rPr>
              <a:t>1. React </a:t>
            </a:r>
            <a:r>
              <a:rPr lang="en-IN" sz="2400" b="1" dirty="0" err="1" smtClean="0">
                <a:solidFill>
                  <a:srgbClr val="343541"/>
                </a:solidFill>
                <a:latin typeface="Book Antiqua" panose="02040602050305030304" pitchFamily="18" charset="0"/>
              </a:rPr>
              <a:t>useState</a:t>
            </a:r>
            <a:r>
              <a:rPr lang="en-IN" sz="2400" b="1" dirty="0" smtClean="0">
                <a:solidFill>
                  <a:srgbClr val="343541"/>
                </a:solidFill>
                <a:latin typeface="Book Antiqua" panose="02040602050305030304" pitchFamily="18" charset="0"/>
              </a:rPr>
              <a:t> Hook:</a:t>
            </a:r>
            <a:endParaRPr lang="en-US" sz="2400" b="1" dirty="0">
              <a:solidFill>
                <a:srgbClr val="343541"/>
              </a:solidFill>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The </a:t>
            </a:r>
            <a:r>
              <a:rPr lang="en-US" dirty="0" err="1" smtClean="0">
                <a:latin typeface="Book Antiqua" panose="02040602050305030304" pitchFamily="18" charset="0"/>
              </a:rPr>
              <a:t>useState</a:t>
            </a:r>
            <a:r>
              <a:rPr lang="en-US" dirty="0" smtClean="0">
                <a:latin typeface="Book Antiqua" panose="02040602050305030304" pitchFamily="18" charset="0"/>
              </a:rPr>
              <a:t> Hook in React is a feature that allows functional components to have their own state. </a:t>
            </a: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State refers to the data that can change over time and affects how a component behaves and renders.</a:t>
            </a: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With the </a:t>
            </a:r>
            <a:r>
              <a:rPr lang="en-US" dirty="0" err="1" smtClean="0">
                <a:latin typeface="Book Antiqua" panose="02040602050305030304" pitchFamily="18" charset="0"/>
              </a:rPr>
              <a:t>useState</a:t>
            </a:r>
            <a:r>
              <a:rPr lang="en-US" dirty="0" smtClean="0">
                <a:latin typeface="Book Antiqua" panose="02040602050305030304" pitchFamily="18" charset="0"/>
              </a:rPr>
              <a:t> Hook, we can declare and manage state variables within functional components without the need for class components. </a:t>
            </a: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It provides a way to store and update data, making our components more dynamic and interactive. </a:t>
            </a: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By using </a:t>
            </a:r>
            <a:r>
              <a:rPr lang="en-US" dirty="0" err="1" smtClean="0">
                <a:latin typeface="Book Antiqua" panose="02040602050305030304" pitchFamily="18" charset="0"/>
              </a:rPr>
              <a:t>useState</a:t>
            </a:r>
            <a:r>
              <a:rPr lang="en-US" dirty="0" smtClean="0">
                <a:latin typeface="Book Antiqua" panose="02040602050305030304" pitchFamily="18" charset="0"/>
              </a:rPr>
              <a:t>, we can easily keep track of and modify state values within our functional components.</a:t>
            </a:r>
            <a:endParaRPr lang="en-IN" b="1" dirty="0" smtClean="0">
              <a:solidFill>
                <a:srgbClr val="343541"/>
              </a:solidFill>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954116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39" y="951894"/>
            <a:ext cx="11204620" cy="369332"/>
          </a:xfrm>
          <a:prstGeom prst="rect">
            <a:avLst/>
          </a:prstGeom>
        </p:spPr>
        <p:txBody>
          <a:bodyPr wrap="square">
            <a:spAutoFit/>
          </a:bodyPr>
          <a:lstStyle/>
          <a:p>
            <a:r>
              <a:rPr lang="en-US" dirty="0" smtClean="0">
                <a:latin typeface="Book Antiqua" panose="02040602050305030304" pitchFamily="18" charset="0"/>
              </a:rPr>
              <a:t>Example</a:t>
            </a:r>
            <a:r>
              <a:rPr lang="en-US" b="1" dirty="0" smtClean="0">
                <a:latin typeface="Book Antiqua" panose="02040602050305030304" pitchFamily="18" charset="0"/>
              </a:rPr>
              <a:t>:</a:t>
            </a:r>
            <a:endParaRPr lang="en-IN" b="1" dirty="0"/>
          </a:p>
        </p:txBody>
      </p:sp>
      <p:pic>
        <p:nvPicPr>
          <p:cNvPr id="4" name="Picture 3"/>
          <p:cNvPicPr>
            <a:picLocks noChangeAspect="1"/>
          </p:cNvPicPr>
          <p:nvPr/>
        </p:nvPicPr>
        <p:blipFill>
          <a:blip r:embed="rId2"/>
          <a:stretch>
            <a:fillRect/>
          </a:stretch>
        </p:blipFill>
        <p:spPr>
          <a:xfrm>
            <a:off x="463639" y="1523600"/>
            <a:ext cx="5100898" cy="3031833"/>
          </a:xfrm>
          <a:prstGeom prst="rect">
            <a:avLst/>
          </a:prstGeom>
        </p:spPr>
      </p:pic>
      <p:sp>
        <p:nvSpPr>
          <p:cNvPr id="5" name="Rectangle 4"/>
          <p:cNvSpPr/>
          <p:nvPr/>
        </p:nvSpPr>
        <p:spPr>
          <a:xfrm>
            <a:off x="463639" y="4610637"/>
            <a:ext cx="11204620" cy="1297406"/>
          </a:xfrm>
          <a:prstGeom prst="rect">
            <a:avLst/>
          </a:prstGeom>
        </p:spPr>
        <p:txBody>
          <a:bodyPr wrap="square">
            <a:spAutoFit/>
          </a:bodyPr>
          <a:lstStyle/>
          <a:p>
            <a:pPr algn="just">
              <a:lnSpc>
                <a:spcPct val="150000"/>
              </a:lnSpc>
            </a:pPr>
            <a:r>
              <a:rPr lang="en-IN" dirty="0">
                <a:latin typeface="Book Antiqua" panose="02040602050305030304" pitchFamily="18" charset="0"/>
              </a:rPr>
              <a:t>In this example, </a:t>
            </a:r>
            <a:r>
              <a:rPr lang="en-IN" dirty="0" smtClean="0">
                <a:latin typeface="Book Antiqua" panose="02040602050305030304" pitchFamily="18" charset="0"/>
              </a:rPr>
              <a:t>the </a:t>
            </a:r>
            <a:r>
              <a:rPr lang="en-IN" dirty="0" err="1" smtClean="0">
                <a:latin typeface="Book Antiqua" panose="02040602050305030304" pitchFamily="18" charset="0"/>
              </a:rPr>
              <a:t>useState</a:t>
            </a:r>
            <a:r>
              <a:rPr lang="en-IN" dirty="0" smtClean="0">
                <a:latin typeface="Book Antiqua" panose="02040602050305030304" pitchFamily="18" charset="0"/>
              </a:rPr>
              <a:t> </a:t>
            </a:r>
            <a:r>
              <a:rPr lang="en-US" dirty="0">
                <a:latin typeface="Book Antiqua" panose="02040602050305030304" pitchFamily="18" charset="0"/>
              </a:rPr>
              <a:t>Hook is used to declare a state variable </a:t>
            </a:r>
            <a:r>
              <a:rPr lang="en-US" dirty="0" smtClean="0">
                <a:latin typeface="Book Antiqua" panose="02040602050305030304" pitchFamily="18" charset="0"/>
              </a:rPr>
              <a:t>called count </a:t>
            </a:r>
            <a:r>
              <a:rPr lang="en-US" dirty="0">
                <a:latin typeface="Book Antiqua" panose="02040602050305030304" pitchFamily="18" charset="0"/>
              </a:rPr>
              <a:t>with an initial value of 0. </a:t>
            </a:r>
            <a:r>
              <a:rPr lang="en-US" dirty="0" smtClean="0">
                <a:latin typeface="Book Antiqua" panose="02040602050305030304" pitchFamily="18" charset="0"/>
              </a:rPr>
              <a:t>The </a:t>
            </a:r>
            <a:r>
              <a:rPr lang="en-US" dirty="0" err="1" smtClean="0">
                <a:latin typeface="Book Antiqua" panose="02040602050305030304" pitchFamily="18" charset="0"/>
              </a:rPr>
              <a:t>setCount</a:t>
            </a:r>
            <a:r>
              <a:rPr lang="en-US" dirty="0" smtClean="0">
                <a:latin typeface="Book Antiqua" panose="02040602050305030304" pitchFamily="18" charset="0"/>
              </a:rPr>
              <a:t> </a:t>
            </a:r>
            <a:r>
              <a:rPr lang="en-US" dirty="0">
                <a:latin typeface="Book Antiqua" panose="02040602050305030304" pitchFamily="18" charset="0"/>
              </a:rPr>
              <a:t>function is used to update the value </a:t>
            </a:r>
            <a:r>
              <a:rPr lang="en-US" dirty="0" smtClean="0">
                <a:latin typeface="Book Antiqua" panose="02040602050305030304" pitchFamily="18" charset="0"/>
              </a:rPr>
              <a:t>of count </a:t>
            </a:r>
            <a:r>
              <a:rPr lang="en-US" dirty="0">
                <a:latin typeface="Book Antiqua" panose="02040602050305030304" pitchFamily="18" charset="0"/>
              </a:rPr>
              <a:t>in response to user actions. Clicking the "Increment" button increases the count by 1, and clicking the "Decrement" button decreases the count by 1</a:t>
            </a:r>
            <a:r>
              <a:rPr lang="en-US" dirty="0"/>
              <a:t>.</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65037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
        <p:nvSpPr>
          <p:cNvPr id="4" name="Rectangle 3"/>
          <p:cNvSpPr/>
          <p:nvPr/>
        </p:nvSpPr>
        <p:spPr>
          <a:xfrm>
            <a:off x="103030" y="1376430"/>
            <a:ext cx="11758411" cy="369332"/>
          </a:xfrm>
          <a:prstGeom prst="rect">
            <a:avLst/>
          </a:prstGeom>
        </p:spPr>
        <p:txBody>
          <a:bodyPr wrap="square">
            <a:spAutoFit/>
          </a:bodyPr>
          <a:lstStyle/>
          <a:p>
            <a:r>
              <a:rPr lang="en-US" b="1" dirty="0">
                <a:latin typeface="Book Antiqua" panose="02040602050305030304" pitchFamily="18" charset="0"/>
              </a:rPr>
              <a:t>Difference between normal variable and </a:t>
            </a:r>
            <a:r>
              <a:rPr lang="en-US" b="1" dirty="0" err="1">
                <a:latin typeface="Book Antiqua" panose="02040602050305030304" pitchFamily="18" charset="0"/>
              </a:rPr>
              <a:t>useState</a:t>
            </a:r>
            <a:r>
              <a:rPr lang="en-US" b="1" dirty="0">
                <a:latin typeface="Book Antiqua" panose="02040602050305030304" pitchFamily="18" charset="0"/>
              </a:rPr>
              <a:t>():</a:t>
            </a:r>
            <a:endParaRPr lang="en-IN" b="1" dirty="0"/>
          </a:p>
        </p:txBody>
      </p:sp>
      <p:sp>
        <p:nvSpPr>
          <p:cNvPr id="5" name="Rectangle 4"/>
          <p:cNvSpPr/>
          <p:nvPr/>
        </p:nvSpPr>
        <p:spPr>
          <a:xfrm>
            <a:off x="103029" y="2453576"/>
            <a:ext cx="11758411" cy="1297856"/>
          </a:xfrm>
          <a:prstGeom prst="rect">
            <a:avLst/>
          </a:prstGeom>
        </p:spPr>
        <p:txBody>
          <a:bodyPr wrap="square">
            <a:spAutoFit/>
          </a:bodyPr>
          <a:lstStyle/>
          <a:p>
            <a:pPr>
              <a:lnSpc>
                <a:spcPct val="150000"/>
              </a:lnSpc>
            </a:pPr>
            <a:r>
              <a:rPr lang="en-IN" dirty="0">
                <a:latin typeface="Book Antiqua" panose="02040602050305030304" pitchFamily="18" charset="0"/>
              </a:rPr>
              <a:t>By </a:t>
            </a:r>
            <a:r>
              <a:rPr lang="en-IN" dirty="0" smtClean="0">
                <a:latin typeface="Book Antiqua" panose="02040602050305030304" pitchFamily="18" charset="0"/>
              </a:rPr>
              <a:t>using </a:t>
            </a:r>
            <a:r>
              <a:rPr lang="en-IN" dirty="0" err="1" smtClean="0">
                <a:latin typeface="Book Antiqua" panose="02040602050305030304" pitchFamily="18" charset="0"/>
              </a:rPr>
              <a:t>useState</a:t>
            </a:r>
            <a:r>
              <a:rPr lang="en-IN" dirty="0" smtClean="0">
                <a:latin typeface="Book Antiqua" panose="02040602050305030304" pitchFamily="18" charset="0"/>
              </a:rPr>
              <a:t> </a:t>
            </a:r>
            <a:r>
              <a:rPr lang="en-US" dirty="0">
                <a:latin typeface="Book Antiqua" panose="02040602050305030304" pitchFamily="18" charset="0"/>
              </a:rPr>
              <a:t>instead of normal variables, you ensure that the component's state changes are properly managed by React, triggering re-renders and keeping the UI in sync with the underlying data. This is one of the main benefits of </a:t>
            </a:r>
            <a:r>
              <a:rPr lang="en-US" dirty="0" smtClean="0">
                <a:latin typeface="Book Antiqua" panose="02040602050305030304" pitchFamily="18" charset="0"/>
              </a:rPr>
              <a:t>using </a:t>
            </a:r>
            <a:r>
              <a:rPr lang="en-US" dirty="0" err="1" smtClean="0">
                <a:latin typeface="Book Antiqua" panose="02040602050305030304" pitchFamily="18" charset="0"/>
              </a:rPr>
              <a:t>useState</a:t>
            </a:r>
            <a:r>
              <a:rPr lang="en-US" dirty="0" smtClean="0">
                <a:latin typeface="Book Antiqua" panose="02040602050305030304" pitchFamily="18" charset="0"/>
              </a:rPr>
              <a:t> </a:t>
            </a:r>
            <a:r>
              <a:rPr lang="en-US" dirty="0">
                <a:latin typeface="Book Antiqua" panose="02040602050305030304" pitchFamily="18" charset="0"/>
              </a:rPr>
              <a:t>and other hooks in React.</a:t>
            </a:r>
            <a:endParaRPr lang="en-IN" dirty="0">
              <a:latin typeface="Book Antiqua" panose="02040602050305030304" pitchFamily="18" charset="0"/>
            </a:endParaRPr>
          </a:p>
        </p:txBody>
      </p:sp>
    </p:spTree>
    <p:extLst>
      <p:ext uri="{BB962C8B-B14F-4D97-AF65-F5344CB8AC3E}">
        <p14:creationId xmlns:p14="http://schemas.microsoft.com/office/powerpoint/2010/main" val="3305057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1745762"/>
            <a:ext cx="5622936" cy="4584655"/>
          </a:xfrm>
          <a:prstGeom prst="rect">
            <a:avLst/>
          </a:prstGeom>
        </p:spPr>
      </p:pic>
      <p:sp>
        <p:nvSpPr>
          <p:cNvPr id="8" name="Rectangle 7"/>
          <p:cNvSpPr/>
          <p:nvPr/>
        </p:nvSpPr>
        <p:spPr>
          <a:xfrm>
            <a:off x="5898524" y="2558164"/>
            <a:ext cx="5988675" cy="2959849"/>
          </a:xfrm>
          <a:prstGeom prst="rect">
            <a:avLst/>
          </a:prstGeom>
        </p:spPr>
        <p:txBody>
          <a:bodyPr wrap="square">
            <a:spAutoFit/>
          </a:bodyPr>
          <a:lstStyle/>
          <a:p>
            <a:pPr algn="just">
              <a:lnSpc>
                <a:spcPct val="150000"/>
              </a:lnSpc>
            </a:pPr>
            <a:r>
              <a:rPr lang="en-IN" dirty="0">
                <a:latin typeface="Book Antiqua" panose="02040602050305030304" pitchFamily="18" charset="0"/>
              </a:rPr>
              <a:t>In this example, </a:t>
            </a:r>
            <a:r>
              <a:rPr lang="en-IN" dirty="0" smtClean="0">
                <a:latin typeface="Book Antiqua" panose="02040602050305030304" pitchFamily="18" charset="0"/>
              </a:rPr>
              <a:t>the name and email </a:t>
            </a:r>
            <a:r>
              <a:rPr lang="en-US" dirty="0">
                <a:latin typeface="Book Antiqua" panose="02040602050305030304" pitchFamily="18" charset="0"/>
              </a:rPr>
              <a:t>variables are declared as normal variables. However, updating their values directly won't trigger a re-render of the component. As a result, when the user types into the input fields, the variable values change, but the UI doesn't reflect those changes. The user's input is essentially ignored.</a:t>
            </a:r>
            <a:endParaRPr lang="en-IN" dirty="0">
              <a:latin typeface="Book Antiqua" panose="02040602050305030304" pitchFamily="18" charset="0"/>
            </a:endParaRPr>
          </a:p>
        </p:txBody>
      </p:sp>
    </p:spTree>
    <p:extLst>
      <p:ext uri="{BB962C8B-B14F-4D97-AF65-F5344CB8AC3E}">
        <p14:creationId xmlns:p14="http://schemas.microsoft.com/office/powerpoint/2010/main" val="3133945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0" y="1376430"/>
            <a:ext cx="5859887" cy="4953988"/>
          </a:xfrm>
          <a:prstGeom prst="rect">
            <a:avLst/>
          </a:prstGeom>
        </p:spPr>
      </p:pic>
      <p:sp>
        <p:nvSpPr>
          <p:cNvPr id="5" name="Rectangle 4"/>
          <p:cNvSpPr/>
          <p:nvPr/>
        </p:nvSpPr>
        <p:spPr>
          <a:xfrm>
            <a:off x="5962917" y="2165750"/>
            <a:ext cx="6104587" cy="3375348"/>
          </a:xfrm>
          <a:prstGeom prst="rect">
            <a:avLst/>
          </a:prstGeom>
        </p:spPr>
        <p:txBody>
          <a:bodyPr wrap="square">
            <a:spAutoFit/>
          </a:bodyPr>
          <a:lstStyle/>
          <a:p>
            <a:pPr algn="just">
              <a:lnSpc>
                <a:spcPct val="150000"/>
              </a:lnSpc>
            </a:pPr>
            <a:r>
              <a:rPr lang="en-IN" dirty="0" smtClean="0">
                <a:latin typeface="Book Antiqua" panose="02040602050305030304" pitchFamily="18" charset="0"/>
              </a:rPr>
              <a:t>However</a:t>
            </a:r>
            <a:r>
              <a:rPr lang="en-IN" dirty="0">
                <a:latin typeface="Book Antiqua" panose="02040602050305030304" pitchFamily="18" charset="0"/>
              </a:rPr>
              <a:t>, in this refactored </a:t>
            </a:r>
            <a:r>
              <a:rPr lang="en-IN" dirty="0" smtClean="0">
                <a:latin typeface="Book Antiqua" panose="02040602050305030304" pitchFamily="18" charset="0"/>
              </a:rPr>
              <a:t>code</a:t>
            </a:r>
            <a:r>
              <a:rPr lang="en-US" dirty="0" smtClean="0">
                <a:latin typeface="Book Antiqua" panose="02040602050305030304" pitchFamily="18" charset="0"/>
              </a:rPr>
              <a:t>, </a:t>
            </a:r>
            <a:r>
              <a:rPr lang="en-US" dirty="0">
                <a:latin typeface="Book Antiqua" panose="02040602050305030304" pitchFamily="18" charset="0"/>
              </a:rPr>
              <a:t>when the user types into the input fields, </a:t>
            </a:r>
            <a:r>
              <a:rPr lang="en-US" dirty="0" smtClean="0">
                <a:latin typeface="Book Antiqua" panose="02040602050305030304" pitchFamily="18" charset="0"/>
              </a:rPr>
              <a:t>the </a:t>
            </a:r>
            <a:r>
              <a:rPr lang="en-US" dirty="0" err="1" smtClean="0">
                <a:latin typeface="Book Antiqua" panose="02040602050305030304" pitchFamily="18" charset="0"/>
              </a:rPr>
              <a:t>handleNameChange</a:t>
            </a:r>
            <a:r>
              <a:rPr lang="en-US" dirty="0" smtClean="0">
                <a:latin typeface="Book Antiqua" panose="02040602050305030304" pitchFamily="18" charset="0"/>
              </a:rPr>
              <a:t> and </a:t>
            </a:r>
            <a:r>
              <a:rPr lang="en-US" dirty="0" err="1" smtClean="0">
                <a:latin typeface="Book Antiqua" panose="02040602050305030304" pitchFamily="18" charset="0"/>
              </a:rPr>
              <a:t>handleEmailChange</a:t>
            </a:r>
            <a:r>
              <a:rPr lang="en-US" dirty="0" smtClean="0">
                <a:latin typeface="Book Antiqua" panose="02040602050305030304" pitchFamily="18" charset="0"/>
              </a:rPr>
              <a:t> </a:t>
            </a:r>
            <a:r>
              <a:rPr lang="en-IN" dirty="0">
                <a:latin typeface="Book Antiqua" panose="02040602050305030304" pitchFamily="18" charset="0"/>
              </a:rPr>
              <a:t>functions call </a:t>
            </a:r>
            <a:r>
              <a:rPr lang="en-IN" dirty="0" err="1" smtClean="0">
                <a:latin typeface="Book Antiqua" panose="02040602050305030304" pitchFamily="18" charset="0"/>
              </a:rPr>
              <a:t>setName</a:t>
            </a:r>
            <a:r>
              <a:rPr lang="en-IN" dirty="0" smtClean="0">
                <a:latin typeface="Book Antiqua" panose="02040602050305030304" pitchFamily="18" charset="0"/>
              </a:rPr>
              <a:t> and </a:t>
            </a:r>
            <a:r>
              <a:rPr lang="en-IN" dirty="0" err="1" smtClean="0">
                <a:latin typeface="Book Antiqua" panose="02040602050305030304" pitchFamily="18" charset="0"/>
              </a:rPr>
              <a:t>setEmail</a:t>
            </a:r>
            <a:r>
              <a:rPr lang="en-IN" dirty="0" smtClean="0">
                <a:latin typeface="Book Antiqua" panose="02040602050305030304" pitchFamily="18" charset="0"/>
              </a:rPr>
              <a:t> </a:t>
            </a:r>
            <a:r>
              <a:rPr lang="en-US" dirty="0">
                <a:latin typeface="Book Antiqua" panose="02040602050305030304" pitchFamily="18" charset="0"/>
              </a:rPr>
              <a:t>, respectively, to update the state variables. As a result, React detects the state changes and triggers a re-render of the component. The UI reflects the updated values in real-time, providing a responsive and interactive user experience.</a:t>
            </a:r>
            <a:endParaRPr lang="en-IN" dirty="0">
              <a:latin typeface="Book Antiqua" panose="02040602050305030304" pitchFamily="18" charset="0"/>
            </a:endParaRPr>
          </a:p>
        </p:txBody>
      </p:sp>
    </p:spTree>
    <p:extLst>
      <p:ext uri="{BB962C8B-B14F-4D97-AF65-F5344CB8AC3E}">
        <p14:creationId xmlns:p14="http://schemas.microsoft.com/office/powerpoint/2010/main" val="2624343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017" y="1376430"/>
            <a:ext cx="7521262" cy="4953988"/>
          </a:xfrm>
          <a:prstGeom prst="rect">
            <a:avLst/>
          </a:prstGeom>
        </p:spPr>
      </p:pic>
    </p:spTree>
    <p:extLst>
      <p:ext uri="{BB962C8B-B14F-4D97-AF65-F5344CB8AC3E}">
        <p14:creationId xmlns:p14="http://schemas.microsoft.com/office/powerpoint/2010/main" val="2508146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
        <p:nvSpPr>
          <p:cNvPr id="4" name="Rectangle 3"/>
          <p:cNvSpPr/>
          <p:nvPr/>
        </p:nvSpPr>
        <p:spPr>
          <a:xfrm>
            <a:off x="103031" y="1439215"/>
            <a:ext cx="11912958" cy="4621843"/>
          </a:xfrm>
          <a:prstGeom prst="rect">
            <a:avLst/>
          </a:prstGeom>
        </p:spPr>
        <p:txBody>
          <a:bodyPr wrap="square">
            <a:spAutoFit/>
          </a:bodyPr>
          <a:lstStyle/>
          <a:p>
            <a:pPr algn="just">
              <a:lnSpc>
                <a:spcPct val="150000"/>
              </a:lnSpc>
            </a:pPr>
            <a:r>
              <a:rPr lang="en-US" dirty="0" smtClean="0">
                <a:latin typeface="Book Antiqua" panose="02040602050305030304" pitchFamily="18" charset="0"/>
              </a:rPr>
              <a:t>In the previous example, when we </a:t>
            </a:r>
            <a:r>
              <a:rPr lang="en-US" dirty="0">
                <a:latin typeface="Book Antiqua" panose="02040602050305030304" pitchFamily="18" charset="0"/>
              </a:rPr>
              <a:t>click the "Increment (Normal Variable)" button, it increments </a:t>
            </a:r>
            <a:r>
              <a:rPr lang="en-US" dirty="0" smtClean="0">
                <a:latin typeface="Book Antiqua" panose="02040602050305030304" pitchFamily="18" charset="0"/>
              </a:rPr>
              <a:t>the count variable directly </a:t>
            </a:r>
            <a:r>
              <a:rPr lang="en-US" dirty="0">
                <a:latin typeface="Book Antiqua" panose="02040602050305030304" pitchFamily="18" charset="0"/>
              </a:rPr>
              <a:t>and logs the updated value to the console. However, if you open the browser console and click the button multiple times, you'll notice that the logged value remains at 1. This is because the component doesn't re-render when the normal variable changes, and the logged value represents the original value of </a:t>
            </a:r>
            <a:r>
              <a:rPr lang="en-US" dirty="0" smtClean="0">
                <a:latin typeface="Book Antiqua" panose="02040602050305030304" pitchFamily="18" charset="0"/>
              </a:rPr>
              <a:t>count </a:t>
            </a:r>
            <a:r>
              <a:rPr lang="en-US" dirty="0">
                <a:latin typeface="Book Antiqua" panose="02040602050305030304" pitchFamily="18" charset="0"/>
              </a:rPr>
              <a:t>when the component was first rendered</a:t>
            </a:r>
            <a:r>
              <a:rPr lang="en-US" dirty="0" smtClean="0">
                <a:latin typeface="Book Antiqua" panose="02040602050305030304" pitchFamily="18" charset="0"/>
              </a:rPr>
              <a:t>.</a:t>
            </a:r>
            <a:endParaRPr lang="en-IN" dirty="0" smtClean="0">
              <a:latin typeface="Book Antiqua" panose="02040602050305030304" pitchFamily="18" charset="0"/>
            </a:endParaRPr>
          </a:p>
          <a:p>
            <a:pPr algn="just">
              <a:lnSpc>
                <a:spcPct val="150000"/>
              </a:lnSpc>
            </a:pPr>
            <a:endParaRPr lang="en-US" dirty="0">
              <a:latin typeface="Book Antiqua" panose="02040602050305030304" pitchFamily="18" charset="0"/>
            </a:endParaRPr>
          </a:p>
          <a:p>
            <a:pPr algn="just">
              <a:lnSpc>
                <a:spcPct val="150000"/>
              </a:lnSpc>
            </a:pPr>
            <a:r>
              <a:rPr lang="en-US" dirty="0">
                <a:latin typeface="Book Antiqua" panose="02040602050305030304" pitchFamily="18" charset="0"/>
              </a:rPr>
              <a:t>On the other hand, when you click the "Increment (</a:t>
            </a:r>
            <a:r>
              <a:rPr lang="en-US" dirty="0" err="1">
                <a:latin typeface="Book Antiqua" panose="02040602050305030304" pitchFamily="18" charset="0"/>
              </a:rPr>
              <a:t>useState</a:t>
            </a:r>
            <a:r>
              <a:rPr lang="en-US" dirty="0">
                <a:latin typeface="Book Antiqua" panose="02040602050305030304" pitchFamily="18" charset="0"/>
              </a:rPr>
              <a:t> Hook)" button, it uses </a:t>
            </a:r>
            <a:r>
              <a:rPr lang="en-US" dirty="0" smtClean="0">
                <a:latin typeface="Book Antiqua" panose="02040602050305030304" pitchFamily="18" charset="0"/>
              </a:rPr>
              <a:t>the </a:t>
            </a:r>
            <a:r>
              <a:rPr lang="en-US" dirty="0" err="1" smtClean="0">
                <a:latin typeface="Book Antiqua" panose="02040602050305030304" pitchFamily="18" charset="0"/>
              </a:rPr>
              <a:t>useState</a:t>
            </a:r>
            <a:r>
              <a:rPr lang="en-US" dirty="0" smtClean="0">
                <a:latin typeface="Book Antiqua" panose="02040602050305030304" pitchFamily="18" charset="0"/>
              </a:rPr>
              <a:t> hook </a:t>
            </a:r>
            <a:r>
              <a:rPr lang="en-IN" dirty="0">
                <a:latin typeface="Book Antiqua" panose="02040602050305030304" pitchFamily="18" charset="0"/>
              </a:rPr>
              <a:t>to manage </a:t>
            </a:r>
            <a:r>
              <a:rPr lang="en-IN" dirty="0" smtClean="0">
                <a:latin typeface="Book Antiqua" panose="02040602050305030304" pitchFamily="18" charset="0"/>
              </a:rPr>
              <a:t>the </a:t>
            </a:r>
            <a:r>
              <a:rPr lang="en-IN" dirty="0" err="1" smtClean="0">
                <a:latin typeface="Book Antiqua" panose="02040602050305030304" pitchFamily="18" charset="0"/>
              </a:rPr>
              <a:t>stateCount</a:t>
            </a:r>
            <a:r>
              <a:rPr lang="en-IN" dirty="0" smtClean="0">
                <a:latin typeface="Book Antiqua" panose="02040602050305030304" pitchFamily="18" charset="0"/>
              </a:rPr>
              <a:t> </a:t>
            </a:r>
            <a:r>
              <a:rPr lang="en-US" dirty="0">
                <a:latin typeface="Book Antiqua" panose="02040602050305030304" pitchFamily="18" charset="0"/>
              </a:rPr>
              <a:t>variable. It updates the state </a:t>
            </a:r>
            <a:r>
              <a:rPr lang="en-US" dirty="0" smtClean="0">
                <a:latin typeface="Book Antiqua" panose="02040602050305030304" pitchFamily="18" charset="0"/>
              </a:rPr>
              <a:t>using </a:t>
            </a:r>
            <a:r>
              <a:rPr lang="en-US" dirty="0" err="1" smtClean="0">
                <a:latin typeface="Book Antiqua" panose="02040602050305030304" pitchFamily="18" charset="0"/>
              </a:rPr>
              <a:t>setStateCount</a:t>
            </a:r>
            <a:r>
              <a:rPr lang="en-US" dirty="0" smtClean="0">
                <a:latin typeface="Book Antiqua" panose="02040602050305030304" pitchFamily="18" charset="0"/>
              </a:rPr>
              <a:t> </a:t>
            </a:r>
            <a:r>
              <a:rPr lang="en-US" dirty="0">
                <a:latin typeface="Book Antiqua" panose="02040602050305030304" pitchFamily="18" charset="0"/>
              </a:rPr>
              <a:t>and logs the updated value to the console. If you click the button multiple times and observe the console, you'll see that the logged value increases each time, reflecting the updated state value. This is because </a:t>
            </a:r>
            <a:r>
              <a:rPr lang="en-US" dirty="0" smtClean="0">
                <a:latin typeface="Book Antiqua" panose="02040602050305030304" pitchFamily="18" charset="0"/>
              </a:rPr>
              <a:t>the </a:t>
            </a:r>
            <a:r>
              <a:rPr lang="en-US" dirty="0" err="1" smtClean="0">
                <a:latin typeface="Book Antiqua" panose="02040602050305030304" pitchFamily="18" charset="0"/>
              </a:rPr>
              <a:t>useState</a:t>
            </a:r>
            <a:r>
              <a:rPr lang="en-US" dirty="0" smtClean="0">
                <a:latin typeface="Book Antiqua" panose="02040602050305030304" pitchFamily="18" charset="0"/>
              </a:rPr>
              <a:t>  </a:t>
            </a:r>
            <a:r>
              <a:rPr lang="en-US" dirty="0">
                <a:latin typeface="Book Antiqua" panose="02040602050305030304" pitchFamily="18" charset="0"/>
              </a:rPr>
              <a:t>hook triggers a re-render when the state changes, ensuring that the logged value reflects the most recent state.</a:t>
            </a:r>
            <a:endParaRPr lang="en-US" dirty="0" smtClean="0">
              <a:latin typeface="Book Antiqua" panose="02040602050305030304" pitchFamily="18" charset="0"/>
            </a:endParaRPr>
          </a:p>
        </p:txBody>
      </p:sp>
    </p:spTree>
    <p:extLst>
      <p:ext uri="{BB962C8B-B14F-4D97-AF65-F5344CB8AC3E}">
        <p14:creationId xmlns:p14="http://schemas.microsoft.com/office/powerpoint/2010/main" val="2207795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487" y="2007962"/>
            <a:ext cx="11410681" cy="2954655"/>
          </a:xfrm>
          <a:prstGeom prst="rect">
            <a:avLst/>
          </a:prstGeom>
        </p:spPr>
        <p:txBody>
          <a:bodyPr wrap="square">
            <a:spAutoFit/>
          </a:bodyPr>
          <a:lstStyle/>
          <a:p>
            <a:r>
              <a:rPr lang="en-IN" sz="2400" b="1" dirty="0" smtClean="0">
                <a:solidFill>
                  <a:srgbClr val="343541"/>
                </a:solidFill>
                <a:latin typeface="Book Antiqua" panose="02040602050305030304" pitchFamily="18" charset="0"/>
              </a:rPr>
              <a:t>2. </a:t>
            </a:r>
            <a:r>
              <a:rPr lang="en-IN" sz="2400" b="1" dirty="0">
                <a:solidFill>
                  <a:srgbClr val="343541"/>
                </a:solidFill>
                <a:latin typeface="Book Antiqua" panose="02040602050305030304" pitchFamily="18" charset="0"/>
              </a:rPr>
              <a:t>React </a:t>
            </a:r>
            <a:r>
              <a:rPr lang="en-IN" sz="2400" b="1" dirty="0" err="1" smtClean="0">
                <a:solidFill>
                  <a:srgbClr val="343541"/>
                </a:solidFill>
                <a:latin typeface="Book Antiqua" panose="02040602050305030304" pitchFamily="18" charset="0"/>
              </a:rPr>
              <a:t>useEffect</a:t>
            </a:r>
            <a:r>
              <a:rPr lang="en-IN" sz="2400" b="1" dirty="0" smtClean="0">
                <a:solidFill>
                  <a:srgbClr val="343541"/>
                </a:solidFill>
                <a:latin typeface="Book Antiqua" panose="02040602050305030304" pitchFamily="18" charset="0"/>
              </a:rPr>
              <a:t> </a:t>
            </a:r>
            <a:r>
              <a:rPr lang="en-IN" sz="2400" b="1" dirty="0">
                <a:solidFill>
                  <a:srgbClr val="343541"/>
                </a:solidFill>
                <a:latin typeface="Book Antiqua" panose="02040602050305030304" pitchFamily="18" charset="0"/>
              </a:rPr>
              <a:t>Hook</a:t>
            </a:r>
            <a:r>
              <a:rPr lang="en-IN" sz="2400" b="1" dirty="0" smtClean="0">
                <a:solidFill>
                  <a:srgbClr val="343541"/>
                </a:solidFill>
                <a:latin typeface="Book Antiqua" panose="02040602050305030304" pitchFamily="18" charset="0"/>
              </a:rPr>
              <a:t>:</a:t>
            </a:r>
            <a:endParaRPr lang="en-US" sz="2400" b="1" dirty="0">
              <a:solidFill>
                <a:srgbClr val="343541"/>
              </a:solidFill>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a:latin typeface="Book Antiqua" panose="02040602050305030304" pitchFamily="18" charset="0"/>
              </a:rPr>
              <a:t>The </a:t>
            </a:r>
            <a:r>
              <a:rPr lang="en-US" dirty="0" err="1">
                <a:latin typeface="Book Antiqua" panose="02040602050305030304" pitchFamily="18" charset="0"/>
              </a:rPr>
              <a:t>useEffect</a:t>
            </a:r>
            <a:r>
              <a:rPr lang="en-US" dirty="0">
                <a:latin typeface="Book Antiqua" panose="02040602050305030304" pitchFamily="18" charset="0"/>
              </a:rPr>
              <a:t> Hook in React is a built-in function that allows you to perform side effects in your components. </a:t>
            </a:r>
            <a:endParaRPr lang="en-US" dirty="0" smtClean="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Side </a:t>
            </a:r>
            <a:r>
              <a:rPr lang="en-US" dirty="0">
                <a:latin typeface="Book Antiqua" panose="02040602050305030304" pitchFamily="18" charset="0"/>
              </a:rPr>
              <a:t>effects can include things like fetching data from an API, subscribing to events, or manipulating the DOM</a:t>
            </a:r>
            <a:r>
              <a:rPr lang="en-US" dirty="0" smtClean="0">
                <a:latin typeface="Book Antiqua" panose="02040602050305030304" pitchFamily="18" charset="0"/>
              </a:rPr>
              <a:t>.</a:t>
            </a:r>
            <a:endParaRPr lang="en-US" dirty="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a:latin typeface="Book Antiqua" panose="02040602050305030304" pitchFamily="18" charset="0"/>
              </a:rPr>
              <a:t>By using the </a:t>
            </a:r>
            <a:r>
              <a:rPr lang="en-US" dirty="0" err="1">
                <a:latin typeface="Book Antiqua" panose="02040602050305030304" pitchFamily="18" charset="0"/>
              </a:rPr>
              <a:t>useEffect</a:t>
            </a:r>
            <a:r>
              <a:rPr lang="en-US" dirty="0">
                <a:latin typeface="Book Antiqua" panose="02040602050305030304" pitchFamily="18" charset="0"/>
              </a:rPr>
              <a:t> Hook, you can specify what should happen after the component renders or when specific dependencies change</a:t>
            </a:r>
            <a:r>
              <a:rPr lang="en-US" dirty="0" smtClean="0">
                <a:latin typeface="Book Antiqua" panose="02040602050305030304" pitchFamily="18" charset="0"/>
              </a:rPr>
              <a:t>.</a:t>
            </a:r>
            <a:endParaRPr lang="en-US" dirty="0">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189523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700" y="1869380"/>
            <a:ext cx="11500832" cy="369332"/>
          </a:xfrm>
          <a:prstGeom prst="rect">
            <a:avLst/>
          </a:prstGeom>
        </p:spPr>
        <p:txBody>
          <a:bodyPr wrap="square">
            <a:spAutoFit/>
          </a:bodyPr>
          <a:lstStyle/>
          <a:p>
            <a:r>
              <a:rPr lang="en-US" dirty="0" smtClean="0">
                <a:latin typeface="Book Antiqua" panose="02040602050305030304" pitchFamily="18" charset="0"/>
              </a:rPr>
              <a:t>Example 1</a:t>
            </a:r>
            <a:r>
              <a:rPr lang="en-US" b="1" dirty="0" smtClean="0">
                <a:latin typeface="Book Antiqua" panose="02040602050305030304" pitchFamily="18" charset="0"/>
              </a:rPr>
              <a:t>: </a:t>
            </a:r>
            <a:r>
              <a:rPr lang="en-US" b="1" dirty="0">
                <a:latin typeface="Book Antiqua" panose="02040602050305030304" pitchFamily="18" charset="0"/>
              </a:rPr>
              <a:t>Example of running an effect only once</a:t>
            </a:r>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244700" y="2238712"/>
            <a:ext cx="5602308" cy="3057591"/>
          </a:xfrm>
          <a:prstGeom prst="rect">
            <a:avLst/>
          </a:prstGeom>
        </p:spPr>
      </p:pic>
      <p:sp>
        <p:nvSpPr>
          <p:cNvPr id="4" name="Rectangle 3"/>
          <p:cNvSpPr/>
          <p:nvPr/>
        </p:nvSpPr>
        <p:spPr>
          <a:xfrm>
            <a:off x="6272011" y="2238712"/>
            <a:ext cx="5473521" cy="2169825"/>
          </a:xfrm>
          <a:prstGeom prst="rect">
            <a:avLst/>
          </a:prstGeom>
        </p:spPr>
        <p:txBody>
          <a:bodyPr wrap="square">
            <a:spAutoFit/>
          </a:bodyPr>
          <a:lstStyle/>
          <a:p>
            <a:pPr algn="just">
              <a:lnSpc>
                <a:spcPct val="150000"/>
              </a:lnSpc>
            </a:pPr>
            <a:r>
              <a:rPr lang="en-US" dirty="0">
                <a:latin typeface="Book Antiqua" panose="02040602050305030304" pitchFamily="18" charset="0"/>
              </a:rPr>
              <a:t>In this example, the </a:t>
            </a:r>
            <a:r>
              <a:rPr lang="en-US" dirty="0" err="1">
                <a:latin typeface="Book Antiqua" panose="02040602050305030304" pitchFamily="18" charset="0"/>
              </a:rPr>
              <a:t>useEffect</a:t>
            </a:r>
            <a:r>
              <a:rPr lang="en-US" dirty="0">
                <a:latin typeface="Book Antiqua" panose="02040602050305030304" pitchFamily="18" charset="0"/>
              </a:rPr>
              <a:t> Hook is used to run a function that logs a message when the component mounts. The second parameter of the </a:t>
            </a:r>
            <a:r>
              <a:rPr lang="en-US" dirty="0" err="1">
                <a:latin typeface="Book Antiqua" panose="02040602050305030304" pitchFamily="18" charset="0"/>
              </a:rPr>
              <a:t>useEffect</a:t>
            </a:r>
            <a:r>
              <a:rPr lang="en-US" dirty="0">
                <a:latin typeface="Book Antiqua" panose="02040602050305030304" pitchFamily="18" charset="0"/>
              </a:rPr>
              <a:t> function is an empty </a:t>
            </a:r>
            <a:r>
              <a:rPr lang="en-US" dirty="0" smtClean="0">
                <a:latin typeface="Book Antiqua" panose="02040602050305030304" pitchFamily="18" charset="0"/>
              </a:rPr>
              <a:t>array [ ] </a:t>
            </a:r>
            <a:r>
              <a:rPr lang="en-US" dirty="0">
                <a:latin typeface="Book Antiqua" panose="02040602050305030304" pitchFamily="18" charset="0"/>
              </a:rPr>
              <a:t>which means the effect is only executed once after the initial </a:t>
            </a:r>
            <a:r>
              <a:rPr lang="en-US" dirty="0" smtClean="0">
                <a:latin typeface="Book Antiqua" panose="02040602050305030304" pitchFamily="18" charset="0"/>
              </a:rPr>
              <a:t>render.</a:t>
            </a:r>
            <a:endParaRPr lang="en-IN" dirty="0">
              <a:latin typeface="Book Antiqua" panose="0204060205030503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03154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6" y="2250061"/>
            <a:ext cx="6864440" cy="2366620"/>
          </a:xfrm>
          <a:prstGeom prst="rect">
            <a:avLst/>
          </a:prstGeom>
        </p:spPr>
      </p:pic>
      <p:pic>
        <p:nvPicPr>
          <p:cNvPr id="3" name="Picture 2"/>
          <p:cNvPicPr>
            <a:picLocks noChangeAspect="1"/>
          </p:cNvPicPr>
          <p:nvPr/>
        </p:nvPicPr>
        <p:blipFill>
          <a:blip r:embed="rId3"/>
          <a:stretch>
            <a:fillRect/>
          </a:stretch>
        </p:blipFill>
        <p:spPr>
          <a:xfrm>
            <a:off x="8268238" y="2250061"/>
            <a:ext cx="2048278" cy="236057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405" y="0"/>
            <a:ext cx="2446986" cy="13764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20783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953" y="1740133"/>
            <a:ext cx="11753762" cy="369332"/>
          </a:xfrm>
          <a:prstGeom prst="rect">
            <a:avLst/>
          </a:prstGeom>
        </p:spPr>
        <p:txBody>
          <a:bodyPr wrap="square">
            <a:spAutoFit/>
          </a:bodyPr>
          <a:lstStyle/>
          <a:p>
            <a:r>
              <a:rPr lang="en-US" dirty="0">
                <a:latin typeface="Book Antiqua" panose="02040602050305030304" pitchFamily="18" charset="0"/>
              </a:rPr>
              <a:t>Example </a:t>
            </a:r>
            <a:r>
              <a:rPr lang="en-US" dirty="0" smtClean="0">
                <a:latin typeface="Book Antiqua" panose="02040602050305030304" pitchFamily="18" charset="0"/>
              </a:rPr>
              <a:t>2</a:t>
            </a:r>
            <a:r>
              <a:rPr lang="en-US" b="1" dirty="0" smtClean="0">
                <a:latin typeface="Book Antiqua" panose="02040602050305030304" pitchFamily="18" charset="0"/>
              </a:rPr>
              <a:t>: </a:t>
            </a:r>
            <a:r>
              <a:rPr lang="en-US" b="1" dirty="0">
                <a:latin typeface="Book Antiqua" panose="02040602050305030304" pitchFamily="18" charset="0"/>
              </a:rPr>
              <a:t>Example of running an effect when a dependency changes</a:t>
            </a:r>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184953" y="2109465"/>
            <a:ext cx="6409030" cy="3856081"/>
          </a:xfrm>
          <a:prstGeom prst="rect">
            <a:avLst/>
          </a:prstGeom>
        </p:spPr>
      </p:pic>
      <p:sp>
        <p:nvSpPr>
          <p:cNvPr id="5" name="Rectangle 4"/>
          <p:cNvSpPr/>
          <p:nvPr/>
        </p:nvSpPr>
        <p:spPr>
          <a:xfrm>
            <a:off x="7057623" y="2109465"/>
            <a:ext cx="4881092" cy="3000821"/>
          </a:xfrm>
          <a:prstGeom prst="rect">
            <a:avLst/>
          </a:prstGeom>
        </p:spPr>
        <p:txBody>
          <a:bodyPr wrap="square">
            <a:spAutoFit/>
          </a:bodyPr>
          <a:lstStyle/>
          <a:p>
            <a:pPr algn="just">
              <a:lnSpc>
                <a:spcPct val="150000"/>
              </a:lnSpc>
            </a:pPr>
            <a:r>
              <a:rPr lang="en-US" dirty="0">
                <a:latin typeface="Book Antiqua" panose="02040602050305030304" pitchFamily="18" charset="0"/>
              </a:rPr>
              <a:t>In this example, the </a:t>
            </a:r>
            <a:r>
              <a:rPr lang="en-US" dirty="0" err="1">
                <a:latin typeface="Book Antiqua" panose="02040602050305030304" pitchFamily="18" charset="0"/>
              </a:rPr>
              <a:t>useEffect</a:t>
            </a:r>
            <a:r>
              <a:rPr lang="en-US" dirty="0">
                <a:latin typeface="Book Antiqua" panose="02040602050305030304" pitchFamily="18" charset="0"/>
              </a:rPr>
              <a:t> Hook is used to log a message when </a:t>
            </a:r>
            <a:r>
              <a:rPr lang="en-US" dirty="0" smtClean="0">
                <a:latin typeface="Book Antiqua" panose="02040602050305030304" pitchFamily="18" charset="0"/>
              </a:rPr>
              <a:t>the count </a:t>
            </a:r>
            <a:r>
              <a:rPr lang="en-US" dirty="0">
                <a:latin typeface="Book Antiqua" panose="02040602050305030304" pitchFamily="18" charset="0"/>
              </a:rPr>
              <a:t>state variable changes. The effect runs each time </a:t>
            </a:r>
            <a:r>
              <a:rPr lang="en-US" dirty="0" smtClean="0">
                <a:latin typeface="Book Antiqua" panose="02040602050305030304" pitchFamily="18" charset="0"/>
              </a:rPr>
              <a:t>the count </a:t>
            </a:r>
            <a:r>
              <a:rPr lang="en-US" dirty="0">
                <a:latin typeface="Book Antiqua" panose="02040602050305030304" pitchFamily="18" charset="0"/>
              </a:rPr>
              <a:t>value is updated. The second parameter of the </a:t>
            </a:r>
            <a:r>
              <a:rPr lang="en-US" dirty="0" err="1">
                <a:latin typeface="Book Antiqua" panose="02040602050305030304" pitchFamily="18" charset="0"/>
              </a:rPr>
              <a:t>useEffect</a:t>
            </a:r>
            <a:r>
              <a:rPr lang="en-US" dirty="0">
                <a:latin typeface="Book Antiqua" panose="02040602050305030304" pitchFamily="18" charset="0"/>
              </a:rPr>
              <a:t> function is an </a:t>
            </a:r>
            <a:r>
              <a:rPr lang="en-US" dirty="0" smtClean="0">
                <a:latin typeface="Book Antiqua" panose="02040602050305030304" pitchFamily="18" charset="0"/>
              </a:rPr>
              <a:t>array [count] </a:t>
            </a:r>
            <a:r>
              <a:rPr lang="en-US" dirty="0">
                <a:latin typeface="Book Antiqua" panose="02040602050305030304" pitchFamily="18" charset="0"/>
              </a:rPr>
              <a:t>, specifying the dependency that triggers the effect to run</a:t>
            </a:r>
            <a:endParaRPr lang="en-IN" dirty="0">
              <a:latin typeface="Book Antiqua" panose="0204060205030503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985630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1" y="1667818"/>
            <a:ext cx="11500834" cy="369332"/>
          </a:xfrm>
          <a:prstGeom prst="rect">
            <a:avLst/>
          </a:prstGeom>
        </p:spPr>
        <p:txBody>
          <a:bodyPr wrap="square">
            <a:spAutoFit/>
          </a:bodyPr>
          <a:lstStyle/>
          <a:p>
            <a:r>
              <a:rPr lang="en-US" dirty="0">
                <a:latin typeface="Book Antiqua" panose="02040602050305030304" pitchFamily="18" charset="0"/>
              </a:rPr>
              <a:t>Example </a:t>
            </a:r>
            <a:r>
              <a:rPr lang="en-US" dirty="0" smtClean="0">
                <a:latin typeface="Book Antiqua" panose="02040602050305030304" pitchFamily="18" charset="0"/>
              </a:rPr>
              <a:t>3</a:t>
            </a:r>
            <a:r>
              <a:rPr lang="en-US" b="1" dirty="0" smtClean="0">
                <a:latin typeface="Book Antiqua" panose="02040602050305030304" pitchFamily="18" charset="0"/>
              </a:rPr>
              <a:t>: </a:t>
            </a:r>
            <a:r>
              <a:rPr lang="en-US" b="1" dirty="0">
                <a:latin typeface="Book Antiqua" panose="02040602050305030304" pitchFamily="18" charset="0"/>
              </a:rPr>
              <a:t>Example of </a:t>
            </a:r>
            <a:r>
              <a:rPr lang="en-US" b="1" dirty="0" smtClean="0">
                <a:latin typeface="Book Antiqua" panose="02040602050305030304" pitchFamily="18" charset="0"/>
              </a:rPr>
              <a:t>cleaning up </a:t>
            </a:r>
            <a:r>
              <a:rPr lang="en-US" b="1" dirty="0">
                <a:latin typeface="Book Antiqua" panose="02040602050305030304" pitchFamily="18" charset="0"/>
              </a:rPr>
              <a:t>an </a:t>
            </a:r>
            <a:r>
              <a:rPr lang="en-US" b="1" dirty="0" smtClean="0">
                <a:latin typeface="Book Antiqua" panose="02040602050305030304" pitchFamily="18" charset="0"/>
              </a:rPr>
              <a:t>effect</a:t>
            </a:r>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218941" y="2037150"/>
            <a:ext cx="5847008" cy="4239278"/>
          </a:xfrm>
          <a:prstGeom prst="rect">
            <a:avLst/>
          </a:prstGeom>
        </p:spPr>
      </p:pic>
      <p:sp>
        <p:nvSpPr>
          <p:cNvPr id="4" name="Rectangle 3"/>
          <p:cNvSpPr/>
          <p:nvPr/>
        </p:nvSpPr>
        <p:spPr>
          <a:xfrm>
            <a:off x="6439437" y="2037150"/>
            <a:ext cx="5280338" cy="2169825"/>
          </a:xfrm>
          <a:prstGeom prst="rect">
            <a:avLst/>
          </a:prstGeom>
        </p:spPr>
        <p:txBody>
          <a:bodyPr wrap="square">
            <a:spAutoFit/>
          </a:bodyPr>
          <a:lstStyle/>
          <a:p>
            <a:pPr algn="just">
              <a:lnSpc>
                <a:spcPct val="150000"/>
              </a:lnSpc>
            </a:pPr>
            <a:r>
              <a:rPr lang="en-US" dirty="0">
                <a:latin typeface="Book Antiqua" panose="02040602050305030304" pitchFamily="18" charset="0"/>
              </a:rPr>
              <a:t>In this example, the </a:t>
            </a:r>
            <a:r>
              <a:rPr lang="en-US" dirty="0" err="1">
                <a:latin typeface="Book Antiqua" panose="02040602050305030304" pitchFamily="18" charset="0"/>
              </a:rPr>
              <a:t>useEffect</a:t>
            </a:r>
            <a:r>
              <a:rPr lang="en-US" dirty="0">
                <a:latin typeface="Book Antiqua" panose="02040602050305030304" pitchFamily="18" charset="0"/>
              </a:rPr>
              <a:t> Hook is used to start a timer that increments </a:t>
            </a:r>
            <a:r>
              <a:rPr lang="en-US" dirty="0" smtClean="0">
                <a:latin typeface="Book Antiqua" panose="02040602050305030304" pitchFamily="18" charset="0"/>
              </a:rPr>
              <a:t>the seconds </a:t>
            </a:r>
            <a:r>
              <a:rPr lang="en-US" dirty="0">
                <a:latin typeface="Book Antiqua" panose="02040602050305030304" pitchFamily="18" charset="0"/>
              </a:rPr>
              <a:t>state variable every second. The effect also returns a cleanup function that clears the interval when the component </a:t>
            </a:r>
            <a:r>
              <a:rPr lang="en-US" dirty="0" smtClean="0">
                <a:latin typeface="Book Antiqua" panose="02040602050305030304" pitchFamily="18" charset="0"/>
              </a:rPr>
              <a:t>unmounts</a:t>
            </a:r>
            <a:r>
              <a:rPr lang="en-US" dirty="0">
                <a:latin typeface="Book Antiqua" panose="02040602050305030304" pitchFamily="18" charset="0"/>
              </a:rPr>
              <a:t>.</a:t>
            </a:r>
            <a:endParaRPr lang="en-IN" dirty="0">
              <a:latin typeface="Book Antiqua" panose="0204060205030503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523383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669" y="1801900"/>
            <a:ext cx="11230377" cy="3785652"/>
          </a:xfrm>
          <a:prstGeom prst="rect">
            <a:avLst/>
          </a:prstGeom>
        </p:spPr>
        <p:txBody>
          <a:bodyPr wrap="square">
            <a:spAutoFit/>
          </a:bodyPr>
          <a:lstStyle/>
          <a:p>
            <a:r>
              <a:rPr lang="en-IN" sz="2400" b="1" dirty="0" smtClean="0">
                <a:solidFill>
                  <a:srgbClr val="343541"/>
                </a:solidFill>
                <a:latin typeface="Book Antiqua" panose="02040602050305030304" pitchFamily="18" charset="0"/>
              </a:rPr>
              <a:t>3. </a:t>
            </a:r>
            <a:r>
              <a:rPr lang="en-IN" sz="2400" b="1" dirty="0">
                <a:solidFill>
                  <a:srgbClr val="343541"/>
                </a:solidFill>
                <a:latin typeface="Book Antiqua" panose="02040602050305030304" pitchFamily="18" charset="0"/>
              </a:rPr>
              <a:t>React </a:t>
            </a:r>
            <a:r>
              <a:rPr lang="en-IN" sz="2400" b="1" dirty="0" err="1" smtClean="0">
                <a:solidFill>
                  <a:srgbClr val="343541"/>
                </a:solidFill>
                <a:latin typeface="Book Antiqua" panose="02040602050305030304" pitchFamily="18" charset="0"/>
              </a:rPr>
              <a:t>useContext</a:t>
            </a:r>
            <a:r>
              <a:rPr lang="en-IN" sz="2400" b="1" dirty="0" smtClean="0">
                <a:solidFill>
                  <a:srgbClr val="343541"/>
                </a:solidFill>
                <a:latin typeface="Book Antiqua" panose="02040602050305030304" pitchFamily="18" charset="0"/>
              </a:rPr>
              <a:t> </a:t>
            </a:r>
            <a:r>
              <a:rPr lang="en-IN" sz="2400" b="1" dirty="0">
                <a:solidFill>
                  <a:srgbClr val="343541"/>
                </a:solidFill>
                <a:latin typeface="Book Antiqua" panose="02040602050305030304" pitchFamily="18" charset="0"/>
              </a:rPr>
              <a:t>Hook</a:t>
            </a:r>
            <a:r>
              <a:rPr lang="en-IN" sz="2400" b="1" dirty="0" smtClean="0">
                <a:solidFill>
                  <a:srgbClr val="343541"/>
                </a:solidFill>
                <a:latin typeface="Book Antiqua" panose="02040602050305030304" pitchFamily="18" charset="0"/>
              </a:rPr>
              <a:t>:</a:t>
            </a:r>
            <a:endParaRPr lang="en-US" sz="2400" b="1" dirty="0">
              <a:solidFill>
                <a:srgbClr val="343541"/>
              </a:solidFill>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a:latin typeface="Book Antiqua" panose="02040602050305030304" pitchFamily="18" charset="0"/>
              </a:rPr>
              <a:t>The React </a:t>
            </a:r>
            <a:r>
              <a:rPr lang="en-US" dirty="0" err="1">
                <a:latin typeface="Book Antiqua" panose="02040602050305030304" pitchFamily="18" charset="0"/>
              </a:rPr>
              <a:t>useContext</a:t>
            </a:r>
            <a:r>
              <a:rPr lang="en-US" dirty="0">
                <a:latin typeface="Book Antiqua" panose="02040602050305030304" pitchFamily="18" charset="0"/>
              </a:rPr>
              <a:t> Hook is a built-in feature that allows components to access data from a parent component without passing it through props. </a:t>
            </a:r>
            <a:endParaRPr lang="en-US" dirty="0" smtClean="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It </a:t>
            </a:r>
            <a:r>
              <a:rPr lang="en-US" dirty="0">
                <a:latin typeface="Book Antiqua" panose="02040602050305030304" pitchFamily="18" charset="0"/>
              </a:rPr>
              <a:t>simplifies the process of sharing data across multiple components by creating a shared context that can be accessed by any nested component. </a:t>
            </a:r>
            <a:endParaRPr lang="en-US" dirty="0" smtClean="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By </a:t>
            </a:r>
            <a:r>
              <a:rPr lang="en-US" dirty="0">
                <a:latin typeface="Book Antiqua" panose="02040602050305030304" pitchFamily="18" charset="0"/>
              </a:rPr>
              <a:t>using </a:t>
            </a:r>
            <a:r>
              <a:rPr lang="en-US" dirty="0" err="1">
                <a:latin typeface="Book Antiqua" panose="02040602050305030304" pitchFamily="18" charset="0"/>
              </a:rPr>
              <a:t>useContext</a:t>
            </a:r>
            <a:r>
              <a:rPr lang="en-US" dirty="0">
                <a:latin typeface="Book Antiqua" panose="02040602050305030304" pitchFamily="18" charset="0"/>
              </a:rPr>
              <a:t>, components can directly access the values stored in the context, eliminating the need for prop drilling and making the code more concise and readable</a:t>
            </a:r>
            <a:r>
              <a:rPr lang="en-US" dirty="0" smtClean="0">
                <a:latin typeface="Book Antiqua" panose="02040602050305030304" pitchFamily="18" charset="0"/>
              </a:rPr>
              <a:t>.</a:t>
            </a:r>
          </a:p>
          <a:p>
            <a:pPr marL="285750" indent="-285750" algn="just">
              <a:lnSpc>
                <a:spcPct val="150000"/>
              </a:lnSpc>
              <a:buFont typeface="Wingdings" panose="05000000000000000000" pitchFamily="2" charset="2"/>
              <a:buChar char="v"/>
            </a:pPr>
            <a:r>
              <a:rPr lang="en-US" dirty="0">
                <a:latin typeface="Book Antiqua" panose="02040602050305030304" pitchFamily="18" charset="0"/>
              </a:rPr>
              <a:t>It eliminates the need for prop drilling by providing a convenient way to access shared data across components.</a:t>
            </a:r>
            <a:endParaRPr lang="en-IN" dirty="0">
              <a:solidFill>
                <a:srgbClr val="343541"/>
              </a:solidFill>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580026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316" y="1374683"/>
            <a:ext cx="11597490" cy="369332"/>
          </a:xfrm>
          <a:prstGeom prst="rect">
            <a:avLst/>
          </a:prstGeom>
        </p:spPr>
        <p:txBody>
          <a:bodyPr wrap="square">
            <a:spAutoFit/>
          </a:bodyPr>
          <a:lstStyle/>
          <a:p>
            <a:r>
              <a:rPr lang="en-US" b="1" dirty="0" smtClean="0">
                <a:latin typeface="Book Antiqua" panose="02040602050305030304" pitchFamily="18" charset="0"/>
              </a:rPr>
              <a:t>Example:</a:t>
            </a:r>
            <a:endParaRPr lang="en-IN" b="1"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225316" y="1744015"/>
            <a:ext cx="6458819" cy="4167388"/>
          </a:xfrm>
          <a:prstGeom prst="rect">
            <a:avLst/>
          </a:prstGeom>
        </p:spPr>
      </p:pic>
      <p:sp>
        <p:nvSpPr>
          <p:cNvPr id="4" name="Rectangle 3"/>
          <p:cNvSpPr/>
          <p:nvPr/>
        </p:nvSpPr>
        <p:spPr>
          <a:xfrm>
            <a:off x="6684135" y="1744015"/>
            <a:ext cx="5138671" cy="3000821"/>
          </a:xfrm>
          <a:prstGeom prst="rect">
            <a:avLst/>
          </a:prstGeom>
        </p:spPr>
        <p:txBody>
          <a:bodyPr wrap="square">
            <a:spAutoFit/>
          </a:bodyPr>
          <a:lstStyle/>
          <a:p>
            <a:pPr algn="just">
              <a:lnSpc>
                <a:spcPct val="150000"/>
              </a:lnSpc>
            </a:pPr>
            <a:r>
              <a:rPr lang="en-US" dirty="0">
                <a:latin typeface="Book Antiqua" panose="02040602050305030304" pitchFamily="18" charset="0"/>
              </a:rPr>
              <a:t>In this example, a context </a:t>
            </a:r>
            <a:r>
              <a:rPr lang="en-US" dirty="0" smtClean="0">
                <a:latin typeface="Book Antiqua" panose="02040602050305030304" pitchFamily="18" charset="0"/>
              </a:rPr>
              <a:t>named </a:t>
            </a:r>
            <a:r>
              <a:rPr lang="en-US" dirty="0" err="1" smtClean="0">
                <a:latin typeface="Book Antiqua" panose="02040602050305030304" pitchFamily="18" charset="0"/>
              </a:rPr>
              <a:t>ThemeContext</a:t>
            </a:r>
            <a:r>
              <a:rPr lang="en-US" dirty="0" smtClean="0">
                <a:latin typeface="Book Antiqua" panose="02040602050305030304" pitchFamily="18" charset="0"/>
              </a:rPr>
              <a:t> </a:t>
            </a:r>
            <a:r>
              <a:rPr lang="en-US" dirty="0">
                <a:latin typeface="Book Antiqua" panose="02040602050305030304" pitchFamily="18" charset="0"/>
              </a:rPr>
              <a:t>is created with a default value </a:t>
            </a:r>
            <a:r>
              <a:rPr lang="en-US" dirty="0" smtClean="0">
                <a:latin typeface="Book Antiqua" panose="02040602050305030304" pitchFamily="18" charset="0"/>
              </a:rPr>
              <a:t>of light. The </a:t>
            </a:r>
            <a:r>
              <a:rPr lang="en-US" dirty="0" err="1" smtClean="0">
                <a:latin typeface="Book Antiqua" panose="02040602050305030304" pitchFamily="18" charset="0"/>
              </a:rPr>
              <a:t>ThemeDisplay</a:t>
            </a:r>
            <a:r>
              <a:rPr lang="en-US" dirty="0" smtClean="0">
                <a:latin typeface="Book Antiqua" panose="02040602050305030304" pitchFamily="18" charset="0"/>
              </a:rPr>
              <a:t> </a:t>
            </a:r>
            <a:r>
              <a:rPr lang="en-IN" dirty="0">
                <a:latin typeface="Book Antiqua" panose="02040602050305030304" pitchFamily="18" charset="0"/>
              </a:rPr>
              <a:t>component uses </a:t>
            </a:r>
            <a:r>
              <a:rPr lang="en-IN" dirty="0" smtClean="0">
                <a:latin typeface="Book Antiqua" panose="02040602050305030304" pitchFamily="18" charset="0"/>
              </a:rPr>
              <a:t>the </a:t>
            </a:r>
            <a:r>
              <a:rPr lang="en-IN" dirty="0" err="1" smtClean="0">
                <a:latin typeface="Book Antiqua" panose="02040602050305030304" pitchFamily="18" charset="0"/>
              </a:rPr>
              <a:t>useContext</a:t>
            </a:r>
            <a:r>
              <a:rPr lang="en-IN" dirty="0" smtClean="0">
                <a:latin typeface="Book Antiqua" panose="02040602050305030304" pitchFamily="18" charset="0"/>
              </a:rPr>
              <a:t> </a:t>
            </a:r>
            <a:r>
              <a:rPr lang="en-US" dirty="0">
                <a:latin typeface="Book Antiqua" panose="02040602050305030304" pitchFamily="18" charset="0"/>
              </a:rPr>
              <a:t>Hook to access the current value of </a:t>
            </a:r>
            <a:r>
              <a:rPr lang="en-US" dirty="0" smtClean="0">
                <a:latin typeface="Book Antiqua" panose="02040602050305030304" pitchFamily="18" charset="0"/>
              </a:rPr>
              <a:t>the </a:t>
            </a:r>
            <a:r>
              <a:rPr lang="en-US" dirty="0" err="1" smtClean="0">
                <a:latin typeface="Book Antiqua" panose="02040602050305030304" pitchFamily="18" charset="0"/>
              </a:rPr>
              <a:t>ThemeContext</a:t>
            </a:r>
            <a:r>
              <a:rPr lang="en-US" dirty="0" smtClean="0">
                <a:latin typeface="Book Antiqua" panose="02040602050305030304" pitchFamily="18" charset="0"/>
              </a:rPr>
              <a:t>. </a:t>
            </a:r>
            <a:r>
              <a:rPr lang="en-US" dirty="0">
                <a:latin typeface="Book Antiqua" panose="02040602050305030304" pitchFamily="18" charset="0"/>
              </a:rPr>
              <a:t>The value from the </a:t>
            </a:r>
            <a:r>
              <a:rPr lang="en-US" dirty="0" smtClean="0">
                <a:latin typeface="Book Antiqua" panose="02040602050305030304" pitchFamily="18" charset="0"/>
              </a:rPr>
              <a:t>nearest </a:t>
            </a:r>
            <a:r>
              <a:rPr lang="en-US" dirty="0" err="1" smtClean="0">
                <a:latin typeface="Book Antiqua" panose="02040602050305030304" pitchFamily="18" charset="0"/>
              </a:rPr>
              <a:t>ThemeContext.Provider</a:t>
            </a:r>
            <a:r>
              <a:rPr lang="en-US" dirty="0" smtClean="0">
                <a:latin typeface="Book Antiqua" panose="02040602050305030304" pitchFamily="18" charset="0"/>
              </a:rPr>
              <a:t> which is set to dark is displayed</a:t>
            </a:r>
            <a:endParaRPr lang="en-IN" dirty="0">
              <a:latin typeface="Book Antiqua" panose="0204060205030503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533765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3" y="1376898"/>
            <a:ext cx="11062952" cy="646331"/>
          </a:xfrm>
          <a:prstGeom prst="rect">
            <a:avLst/>
          </a:prstGeom>
        </p:spPr>
        <p:txBody>
          <a:bodyPr wrap="square">
            <a:spAutoFit/>
          </a:bodyPr>
          <a:lstStyle/>
          <a:p>
            <a:pPr algn="ct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6. </a:t>
            </a:r>
            <a:r>
              <a:rPr lang="en-US" sz="3600" b="1" dirty="0">
                <a:latin typeface="Times New Roman" panose="02020603050405020304" pitchFamily="18" charset="0"/>
                <a:ea typeface="Verdana" panose="020B0604030504040204" pitchFamily="34" charset="0"/>
                <a:cs typeface="Times New Roman" panose="02020603050405020304" pitchFamily="18" charset="0"/>
              </a:rPr>
              <a:t>React </a:t>
            </a:r>
            <a:r>
              <a:rPr lang="en-US" sz="3600" b="1" dirty="0" smtClean="0">
                <a:latin typeface="Times New Roman" panose="02020603050405020304" pitchFamily="18" charset="0"/>
                <a:ea typeface="Verdana" panose="020B0604030504040204" pitchFamily="34" charset="0"/>
                <a:cs typeface="Times New Roman" panose="02020603050405020304" pitchFamily="18" charset="0"/>
              </a:rPr>
              <a:t>Router</a:t>
            </a:r>
            <a:endParaRPr lang="en-IN" sz="3600" dirty="0"/>
          </a:p>
        </p:txBody>
      </p:sp>
      <p:sp>
        <p:nvSpPr>
          <p:cNvPr id="3" name="Rectangle 2"/>
          <p:cNvSpPr/>
          <p:nvPr/>
        </p:nvSpPr>
        <p:spPr>
          <a:xfrm>
            <a:off x="412123" y="2023229"/>
            <a:ext cx="11062952" cy="3831818"/>
          </a:xfrm>
          <a:prstGeom prst="rect">
            <a:avLst/>
          </a:prstGeom>
        </p:spPr>
        <p:txBody>
          <a:bodyPr wrap="square">
            <a:spAutoFit/>
          </a:bodyPr>
          <a:lstStyle/>
          <a:p>
            <a:pPr>
              <a:lnSpc>
                <a:spcPct val="150000"/>
              </a:lnSpc>
            </a:pPr>
            <a:r>
              <a:rPr lang="en-US" b="1" dirty="0" smtClean="0">
                <a:latin typeface="Book Antiqua" panose="02040602050305030304" pitchFamily="18" charset="0"/>
              </a:rPr>
              <a:t>What is React Router and why it is needed?</a:t>
            </a: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React </a:t>
            </a:r>
            <a:r>
              <a:rPr lang="en-US" dirty="0">
                <a:latin typeface="Book Antiqua" panose="02040602050305030304" pitchFamily="18" charset="0"/>
              </a:rPr>
              <a:t>Router </a:t>
            </a:r>
            <a:r>
              <a:rPr lang="en-US" dirty="0" smtClean="0">
                <a:latin typeface="Book Antiqua" panose="02040602050305030304" pitchFamily="18" charset="0"/>
              </a:rPr>
              <a:t>is </a:t>
            </a:r>
            <a:r>
              <a:rPr lang="en-US" dirty="0">
                <a:latin typeface="Book Antiqua" panose="02040602050305030304" pitchFamily="18" charset="0"/>
              </a:rPr>
              <a:t>a library that helps manage routing in React applications. </a:t>
            </a:r>
            <a:endParaRPr lang="en-US" dirty="0" smtClean="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Routing </a:t>
            </a:r>
            <a:r>
              <a:rPr lang="en-US" dirty="0">
                <a:latin typeface="Book Antiqua" panose="02040602050305030304" pitchFamily="18" charset="0"/>
              </a:rPr>
              <a:t>refers to the process of navigating between different pages or components within a single-page application. </a:t>
            </a:r>
            <a:endParaRPr lang="en-US" dirty="0" smtClean="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With </a:t>
            </a:r>
            <a:r>
              <a:rPr lang="en-US" dirty="0">
                <a:latin typeface="Book Antiqua" panose="02040602050305030304" pitchFamily="18" charset="0"/>
              </a:rPr>
              <a:t>React Router v6, you can easily define routes and create navigation links that update the content of your application based on the current URL. It provides a simple and declarative way to handle dynamic routing, allowing users to access different views or components based on the URL path</a:t>
            </a:r>
            <a:r>
              <a:rPr lang="en-US" dirty="0" smtClean="0">
                <a:latin typeface="Book Antiqua" panose="02040602050305030304" pitchFamily="18" charset="0"/>
              </a:rPr>
              <a:t>.</a:t>
            </a:r>
            <a:endParaRPr lang="en-US" dirty="0">
              <a:latin typeface="Book Antiqua" panose="02040602050305030304" pitchFamily="18" charset="0"/>
            </a:endParaRPr>
          </a:p>
          <a:p>
            <a:pPr marL="285750" indent="-285750" algn="just">
              <a:lnSpc>
                <a:spcPct val="150000"/>
              </a:lnSpc>
              <a:buFont typeface="Wingdings" panose="05000000000000000000" pitchFamily="2" charset="2"/>
              <a:buChar char="v"/>
            </a:pPr>
            <a:r>
              <a:rPr lang="en-US" dirty="0" smtClean="0">
                <a:latin typeface="Book Antiqua" panose="02040602050305030304" pitchFamily="18" charset="0"/>
              </a:rPr>
              <a:t>To install react-router-</a:t>
            </a:r>
            <a:r>
              <a:rPr lang="en-US" dirty="0" err="1" smtClean="0">
                <a:latin typeface="Book Antiqua" panose="02040602050305030304" pitchFamily="18" charset="0"/>
              </a:rPr>
              <a:t>dom</a:t>
            </a:r>
            <a:r>
              <a:rPr lang="en-US" dirty="0" smtClean="0">
                <a:latin typeface="Book Antiqua" panose="02040602050305030304" pitchFamily="18" charset="0"/>
              </a:rPr>
              <a:t> you need to run the following command:</a:t>
            </a:r>
          </a:p>
          <a:p>
            <a:pPr algn="just">
              <a:lnSpc>
                <a:spcPct val="150000"/>
              </a:lnSpc>
            </a:pPr>
            <a:r>
              <a:rPr lang="en-US" dirty="0">
                <a:latin typeface="Book Antiqua" panose="02040602050305030304" pitchFamily="18" charset="0"/>
              </a:rPr>
              <a:t>	</a:t>
            </a:r>
            <a:r>
              <a:rPr lang="en-US" dirty="0" err="1">
                <a:latin typeface="Book Antiqua" panose="02040602050305030304" pitchFamily="18" charset="0"/>
              </a:rPr>
              <a:t>npm</a:t>
            </a:r>
            <a:r>
              <a:rPr lang="en-US" dirty="0">
                <a:latin typeface="Book Antiqua" panose="02040602050305030304" pitchFamily="18" charset="0"/>
              </a:rPr>
              <a:t> install </a:t>
            </a:r>
            <a:r>
              <a:rPr lang="en-US" dirty="0" err="1" smtClean="0">
                <a:latin typeface="Book Antiqua" panose="02040602050305030304" pitchFamily="18" charset="0"/>
              </a:rPr>
              <a:t>react-router-dom@version</a:t>
            </a:r>
            <a:endParaRPr lang="en-US" dirty="0">
              <a:latin typeface="Book Antiqua" panose="0204060205030503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177577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366" y="1339150"/>
            <a:ext cx="11333409" cy="465705"/>
          </a:xfrm>
          <a:prstGeom prst="rect">
            <a:avLst/>
          </a:prstGeom>
        </p:spPr>
        <p:txBody>
          <a:bodyPr wrap="square">
            <a:spAutoFit/>
          </a:bodyPr>
          <a:lstStyle/>
          <a:p>
            <a:pPr>
              <a:lnSpc>
                <a:spcPct val="150000"/>
              </a:lnSpc>
            </a:pPr>
            <a:r>
              <a:rPr lang="en-US" b="1" dirty="0" smtClean="0">
                <a:latin typeface="Book Antiqua" panose="02040602050305030304" pitchFamily="18" charset="0"/>
              </a:rPr>
              <a:t>Step by step example of Routing:</a:t>
            </a:r>
            <a:endParaRPr lang="en-US" b="1" dirty="0">
              <a:latin typeface="Book Antiqua" panose="02040602050305030304" pitchFamily="18" charset="0"/>
            </a:endParaRPr>
          </a:p>
        </p:txBody>
      </p:sp>
      <p:sp>
        <p:nvSpPr>
          <p:cNvPr id="6" name="Rectangle 5"/>
          <p:cNvSpPr/>
          <p:nvPr/>
        </p:nvSpPr>
        <p:spPr>
          <a:xfrm>
            <a:off x="386366" y="1810265"/>
            <a:ext cx="11333409" cy="369332"/>
          </a:xfrm>
          <a:prstGeom prst="rect">
            <a:avLst/>
          </a:prstGeom>
        </p:spPr>
        <p:txBody>
          <a:bodyPr wrap="square">
            <a:spAutoFit/>
          </a:bodyPr>
          <a:lstStyle/>
          <a:p>
            <a:pPr algn="just"/>
            <a:r>
              <a:rPr lang="en-US" dirty="0" smtClean="0">
                <a:latin typeface="Book Antiqua" panose="02040602050305030304" pitchFamily="18" charset="0"/>
              </a:rPr>
              <a:t>1. Import </a:t>
            </a:r>
            <a:r>
              <a:rPr lang="en-US" dirty="0">
                <a:latin typeface="Book Antiqua" panose="02040602050305030304" pitchFamily="18" charset="0"/>
              </a:rPr>
              <a:t>the necessary components from react-router-</a:t>
            </a:r>
            <a:r>
              <a:rPr lang="en-US" dirty="0" err="1">
                <a:latin typeface="Book Antiqua" panose="02040602050305030304" pitchFamily="18" charset="0"/>
              </a:rPr>
              <a:t>dom</a:t>
            </a:r>
            <a:endParaRPr lang="en-IN" dirty="0">
              <a:latin typeface="Book Antiqua" panose="02040602050305030304" pitchFamily="18" charset="0"/>
            </a:endParaRPr>
          </a:p>
        </p:txBody>
      </p:sp>
      <p:pic>
        <p:nvPicPr>
          <p:cNvPr id="7" name="Picture 6"/>
          <p:cNvPicPr>
            <a:picLocks noChangeAspect="1"/>
          </p:cNvPicPr>
          <p:nvPr/>
        </p:nvPicPr>
        <p:blipFill>
          <a:blip r:embed="rId2"/>
          <a:stretch>
            <a:fillRect/>
          </a:stretch>
        </p:blipFill>
        <p:spPr>
          <a:xfrm>
            <a:off x="386364" y="2179597"/>
            <a:ext cx="6297769" cy="749484"/>
          </a:xfrm>
          <a:prstGeom prst="rect">
            <a:avLst/>
          </a:prstGeom>
        </p:spPr>
      </p:pic>
      <p:sp>
        <p:nvSpPr>
          <p:cNvPr id="8" name="Rectangle 7"/>
          <p:cNvSpPr/>
          <p:nvPr/>
        </p:nvSpPr>
        <p:spPr>
          <a:xfrm>
            <a:off x="386365" y="3044991"/>
            <a:ext cx="11333410" cy="369332"/>
          </a:xfrm>
          <a:prstGeom prst="rect">
            <a:avLst/>
          </a:prstGeom>
        </p:spPr>
        <p:txBody>
          <a:bodyPr wrap="square">
            <a:spAutoFit/>
          </a:bodyPr>
          <a:lstStyle/>
          <a:p>
            <a:pPr algn="just"/>
            <a:r>
              <a:rPr lang="en-US" dirty="0" smtClean="0">
                <a:latin typeface="Book Antiqua" panose="02040602050305030304" pitchFamily="18" charset="0"/>
              </a:rPr>
              <a:t>2. Set </a:t>
            </a:r>
            <a:r>
              <a:rPr lang="en-US" dirty="0">
                <a:latin typeface="Book Antiqua" panose="02040602050305030304" pitchFamily="18" charset="0"/>
              </a:rPr>
              <a:t>up the router component</a:t>
            </a:r>
            <a:endParaRPr lang="en-IN" dirty="0">
              <a:latin typeface="Book Antiqua" panose="02040602050305030304" pitchFamily="18" charset="0"/>
            </a:endParaRPr>
          </a:p>
        </p:txBody>
      </p:sp>
      <p:pic>
        <p:nvPicPr>
          <p:cNvPr id="9" name="Picture 8"/>
          <p:cNvPicPr>
            <a:picLocks noChangeAspect="1"/>
          </p:cNvPicPr>
          <p:nvPr/>
        </p:nvPicPr>
        <p:blipFill>
          <a:blip r:embed="rId3"/>
          <a:stretch>
            <a:fillRect/>
          </a:stretch>
        </p:blipFill>
        <p:spPr>
          <a:xfrm>
            <a:off x="386364" y="3530233"/>
            <a:ext cx="6297769" cy="220086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87884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437" y="1595569"/>
            <a:ext cx="11282459" cy="369332"/>
          </a:xfrm>
          <a:prstGeom prst="rect">
            <a:avLst/>
          </a:prstGeom>
        </p:spPr>
        <p:txBody>
          <a:bodyPr wrap="square">
            <a:spAutoFit/>
          </a:bodyPr>
          <a:lstStyle/>
          <a:p>
            <a:pPr algn="just"/>
            <a:r>
              <a:rPr lang="en-US" dirty="0" smtClean="0">
                <a:solidFill>
                  <a:srgbClr val="374151"/>
                </a:solidFill>
                <a:latin typeface="Book Antiqua" panose="02040602050305030304" pitchFamily="18" charset="0"/>
              </a:rPr>
              <a:t>3. Define </a:t>
            </a:r>
            <a:r>
              <a:rPr lang="en-US" dirty="0">
                <a:solidFill>
                  <a:srgbClr val="374151"/>
                </a:solidFill>
                <a:latin typeface="Book Antiqua" panose="02040602050305030304" pitchFamily="18" charset="0"/>
              </a:rPr>
              <a:t>your routes using the Route component</a:t>
            </a:r>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424437" y="1964901"/>
            <a:ext cx="7591537" cy="346998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530668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759" y="1671164"/>
            <a:ext cx="11198499" cy="369332"/>
          </a:xfrm>
          <a:prstGeom prst="rect">
            <a:avLst/>
          </a:prstGeom>
        </p:spPr>
        <p:txBody>
          <a:bodyPr wrap="square">
            <a:spAutoFit/>
          </a:bodyPr>
          <a:lstStyle/>
          <a:p>
            <a:pPr algn="just"/>
            <a:r>
              <a:rPr lang="en-US" dirty="0" smtClean="0">
                <a:latin typeface="Book Antiqua" panose="02040602050305030304" pitchFamily="18" charset="0"/>
              </a:rPr>
              <a:t>4. Implement </a:t>
            </a:r>
            <a:r>
              <a:rPr lang="en-US" dirty="0">
                <a:latin typeface="Book Antiqua" panose="02040602050305030304" pitchFamily="18" charset="0"/>
              </a:rPr>
              <a:t>navigation using the Link component</a:t>
            </a:r>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469759" y="2040496"/>
            <a:ext cx="7181209" cy="402545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707430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14" y="1552034"/>
            <a:ext cx="11249145" cy="369332"/>
          </a:xfrm>
          <a:prstGeom prst="rect">
            <a:avLst/>
          </a:prstGeom>
        </p:spPr>
        <p:txBody>
          <a:bodyPr wrap="square">
            <a:spAutoFit/>
          </a:bodyPr>
          <a:lstStyle/>
          <a:p>
            <a:pPr algn="just"/>
            <a:r>
              <a:rPr lang="en-US" dirty="0" smtClean="0">
                <a:latin typeface="Book Antiqua" panose="02040602050305030304" pitchFamily="18" charset="0"/>
              </a:rPr>
              <a:t>5. </a:t>
            </a:r>
            <a:r>
              <a:rPr lang="en-US" dirty="0">
                <a:latin typeface="Book Antiqua" panose="02040602050305030304" pitchFamily="18" charset="0"/>
              </a:rPr>
              <a:t>Render the routes in your components</a:t>
            </a:r>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419114" y="1921366"/>
            <a:ext cx="7493065" cy="37195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4153601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5307" y="2541655"/>
            <a:ext cx="10393250" cy="1325563"/>
          </a:xfrm>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1" y="0"/>
            <a:ext cx="2446986" cy="1376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9038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 y="1661375"/>
            <a:ext cx="11990231" cy="3361386"/>
          </a:xfrm>
          <a:prstGeom prst="rect">
            <a:avLst/>
          </a:prstGeom>
        </p:spPr>
        <p:txBody>
          <a:bodyPr wrap="square">
            <a:noAutofit/>
          </a:bodyPr>
          <a:lstStyle/>
          <a:p>
            <a:pPr algn="just">
              <a:lnSpc>
                <a:spcPct val="150000"/>
              </a:lnSpc>
            </a:pPr>
            <a:r>
              <a:rPr lang="en-US" dirty="0" smtClean="0">
                <a:latin typeface="Book Antiqua" panose="02040602050305030304" pitchFamily="18" charset="0"/>
                <a:cs typeface="Times New Roman" panose="02020603050405020304" pitchFamily="18" charset="0"/>
              </a:rPr>
              <a:t>But calling every element individually becomes a very hectic task especially when there are a large number of elements in an array. Suppose you have 100 elements in an array then calling each one of them becomes very tedious or impossible task. So, what we can do? map() method helps in this case.</a:t>
            </a:r>
          </a:p>
          <a:p>
            <a:pPr>
              <a:lnSpc>
                <a:spcPct val="150000"/>
              </a:lnSpc>
            </a:pPr>
            <a:r>
              <a:rPr lang="en-US" b="1" dirty="0" smtClean="0">
                <a:latin typeface="Times New Roman" panose="02020603050405020304" pitchFamily="18" charset="0"/>
                <a:cs typeface="Times New Roman" panose="02020603050405020304" pitchFamily="18" charset="0"/>
              </a:rPr>
              <a:t>So what exactly is Array.map() method?</a:t>
            </a:r>
            <a:endParaRPr lang="en-US" dirty="0" smtClean="0">
              <a:latin typeface="Book Antiqua" panose="02040602050305030304" pitchFamily="18" charset="0"/>
              <a:cs typeface="Times New Roman" panose="02020603050405020304" pitchFamily="18" charset="0"/>
            </a:endParaRPr>
          </a:p>
          <a:p>
            <a:pPr algn="just">
              <a:lnSpc>
                <a:spcPct val="150000"/>
              </a:lnSpc>
            </a:pPr>
            <a:r>
              <a:rPr lang="en-US" dirty="0" smtClean="0">
                <a:latin typeface="Book Antiqua" panose="02040602050305030304" pitchFamily="18" charset="0"/>
                <a:cs typeface="Times New Roman" panose="02020603050405020304" pitchFamily="18" charset="0"/>
              </a:rPr>
              <a:t>The map() </a:t>
            </a:r>
            <a:r>
              <a:rPr lang="en-US" dirty="0" smtClean="0">
                <a:latin typeface="Book Antiqua" panose="02040602050305030304" pitchFamily="18" charset="0"/>
              </a:rPr>
              <a:t>method </a:t>
            </a:r>
            <a:r>
              <a:rPr lang="en-US" dirty="0">
                <a:latin typeface="Book Antiqua" panose="02040602050305030304" pitchFamily="18" charset="0"/>
              </a:rPr>
              <a:t>is an array method in JavaScript that allows you to iterate over each element of an array and perform a specified operation on each element. It returns a new array with the results of applying the provided function to each element</a:t>
            </a:r>
            <a:r>
              <a:rPr lang="en-US" dirty="0" smtClean="0">
                <a:latin typeface="Book Antiqua" panose="02040602050305030304" pitchFamily="18" charset="0"/>
              </a:rPr>
              <a:t>. The map() </a:t>
            </a:r>
            <a:r>
              <a:rPr lang="en-US" dirty="0">
                <a:latin typeface="Book Antiqua" panose="02040602050305030304" pitchFamily="18" charset="0"/>
              </a:rPr>
              <a:t>method is called on an array and takes a callback function as its </a:t>
            </a:r>
            <a:r>
              <a:rPr lang="en-US" dirty="0" smtClean="0">
                <a:latin typeface="Book Antiqua" panose="02040602050305030304" pitchFamily="18" charset="0"/>
              </a:rPr>
              <a:t>argument. The </a:t>
            </a:r>
            <a:r>
              <a:rPr lang="en-US" dirty="0">
                <a:latin typeface="Book Antiqua" panose="02040602050305030304" pitchFamily="18" charset="0"/>
              </a:rPr>
              <a:t>callback function is executed for each element in the array</a:t>
            </a:r>
            <a:r>
              <a:rPr lang="en-US" dirty="0" smtClean="0">
                <a:latin typeface="Book Antiqua" panose="02040602050305030304" pitchFamily="18" charset="0"/>
              </a:rPr>
              <a:t>. Below is it’s example</a:t>
            </a:r>
            <a:r>
              <a:rPr lang="en-US" dirty="0" smtClean="0"/>
              <a:t/>
            </a:r>
            <a:br>
              <a:rPr lang="en-US" dirty="0" smtClean="0"/>
            </a:br>
            <a:endParaRPr lang="en-US" dirty="0" smtClean="0">
              <a:latin typeface="Book Antiqua" panose="0204060205030503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52" y="0"/>
            <a:ext cx="2446986" cy="1376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75142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425" y="2150771"/>
            <a:ext cx="5692864" cy="3103809"/>
          </a:xfrm>
          <a:prstGeom prst="rect">
            <a:avLst/>
          </a:prstGeom>
        </p:spPr>
      </p:pic>
      <p:pic>
        <p:nvPicPr>
          <p:cNvPr id="3" name="Picture 2"/>
          <p:cNvPicPr>
            <a:picLocks noChangeAspect="1"/>
          </p:cNvPicPr>
          <p:nvPr/>
        </p:nvPicPr>
        <p:blipFill>
          <a:blip r:embed="rId3"/>
          <a:stretch>
            <a:fillRect/>
          </a:stretch>
        </p:blipFill>
        <p:spPr>
          <a:xfrm>
            <a:off x="6130342" y="2150770"/>
            <a:ext cx="5704939" cy="310380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25" y="0"/>
            <a:ext cx="2446986" cy="137643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326511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1107583"/>
            <a:ext cx="11951594" cy="4803820"/>
          </a:xfrm>
          <a:prstGeom prst="rect">
            <a:avLst/>
          </a:prstGeom>
        </p:spPr>
        <p:txBody>
          <a:bodyPr wrap="square">
            <a:noAutofit/>
          </a:bodyPr>
          <a:lstStyle/>
          <a:p>
            <a:pPr algn="ctr"/>
            <a:endParaRPr lang="en-US" sz="2400"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Array.filter() method</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Book Antiqua" panose="02040602050305030304" pitchFamily="18" charset="0"/>
              </a:rPr>
              <a:t>The filter() </a:t>
            </a:r>
            <a:r>
              <a:rPr lang="en-US" dirty="0">
                <a:latin typeface="Book Antiqua" panose="02040602050305030304" pitchFamily="18" charset="0"/>
              </a:rPr>
              <a:t>method in JavaScript is used to create a new array that contains elements from the original array that pass a certain condition specified by a provided function. It filters out elements that do not meet the condition and returns a new array with the filtered </a:t>
            </a:r>
            <a:r>
              <a:rPr lang="en-US" dirty="0" smtClean="0">
                <a:latin typeface="Book Antiqua" panose="02040602050305030304" pitchFamily="18" charset="0"/>
              </a:rPr>
              <a:t>elements.</a:t>
            </a:r>
          </a:p>
          <a:p>
            <a:pPr algn="just">
              <a:lnSpc>
                <a:spcPct val="150000"/>
              </a:lnSpc>
            </a:pPr>
            <a:r>
              <a:rPr lang="en-US" dirty="0" err="1" smtClean="0">
                <a:latin typeface="Book Antiqua" panose="02040602050305030304" pitchFamily="18" charset="0"/>
              </a:rPr>
              <a:t>const</a:t>
            </a:r>
            <a:r>
              <a:rPr lang="en-US" dirty="0" smtClean="0">
                <a:latin typeface="Book Antiqua" panose="02040602050305030304" pitchFamily="18" charset="0"/>
              </a:rPr>
              <a:t> numbers = [1, 2, 3, 4, 5, 6];</a:t>
            </a:r>
          </a:p>
          <a:p>
            <a:pPr algn="just">
              <a:lnSpc>
                <a:spcPct val="150000"/>
              </a:lnSpc>
            </a:pPr>
            <a:endParaRPr lang="en-US" dirty="0" smtClean="0">
              <a:latin typeface="Book Antiqua" panose="02040602050305030304" pitchFamily="18" charset="0"/>
            </a:endParaRPr>
          </a:p>
          <a:p>
            <a:pPr algn="just">
              <a:lnSpc>
                <a:spcPct val="150000"/>
              </a:lnSpc>
            </a:pPr>
            <a:r>
              <a:rPr lang="en-US" dirty="0" smtClean="0">
                <a:latin typeface="Book Antiqua" panose="02040602050305030304" pitchFamily="18" charset="0"/>
              </a:rPr>
              <a:t>const evenNumbers = numbers.filter((number) =&gt; {</a:t>
            </a:r>
          </a:p>
          <a:p>
            <a:pPr algn="just">
              <a:lnSpc>
                <a:spcPct val="150000"/>
              </a:lnSpc>
            </a:pPr>
            <a:r>
              <a:rPr lang="en-US" dirty="0" smtClean="0">
                <a:latin typeface="Book Antiqua" panose="02040602050305030304" pitchFamily="18" charset="0"/>
              </a:rPr>
              <a:t>    return number % 2 === 0;</a:t>
            </a:r>
          </a:p>
          <a:p>
            <a:pPr algn="just">
              <a:lnSpc>
                <a:spcPct val="150000"/>
              </a:lnSpc>
            </a:pPr>
            <a:r>
              <a:rPr lang="en-US" dirty="0" smtClean="0">
                <a:latin typeface="Book Antiqua" panose="02040602050305030304" pitchFamily="18" charset="0"/>
              </a:rPr>
              <a:t>});</a:t>
            </a:r>
          </a:p>
          <a:p>
            <a:pPr algn="just">
              <a:lnSpc>
                <a:spcPct val="150000"/>
              </a:lnSpc>
            </a:pPr>
            <a:endParaRPr lang="en-US" dirty="0" smtClean="0">
              <a:latin typeface="Book Antiqua" panose="02040602050305030304" pitchFamily="18" charset="0"/>
            </a:endParaRPr>
          </a:p>
          <a:p>
            <a:pPr algn="just">
              <a:lnSpc>
                <a:spcPct val="150000"/>
              </a:lnSpc>
            </a:pPr>
            <a:r>
              <a:rPr lang="en-US" dirty="0" smtClean="0">
                <a:latin typeface="Book Antiqua" panose="02040602050305030304" pitchFamily="18" charset="0"/>
              </a:rPr>
              <a:t>console.log(evenNumbers); // Output: [2, 4, 6]</a:t>
            </a:r>
          </a:p>
          <a:p>
            <a:endParaRPr lang="en-IN"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7006107" y="2722069"/>
            <a:ext cx="5048518" cy="270643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1" y="77273"/>
            <a:ext cx="2446986" cy="1376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73535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1352282"/>
            <a:ext cx="11887200" cy="1725769"/>
          </a:xfrm>
          <a:prstGeom prst="rect">
            <a:avLst/>
          </a:prstGeom>
        </p:spPr>
        <p:txBody>
          <a:bodyPr wrap="square">
            <a:noAutofit/>
          </a:bodyPr>
          <a:lstStyle/>
          <a:p>
            <a:pPr marL="342900" indent="-342900">
              <a:lnSpc>
                <a:spcPct val="150000"/>
              </a:lnSpc>
              <a:buAutoNum type="arabicPeriod" startAt="2"/>
            </a:pPr>
            <a:r>
              <a:rPr lang="en-US" dirty="0" smtClean="0">
                <a:latin typeface="Book Antiqua" panose="02040602050305030304" pitchFamily="18" charset="0"/>
              </a:rPr>
              <a:t>Array of Objects:</a:t>
            </a: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Until now we have seen array of string and number. Now let’s see some examples of array of objects. </a:t>
            </a:r>
            <a:r>
              <a:rPr lang="en-US" dirty="0">
                <a:latin typeface="Book Antiqua" panose="02040602050305030304" pitchFamily="18" charset="0"/>
              </a:rPr>
              <a:t>An array of objects is a data structure in JavaScript that allows you to store multiple objects in a single array. Each object within the array can have its own properties and methods. </a:t>
            </a:r>
            <a:r>
              <a:rPr lang="en-US" dirty="0" smtClean="0">
                <a:latin typeface="Book Antiqua" panose="02040602050305030304" pitchFamily="18" charset="0"/>
              </a:rPr>
              <a:t>Example:</a:t>
            </a:r>
          </a:p>
          <a:p>
            <a:pPr>
              <a:lnSpc>
                <a:spcPct val="150000"/>
              </a:lnSpc>
            </a:pPr>
            <a:endParaRPr lang="en-US"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154546" y="3078051"/>
            <a:ext cx="7637172" cy="364472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46" y="0"/>
            <a:ext cx="2446986" cy="13764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136294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34" y="1493950"/>
            <a:ext cx="11765317" cy="1300765"/>
          </a:xfrm>
          <a:prstGeom prst="rect">
            <a:avLst/>
          </a:prstGeom>
        </p:spPr>
        <p:txBody>
          <a:bodyPr wrap="square">
            <a:noAutofit/>
          </a:bodyPr>
          <a:lstStyle/>
          <a:p>
            <a:pPr>
              <a:lnSpc>
                <a:spcPct val="150000"/>
              </a:lnSpc>
            </a:pPr>
            <a:r>
              <a:rPr lang="en-US" dirty="0" smtClean="0">
                <a:latin typeface="Book Antiqua" panose="02040602050305030304" pitchFamily="18" charset="0"/>
              </a:rPr>
              <a:t>3. Arrow Functions:</a:t>
            </a:r>
            <a:endParaRPr lang="en-US" dirty="0">
              <a:latin typeface="Book Antiqua" panose="02040602050305030304" pitchFamily="18" charset="0"/>
            </a:endParaRPr>
          </a:p>
          <a:p>
            <a:pPr algn="just">
              <a:lnSpc>
                <a:spcPct val="150000"/>
              </a:lnSpc>
            </a:pPr>
            <a:r>
              <a:rPr lang="en-US" dirty="0" smtClean="0">
                <a:latin typeface="Book Antiqua" panose="02040602050305030304" pitchFamily="18" charset="0"/>
              </a:rPr>
              <a:t>Arrow functions, also known as </a:t>
            </a:r>
            <a:r>
              <a:rPr lang="en-US" dirty="0">
                <a:latin typeface="Book Antiqua" panose="02040602050305030304" pitchFamily="18" charset="0"/>
              </a:rPr>
              <a:t>fat arrow functions, </a:t>
            </a:r>
            <a:r>
              <a:rPr lang="en-US" dirty="0" smtClean="0">
                <a:latin typeface="Book Antiqua" panose="02040602050305030304" pitchFamily="18" charset="0"/>
              </a:rPr>
              <a:t>are </a:t>
            </a:r>
            <a:r>
              <a:rPr lang="en-US" dirty="0">
                <a:latin typeface="Book Antiqua" panose="02040602050305030304" pitchFamily="18" charset="0"/>
              </a:rPr>
              <a:t>syntax in JavaScript for creating functions. They provide a shorter and more readable way to define functions compared to traditional function </a:t>
            </a:r>
            <a:r>
              <a:rPr lang="en-US" dirty="0" smtClean="0">
                <a:latin typeface="Book Antiqua" panose="02040602050305030304" pitchFamily="18" charset="0"/>
              </a:rPr>
              <a:t>expressions. Syntax:</a:t>
            </a:r>
          </a:p>
          <a:p>
            <a:pPr algn="just">
              <a:lnSpc>
                <a:spcPct val="150000"/>
              </a:lnSpc>
            </a:pPr>
            <a:endParaRPr lang="en-US" dirty="0">
              <a:latin typeface="Book Antiqua" panose="02040602050305030304" pitchFamily="18" charset="0"/>
            </a:endParaRPr>
          </a:p>
          <a:p>
            <a:pPr algn="just">
              <a:lnSpc>
                <a:spcPct val="150000"/>
              </a:lnSpc>
            </a:pPr>
            <a:endParaRPr lang="en-US" dirty="0" smtClean="0">
              <a:latin typeface="Book Antiqua" panose="0204060205030503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4" y="2794715"/>
            <a:ext cx="5441791" cy="406328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034" y="0"/>
            <a:ext cx="2446986" cy="13764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353" y="6330418"/>
            <a:ext cx="3436647" cy="392354"/>
          </a:xfrm>
          <a:prstGeom prst="rect">
            <a:avLst/>
          </a:prstGeom>
        </p:spPr>
      </p:pic>
    </p:spTree>
    <p:extLst>
      <p:ext uri="{BB962C8B-B14F-4D97-AF65-F5344CB8AC3E}">
        <p14:creationId xmlns:p14="http://schemas.microsoft.com/office/powerpoint/2010/main" val="207403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1960</TotalTime>
  <Words>3383</Words>
  <Application>Microsoft Office PowerPoint</Application>
  <PresentationFormat>Widescreen</PresentationFormat>
  <Paragraphs>162</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Book Antiqua</vt:lpstr>
      <vt:lpstr>Calibri</vt:lpstr>
      <vt:lpstr>Calibri Light</vt:lpstr>
      <vt:lpstr>Times New Roman</vt:lpstr>
      <vt:lpstr>Verdana</vt:lpstr>
      <vt:lpstr>Wingdings</vt:lpstr>
      <vt:lpstr>Office Theme</vt:lpstr>
      <vt:lpstr>1. Javascript Refresher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Refresher</dc:title>
  <dc:creator>My Pc</dc:creator>
  <cp:lastModifiedBy>My Pc</cp:lastModifiedBy>
  <cp:revision>217</cp:revision>
  <dcterms:created xsi:type="dcterms:W3CDTF">2023-06-04T05:00:26Z</dcterms:created>
  <dcterms:modified xsi:type="dcterms:W3CDTF">2023-06-21T13:19:45Z</dcterms:modified>
</cp:coreProperties>
</file>